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56" r:id="rId2"/>
    <p:sldId id="669" r:id="rId3"/>
    <p:sldId id="616" r:id="rId4"/>
    <p:sldId id="670" r:id="rId5"/>
    <p:sldId id="617" r:id="rId6"/>
    <p:sldId id="618" r:id="rId7"/>
    <p:sldId id="619" r:id="rId8"/>
    <p:sldId id="620" r:id="rId9"/>
    <p:sldId id="660" r:id="rId10"/>
    <p:sldId id="661" r:id="rId11"/>
    <p:sldId id="646" r:id="rId12"/>
    <p:sldId id="645" r:id="rId13"/>
    <p:sldId id="656" r:id="rId14"/>
    <p:sldId id="671" r:id="rId15"/>
    <p:sldId id="647" r:id="rId16"/>
    <p:sldId id="649" r:id="rId17"/>
    <p:sldId id="648" r:id="rId18"/>
    <p:sldId id="650" r:id="rId19"/>
    <p:sldId id="655" r:id="rId20"/>
    <p:sldId id="624" r:id="rId21"/>
    <p:sldId id="651" r:id="rId22"/>
    <p:sldId id="672" r:id="rId23"/>
    <p:sldId id="625" r:id="rId24"/>
    <p:sldId id="657" r:id="rId25"/>
    <p:sldId id="658" r:id="rId26"/>
    <p:sldId id="626" r:id="rId27"/>
    <p:sldId id="627" r:id="rId28"/>
    <p:sldId id="628" r:id="rId29"/>
    <p:sldId id="629" r:id="rId30"/>
    <p:sldId id="630" r:id="rId31"/>
    <p:sldId id="631" r:id="rId32"/>
    <p:sldId id="632" r:id="rId33"/>
    <p:sldId id="633" r:id="rId34"/>
    <p:sldId id="634" r:id="rId35"/>
    <p:sldId id="635" r:id="rId36"/>
    <p:sldId id="636" r:id="rId37"/>
    <p:sldId id="673" r:id="rId38"/>
    <p:sldId id="665" r:id="rId39"/>
    <p:sldId id="637" r:id="rId40"/>
    <p:sldId id="638" r:id="rId41"/>
    <p:sldId id="639" r:id="rId42"/>
    <p:sldId id="640" r:id="rId43"/>
    <p:sldId id="641" r:id="rId44"/>
    <p:sldId id="642" r:id="rId45"/>
    <p:sldId id="643" r:id="rId46"/>
    <p:sldId id="615" r:id="rId47"/>
    <p:sldId id="659" r:id="rId48"/>
    <p:sldId id="653" r:id="rId49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FB3FE5-22E3-4834-A9AD-5F29303BA7FD}" v="15" dt="2026-01-21T14:25:03.8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33" autoAdjust="0"/>
  </p:normalViewPr>
  <p:slideViewPr>
    <p:cSldViewPr>
      <p:cViewPr varScale="1">
        <p:scale>
          <a:sx n="93" d="100"/>
          <a:sy n="93" d="100"/>
        </p:scale>
        <p:origin x="2046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1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custSel delSld modSld">
      <pc:chgData name="John O'Neill" userId="a4336b72f0c0be49" providerId="LiveId" clId="{4F9F57AC-C24F-46EB-A48B-2E42EDBC85D2}" dt="2026-01-21T14:25:03.852" v="79" actId="403"/>
      <pc:docMkLst>
        <pc:docMk/>
      </pc:docMkLst>
      <pc:sldChg chg="modSp">
        <pc:chgData name="John O'Neill" userId="a4336b72f0c0be49" providerId="LiveId" clId="{4F9F57AC-C24F-46EB-A48B-2E42EDBC85D2}" dt="2026-01-21T14:25:03.852" v="79" actId="403"/>
        <pc:sldMkLst>
          <pc:docMk/>
          <pc:sldMk cId="0" sldId="615"/>
        </pc:sldMkLst>
        <pc:spChg chg="mod">
          <ac:chgData name="John O'Neill" userId="a4336b72f0c0be49" providerId="LiveId" clId="{4F9F57AC-C24F-46EB-A48B-2E42EDBC85D2}" dt="2026-01-21T14:25:03.852" v="79" actId="403"/>
          <ac:spMkLst>
            <pc:docMk/>
            <pc:sldMk cId="0" sldId="615"/>
            <ac:spMk id="90115" creationId="{463F677E-91C7-7BF3-F046-E793B5A9F1C1}"/>
          </ac:spMkLst>
        </pc:spChg>
      </pc:sldChg>
      <pc:sldChg chg="modSp mod">
        <pc:chgData name="John O'Neill" userId="a4336b72f0c0be49" providerId="LiveId" clId="{4F9F57AC-C24F-46EB-A48B-2E42EDBC85D2}" dt="2026-01-21T14:19:13.176" v="12" actId="20577"/>
        <pc:sldMkLst>
          <pc:docMk/>
          <pc:sldMk cId="0" sldId="619"/>
        </pc:sldMkLst>
        <pc:spChg chg="mod">
          <ac:chgData name="John O'Neill" userId="a4336b72f0c0be49" providerId="LiveId" clId="{4F9F57AC-C24F-46EB-A48B-2E42EDBC85D2}" dt="2026-01-21T14:19:13.176" v="12" actId="20577"/>
          <ac:spMkLst>
            <pc:docMk/>
            <pc:sldMk cId="0" sldId="619"/>
            <ac:spMk id="16388" creationId="{9C1B789D-5A7D-3FF5-0E88-07D275AA3516}"/>
          </ac:spMkLst>
        </pc:spChg>
      </pc:sldChg>
      <pc:sldChg chg="modSp mod">
        <pc:chgData name="John O'Neill" userId="a4336b72f0c0be49" providerId="LiveId" clId="{4F9F57AC-C24F-46EB-A48B-2E42EDBC85D2}" dt="2026-01-21T14:22:25.848" v="60" actId="255"/>
        <pc:sldMkLst>
          <pc:docMk/>
          <pc:sldMk cId="0" sldId="624"/>
        </pc:sldMkLst>
        <pc:spChg chg="mod">
          <ac:chgData name="John O'Neill" userId="a4336b72f0c0be49" providerId="LiveId" clId="{4F9F57AC-C24F-46EB-A48B-2E42EDBC85D2}" dt="2026-01-21T14:22:25.848" v="60" actId="255"/>
          <ac:spMkLst>
            <pc:docMk/>
            <pc:sldMk cId="0" sldId="624"/>
            <ac:spMk id="36867" creationId="{62A00680-F3AE-BDB3-86E9-2C252DD3EB92}"/>
          </ac:spMkLst>
        </pc:spChg>
        <pc:spChg chg="mod">
          <ac:chgData name="John O'Neill" userId="a4336b72f0c0be49" providerId="LiveId" clId="{4F9F57AC-C24F-46EB-A48B-2E42EDBC85D2}" dt="2026-01-21T14:22:03.867" v="57" actId="207"/>
          <ac:spMkLst>
            <pc:docMk/>
            <pc:sldMk cId="0" sldId="624"/>
            <ac:spMk id="38916" creationId="{46D547F0-0677-F50C-EFD3-4103FFAEC1BA}"/>
          </ac:spMkLst>
        </pc:spChg>
      </pc:sldChg>
      <pc:sldChg chg="modSp mod">
        <pc:chgData name="John O'Neill" userId="a4336b72f0c0be49" providerId="LiveId" clId="{4F9F57AC-C24F-46EB-A48B-2E42EDBC85D2}" dt="2026-01-21T14:24:04.755" v="77" actId="207"/>
        <pc:sldMkLst>
          <pc:docMk/>
          <pc:sldMk cId="0" sldId="637"/>
        </pc:sldMkLst>
        <pc:spChg chg="mod">
          <ac:chgData name="John O'Neill" userId="a4336b72f0c0be49" providerId="LiveId" clId="{4F9F57AC-C24F-46EB-A48B-2E42EDBC85D2}" dt="2026-01-21T14:24:04.755" v="77" actId="207"/>
          <ac:spMkLst>
            <pc:docMk/>
            <pc:sldMk cId="0" sldId="637"/>
            <ac:spMk id="71689" creationId="{393B8795-8FE0-BD07-7FC0-132E4763605A}"/>
          </ac:spMkLst>
        </pc:spChg>
        <pc:spChg chg="mod">
          <ac:chgData name="John O'Neill" userId="a4336b72f0c0be49" providerId="LiveId" clId="{4F9F57AC-C24F-46EB-A48B-2E42EDBC85D2}" dt="2026-01-21T14:24:04.755" v="77" actId="207"/>
          <ac:spMkLst>
            <pc:docMk/>
            <pc:sldMk cId="0" sldId="637"/>
            <ac:spMk id="71690" creationId="{2377CF98-BF75-55FF-BC56-20E5ED97DAAB}"/>
          </ac:spMkLst>
        </pc:spChg>
        <pc:spChg chg="mod">
          <ac:chgData name="John O'Neill" userId="a4336b72f0c0be49" providerId="LiveId" clId="{4F9F57AC-C24F-46EB-A48B-2E42EDBC85D2}" dt="2026-01-21T14:24:04.755" v="77" actId="207"/>
          <ac:spMkLst>
            <pc:docMk/>
            <pc:sldMk cId="0" sldId="637"/>
            <ac:spMk id="71691" creationId="{D9989FE6-1E2D-2103-75CC-8B423E63E7AA}"/>
          </ac:spMkLst>
        </pc:spChg>
        <pc:spChg chg="mod">
          <ac:chgData name="John O'Neill" userId="a4336b72f0c0be49" providerId="LiveId" clId="{4F9F57AC-C24F-46EB-A48B-2E42EDBC85D2}" dt="2026-01-21T14:24:04.755" v="77" actId="207"/>
          <ac:spMkLst>
            <pc:docMk/>
            <pc:sldMk cId="0" sldId="637"/>
            <ac:spMk id="71692" creationId="{8BC48AA1-42CE-4929-005E-CF2B89287322}"/>
          </ac:spMkLst>
        </pc:spChg>
        <pc:spChg chg="mod">
          <ac:chgData name="John O'Neill" userId="a4336b72f0c0be49" providerId="LiveId" clId="{4F9F57AC-C24F-46EB-A48B-2E42EDBC85D2}" dt="2026-01-21T14:24:04.755" v="77" actId="207"/>
          <ac:spMkLst>
            <pc:docMk/>
            <pc:sldMk cId="0" sldId="637"/>
            <ac:spMk id="71693" creationId="{BFC21954-5B18-904B-C566-9FA573290C39}"/>
          </ac:spMkLst>
        </pc:spChg>
        <pc:spChg chg="mod">
          <ac:chgData name="John O'Neill" userId="a4336b72f0c0be49" providerId="LiveId" clId="{4F9F57AC-C24F-46EB-A48B-2E42EDBC85D2}" dt="2026-01-21T14:24:04.755" v="77" actId="207"/>
          <ac:spMkLst>
            <pc:docMk/>
            <pc:sldMk cId="0" sldId="637"/>
            <ac:spMk id="71694" creationId="{C6A857C8-9986-6147-A908-9D7AE05EA1D0}"/>
          </ac:spMkLst>
        </pc:spChg>
        <pc:spChg chg="mod">
          <ac:chgData name="John O'Neill" userId="a4336b72f0c0be49" providerId="LiveId" clId="{4F9F57AC-C24F-46EB-A48B-2E42EDBC85D2}" dt="2026-01-21T14:24:04.755" v="77" actId="207"/>
          <ac:spMkLst>
            <pc:docMk/>
            <pc:sldMk cId="0" sldId="637"/>
            <ac:spMk id="71695" creationId="{0C754F7C-ED67-8DEF-3242-389E5A68D3AE}"/>
          </ac:spMkLst>
        </pc:spChg>
        <pc:spChg chg="mod">
          <ac:chgData name="John O'Neill" userId="a4336b72f0c0be49" providerId="LiveId" clId="{4F9F57AC-C24F-46EB-A48B-2E42EDBC85D2}" dt="2026-01-21T14:24:04.755" v="77" actId="207"/>
          <ac:spMkLst>
            <pc:docMk/>
            <pc:sldMk cId="0" sldId="637"/>
            <ac:spMk id="71696" creationId="{69DEDC8D-0573-1C82-8079-B0A0C8D40430}"/>
          </ac:spMkLst>
        </pc:spChg>
        <pc:spChg chg="mod">
          <ac:chgData name="John O'Neill" userId="a4336b72f0c0be49" providerId="LiveId" clId="{4F9F57AC-C24F-46EB-A48B-2E42EDBC85D2}" dt="2026-01-21T14:24:04.755" v="77" actId="207"/>
          <ac:spMkLst>
            <pc:docMk/>
            <pc:sldMk cId="0" sldId="637"/>
            <ac:spMk id="71697" creationId="{AAE9CA84-5DF6-CA63-4961-81E3EC707A1A}"/>
          </ac:spMkLst>
        </pc:spChg>
      </pc:sldChg>
      <pc:sldChg chg="modSp mod">
        <pc:chgData name="John O'Neill" userId="a4336b72f0c0be49" providerId="LiveId" clId="{4F9F57AC-C24F-46EB-A48B-2E42EDBC85D2}" dt="2026-01-21T14:19:58.778" v="22" actId="1036"/>
        <pc:sldMkLst>
          <pc:docMk/>
          <pc:sldMk cId="0" sldId="645"/>
        </pc:sldMkLst>
        <pc:spChg chg="mod">
          <ac:chgData name="John O'Neill" userId="a4336b72f0c0be49" providerId="LiveId" clId="{4F9F57AC-C24F-46EB-A48B-2E42EDBC85D2}" dt="2026-01-21T14:19:58.778" v="22" actId="1036"/>
          <ac:spMkLst>
            <pc:docMk/>
            <pc:sldMk cId="0" sldId="645"/>
            <ac:spMk id="22531" creationId="{B8534112-4F90-C59B-F694-36C7E03CFFF3}"/>
          </ac:spMkLst>
        </pc:spChg>
        <pc:spChg chg="mod">
          <ac:chgData name="John O'Neill" userId="a4336b72f0c0be49" providerId="LiveId" clId="{4F9F57AC-C24F-46EB-A48B-2E42EDBC85D2}" dt="2026-01-21T14:19:48.271" v="18" actId="14100"/>
          <ac:spMkLst>
            <pc:docMk/>
            <pc:sldMk cId="0" sldId="645"/>
            <ac:spMk id="24580" creationId="{5F8D3108-2842-8863-693D-342E430EFDB9}"/>
          </ac:spMkLst>
        </pc:spChg>
      </pc:sldChg>
      <pc:sldChg chg="modSp mod">
        <pc:chgData name="John O'Neill" userId="a4336b72f0c0be49" providerId="LiveId" clId="{4F9F57AC-C24F-46EB-A48B-2E42EDBC85D2}" dt="2026-01-21T14:19:33.904" v="13" actId="207"/>
        <pc:sldMkLst>
          <pc:docMk/>
          <pc:sldMk cId="0" sldId="646"/>
        </pc:sldMkLst>
        <pc:spChg chg="mod">
          <ac:chgData name="John O'Neill" userId="a4336b72f0c0be49" providerId="LiveId" clId="{4F9F57AC-C24F-46EB-A48B-2E42EDBC85D2}" dt="2026-01-21T14:19:33.904" v="13" actId="207"/>
          <ac:spMkLst>
            <pc:docMk/>
            <pc:sldMk cId="0" sldId="646"/>
            <ac:spMk id="45076" creationId="{F453D779-C870-6FAE-91FE-CCEB824AF89C}"/>
          </ac:spMkLst>
        </pc:spChg>
        <pc:spChg chg="mod">
          <ac:chgData name="John O'Neill" userId="a4336b72f0c0be49" providerId="LiveId" clId="{4F9F57AC-C24F-46EB-A48B-2E42EDBC85D2}" dt="2026-01-21T14:19:33.904" v="13" actId="207"/>
          <ac:spMkLst>
            <pc:docMk/>
            <pc:sldMk cId="0" sldId="646"/>
            <ac:spMk id="426002" creationId="{04337B18-03D6-F5F0-4D30-ACB73578CD1E}"/>
          </ac:spMkLst>
        </pc:spChg>
        <pc:grpChg chg="mod">
          <ac:chgData name="John O'Neill" userId="a4336b72f0c0be49" providerId="LiveId" clId="{4F9F57AC-C24F-46EB-A48B-2E42EDBC85D2}" dt="2026-01-21T14:19:33.904" v="13" actId="207"/>
          <ac:grpSpMkLst>
            <pc:docMk/>
            <pc:sldMk cId="0" sldId="646"/>
            <ac:grpSpMk id="43023" creationId="{F0B9A05E-AF81-75FB-62E8-31CFF1B9231A}"/>
          </ac:grpSpMkLst>
        </pc:grpChg>
      </pc:sldChg>
      <pc:sldChg chg="modSp mod">
        <pc:chgData name="John O'Neill" userId="a4336b72f0c0be49" providerId="LiveId" clId="{4F9F57AC-C24F-46EB-A48B-2E42EDBC85D2}" dt="2026-01-21T14:20:54.313" v="35" actId="1036"/>
        <pc:sldMkLst>
          <pc:docMk/>
          <pc:sldMk cId="0" sldId="647"/>
        </pc:sldMkLst>
        <pc:spChg chg="mod">
          <ac:chgData name="John O'Neill" userId="a4336b72f0c0be49" providerId="LiveId" clId="{4F9F57AC-C24F-46EB-A48B-2E42EDBC85D2}" dt="2026-01-21T14:20:54.313" v="35" actId="1036"/>
          <ac:spMkLst>
            <pc:docMk/>
            <pc:sldMk cId="0" sldId="647"/>
            <ac:spMk id="30723" creationId="{1C116D35-9A4B-359A-410D-5F31EEFB15F5}"/>
          </ac:spMkLst>
        </pc:spChg>
        <pc:spChg chg="mod">
          <ac:chgData name="John O'Neill" userId="a4336b72f0c0be49" providerId="LiveId" clId="{4F9F57AC-C24F-46EB-A48B-2E42EDBC85D2}" dt="2026-01-21T14:20:46.320" v="33" actId="1035"/>
          <ac:spMkLst>
            <pc:docMk/>
            <pc:sldMk cId="0" sldId="647"/>
            <ac:spMk id="30724" creationId="{FBE17D59-D8C0-21B8-196E-3ABDF1E3A3BA}"/>
          </ac:spMkLst>
        </pc:spChg>
        <pc:spChg chg="mod">
          <ac:chgData name="John O'Neill" userId="a4336b72f0c0be49" providerId="LiveId" clId="{4F9F57AC-C24F-46EB-A48B-2E42EDBC85D2}" dt="2026-01-21T14:20:46.320" v="33" actId="1035"/>
          <ac:spMkLst>
            <pc:docMk/>
            <pc:sldMk cId="0" sldId="647"/>
            <ac:spMk id="30727" creationId="{73856B85-0E7E-7D8D-CAF2-5641465A6A4C}"/>
          </ac:spMkLst>
        </pc:spChg>
        <pc:spChg chg="mod">
          <ac:chgData name="John O'Neill" userId="a4336b72f0c0be49" providerId="LiveId" clId="{4F9F57AC-C24F-46EB-A48B-2E42EDBC85D2}" dt="2026-01-21T14:20:46.320" v="33" actId="1035"/>
          <ac:spMkLst>
            <pc:docMk/>
            <pc:sldMk cId="0" sldId="647"/>
            <ac:spMk id="30728" creationId="{83AE56E1-ADE8-A695-BD58-D33E68F69F9D}"/>
          </ac:spMkLst>
        </pc:spChg>
        <pc:spChg chg="mod">
          <ac:chgData name="John O'Neill" userId="a4336b72f0c0be49" providerId="LiveId" clId="{4F9F57AC-C24F-46EB-A48B-2E42EDBC85D2}" dt="2026-01-21T14:20:46.320" v="33" actId="1035"/>
          <ac:spMkLst>
            <pc:docMk/>
            <pc:sldMk cId="0" sldId="647"/>
            <ac:spMk id="30729" creationId="{6E8747E0-C9EB-00D9-76A7-C7128B6E9E13}"/>
          </ac:spMkLst>
        </pc:spChg>
        <pc:grpChg chg="mod">
          <ac:chgData name="John O'Neill" userId="a4336b72f0c0be49" providerId="LiveId" clId="{4F9F57AC-C24F-46EB-A48B-2E42EDBC85D2}" dt="2026-01-21T14:20:46.320" v="33" actId="1035"/>
          <ac:grpSpMkLst>
            <pc:docMk/>
            <pc:sldMk cId="0" sldId="647"/>
            <ac:grpSpMk id="28677" creationId="{6530C69E-F71E-3CB6-721C-F154E2F0B92B}"/>
          </ac:grpSpMkLst>
        </pc:grpChg>
        <pc:grpChg chg="mod">
          <ac:chgData name="John O'Neill" userId="a4336b72f0c0be49" providerId="LiveId" clId="{4F9F57AC-C24F-46EB-A48B-2E42EDBC85D2}" dt="2026-01-21T14:20:46.320" v="33" actId="1035"/>
          <ac:grpSpMkLst>
            <pc:docMk/>
            <pc:sldMk cId="0" sldId="647"/>
            <ac:grpSpMk id="28678" creationId="{8F70ADE0-C8F1-4383-087C-61ED21E7C241}"/>
          </ac:grpSpMkLst>
        </pc:grpChg>
        <pc:grpChg chg="mod">
          <ac:chgData name="John O'Neill" userId="a4336b72f0c0be49" providerId="LiveId" clId="{4F9F57AC-C24F-46EB-A48B-2E42EDBC85D2}" dt="2026-01-21T14:20:46.320" v="33" actId="1035"/>
          <ac:grpSpMkLst>
            <pc:docMk/>
            <pc:sldMk cId="0" sldId="647"/>
            <ac:grpSpMk id="28682" creationId="{F2309C24-1136-B2CF-C1FF-ECFEF1A021DB}"/>
          </ac:grpSpMkLst>
        </pc:grpChg>
      </pc:sldChg>
      <pc:sldChg chg="modSp mod">
        <pc:chgData name="John O'Neill" userId="a4336b72f0c0be49" providerId="LiveId" clId="{4F9F57AC-C24F-46EB-A48B-2E42EDBC85D2}" dt="2026-01-21T14:21:16.654" v="43" actId="403"/>
        <pc:sldMkLst>
          <pc:docMk/>
          <pc:sldMk cId="0" sldId="648"/>
        </pc:sldMkLst>
        <pc:spChg chg="mod">
          <ac:chgData name="John O'Neill" userId="a4336b72f0c0be49" providerId="LiveId" clId="{4F9F57AC-C24F-46EB-A48B-2E42EDBC85D2}" dt="2026-01-21T14:21:16.654" v="43" actId="403"/>
          <ac:spMkLst>
            <pc:docMk/>
            <pc:sldMk cId="0" sldId="648"/>
            <ac:spMk id="32779" creationId="{4E3CF87B-E970-FDDF-A3FC-B4750FC46878}"/>
          </ac:spMkLst>
        </pc:spChg>
      </pc:sldChg>
      <pc:sldChg chg="modSp mod">
        <pc:chgData name="John O'Neill" userId="a4336b72f0c0be49" providerId="LiveId" clId="{4F9F57AC-C24F-46EB-A48B-2E42EDBC85D2}" dt="2026-01-21T14:21:07.868" v="39" actId="403"/>
        <pc:sldMkLst>
          <pc:docMk/>
          <pc:sldMk cId="0" sldId="649"/>
        </pc:sldMkLst>
        <pc:spChg chg="mod">
          <ac:chgData name="John O'Neill" userId="a4336b72f0c0be49" providerId="LiveId" clId="{4F9F57AC-C24F-46EB-A48B-2E42EDBC85D2}" dt="2026-01-21T14:21:07.868" v="39" actId="403"/>
          <ac:spMkLst>
            <pc:docMk/>
            <pc:sldMk cId="0" sldId="649"/>
            <ac:spMk id="28712" creationId="{AAC33D81-38F7-A58C-7C1A-1C901B7A7D58}"/>
          </ac:spMkLst>
        </pc:spChg>
      </pc:sldChg>
      <pc:sldChg chg="modSp mod">
        <pc:chgData name="John O'Neill" userId="a4336b72f0c0be49" providerId="LiveId" clId="{4F9F57AC-C24F-46EB-A48B-2E42EDBC85D2}" dt="2026-01-21T14:21:31.364" v="49" actId="1036"/>
        <pc:sldMkLst>
          <pc:docMk/>
          <pc:sldMk cId="0" sldId="650"/>
        </pc:sldMkLst>
        <pc:spChg chg="mod">
          <ac:chgData name="John O'Neill" userId="a4336b72f0c0be49" providerId="LiveId" clId="{4F9F57AC-C24F-46EB-A48B-2E42EDBC85D2}" dt="2026-01-21T14:21:25.915" v="47" actId="403"/>
          <ac:spMkLst>
            <pc:docMk/>
            <pc:sldMk cId="0" sldId="650"/>
            <ac:spMk id="34820" creationId="{C5400F61-65B7-4BED-7883-FDF59A99B5D8}"/>
          </ac:spMkLst>
        </pc:spChg>
        <pc:spChg chg="mod">
          <ac:chgData name="John O'Neill" userId="a4336b72f0c0be49" providerId="LiveId" clId="{4F9F57AC-C24F-46EB-A48B-2E42EDBC85D2}" dt="2026-01-21T14:21:31.364" v="49" actId="1036"/>
          <ac:spMkLst>
            <pc:docMk/>
            <pc:sldMk cId="0" sldId="650"/>
            <ac:spMk id="34823" creationId="{BDAE1FC3-3C47-F149-8CA6-BE3F58A85030}"/>
          </ac:spMkLst>
        </pc:spChg>
        <pc:spChg chg="mod">
          <ac:chgData name="John O'Neill" userId="a4336b72f0c0be49" providerId="LiveId" clId="{4F9F57AC-C24F-46EB-A48B-2E42EDBC85D2}" dt="2026-01-21T14:21:31.364" v="49" actId="1036"/>
          <ac:spMkLst>
            <pc:docMk/>
            <pc:sldMk cId="0" sldId="650"/>
            <ac:spMk id="34824" creationId="{7C581A86-033F-CC4E-BE07-B691BF819A71}"/>
          </ac:spMkLst>
        </pc:spChg>
        <pc:spChg chg="mod">
          <ac:chgData name="John O'Neill" userId="a4336b72f0c0be49" providerId="LiveId" clId="{4F9F57AC-C24F-46EB-A48B-2E42EDBC85D2}" dt="2026-01-21T14:21:31.364" v="49" actId="1036"/>
          <ac:spMkLst>
            <pc:docMk/>
            <pc:sldMk cId="0" sldId="650"/>
            <ac:spMk id="34826" creationId="{8791CC00-A20F-0B1E-CC74-A7C00FF57DE6}"/>
          </ac:spMkLst>
        </pc:spChg>
        <pc:spChg chg="mod">
          <ac:chgData name="John O'Neill" userId="a4336b72f0c0be49" providerId="LiveId" clId="{4F9F57AC-C24F-46EB-A48B-2E42EDBC85D2}" dt="2026-01-21T14:21:31.364" v="49" actId="1036"/>
          <ac:spMkLst>
            <pc:docMk/>
            <pc:sldMk cId="0" sldId="650"/>
            <ac:spMk id="34827" creationId="{F5AEB7C5-7031-BB53-DCD9-4E5B45F924F7}"/>
          </ac:spMkLst>
        </pc:spChg>
        <pc:spChg chg="mod">
          <ac:chgData name="John O'Neill" userId="a4336b72f0c0be49" providerId="LiveId" clId="{4F9F57AC-C24F-46EB-A48B-2E42EDBC85D2}" dt="2026-01-21T14:21:31.364" v="49" actId="1036"/>
          <ac:spMkLst>
            <pc:docMk/>
            <pc:sldMk cId="0" sldId="650"/>
            <ac:spMk id="34828" creationId="{6348BAD7-EBF6-4BBA-4E66-F86C28441B92}"/>
          </ac:spMkLst>
        </pc:spChg>
        <pc:spChg chg="mod">
          <ac:chgData name="John O'Neill" userId="a4336b72f0c0be49" providerId="LiveId" clId="{4F9F57AC-C24F-46EB-A48B-2E42EDBC85D2}" dt="2026-01-21T14:21:31.364" v="49" actId="1036"/>
          <ac:spMkLst>
            <pc:docMk/>
            <pc:sldMk cId="0" sldId="650"/>
            <ac:spMk id="34829" creationId="{AC909E0D-8CF1-9CB1-EDBE-39EA48A2B830}"/>
          </ac:spMkLst>
        </pc:spChg>
        <pc:spChg chg="mod">
          <ac:chgData name="John O'Neill" userId="a4336b72f0c0be49" providerId="LiveId" clId="{4F9F57AC-C24F-46EB-A48B-2E42EDBC85D2}" dt="2026-01-21T14:21:31.364" v="49" actId="1036"/>
          <ac:spMkLst>
            <pc:docMk/>
            <pc:sldMk cId="0" sldId="650"/>
            <ac:spMk id="34831" creationId="{2A9332D7-DA36-BD56-06BD-64387FE096F5}"/>
          </ac:spMkLst>
        </pc:spChg>
        <pc:spChg chg="mod">
          <ac:chgData name="John O'Neill" userId="a4336b72f0c0be49" providerId="LiveId" clId="{4F9F57AC-C24F-46EB-A48B-2E42EDBC85D2}" dt="2026-01-21T14:21:31.364" v="49" actId="1036"/>
          <ac:spMkLst>
            <pc:docMk/>
            <pc:sldMk cId="0" sldId="650"/>
            <ac:spMk id="34832" creationId="{8BD85BDA-7D22-0727-329B-DAD210EF7823}"/>
          </ac:spMkLst>
        </pc:spChg>
        <pc:spChg chg="mod">
          <ac:chgData name="John O'Neill" userId="a4336b72f0c0be49" providerId="LiveId" clId="{4F9F57AC-C24F-46EB-A48B-2E42EDBC85D2}" dt="2026-01-21T14:21:31.364" v="49" actId="1036"/>
          <ac:spMkLst>
            <pc:docMk/>
            <pc:sldMk cId="0" sldId="650"/>
            <ac:spMk id="34835" creationId="{7497C5E5-0439-46CE-B690-09F34D6B862B}"/>
          </ac:spMkLst>
        </pc:spChg>
        <pc:spChg chg="mod">
          <ac:chgData name="John O'Neill" userId="a4336b72f0c0be49" providerId="LiveId" clId="{4F9F57AC-C24F-46EB-A48B-2E42EDBC85D2}" dt="2026-01-21T14:21:31.364" v="49" actId="1036"/>
          <ac:spMkLst>
            <pc:docMk/>
            <pc:sldMk cId="0" sldId="650"/>
            <ac:spMk id="34839" creationId="{F61C9100-2624-B3E8-4F41-5CADD8D8FAFD}"/>
          </ac:spMkLst>
        </pc:spChg>
      </pc:sldChg>
      <pc:sldChg chg="modSp mod">
        <pc:chgData name="John O'Neill" userId="a4336b72f0c0be49" providerId="LiveId" clId="{4F9F57AC-C24F-46EB-A48B-2E42EDBC85D2}" dt="2026-01-21T14:22:45.250" v="69" actId="403"/>
        <pc:sldMkLst>
          <pc:docMk/>
          <pc:sldMk cId="0" sldId="651"/>
        </pc:sldMkLst>
        <pc:spChg chg="mod">
          <ac:chgData name="John O'Neill" userId="a4336b72f0c0be49" providerId="LiveId" clId="{4F9F57AC-C24F-46EB-A48B-2E42EDBC85D2}" dt="2026-01-21T14:22:39.061" v="65" actId="1036"/>
          <ac:spMkLst>
            <pc:docMk/>
            <pc:sldMk cId="0" sldId="651"/>
            <ac:spMk id="40966" creationId="{F89AC5CC-9281-C594-FF8D-5F00828C6A1C}"/>
          </ac:spMkLst>
        </pc:spChg>
        <pc:spChg chg="mod">
          <ac:chgData name="John O'Neill" userId="a4336b72f0c0be49" providerId="LiveId" clId="{4F9F57AC-C24F-46EB-A48B-2E42EDBC85D2}" dt="2026-01-21T14:22:39.061" v="65" actId="1036"/>
          <ac:spMkLst>
            <pc:docMk/>
            <pc:sldMk cId="0" sldId="651"/>
            <ac:spMk id="40968" creationId="{BA20A75B-34AB-F640-9420-5B46E686E3CF}"/>
          </ac:spMkLst>
        </pc:spChg>
        <pc:spChg chg="mod">
          <ac:chgData name="John O'Neill" userId="a4336b72f0c0be49" providerId="LiveId" clId="{4F9F57AC-C24F-46EB-A48B-2E42EDBC85D2}" dt="2026-01-21T14:22:39.061" v="65" actId="1036"/>
          <ac:spMkLst>
            <pc:docMk/>
            <pc:sldMk cId="0" sldId="651"/>
            <ac:spMk id="40974" creationId="{31192A4E-BBEF-1268-DD2B-F310BEA82DAC}"/>
          </ac:spMkLst>
        </pc:spChg>
        <pc:spChg chg="mod">
          <ac:chgData name="John O'Neill" userId="a4336b72f0c0be49" providerId="LiveId" clId="{4F9F57AC-C24F-46EB-A48B-2E42EDBC85D2}" dt="2026-01-21T14:22:45.250" v="69" actId="403"/>
          <ac:spMkLst>
            <pc:docMk/>
            <pc:sldMk cId="0" sldId="651"/>
            <ac:spMk id="40987" creationId="{68A11462-EDFE-CC33-699A-4B0B15F5105B}"/>
          </ac:spMkLst>
        </pc:spChg>
        <pc:spChg chg="mod">
          <ac:chgData name="John O'Neill" userId="a4336b72f0c0be49" providerId="LiveId" clId="{4F9F57AC-C24F-46EB-A48B-2E42EDBC85D2}" dt="2026-01-21T14:22:39.061" v="65" actId="1036"/>
          <ac:spMkLst>
            <pc:docMk/>
            <pc:sldMk cId="0" sldId="651"/>
            <ac:spMk id="40989" creationId="{31214681-1129-F3D4-EE34-9B505BFA848C}"/>
          </ac:spMkLst>
        </pc:spChg>
        <pc:spChg chg="mod">
          <ac:chgData name="John O'Neill" userId="a4336b72f0c0be49" providerId="LiveId" clId="{4F9F57AC-C24F-46EB-A48B-2E42EDBC85D2}" dt="2026-01-21T14:22:39.061" v="65" actId="1036"/>
          <ac:spMkLst>
            <pc:docMk/>
            <pc:sldMk cId="0" sldId="651"/>
            <ac:spMk id="431121" creationId="{7B192135-C88C-6D16-9CB7-CFB1ACF782CE}"/>
          </ac:spMkLst>
        </pc:spChg>
        <pc:spChg chg="mod">
          <ac:chgData name="John O'Neill" userId="a4336b72f0c0be49" providerId="LiveId" clId="{4F9F57AC-C24F-46EB-A48B-2E42EDBC85D2}" dt="2026-01-21T14:22:39.061" v="65" actId="1036"/>
          <ac:spMkLst>
            <pc:docMk/>
            <pc:sldMk cId="0" sldId="651"/>
            <ac:spMk id="431127" creationId="{789FCF7B-E30E-2835-ECB7-298CF8F0A0F3}"/>
          </ac:spMkLst>
        </pc:spChg>
        <pc:spChg chg="mod">
          <ac:chgData name="John O'Neill" userId="a4336b72f0c0be49" providerId="LiveId" clId="{4F9F57AC-C24F-46EB-A48B-2E42EDBC85D2}" dt="2026-01-21T14:22:39.061" v="65" actId="1036"/>
          <ac:spMkLst>
            <pc:docMk/>
            <pc:sldMk cId="0" sldId="651"/>
            <ac:spMk id="431131" creationId="{4D0F2B14-309A-A098-06CC-D8CB79B28CCE}"/>
          </ac:spMkLst>
        </pc:spChg>
        <pc:spChg chg="mod">
          <ac:chgData name="John O'Neill" userId="a4336b72f0c0be49" providerId="LiveId" clId="{4F9F57AC-C24F-46EB-A48B-2E42EDBC85D2}" dt="2026-01-21T14:22:39.061" v="65" actId="1036"/>
          <ac:spMkLst>
            <pc:docMk/>
            <pc:sldMk cId="0" sldId="651"/>
            <ac:spMk id="431134" creationId="{517834B0-EA41-7542-58F6-440A05E8ACC5}"/>
          </ac:spMkLst>
        </pc:spChg>
        <pc:spChg chg="mod">
          <ac:chgData name="John O'Neill" userId="a4336b72f0c0be49" providerId="LiveId" clId="{4F9F57AC-C24F-46EB-A48B-2E42EDBC85D2}" dt="2026-01-21T14:22:39.061" v="65" actId="1036"/>
          <ac:spMkLst>
            <pc:docMk/>
            <pc:sldMk cId="0" sldId="651"/>
            <ac:spMk id="431135" creationId="{6534ACAB-EAA0-9C28-8314-43B7CD71BD02}"/>
          </ac:spMkLst>
        </pc:spChg>
        <pc:spChg chg="mod">
          <ac:chgData name="John O'Neill" userId="a4336b72f0c0be49" providerId="LiveId" clId="{4F9F57AC-C24F-46EB-A48B-2E42EDBC85D2}" dt="2026-01-21T14:22:39.061" v="65" actId="1036"/>
          <ac:spMkLst>
            <pc:docMk/>
            <pc:sldMk cId="0" sldId="651"/>
            <ac:spMk id="431142" creationId="{5310E12F-0772-48C9-1FD5-D1ACC3BE2414}"/>
          </ac:spMkLst>
        </pc:spChg>
      </pc:sldChg>
      <pc:sldChg chg="modSp mod">
        <pc:chgData name="John O'Neill" userId="a4336b72f0c0be49" providerId="LiveId" clId="{4F9F57AC-C24F-46EB-A48B-2E42EDBC85D2}" dt="2026-01-21T14:21:50.950" v="56" actId="20577"/>
        <pc:sldMkLst>
          <pc:docMk/>
          <pc:sldMk cId="0" sldId="655"/>
        </pc:sldMkLst>
        <pc:spChg chg="mod">
          <ac:chgData name="John O'Neill" userId="a4336b72f0c0be49" providerId="LiveId" clId="{4F9F57AC-C24F-46EB-A48B-2E42EDBC85D2}" dt="2026-01-21T14:21:50.950" v="56" actId="20577"/>
          <ac:spMkLst>
            <pc:docMk/>
            <pc:sldMk cId="0" sldId="655"/>
            <ac:spMk id="435218" creationId="{EBB71648-21CA-1FF2-67B9-F3527225BAA8}"/>
          </ac:spMkLst>
        </pc:spChg>
      </pc:sldChg>
      <pc:sldChg chg="modSp">
        <pc:chgData name="John O'Neill" userId="a4336b72f0c0be49" providerId="LiveId" clId="{4F9F57AC-C24F-46EB-A48B-2E42EDBC85D2}" dt="2026-01-21T14:20:22.681" v="24" actId="403"/>
        <pc:sldMkLst>
          <pc:docMk/>
          <pc:sldMk cId="0" sldId="656"/>
        </pc:sldMkLst>
        <pc:spChg chg="mod">
          <ac:chgData name="John O'Neill" userId="a4336b72f0c0be49" providerId="LiveId" clId="{4F9F57AC-C24F-46EB-A48B-2E42EDBC85D2}" dt="2026-01-21T14:20:22.681" v="24" actId="403"/>
          <ac:spMkLst>
            <pc:docMk/>
            <pc:sldMk cId="0" sldId="656"/>
            <ac:spMk id="26627" creationId="{03D2CA20-57AF-B322-F819-282FFCDD6751}"/>
          </ac:spMkLst>
        </pc:spChg>
      </pc:sldChg>
      <pc:sldChg chg="modSp mod">
        <pc:chgData name="John O'Neill" userId="a4336b72f0c0be49" providerId="LiveId" clId="{4F9F57AC-C24F-46EB-A48B-2E42EDBC85D2}" dt="2026-01-21T14:23:47.202" v="76" actId="114"/>
        <pc:sldMkLst>
          <pc:docMk/>
          <pc:sldMk cId="0" sldId="665"/>
        </pc:sldMkLst>
        <pc:spChg chg="mod">
          <ac:chgData name="John O'Neill" userId="a4336b72f0c0be49" providerId="LiveId" clId="{4F9F57AC-C24F-46EB-A48B-2E42EDBC85D2}" dt="2026-01-21T14:23:47.202" v="76" actId="114"/>
          <ac:spMkLst>
            <pc:docMk/>
            <pc:sldMk cId="0" sldId="665"/>
            <ac:spMk id="450562" creationId="{2C7F2743-E1D1-3D50-130C-2A3AE58AC9E6}"/>
          </ac:spMkLst>
        </pc:spChg>
      </pc:sldChg>
      <pc:sldChg chg="del">
        <pc:chgData name="John O'Neill" userId="a4336b72f0c0be49" providerId="LiveId" clId="{4F9F57AC-C24F-46EB-A48B-2E42EDBC85D2}" dt="2026-01-21T14:03:06.536" v="8" actId="47"/>
        <pc:sldMkLst>
          <pc:docMk/>
          <pc:sldMk cId="0" sldId="667"/>
        </pc:sldMkLst>
      </pc:sldChg>
      <pc:sldChg chg="addSp delSp modSp mod modClrScheme chgLayout">
        <pc:chgData name="John O'Neill" userId="a4336b72f0c0be49" providerId="LiveId" clId="{4F9F57AC-C24F-46EB-A48B-2E42EDBC85D2}" dt="2026-01-21T14:01:02.578" v="1" actId="478"/>
        <pc:sldMkLst>
          <pc:docMk/>
          <pc:sldMk cId="503738843" sldId="670"/>
        </pc:sldMkLst>
        <pc:spChg chg="add del mod ord">
          <ac:chgData name="John O'Neill" userId="a4336b72f0c0be49" providerId="LiveId" clId="{4F9F57AC-C24F-46EB-A48B-2E42EDBC85D2}" dt="2026-01-21T14:01:02.578" v="1" actId="478"/>
          <ac:spMkLst>
            <pc:docMk/>
            <pc:sldMk cId="503738843" sldId="670"/>
            <ac:spMk id="2" creationId="{646126E8-3025-11FD-EBFF-CA30E14F08FC}"/>
          </ac:spMkLst>
        </pc:spChg>
        <pc:spChg chg="mod ord">
          <ac:chgData name="John O'Neill" userId="a4336b72f0c0be49" providerId="LiveId" clId="{4F9F57AC-C24F-46EB-A48B-2E42EDBC85D2}" dt="2026-01-21T14:00:56.825" v="0" actId="700"/>
          <ac:spMkLst>
            <pc:docMk/>
            <pc:sldMk cId="503738843" sldId="670"/>
            <ac:spMk id="4" creationId="{05F355DA-7DF1-28F3-7E02-570BC5F2FDAA}"/>
          </ac:spMkLst>
        </pc:spChg>
        <pc:spChg chg="del mod ord">
          <ac:chgData name="John O'Neill" userId="a4336b72f0c0be49" providerId="LiveId" clId="{4F9F57AC-C24F-46EB-A48B-2E42EDBC85D2}" dt="2026-01-21T14:00:56.825" v="0" actId="700"/>
          <ac:spMkLst>
            <pc:docMk/>
            <pc:sldMk cId="503738843" sldId="670"/>
            <ac:spMk id="5" creationId="{068532EF-F0F7-96E3-E45D-983676265483}"/>
          </ac:spMkLst>
        </pc:spChg>
      </pc:sldChg>
      <pc:sldChg chg="addSp delSp modSp mod modClrScheme chgLayout">
        <pc:chgData name="John O'Neill" userId="a4336b72f0c0be49" providerId="LiveId" clId="{4F9F57AC-C24F-46EB-A48B-2E42EDBC85D2}" dt="2026-01-21T14:01:17.236" v="3" actId="478"/>
        <pc:sldMkLst>
          <pc:docMk/>
          <pc:sldMk cId="4249977420" sldId="671"/>
        </pc:sldMkLst>
        <pc:spChg chg="add del mod ord">
          <ac:chgData name="John O'Neill" userId="a4336b72f0c0be49" providerId="LiveId" clId="{4F9F57AC-C24F-46EB-A48B-2E42EDBC85D2}" dt="2026-01-21T14:01:17.236" v="3" actId="478"/>
          <ac:spMkLst>
            <pc:docMk/>
            <pc:sldMk cId="4249977420" sldId="671"/>
            <ac:spMk id="2" creationId="{D0B4A851-8AC0-A113-B800-7506CF8FCCCD}"/>
          </ac:spMkLst>
        </pc:spChg>
        <pc:spChg chg="mod ord">
          <ac:chgData name="John O'Neill" userId="a4336b72f0c0be49" providerId="LiveId" clId="{4F9F57AC-C24F-46EB-A48B-2E42EDBC85D2}" dt="2026-01-21T14:01:14.434" v="2" actId="700"/>
          <ac:spMkLst>
            <pc:docMk/>
            <pc:sldMk cId="4249977420" sldId="671"/>
            <ac:spMk id="4" creationId="{3EE18C3E-0B68-C37A-04AA-1DF83ED3EFA3}"/>
          </ac:spMkLst>
        </pc:spChg>
        <pc:spChg chg="del mod ord">
          <ac:chgData name="John O'Neill" userId="a4336b72f0c0be49" providerId="LiveId" clId="{4F9F57AC-C24F-46EB-A48B-2E42EDBC85D2}" dt="2026-01-21T14:01:14.434" v="2" actId="700"/>
          <ac:spMkLst>
            <pc:docMk/>
            <pc:sldMk cId="4249977420" sldId="671"/>
            <ac:spMk id="5" creationId="{F33867A9-D3C5-D68E-A2E6-C732DFF33C2C}"/>
          </ac:spMkLst>
        </pc:spChg>
      </pc:sldChg>
      <pc:sldChg chg="addSp delSp modSp mod modClrScheme chgLayout">
        <pc:chgData name="John O'Neill" userId="a4336b72f0c0be49" providerId="LiveId" clId="{4F9F57AC-C24F-46EB-A48B-2E42EDBC85D2}" dt="2026-01-21T14:01:32.096" v="5" actId="478"/>
        <pc:sldMkLst>
          <pc:docMk/>
          <pc:sldMk cId="1623654208" sldId="672"/>
        </pc:sldMkLst>
        <pc:spChg chg="add del mod ord">
          <ac:chgData name="John O'Neill" userId="a4336b72f0c0be49" providerId="LiveId" clId="{4F9F57AC-C24F-46EB-A48B-2E42EDBC85D2}" dt="2026-01-21T14:01:32.096" v="5" actId="478"/>
          <ac:spMkLst>
            <pc:docMk/>
            <pc:sldMk cId="1623654208" sldId="672"/>
            <ac:spMk id="2" creationId="{0663D3C1-C52F-7BD4-C7CA-E09BD0255B70}"/>
          </ac:spMkLst>
        </pc:spChg>
        <pc:spChg chg="mod ord">
          <ac:chgData name="John O'Neill" userId="a4336b72f0c0be49" providerId="LiveId" clId="{4F9F57AC-C24F-46EB-A48B-2E42EDBC85D2}" dt="2026-01-21T14:01:28.557" v="4" actId="700"/>
          <ac:spMkLst>
            <pc:docMk/>
            <pc:sldMk cId="1623654208" sldId="672"/>
            <ac:spMk id="4" creationId="{0B58C41F-50EF-4BEB-8727-174CDBD18F66}"/>
          </ac:spMkLst>
        </pc:spChg>
        <pc:spChg chg="del mod ord">
          <ac:chgData name="John O'Neill" userId="a4336b72f0c0be49" providerId="LiveId" clId="{4F9F57AC-C24F-46EB-A48B-2E42EDBC85D2}" dt="2026-01-21T14:01:28.557" v="4" actId="700"/>
          <ac:spMkLst>
            <pc:docMk/>
            <pc:sldMk cId="1623654208" sldId="672"/>
            <ac:spMk id="5" creationId="{4B2A814F-628D-DAAE-C398-211134387C02}"/>
          </ac:spMkLst>
        </pc:spChg>
      </pc:sldChg>
      <pc:sldChg chg="addSp delSp modSp mod modClrScheme chgLayout">
        <pc:chgData name="John O'Neill" userId="a4336b72f0c0be49" providerId="LiveId" clId="{4F9F57AC-C24F-46EB-A48B-2E42EDBC85D2}" dt="2026-01-21T14:01:47.901" v="7" actId="478"/>
        <pc:sldMkLst>
          <pc:docMk/>
          <pc:sldMk cId="2059429450" sldId="673"/>
        </pc:sldMkLst>
        <pc:spChg chg="add del mod ord">
          <ac:chgData name="John O'Neill" userId="a4336b72f0c0be49" providerId="LiveId" clId="{4F9F57AC-C24F-46EB-A48B-2E42EDBC85D2}" dt="2026-01-21T14:01:47.901" v="7" actId="478"/>
          <ac:spMkLst>
            <pc:docMk/>
            <pc:sldMk cId="2059429450" sldId="673"/>
            <ac:spMk id="2" creationId="{2B202402-B10F-D992-7727-25C6F3F20F33}"/>
          </ac:spMkLst>
        </pc:spChg>
        <pc:spChg chg="mod ord">
          <ac:chgData name="John O'Neill" userId="a4336b72f0c0be49" providerId="LiveId" clId="{4F9F57AC-C24F-46EB-A48B-2E42EDBC85D2}" dt="2026-01-21T14:01:45.358" v="6" actId="700"/>
          <ac:spMkLst>
            <pc:docMk/>
            <pc:sldMk cId="2059429450" sldId="673"/>
            <ac:spMk id="4" creationId="{9CA40AAF-5998-46F3-03C9-BFE26718C4DF}"/>
          </ac:spMkLst>
        </pc:spChg>
        <pc:spChg chg="del mod ord">
          <ac:chgData name="John O'Neill" userId="a4336b72f0c0be49" providerId="LiveId" clId="{4F9F57AC-C24F-46EB-A48B-2E42EDBC85D2}" dt="2026-01-21T14:01:45.358" v="6" actId="700"/>
          <ac:spMkLst>
            <pc:docMk/>
            <pc:sldMk cId="2059429450" sldId="673"/>
            <ac:spMk id="5" creationId="{D3E515BA-6C68-F515-E042-3CE880F7068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EC7F401-8088-8ED8-073F-10736D21029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F6AA98C8-6872-8B32-A0B3-C1286322FA2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8864D2B2-C01E-BCD7-2412-06334FCD628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ABA036F3-5B5F-9857-9582-74EF6A4183D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A276F3D-E8EF-4C9E-B65E-39EF7A063A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C0490FA4-F625-446C-F16B-429AF4C166A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1347D729-0738-210D-B38A-F9416D78127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AEAAA9F1-0BFC-ECA3-BB9F-6595EDC787BC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4FCF26E9-7FFD-A9F5-7D6E-A984AF80B546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0FC5B4DC-AED2-4D99-EB79-41CF7DA916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</p:spPr>
        <p:txBody>
          <a:bodyPr lIns="9525" tIns="9525" rIns="9525" bIns="9525" anchor="ctr" anchorCtr="1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fld id="{1DBB8557-584B-42C5-893C-E42DBC5BAB74}" type="slidenum">
              <a:rPr lang="en-US" altLang="en-US" sz="1200" b="1" smtClean="0"/>
              <a:pPr algn="ctr">
                <a:defRPr/>
              </a:pPr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E0EA113-0BE4-C24F-8959-C75F9DE6718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CBACF6FB-DD24-003D-05DC-ABFCBA05BA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65CA1748-EB1A-9318-05F9-751C46C561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F588638E-5F16-F147-5F67-7EAAADC49D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9BAE4095-49A6-F5E3-B53B-FE0F1F25B1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D8888B74-B8B8-10EC-48B7-8EA37DEC4B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AD53F224-F512-80D2-C7AB-061C1B12E2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0AA144CF-0B69-D104-1C0C-5C31004A1E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018DEB6F-070D-4033-5843-CED31CCFC8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0385B8FF-BC37-7771-A16E-BE6E45F7D9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20CA41FE-6982-72C9-C694-B89F47A06F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B3408A14-A1F6-4150-4127-4F09839BFB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FA8E6664-DD39-5676-6A2E-5934CFCD1E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6BA104A0-9292-DEEF-DB40-56F411D2A1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8ED86402-2F1D-B896-8674-226CFFE9C3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1768F9D1-EADD-14F5-E447-A7C1E3E2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15E073CD-8B2D-7B9C-CA6D-D36DB01A9F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1910D8C5-BAFE-20D4-8437-28E01A5B53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A1398E0D-32AF-F8F8-5948-1A9FCB559F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A4D08078-183D-A120-7874-3BB9305BD8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1E0756D5-E5F2-E294-1FB1-DD0336AA40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A8B0833F-1DF3-A4E1-7ACB-2D60038160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EAB00EA3-3E2B-AA17-762E-6FDE8BC591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788" y="5081588"/>
            <a:ext cx="6397625" cy="7302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C221BB9B-86B3-52D4-A981-EB89AA031D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965225DA-63BA-A163-8BAF-361F25E4B6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10E18A50-1AB7-3831-984A-B45893DC4A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0925" y="8880475"/>
            <a:ext cx="50006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800">
                <a:latin typeface="Times New Roman" panose="02020603050405020304" pitchFamily="18" charset="0"/>
              </a:rPr>
              <a:t>Agenda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1BA2B0D1-8C87-5D98-0F72-1A79E12017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E4778838-1FBC-C579-50AF-49EA7DA3D2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4">
            <a:extLst>
              <a:ext uri="{FF2B5EF4-FFF2-40B4-BE49-F238E27FC236}">
                <a16:creationId xmlns:a16="http://schemas.microsoft.com/office/drawing/2014/main" id="{1F3E5E82-148B-463C-B1A4-26BC7D19C0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2707" name="Rectangle 5">
            <a:extLst>
              <a:ext uri="{FF2B5EF4-FFF2-40B4-BE49-F238E27FC236}">
                <a16:creationId xmlns:a16="http://schemas.microsoft.com/office/drawing/2014/main" id="{6312F3A0-61CE-357B-154D-C474854D65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29675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>
            <a:extLst>
              <a:ext uri="{FF2B5EF4-FFF2-40B4-BE49-F238E27FC236}">
                <a16:creationId xmlns:a16="http://schemas.microsoft.com/office/drawing/2014/main" id="{EA0145F8-183E-9A41-9B28-A0E35B2057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4755" name="Rectangle 3">
            <a:extLst>
              <a:ext uri="{FF2B5EF4-FFF2-40B4-BE49-F238E27FC236}">
                <a16:creationId xmlns:a16="http://schemas.microsoft.com/office/drawing/2014/main" id="{15D9B3AC-DBE2-7348-1331-5FBA79A09C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98268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5EB32DED-CDEF-FECC-3270-279433274E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73508101-7C13-810C-801A-476E93ED51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45C33665-FB84-6BD3-B771-664487222F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81D79079-CA60-E17D-4251-2A8B4E1808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F0EEF2FA-BBBE-B047-CF59-23D8FE656B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4D6F1EC8-87EB-E11C-51D4-CC78C51474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A8546658-980F-F70B-4ABF-3B815976B6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218360E4-0445-2BAC-322B-33E020B52C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5561E3FB-F20F-0202-DC19-CC8AF004D6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D6A5F673-E7AF-F74D-33B3-951240C4C3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599F9D5F-6412-B708-EB09-A18660F2EA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27CF97BE-F437-9C9C-11AE-3C78F79A66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B91B0667-6AC2-3CAB-EB24-876492FA40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86BA4EC3-DA51-52A2-C21F-15F64DC1CB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>
            <a:extLst>
              <a:ext uri="{FF2B5EF4-FFF2-40B4-BE49-F238E27FC236}">
                <a16:creationId xmlns:a16="http://schemas.microsoft.com/office/drawing/2014/main" id="{0AC929C5-E0DD-3100-3FF5-8D903E493AA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5">
            <a:extLst>
              <a:ext uri="{FF2B5EF4-FFF2-40B4-BE49-F238E27FC236}">
                <a16:creationId xmlns:a16="http://schemas.microsoft.com/office/drawing/2014/main" id="{FBD00817-C589-03DA-B0AB-EBCCD1FAB5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ADB1EB49-F13A-A755-CCB4-B0DDB83B97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C55735F4-4393-E9EA-0DBB-FB0C066690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5BA6441F-50E1-DF03-365D-375A49685D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1B7166D6-B99D-0350-972F-0834466F7D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2BAA3228-7D70-91B8-CCC1-F4D4B2279C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44FD79ED-8F21-9BDF-4093-425CBDA858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D912C904-D7CA-9074-227B-C7615DC274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5825E4F8-0FD6-C77F-B8CE-7B535B9A70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F31B5F28-2E44-91D3-10B4-AB4C6AA192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8113BEF2-FEAF-B075-ED7C-6DEE394A9D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9E54AD3A-7DAD-AE8B-28B3-5A092A57EA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id="{ED93B402-A84C-C3D8-4B05-B989DE372F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id="{0A0D1BF0-18D5-2F3A-016A-605A64BF85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1E27E5D1-99D7-EEE3-A23A-6AFE3280BB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B03C3744-1D1D-EEE2-A4FD-4FA79C485B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id="{C81BFB17-B48D-4590-CC16-61B484254A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>
            <a:extLst>
              <a:ext uri="{FF2B5EF4-FFF2-40B4-BE49-F238E27FC236}">
                <a16:creationId xmlns:a16="http://schemas.microsoft.com/office/drawing/2014/main" id="{8C7D4B37-DA5F-10D0-946D-77F03182C1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0899" name="Rectangle 3">
            <a:extLst>
              <a:ext uri="{FF2B5EF4-FFF2-40B4-BE49-F238E27FC236}">
                <a16:creationId xmlns:a16="http://schemas.microsoft.com/office/drawing/2014/main" id="{8130EC36-A751-E3C3-634F-9ADC7B0CAA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57E985C2-4224-F5C5-5389-889E6522B3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ACD70E02-C383-0804-2300-4E5F7BD71A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>
            <a:extLst>
              <a:ext uri="{FF2B5EF4-FFF2-40B4-BE49-F238E27FC236}">
                <a16:creationId xmlns:a16="http://schemas.microsoft.com/office/drawing/2014/main" id="{D27C7A6C-8593-7140-3958-D78D1679A4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1267" name="Rectangle 5">
            <a:extLst>
              <a:ext uri="{FF2B5EF4-FFF2-40B4-BE49-F238E27FC236}">
                <a16:creationId xmlns:a16="http://schemas.microsoft.com/office/drawing/2014/main" id="{E999A45C-3398-E0CC-078F-17AE382E22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C118E525-3BFA-7B8B-F894-363CADC5A1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3BFE464E-66F2-EE06-11EF-B88091FDD3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>
            <a:extLst>
              <a:ext uri="{FF2B5EF4-FFF2-40B4-BE49-F238E27FC236}">
                <a16:creationId xmlns:a16="http://schemas.microsoft.com/office/drawing/2014/main" id="{6911515D-BEF2-ED4A-255C-80E21E6282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7043" name="Rectangle 3">
            <a:extLst>
              <a:ext uri="{FF2B5EF4-FFF2-40B4-BE49-F238E27FC236}">
                <a16:creationId xmlns:a16="http://schemas.microsoft.com/office/drawing/2014/main" id="{51893B92-F607-1873-90B5-2E45436CFF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E8ACE04B-6256-3433-5717-ABAAF6C6FE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9091" name="Rectangle 3">
            <a:extLst>
              <a:ext uri="{FF2B5EF4-FFF2-40B4-BE49-F238E27FC236}">
                <a16:creationId xmlns:a16="http://schemas.microsoft.com/office/drawing/2014/main" id="{F04074D7-2558-8799-7E1B-F9328BC4F9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4">
            <a:extLst>
              <a:ext uri="{FF2B5EF4-FFF2-40B4-BE49-F238E27FC236}">
                <a16:creationId xmlns:a16="http://schemas.microsoft.com/office/drawing/2014/main" id="{9301D3BA-BD63-0F57-6068-0797BB7674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1139" name="Rectangle 5">
            <a:extLst>
              <a:ext uri="{FF2B5EF4-FFF2-40B4-BE49-F238E27FC236}">
                <a16:creationId xmlns:a16="http://schemas.microsoft.com/office/drawing/2014/main" id="{F4BD6D3E-9C7A-0E7A-B9DC-C4E7EA359E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4">
            <a:extLst>
              <a:ext uri="{FF2B5EF4-FFF2-40B4-BE49-F238E27FC236}">
                <a16:creationId xmlns:a16="http://schemas.microsoft.com/office/drawing/2014/main" id="{1334B4FA-CC94-2AB1-5BDC-75203275AA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3187" name="Rectangle 5">
            <a:extLst>
              <a:ext uri="{FF2B5EF4-FFF2-40B4-BE49-F238E27FC236}">
                <a16:creationId xmlns:a16="http://schemas.microsoft.com/office/drawing/2014/main" id="{B8A871E5-F3C4-4BF8-EE4B-1E01771259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>
            <a:extLst>
              <a:ext uri="{FF2B5EF4-FFF2-40B4-BE49-F238E27FC236}">
                <a16:creationId xmlns:a16="http://schemas.microsoft.com/office/drawing/2014/main" id="{71A89DF1-0DC0-1CEE-E4CA-51BA20D1D7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5">
            <a:extLst>
              <a:ext uri="{FF2B5EF4-FFF2-40B4-BE49-F238E27FC236}">
                <a16:creationId xmlns:a16="http://schemas.microsoft.com/office/drawing/2014/main" id="{B83BBD76-FF13-0FED-3A59-F8B61501AD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203020E0-BEBD-93B6-56CA-53EF3C32E9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C43083E4-8E7B-73A2-D1CB-B87BDE7DF3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>
            <a:extLst>
              <a:ext uri="{FF2B5EF4-FFF2-40B4-BE49-F238E27FC236}">
                <a16:creationId xmlns:a16="http://schemas.microsoft.com/office/drawing/2014/main" id="{6D4CEAEC-020E-3F89-8929-39FFF0D068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7411" name="Rectangle 5">
            <a:extLst>
              <a:ext uri="{FF2B5EF4-FFF2-40B4-BE49-F238E27FC236}">
                <a16:creationId xmlns:a16="http://schemas.microsoft.com/office/drawing/2014/main" id="{F8FC2C14-DB59-6431-533F-33BAF8EC1C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/>
              <a:t>Technology Push, But Where’s the Pull? – Clever technology – no or missing needs</a:t>
            </a:r>
          </a:p>
          <a:p>
            <a:pPr eaLnBrk="1" hangingPunct="1"/>
            <a:r>
              <a:rPr lang="en-US" altLang="en-US"/>
              <a:t>Disregard for the Voice of the Customer – Deploying Voice of Company, not customer</a:t>
            </a:r>
          </a:p>
          <a:p>
            <a:pPr eaLnBrk="1" hangingPunct="1"/>
            <a:r>
              <a:rPr lang="en-US" altLang="en-US"/>
              <a:t>The “Eureka” Concept – Focus on single, eventually vulnerable concept</a:t>
            </a:r>
          </a:p>
          <a:p>
            <a:pPr eaLnBrk="1" hangingPunct="1"/>
            <a:r>
              <a:rPr lang="en-US" altLang="en-US"/>
              <a:t>Pretend Design – New and different, but not better, not production-intent design</a:t>
            </a:r>
          </a:p>
          <a:p>
            <a:pPr eaLnBrk="1" hangingPunct="1"/>
            <a:r>
              <a:rPr lang="en-US" altLang="en-US"/>
              <a:t>Pampered Product – Works well under certain conditions, but not robust</a:t>
            </a:r>
          </a:p>
          <a:p>
            <a:pPr eaLnBrk="1" hangingPunct="1"/>
            <a:r>
              <a:rPr lang="en-US" altLang="en-US"/>
              <a:t>Hardware Swamps –Team swamped by efforts to debug &amp; maintain numerous prototypes</a:t>
            </a:r>
          </a:p>
          <a:p>
            <a:pPr eaLnBrk="1" hangingPunct="1"/>
            <a:r>
              <a:rPr lang="en-US" altLang="en-US"/>
              <a:t>Here’s the Product, Where’s the Factory? – Advanced development prior to manufacturing capability investigation</a:t>
            </a:r>
          </a:p>
          <a:p>
            <a:pPr eaLnBrk="1" hangingPunct="1"/>
            <a:r>
              <a:rPr lang="en-US" altLang="en-US"/>
              <a:t>We’ve Always Made it This Way! – Failure to optimize production process for quality and delivery</a:t>
            </a:r>
          </a:p>
          <a:p>
            <a:pPr eaLnBrk="1" hangingPunct="1"/>
            <a:r>
              <a:rPr lang="en-US" altLang="en-US"/>
              <a:t>Inspection – Forced inspection of production output to remain within specifications</a:t>
            </a:r>
          </a:p>
          <a:p>
            <a:pPr eaLnBrk="1" hangingPunct="1"/>
            <a:r>
              <a:rPr lang="en-US" altLang="en-US"/>
              <a:t>Give Me My Targets, Let Me Do My Thing – Target allocation to low levels, partial design, no systems engineering, CTQ focus.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>
            <a:extLst>
              <a:ext uri="{FF2B5EF4-FFF2-40B4-BE49-F238E27FC236}">
                <a16:creationId xmlns:a16="http://schemas.microsoft.com/office/drawing/2014/main" id="{5CA3B04F-378C-AFCE-8EC7-F1BCFE326B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9459" name="Rectangle 5">
            <a:extLst>
              <a:ext uri="{FF2B5EF4-FFF2-40B4-BE49-F238E27FC236}">
                <a16:creationId xmlns:a16="http://schemas.microsoft.com/office/drawing/2014/main" id="{191BBC4F-513B-515D-90B4-F1455189A4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>
            <a:extLst>
              <a:ext uri="{FF2B5EF4-FFF2-40B4-BE49-F238E27FC236}">
                <a16:creationId xmlns:a16="http://schemas.microsoft.com/office/drawing/2014/main" id="{372573A8-C2AF-6BF4-A4A1-5087388726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1507" name="Rectangle 5">
            <a:extLst>
              <a:ext uri="{FF2B5EF4-FFF2-40B4-BE49-F238E27FC236}">
                <a16:creationId xmlns:a16="http://schemas.microsoft.com/office/drawing/2014/main" id="{F7941D89-0026-A932-AAF6-5827793F89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A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67131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121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09350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363" y="201706"/>
            <a:ext cx="6442364" cy="60091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46364" y="1075765"/>
            <a:ext cx="8451273" cy="5513294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91669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9760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9405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873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632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7876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2681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8881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3047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295C8A3-6BD7-F2E5-94A0-63B9C5A678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5D3B107-A5C7-814E-9D76-CE41EB7C7D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F68DA622-3FA8-35E7-588E-2866432F4BFF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F53A07F-26D3-915E-2522-285661E6C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>
              <a:defRPr/>
            </a:pPr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&amp; Lean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F3377334-B13D-CE25-63E1-56E82646D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fld id="{B065EC38-886F-4D78-A9CE-723D0EB105F6}" type="slidenum">
              <a:rPr lang="en-US" altLang="en-US" sz="1300" smtClean="0"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BB435E0B-9906-1463-24CF-1CB217930866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6" name="Line 4">
              <a:extLst>
                <a:ext uri="{FF2B5EF4-FFF2-40B4-BE49-F238E27FC236}">
                  <a16:creationId xmlns:a16="http://schemas.microsoft.com/office/drawing/2014/main" id="{5139FB30-FFCA-CBC3-AA5C-1E10D672B0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107" name="Group 151">
              <a:extLst>
                <a:ext uri="{FF2B5EF4-FFF2-40B4-BE49-F238E27FC236}">
                  <a16:creationId xmlns:a16="http://schemas.microsoft.com/office/drawing/2014/main" id="{1CD7E0E7-D3D0-59F0-552E-14181F96BE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6" name="Rectangle 5">
                <a:extLst>
                  <a:ext uri="{FF2B5EF4-FFF2-40B4-BE49-F238E27FC236}">
                    <a16:creationId xmlns:a16="http://schemas.microsoft.com/office/drawing/2014/main" id="{BB04B253-1CC4-0AB5-99B2-FBAC84CAB8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117" name="Rectangle 6">
                <a:extLst>
                  <a:ext uri="{FF2B5EF4-FFF2-40B4-BE49-F238E27FC236}">
                    <a16:creationId xmlns:a16="http://schemas.microsoft.com/office/drawing/2014/main" id="{4FF31D6F-28C7-C83A-2997-E2A19E7A3C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118" name="Line 7">
                <a:extLst>
                  <a:ext uri="{FF2B5EF4-FFF2-40B4-BE49-F238E27FC236}">
                    <a16:creationId xmlns:a16="http://schemas.microsoft.com/office/drawing/2014/main" id="{7A090B18-CD77-44EA-EA24-C821D5EA82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8">
                <a:extLst>
                  <a:ext uri="{FF2B5EF4-FFF2-40B4-BE49-F238E27FC236}">
                    <a16:creationId xmlns:a16="http://schemas.microsoft.com/office/drawing/2014/main" id="{5879B2B5-F3E0-6887-9C58-9391EF8F9C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9">
                <a:extLst>
                  <a:ext uri="{FF2B5EF4-FFF2-40B4-BE49-F238E27FC236}">
                    <a16:creationId xmlns:a16="http://schemas.microsoft.com/office/drawing/2014/main" id="{D5C4E3E5-E128-FE54-F270-9738849039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10">
                <a:extLst>
                  <a:ext uri="{FF2B5EF4-FFF2-40B4-BE49-F238E27FC236}">
                    <a16:creationId xmlns:a16="http://schemas.microsoft.com/office/drawing/2014/main" id="{7362E071-880A-0C1D-0125-AD2E4B4CFA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Line 11">
                <a:extLst>
                  <a:ext uri="{FF2B5EF4-FFF2-40B4-BE49-F238E27FC236}">
                    <a16:creationId xmlns:a16="http://schemas.microsoft.com/office/drawing/2014/main" id="{F7989FCA-3016-67F0-242F-0B0263A909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3" name="Line 12">
                <a:extLst>
                  <a:ext uri="{FF2B5EF4-FFF2-40B4-BE49-F238E27FC236}">
                    <a16:creationId xmlns:a16="http://schemas.microsoft.com/office/drawing/2014/main" id="{4B1385AE-3733-15F8-849E-6B705757C9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13">
                <a:extLst>
                  <a:ext uri="{FF2B5EF4-FFF2-40B4-BE49-F238E27FC236}">
                    <a16:creationId xmlns:a16="http://schemas.microsoft.com/office/drawing/2014/main" id="{B0A08E1B-4A9B-640F-C855-66575E3D1F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14">
                <a:extLst>
                  <a:ext uri="{FF2B5EF4-FFF2-40B4-BE49-F238E27FC236}">
                    <a16:creationId xmlns:a16="http://schemas.microsoft.com/office/drawing/2014/main" id="{8E17369B-82C6-2616-D9EF-6ECF68EF10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Line 15">
                <a:extLst>
                  <a:ext uri="{FF2B5EF4-FFF2-40B4-BE49-F238E27FC236}">
                    <a16:creationId xmlns:a16="http://schemas.microsoft.com/office/drawing/2014/main" id="{294379C0-E8A2-4332-CD4D-343A630F8C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" name="Line 16">
                <a:extLst>
                  <a:ext uri="{FF2B5EF4-FFF2-40B4-BE49-F238E27FC236}">
                    <a16:creationId xmlns:a16="http://schemas.microsoft.com/office/drawing/2014/main" id="{42F6920A-8A94-160B-88B9-4E80DBD797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17">
                <a:extLst>
                  <a:ext uri="{FF2B5EF4-FFF2-40B4-BE49-F238E27FC236}">
                    <a16:creationId xmlns:a16="http://schemas.microsoft.com/office/drawing/2014/main" id="{41EB7E33-9DAD-ED7F-1321-3C09035170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18">
                <a:extLst>
                  <a:ext uri="{FF2B5EF4-FFF2-40B4-BE49-F238E27FC236}">
                    <a16:creationId xmlns:a16="http://schemas.microsoft.com/office/drawing/2014/main" id="{5C14A78B-5F63-4F86-439F-727C528F7D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19">
                <a:extLst>
                  <a:ext uri="{FF2B5EF4-FFF2-40B4-BE49-F238E27FC236}">
                    <a16:creationId xmlns:a16="http://schemas.microsoft.com/office/drawing/2014/main" id="{41CB7815-6AB4-D8DC-5611-EE79A180F2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20">
                <a:extLst>
                  <a:ext uri="{FF2B5EF4-FFF2-40B4-BE49-F238E27FC236}">
                    <a16:creationId xmlns:a16="http://schemas.microsoft.com/office/drawing/2014/main" id="{221BB832-4E5E-25C7-371C-D5F5D0535C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21">
                <a:extLst>
                  <a:ext uri="{FF2B5EF4-FFF2-40B4-BE49-F238E27FC236}">
                    <a16:creationId xmlns:a16="http://schemas.microsoft.com/office/drawing/2014/main" id="{DB672E1F-AD77-C230-F844-8FBE1A973A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22">
                <a:extLst>
                  <a:ext uri="{FF2B5EF4-FFF2-40B4-BE49-F238E27FC236}">
                    <a16:creationId xmlns:a16="http://schemas.microsoft.com/office/drawing/2014/main" id="{24479F48-F57D-6DD5-8C08-9A704A657C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23">
                <a:extLst>
                  <a:ext uri="{FF2B5EF4-FFF2-40B4-BE49-F238E27FC236}">
                    <a16:creationId xmlns:a16="http://schemas.microsoft.com/office/drawing/2014/main" id="{14286E99-CFD3-8C35-E145-C5A92ACFD3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24">
                <a:extLst>
                  <a:ext uri="{FF2B5EF4-FFF2-40B4-BE49-F238E27FC236}">
                    <a16:creationId xmlns:a16="http://schemas.microsoft.com/office/drawing/2014/main" id="{CE3769DE-45E9-283A-BD01-572DFF4E65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25">
                <a:extLst>
                  <a:ext uri="{FF2B5EF4-FFF2-40B4-BE49-F238E27FC236}">
                    <a16:creationId xmlns:a16="http://schemas.microsoft.com/office/drawing/2014/main" id="{62D277D4-2C5C-EAE7-E183-709874D37F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Freeform 26">
                <a:extLst>
                  <a:ext uri="{FF2B5EF4-FFF2-40B4-BE49-F238E27FC236}">
                    <a16:creationId xmlns:a16="http://schemas.microsoft.com/office/drawing/2014/main" id="{6E1D3918-EFA8-E4D9-4E18-875B9E427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8" name="Line 27">
                <a:extLst>
                  <a:ext uri="{FF2B5EF4-FFF2-40B4-BE49-F238E27FC236}">
                    <a16:creationId xmlns:a16="http://schemas.microsoft.com/office/drawing/2014/main" id="{4237AC69-4F7C-21BB-AF0B-59430D4B5C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28">
                <a:extLst>
                  <a:ext uri="{FF2B5EF4-FFF2-40B4-BE49-F238E27FC236}">
                    <a16:creationId xmlns:a16="http://schemas.microsoft.com/office/drawing/2014/main" id="{11903606-E1B0-A7BF-7FBB-555E56B6F8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29">
                <a:extLst>
                  <a:ext uri="{FF2B5EF4-FFF2-40B4-BE49-F238E27FC236}">
                    <a16:creationId xmlns:a16="http://schemas.microsoft.com/office/drawing/2014/main" id="{F287C765-89DF-A443-F9FC-5A1B9ADD2F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Freeform 30">
                <a:extLst>
                  <a:ext uri="{FF2B5EF4-FFF2-40B4-BE49-F238E27FC236}">
                    <a16:creationId xmlns:a16="http://schemas.microsoft.com/office/drawing/2014/main" id="{071A4CE3-DE62-7CEF-2661-DAB42C829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2" name="Line 31">
                <a:extLst>
                  <a:ext uri="{FF2B5EF4-FFF2-40B4-BE49-F238E27FC236}">
                    <a16:creationId xmlns:a16="http://schemas.microsoft.com/office/drawing/2014/main" id="{A86437DF-9A16-49AD-64BE-69FB6B5DFC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32">
                <a:extLst>
                  <a:ext uri="{FF2B5EF4-FFF2-40B4-BE49-F238E27FC236}">
                    <a16:creationId xmlns:a16="http://schemas.microsoft.com/office/drawing/2014/main" id="{B1770706-8884-0960-0021-E44F58C6AD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33">
                <a:extLst>
                  <a:ext uri="{FF2B5EF4-FFF2-40B4-BE49-F238E27FC236}">
                    <a16:creationId xmlns:a16="http://schemas.microsoft.com/office/drawing/2014/main" id="{02FF8856-D672-1F7C-8F5C-ED3B397089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34">
                <a:extLst>
                  <a:ext uri="{FF2B5EF4-FFF2-40B4-BE49-F238E27FC236}">
                    <a16:creationId xmlns:a16="http://schemas.microsoft.com/office/drawing/2014/main" id="{C16CD53D-8738-8344-E916-E818112BAD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35">
                <a:extLst>
                  <a:ext uri="{FF2B5EF4-FFF2-40B4-BE49-F238E27FC236}">
                    <a16:creationId xmlns:a16="http://schemas.microsoft.com/office/drawing/2014/main" id="{ADCBDC09-0BD3-F23D-9FF1-F94D7E6C63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36">
                <a:extLst>
                  <a:ext uri="{FF2B5EF4-FFF2-40B4-BE49-F238E27FC236}">
                    <a16:creationId xmlns:a16="http://schemas.microsoft.com/office/drawing/2014/main" id="{13C8B9BA-BBDA-14C7-7439-2365DE4828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37">
                <a:extLst>
                  <a:ext uri="{FF2B5EF4-FFF2-40B4-BE49-F238E27FC236}">
                    <a16:creationId xmlns:a16="http://schemas.microsoft.com/office/drawing/2014/main" id="{D0D978BB-EF5F-4EF1-372E-495CE7D530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38">
                <a:extLst>
                  <a:ext uri="{FF2B5EF4-FFF2-40B4-BE49-F238E27FC236}">
                    <a16:creationId xmlns:a16="http://schemas.microsoft.com/office/drawing/2014/main" id="{8CD8327E-248D-2FA9-1293-11186F1C3B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39">
                <a:extLst>
                  <a:ext uri="{FF2B5EF4-FFF2-40B4-BE49-F238E27FC236}">
                    <a16:creationId xmlns:a16="http://schemas.microsoft.com/office/drawing/2014/main" id="{9BEE5380-2A41-2C03-2422-000617EE83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40">
                <a:extLst>
                  <a:ext uri="{FF2B5EF4-FFF2-40B4-BE49-F238E27FC236}">
                    <a16:creationId xmlns:a16="http://schemas.microsoft.com/office/drawing/2014/main" id="{1E99AD42-51AA-BD5E-E234-76E4592376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41">
                <a:extLst>
                  <a:ext uri="{FF2B5EF4-FFF2-40B4-BE49-F238E27FC236}">
                    <a16:creationId xmlns:a16="http://schemas.microsoft.com/office/drawing/2014/main" id="{E2781223-D4F0-4D61-6072-611943933D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42">
                <a:extLst>
                  <a:ext uri="{FF2B5EF4-FFF2-40B4-BE49-F238E27FC236}">
                    <a16:creationId xmlns:a16="http://schemas.microsoft.com/office/drawing/2014/main" id="{E30E7B85-518E-CB9D-DE20-810DFDD406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43">
                <a:extLst>
                  <a:ext uri="{FF2B5EF4-FFF2-40B4-BE49-F238E27FC236}">
                    <a16:creationId xmlns:a16="http://schemas.microsoft.com/office/drawing/2014/main" id="{112E50AF-49AB-42D7-79A5-2911E73647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Line 44">
                <a:extLst>
                  <a:ext uri="{FF2B5EF4-FFF2-40B4-BE49-F238E27FC236}">
                    <a16:creationId xmlns:a16="http://schemas.microsoft.com/office/drawing/2014/main" id="{C7BF8139-F343-9B08-C1C4-BBB148F1E6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6" name="Line 45">
                <a:extLst>
                  <a:ext uri="{FF2B5EF4-FFF2-40B4-BE49-F238E27FC236}">
                    <a16:creationId xmlns:a16="http://schemas.microsoft.com/office/drawing/2014/main" id="{85C21F91-AC81-AD94-A911-B24EF8ECCD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Line 46">
                <a:extLst>
                  <a:ext uri="{FF2B5EF4-FFF2-40B4-BE49-F238E27FC236}">
                    <a16:creationId xmlns:a16="http://schemas.microsoft.com/office/drawing/2014/main" id="{C8BB49EE-7368-261B-4688-32E003E925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8" name="Line 47">
                <a:extLst>
                  <a:ext uri="{FF2B5EF4-FFF2-40B4-BE49-F238E27FC236}">
                    <a16:creationId xmlns:a16="http://schemas.microsoft.com/office/drawing/2014/main" id="{D30EEA71-028D-1E74-D17A-254F4FDBF9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48">
                <a:extLst>
                  <a:ext uri="{FF2B5EF4-FFF2-40B4-BE49-F238E27FC236}">
                    <a16:creationId xmlns:a16="http://schemas.microsoft.com/office/drawing/2014/main" id="{955BACDF-AE0B-37A0-3D26-C972FF26FB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49">
                <a:extLst>
                  <a:ext uri="{FF2B5EF4-FFF2-40B4-BE49-F238E27FC236}">
                    <a16:creationId xmlns:a16="http://schemas.microsoft.com/office/drawing/2014/main" id="{FD337AF6-38E1-8926-63C3-288210B86C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50">
                <a:extLst>
                  <a:ext uri="{FF2B5EF4-FFF2-40B4-BE49-F238E27FC236}">
                    <a16:creationId xmlns:a16="http://schemas.microsoft.com/office/drawing/2014/main" id="{B5D09BB8-E380-A643-5E23-0B852CADA0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51">
                <a:extLst>
                  <a:ext uri="{FF2B5EF4-FFF2-40B4-BE49-F238E27FC236}">
                    <a16:creationId xmlns:a16="http://schemas.microsoft.com/office/drawing/2014/main" id="{AEECCAF9-6507-AFA9-1EB9-4932433AFF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52">
                <a:extLst>
                  <a:ext uri="{FF2B5EF4-FFF2-40B4-BE49-F238E27FC236}">
                    <a16:creationId xmlns:a16="http://schemas.microsoft.com/office/drawing/2014/main" id="{8155AD6D-7EDB-44CF-2B83-F169D62E8A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53">
                <a:extLst>
                  <a:ext uri="{FF2B5EF4-FFF2-40B4-BE49-F238E27FC236}">
                    <a16:creationId xmlns:a16="http://schemas.microsoft.com/office/drawing/2014/main" id="{B25CCBDF-E015-2332-6A0B-8946BCAD6E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54">
                <a:extLst>
                  <a:ext uri="{FF2B5EF4-FFF2-40B4-BE49-F238E27FC236}">
                    <a16:creationId xmlns:a16="http://schemas.microsoft.com/office/drawing/2014/main" id="{265C5B0E-6781-9009-F8A7-A7ADD58FA2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Line 55">
                <a:extLst>
                  <a:ext uri="{FF2B5EF4-FFF2-40B4-BE49-F238E27FC236}">
                    <a16:creationId xmlns:a16="http://schemas.microsoft.com/office/drawing/2014/main" id="{2B39783B-469E-1856-3E70-C850982622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7" name="Line 56">
                <a:extLst>
                  <a:ext uri="{FF2B5EF4-FFF2-40B4-BE49-F238E27FC236}">
                    <a16:creationId xmlns:a16="http://schemas.microsoft.com/office/drawing/2014/main" id="{95BFF8F9-6903-6B96-1178-2F30F6E2DC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57">
                <a:extLst>
                  <a:ext uri="{FF2B5EF4-FFF2-40B4-BE49-F238E27FC236}">
                    <a16:creationId xmlns:a16="http://schemas.microsoft.com/office/drawing/2014/main" id="{D2398E71-ADD7-8715-FDFB-EDB7EC8CC2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Line 58">
                <a:extLst>
                  <a:ext uri="{FF2B5EF4-FFF2-40B4-BE49-F238E27FC236}">
                    <a16:creationId xmlns:a16="http://schemas.microsoft.com/office/drawing/2014/main" id="{FEA884DF-7524-7DD6-FB26-9EF8BF6221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0" name="Freeform 59">
                <a:extLst>
                  <a:ext uri="{FF2B5EF4-FFF2-40B4-BE49-F238E27FC236}">
                    <a16:creationId xmlns:a16="http://schemas.microsoft.com/office/drawing/2014/main" id="{365A7DE5-28B1-C3BD-3FFE-A39C3E9F0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Line 60">
                <a:extLst>
                  <a:ext uri="{FF2B5EF4-FFF2-40B4-BE49-F238E27FC236}">
                    <a16:creationId xmlns:a16="http://schemas.microsoft.com/office/drawing/2014/main" id="{2BAC3EA1-78C7-4132-6A17-4BB26AB9C3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2" name="Freeform 61">
                <a:extLst>
                  <a:ext uri="{FF2B5EF4-FFF2-40B4-BE49-F238E27FC236}">
                    <a16:creationId xmlns:a16="http://schemas.microsoft.com/office/drawing/2014/main" id="{790B34B7-CA48-B0CD-AD40-8C4AE7FB07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62">
                <a:extLst>
                  <a:ext uri="{FF2B5EF4-FFF2-40B4-BE49-F238E27FC236}">
                    <a16:creationId xmlns:a16="http://schemas.microsoft.com/office/drawing/2014/main" id="{8F6F6A2D-F338-A624-A952-8766C13154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63">
                <a:extLst>
                  <a:ext uri="{FF2B5EF4-FFF2-40B4-BE49-F238E27FC236}">
                    <a16:creationId xmlns:a16="http://schemas.microsoft.com/office/drawing/2014/main" id="{E88FA159-2FCD-384D-2263-E6EB3F1190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Line 64">
                <a:extLst>
                  <a:ext uri="{FF2B5EF4-FFF2-40B4-BE49-F238E27FC236}">
                    <a16:creationId xmlns:a16="http://schemas.microsoft.com/office/drawing/2014/main" id="{9EB19C08-4843-927C-D328-8041C21409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6" name="Line 65">
                <a:extLst>
                  <a:ext uri="{FF2B5EF4-FFF2-40B4-BE49-F238E27FC236}">
                    <a16:creationId xmlns:a16="http://schemas.microsoft.com/office/drawing/2014/main" id="{041BB9B6-D12C-D8C9-70E9-B7BDEDB4C3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66">
                <a:extLst>
                  <a:ext uri="{FF2B5EF4-FFF2-40B4-BE49-F238E27FC236}">
                    <a16:creationId xmlns:a16="http://schemas.microsoft.com/office/drawing/2014/main" id="{DD62CE62-B685-DB2E-5AF6-24336B2341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67">
                <a:extLst>
                  <a:ext uri="{FF2B5EF4-FFF2-40B4-BE49-F238E27FC236}">
                    <a16:creationId xmlns:a16="http://schemas.microsoft.com/office/drawing/2014/main" id="{B069EA6B-B3BE-C8BA-A6FF-6F6A7BC883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68">
                <a:extLst>
                  <a:ext uri="{FF2B5EF4-FFF2-40B4-BE49-F238E27FC236}">
                    <a16:creationId xmlns:a16="http://schemas.microsoft.com/office/drawing/2014/main" id="{3BE1EC77-EA8F-7625-B985-758EFD7FB2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69">
                <a:extLst>
                  <a:ext uri="{FF2B5EF4-FFF2-40B4-BE49-F238E27FC236}">
                    <a16:creationId xmlns:a16="http://schemas.microsoft.com/office/drawing/2014/main" id="{4FA34B2E-834A-27AA-CF9D-0B8A0266C8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Freeform 70">
                <a:extLst>
                  <a:ext uri="{FF2B5EF4-FFF2-40B4-BE49-F238E27FC236}">
                    <a16:creationId xmlns:a16="http://schemas.microsoft.com/office/drawing/2014/main" id="{383CF47C-0C9F-8ACE-D550-500E4C9D6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2" name="Line 71">
                <a:extLst>
                  <a:ext uri="{FF2B5EF4-FFF2-40B4-BE49-F238E27FC236}">
                    <a16:creationId xmlns:a16="http://schemas.microsoft.com/office/drawing/2014/main" id="{A40D266A-4757-8615-64A2-B3EAA24054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72">
                <a:extLst>
                  <a:ext uri="{FF2B5EF4-FFF2-40B4-BE49-F238E27FC236}">
                    <a16:creationId xmlns:a16="http://schemas.microsoft.com/office/drawing/2014/main" id="{1C799133-0450-9530-AD76-BA62B536C5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73">
                <a:extLst>
                  <a:ext uri="{FF2B5EF4-FFF2-40B4-BE49-F238E27FC236}">
                    <a16:creationId xmlns:a16="http://schemas.microsoft.com/office/drawing/2014/main" id="{FC7C93DF-16D2-1F3B-5490-D055A3BF7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Freeform 74">
                <a:extLst>
                  <a:ext uri="{FF2B5EF4-FFF2-40B4-BE49-F238E27FC236}">
                    <a16:creationId xmlns:a16="http://schemas.microsoft.com/office/drawing/2014/main" id="{02225463-BF52-DD8E-F7F0-090FD2109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6" name="Freeform 75">
                <a:extLst>
                  <a:ext uri="{FF2B5EF4-FFF2-40B4-BE49-F238E27FC236}">
                    <a16:creationId xmlns:a16="http://schemas.microsoft.com/office/drawing/2014/main" id="{05145881-DDD6-2153-D649-089724746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Freeform 76">
                <a:extLst>
                  <a:ext uri="{FF2B5EF4-FFF2-40B4-BE49-F238E27FC236}">
                    <a16:creationId xmlns:a16="http://schemas.microsoft.com/office/drawing/2014/main" id="{E82556C3-0FEC-A509-6ED4-744C4E9C09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8" name="Line 77">
                <a:extLst>
                  <a:ext uri="{FF2B5EF4-FFF2-40B4-BE49-F238E27FC236}">
                    <a16:creationId xmlns:a16="http://schemas.microsoft.com/office/drawing/2014/main" id="{CF5D468E-C05D-2E81-954D-953F37065C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78">
                <a:extLst>
                  <a:ext uri="{FF2B5EF4-FFF2-40B4-BE49-F238E27FC236}">
                    <a16:creationId xmlns:a16="http://schemas.microsoft.com/office/drawing/2014/main" id="{1F791FA9-A40C-71D9-9D19-107E33B267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Freeform 79">
                <a:extLst>
                  <a:ext uri="{FF2B5EF4-FFF2-40B4-BE49-F238E27FC236}">
                    <a16:creationId xmlns:a16="http://schemas.microsoft.com/office/drawing/2014/main" id="{5E1856E5-E0BD-9754-C357-25E59FE78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1" name="Line 80">
                <a:extLst>
                  <a:ext uri="{FF2B5EF4-FFF2-40B4-BE49-F238E27FC236}">
                    <a16:creationId xmlns:a16="http://schemas.microsoft.com/office/drawing/2014/main" id="{20EB6D2B-A88E-F411-8569-84AD3F16C8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81">
                <a:extLst>
                  <a:ext uri="{FF2B5EF4-FFF2-40B4-BE49-F238E27FC236}">
                    <a16:creationId xmlns:a16="http://schemas.microsoft.com/office/drawing/2014/main" id="{FB891897-2814-76F5-A4D6-1B4CD2EC05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82">
                <a:extLst>
                  <a:ext uri="{FF2B5EF4-FFF2-40B4-BE49-F238E27FC236}">
                    <a16:creationId xmlns:a16="http://schemas.microsoft.com/office/drawing/2014/main" id="{119DFCF3-E316-F169-1C14-D4D0D27C7C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83">
                <a:extLst>
                  <a:ext uri="{FF2B5EF4-FFF2-40B4-BE49-F238E27FC236}">
                    <a16:creationId xmlns:a16="http://schemas.microsoft.com/office/drawing/2014/main" id="{062D67F9-B4AB-01DC-E0E1-B06095B629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84">
                <a:extLst>
                  <a:ext uri="{FF2B5EF4-FFF2-40B4-BE49-F238E27FC236}">
                    <a16:creationId xmlns:a16="http://schemas.microsoft.com/office/drawing/2014/main" id="{13E4C294-05E2-B07D-B9D4-3FECCA0E23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85">
                <a:extLst>
                  <a:ext uri="{FF2B5EF4-FFF2-40B4-BE49-F238E27FC236}">
                    <a16:creationId xmlns:a16="http://schemas.microsoft.com/office/drawing/2014/main" id="{88441BB7-D6F3-6CE1-FCAC-C8311A0747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86">
                <a:extLst>
                  <a:ext uri="{FF2B5EF4-FFF2-40B4-BE49-F238E27FC236}">
                    <a16:creationId xmlns:a16="http://schemas.microsoft.com/office/drawing/2014/main" id="{686DC7AC-9EA6-551A-5E37-48A18EFFB4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87">
                <a:extLst>
                  <a:ext uri="{FF2B5EF4-FFF2-40B4-BE49-F238E27FC236}">
                    <a16:creationId xmlns:a16="http://schemas.microsoft.com/office/drawing/2014/main" id="{A4F72C55-D54A-478A-5115-C8517CA356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Freeform 88">
                <a:extLst>
                  <a:ext uri="{FF2B5EF4-FFF2-40B4-BE49-F238E27FC236}">
                    <a16:creationId xmlns:a16="http://schemas.microsoft.com/office/drawing/2014/main" id="{BACB183B-448C-C0C8-F66D-CDCD3B6F9D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0" name="Line 89">
                <a:extLst>
                  <a:ext uri="{FF2B5EF4-FFF2-40B4-BE49-F238E27FC236}">
                    <a16:creationId xmlns:a16="http://schemas.microsoft.com/office/drawing/2014/main" id="{67BC2625-6573-CBB3-6238-0AC76BF233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Freeform 90">
                <a:extLst>
                  <a:ext uri="{FF2B5EF4-FFF2-40B4-BE49-F238E27FC236}">
                    <a16:creationId xmlns:a16="http://schemas.microsoft.com/office/drawing/2014/main" id="{80A906B0-598C-417B-90BB-3EE87086E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2" name="Line 91">
                <a:extLst>
                  <a:ext uri="{FF2B5EF4-FFF2-40B4-BE49-F238E27FC236}">
                    <a16:creationId xmlns:a16="http://schemas.microsoft.com/office/drawing/2014/main" id="{575B87F9-F6E1-F031-2E30-0D1EE9B55A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92">
                <a:extLst>
                  <a:ext uri="{FF2B5EF4-FFF2-40B4-BE49-F238E27FC236}">
                    <a16:creationId xmlns:a16="http://schemas.microsoft.com/office/drawing/2014/main" id="{9D7AD6BF-EF97-FB62-BB07-D1F734C32F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93">
                <a:extLst>
                  <a:ext uri="{FF2B5EF4-FFF2-40B4-BE49-F238E27FC236}">
                    <a16:creationId xmlns:a16="http://schemas.microsoft.com/office/drawing/2014/main" id="{2FD79D57-C3A2-378F-D3C3-C154F3D408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94">
                <a:extLst>
                  <a:ext uri="{FF2B5EF4-FFF2-40B4-BE49-F238E27FC236}">
                    <a16:creationId xmlns:a16="http://schemas.microsoft.com/office/drawing/2014/main" id="{C4E9C808-413E-D1EF-7946-17F53FB746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95">
                <a:extLst>
                  <a:ext uri="{FF2B5EF4-FFF2-40B4-BE49-F238E27FC236}">
                    <a16:creationId xmlns:a16="http://schemas.microsoft.com/office/drawing/2014/main" id="{87F45CFB-1BFB-9ED2-0EF6-927BEF1F99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96">
                <a:extLst>
                  <a:ext uri="{FF2B5EF4-FFF2-40B4-BE49-F238E27FC236}">
                    <a16:creationId xmlns:a16="http://schemas.microsoft.com/office/drawing/2014/main" id="{2865F0FF-1A8D-DA36-0ACB-7F08A1CF8E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97">
                <a:extLst>
                  <a:ext uri="{FF2B5EF4-FFF2-40B4-BE49-F238E27FC236}">
                    <a16:creationId xmlns:a16="http://schemas.microsoft.com/office/drawing/2014/main" id="{F246A0ED-55A0-2987-C648-40D5284B0E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98">
                <a:extLst>
                  <a:ext uri="{FF2B5EF4-FFF2-40B4-BE49-F238E27FC236}">
                    <a16:creationId xmlns:a16="http://schemas.microsoft.com/office/drawing/2014/main" id="{A0914F1C-9CCA-CB56-36E3-50659C439C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99">
                <a:extLst>
                  <a:ext uri="{FF2B5EF4-FFF2-40B4-BE49-F238E27FC236}">
                    <a16:creationId xmlns:a16="http://schemas.microsoft.com/office/drawing/2014/main" id="{7257FF03-9517-1B58-B3D1-B9FB234CB4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00">
                <a:extLst>
                  <a:ext uri="{FF2B5EF4-FFF2-40B4-BE49-F238E27FC236}">
                    <a16:creationId xmlns:a16="http://schemas.microsoft.com/office/drawing/2014/main" id="{D44D8812-BACD-5FEF-68AC-6B65ACB17B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01">
                <a:extLst>
                  <a:ext uri="{FF2B5EF4-FFF2-40B4-BE49-F238E27FC236}">
                    <a16:creationId xmlns:a16="http://schemas.microsoft.com/office/drawing/2014/main" id="{AAA5374A-6ECE-3838-E16E-03E46E6254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02">
                <a:extLst>
                  <a:ext uri="{FF2B5EF4-FFF2-40B4-BE49-F238E27FC236}">
                    <a16:creationId xmlns:a16="http://schemas.microsoft.com/office/drawing/2014/main" id="{A4DBD3EC-B932-DC34-63AC-6BBE422370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03">
                <a:extLst>
                  <a:ext uri="{FF2B5EF4-FFF2-40B4-BE49-F238E27FC236}">
                    <a16:creationId xmlns:a16="http://schemas.microsoft.com/office/drawing/2014/main" id="{BDD6F1F5-995F-AB42-35C2-AA07CBA601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Line 104">
                <a:extLst>
                  <a:ext uri="{FF2B5EF4-FFF2-40B4-BE49-F238E27FC236}">
                    <a16:creationId xmlns:a16="http://schemas.microsoft.com/office/drawing/2014/main" id="{1249A0AE-6147-5612-DB0C-8A68B8828B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6" name="Line 105">
                <a:extLst>
                  <a:ext uri="{FF2B5EF4-FFF2-40B4-BE49-F238E27FC236}">
                    <a16:creationId xmlns:a16="http://schemas.microsoft.com/office/drawing/2014/main" id="{86D7265E-9CFB-00B8-DCAD-CFA7BBC852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06">
                <a:extLst>
                  <a:ext uri="{FF2B5EF4-FFF2-40B4-BE49-F238E27FC236}">
                    <a16:creationId xmlns:a16="http://schemas.microsoft.com/office/drawing/2014/main" id="{BFA886EC-E86D-E4A5-71EA-8A32FF4440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07">
                <a:extLst>
                  <a:ext uri="{FF2B5EF4-FFF2-40B4-BE49-F238E27FC236}">
                    <a16:creationId xmlns:a16="http://schemas.microsoft.com/office/drawing/2014/main" id="{8EAA38EC-D6D8-8FE7-D65D-B8FD8CB6DC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Line 108">
                <a:extLst>
                  <a:ext uri="{FF2B5EF4-FFF2-40B4-BE49-F238E27FC236}">
                    <a16:creationId xmlns:a16="http://schemas.microsoft.com/office/drawing/2014/main" id="{BEB9D6CB-440B-2B2E-358C-8148DA2FFC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0" name="Line 109">
                <a:extLst>
                  <a:ext uri="{FF2B5EF4-FFF2-40B4-BE49-F238E27FC236}">
                    <a16:creationId xmlns:a16="http://schemas.microsoft.com/office/drawing/2014/main" id="{CC6220DF-B24F-706C-729F-F4940160F5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10">
                <a:extLst>
                  <a:ext uri="{FF2B5EF4-FFF2-40B4-BE49-F238E27FC236}">
                    <a16:creationId xmlns:a16="http://schemas.microsoft.com/office/drawing/2014/main" id="{7CA8FE3C-F840-E981-BDDA-8724467CD6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11">
                <a:extLst>
                  <a:ext uri="{FF2B5EF4-FFF2-40B4-BE49-F238E27FC236}">
                    <a16:creationId xmlns:a16="http://schemas.microsoft.com/office/drawing/2014/main" id="{65C62CCE-D9D9-B208-DEDC-A60009D68B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12">
                <a:extLst>
                  <a:ext uri="{FF2B5EF4-FFF2-40B4-BE49-F238E27FC236}">
                    <a16:creationId xmlns:a16="http://schemas.microsoft.com/office/drawing/2014/main" id="{3298DB8C-B649-92F2-2520-0CBE804E46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13">
                <a:extLst>
                  <a:ext uri="{FF2B5EF4-FFF2-40B4-BE49-F238E27FC236}">
                    <a16:creationId xmlns:a16="http://schemas.microsoft.com/office/drawing/2014/main" id="{38EE0419-50A8-1E9E-D6B8-71998BA43F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14">
                <a:extLst>
                  <a:ext uri="{FF2B5EF4-FFF2-40B4-BE49-F238E27FC236}">
                    <a16:creationId xmlns:a16="http://schemas.microsoft.com/office/drawing/2014/main" id="{3D59F719-FB3B-7507-3BF5-B5C9B4C146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15">
                <a:extLst>
                  <a:ext uri="{FF2B5EF4-FFF2-40B4-BE49-F238E27FC236}">
                    <a16:creationId xmlns:a16="http://schemas.microsoft.com/office/drawing/2014/main" id="{7122F6CF-6283-F689-43A5-A3FFC864A6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16">
                <a:extLst>
                  <a:ext uri="{FF2B5EF4-FFF2-40B4-BE49-F238E27FC236}">
                    <a16:creationId xmlns:a16="http://schemas.microsoft.com/office/drawing/2014/main" id="{157FAEC2-E8C5-C151-98CD-7680AD3A89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17">
                <a:extLst>
                  <a:ext uri="{FF2B5EF4-FFF2-40B4-BE49-F238E27FC236}">
                    <a16:creationId xmlns:a16="http://schemas.microsoft.com/office/drawing/2014/main" id="{1DFD54F1-EF4E-3DE0-149A-F880AAB9BB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18">
                <a:extLst>
                  <a:ext uri="{FF2B5EF4-FFF2-40B4-BE49-F238E27FC236}">
                    <a16:creationId xmlns:a16="http://schemas.microsoft.com/office/drawing/2014/main" id="{39591E27-3005-B6E0-DF97-3A5285E557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Freeform 119">
                <a:extLst>
                  <a:ext uri="{FF2B5EF4-FFF2-40B4-BE49-F238E27FC236}">
                    <a16:creationId xmlns:a16="http://schemas.microsoft.com/office/drawing/2014/main" id="{EC32F8A2-5C1B-5D64-3515-8DCA809B98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1" name="Line 120">
                <a:extLst>
                  <a:ext uri="{FF2B5EF4-FFF2-40B4-BE49-F238E27FC236}">
                    <a16:creationId xmlns:a16="http://schemas.microsoft.com/office/drawing/2014/main" id="{24D11D5F-F6C2-EE09-6DCA-6B639EC425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Line 121">
                <a:extLst>
                  <a:ext uri="{FF2B5EF4-FFF2-40B4-BE49-F238E27FC236}">
                    <a16:creationId xmlns:a16="http://schemas.microsoft.com/office/drawing/2014/main" id="{21725954-76C4-88FB-D792-DBF6D4EF14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3" name="Line 122">
                <a:extLst>
                  <a:ext uri="{FF2B5EF4-FFF2-40B4-BE49-F238E27FC236}">
                    <a16:creationId xmlns:a16="http://schemas.microsoft.com/office/drawing/2014/main" id="{BC471354-4DDB-7EF1-64B9-D4D82238BF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Freeform 123">
                <a:extLst>
                  <a:ext uri="{FF2B5EF4-FFF2-40B4-BE49-F238E27FC236}">
                    <a16:creationId xmlns:a16="http://schemas.microsoft.com/office/drawing/2014/main" id="{50B739BF-8EA6-6BCE-CC71-E8E56C4AA3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5" name="Line 124">
                <a:extLst>
                  <a:ext uri="{FF2B5EF4-FFF2-40B4-BE49-F238E27FC236}">
                    <a16:creationId xmlns:a16="http://schemas.microsoft.com/office/drawing/2014/main" id="{EA1AF253-2633-409C-333A-341B3866F0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Line 125">
                <a:extLst>
                  <a:ext uri="{FF2B5EF4-FFF2-40B4-BE49-F238E27FC236}">
                    <a16:creationId xmlns:a16="http://schemas.microsoft.com/office/drawing/2014/main" id="{196B69B2-ECF5-B6F1-0F5F-F5FC0ACD3F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7" name="Line 126">
                <a:extLst>
                  <a:ext uri="{FF2B5EF4-FFF2-40B4-BE49-F238E27FC236}">
                    <a16:creationId xmlns:a16="http://schemas.microsoft.com/office/drawing/2014/main" id="{9923DA87-BD8F-C002-9490-CBA3776B18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Line 127">
                <a:extLst>
                  <a:ext uri="{FF2B5EF4-FFF2-40B4-BE49-F238E27FC236}">
                    <a16:creationId xmlns:a16="http://schemas.microsoft.com/office/drawing/2014/main" id="{B12DBC21-D089-6DD0-2A4E-0DAD387B0D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9" name="Line 128">
                <a:extLst>
                  <a:ext uri="{FF2B5EF4-FFF2-40B4-BE49-F238E27FC236}">
                    <a16:creationId xmlns:a16="http://schemas.microsoft.com/office/drawing/2014/main" id="{03CE5F3D-B0F0-358F-CC84-5FB52036C3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Line 129">
                <a:extLst>
                  <a:ext uri="{FF2B5EF4-FFF2-40B4-BE49-F238E27FC236}">
                    <a16:creationId xmlns:a16="http://schemas.microsoft.com/office/drawing/2014/main" id="{046F0D1D-7BBE-FB6C-2D23-99B6B1D8A7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1" name="Line 130">
                <a:extLst>
                  <a:ext uri="{FF2B5EF4-FFF2-40B4-BE49-F238E27FC236}">
                    <a16:creationId xmlns:a16="http://schemas.microsoft.com/office/drawing/2014/main" id="{97B0593A-5B67-D16F-AE5F-AF5BDC6ED7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Line 131">
                <a:extLst>
                  <a:ext uri="{FF2B5EF4-FFF2-40B4-BE49-F238E27FC236}">
                    <a16:creationId xmlns:a16="http://schemas.microsoft.com/office/drawing/2014/main" id="{C9466FF1-62FF-7C9C-CBA4-8D6E29C86E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3" name="Line 132">
                <a:extLst>
                  <a:ext uri="{FF2B5EF4-FFF2-40B4-BE49-F238E27FC236}">
                    <a16:creationId xmlns:a16="http://schemas.microsoft.com/office/drawing/2014/main" id="{6E33CC28-E69D-5729-412E-08D5D12BC0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Line 133">
                <a:extLst>
                  <a:ext uri="{FF2B5EF4-FFF2-40B4-BE49-F238E27FC236}">
                    <a16:creationId xmlns:a16="http://schemas.microsoft.com/office/drawing/2014/main" id="{108D3FE1-4F29-EA8D-1B85-75AF892766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5" name="Line 134">
                <a:extLst>
                  <a:ext uri="{FF2B5EF4-FFF2-40B4-BE49-F238E27FC236}">
                    <a16:creationId xmlns:a16="http://schemas.microsoft.com/office/drawing/2014/main" id="{33C006D2-6B7A-FAAA-C031-A014A1BBF4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35">
                <a:extLst>
                  <a:ext uri="{FF2B5EF4-FFF2-40B4-BE49-F238E27FC236}">
                    <a16:creationId xmlns:a16="http://schemas.microsoft.com/office/drawing/2014/main" id="{E269CEFD-EF50-CCFC-65CC-EF8CD33D48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47" name="Rectangle 136">
                <a:extLst>
                  <a:ext uri="{FF2B5EF4-FFF2-40B4-BE49-F238E27FC236}">
                    <a16:creationId xmlns:a16="http://schemas.microsoft.com/office/drawing/2014/main" id="{78A4E3D8-043C-0A0D-AA90-A140EA9331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48" name="Rectangle 137">
                <a:extLst>
                  <a:ext uri="{FF2B5EF4-FFF2-40B4-BE49-F238E27FC236}">
                    <a16:creationId xmlns:a16="http://schemas.microsoft.com/office/drawing/2014/main" id="{22483DB9-07C7-9A48-7BB8-4EBBC00227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49" name="Rectangle 138">
                <a:extLst>
                  <a:ext uri="{FF2B5EF4-FFF2-40B4-BE49-F238E27FC236}">
                    <a16:creationId xmlns:a16="http://schemas.microsoft.com/office/drawing/2014/main" id="{426E68DF-D671-8826-60C9-1433665CDE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50" name="Rectangle 139">
                <a:extLst>
                  <a:ext uri="{FF2B5EF4-FFF2-40B4-BE49-F238E27FC236}">
                    <a16:creationId xmlns:a16="http://schemas.microsoft.com/office/drawing/2014/main" id="{29A29155-7D4A-B12A-7590-B3E88988EF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1" name="Rectangle 140">
                <a:extLst>
                  <a:ext uri="{FF2B5EF4-FFF2-40B4-BE49-F238E27FC236}">
                    <a16:creationId xmlns:a16="http://schemas.microsoft.com/office/drawing/2014/main" id="{94615EA4-26EF-4C9C-53DD-32065A04D7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52" name="Rectangle 141">
                <a:extLst>
                  <a:ext uri="{FF2B5EF4-FFF2-40B4-BE49-F238E27FC236}">
                    <a16:creationId xmlns:a16="http://schemas.microsoft.com/office/drawing/2014/main" id="{CCBDFF65-7CB0-1C71-EE0E-56ABC9E53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3" name="Rectangle 142">
                <a:extLst>
                  <a:ext uri="{FF2B5EF4-FFF2-40B4-BE49-F238E27FC236}">
                    <a16:creationId xmlns:a16="http://schemas.microsoft.com/office/drawing/2014/main" id="{20C5DC78-365E-F5D5-C5FC-9C9CE32F9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54" name="Rectangle 143">
                <a:extLst>
                  <a:ext uri="{FF2B5EF4-FFF2-40B4-BE49-F238E27FC236}">
                    <a16:creationId xmlns:a16="http://schemas.microsoft.com/office/drawing/2014/main" id="{8CF6E697-E80F-784E-8B39-DD0AC930F3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5" name="Rectangle 144">
                <a:extLst>
                  <a:ext uri="{FF2B5EF4-FFF2-40B4-BE49-F238E27FC236}">
                    <a16:creationId xmlns:a16="http://schemas.microsoft.com/office/drawing/2014/main" id="{8067E253-ECE9-2B88-124A-5FF4EA3460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56" name="Rectangle 145">
                <a:extLst>
                  <a:ext uri="{FF2B5EF4-FFF2-40B4-BE49-F238E27FC236}">
                    <a16:creationId xmlns:a16="http://schemas.microsoft.com/office/drawing/2014/main" id="{2C05E80E-B80D-DB14-EB2D-6E5FE70943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7" name="Rectangle 146">
                <a:extLst>
                  <a:ext uri="{FF2B5EF4-FFF2-40B4-BE49-F238E27FC236}">
                    <a16:creationId xmlns:a16="http://schemas.microsoft.com/office/drawing/2014/main" id="{75DD59DC-97CA-5A81-6D6F-B8E717EF1F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2" name="Rectangle 147">
                <a:extLst>
                  <a:ext uri="{FF2B5EF4-FFF2-40B4-BE49-F238E27FC236}">
                    <a16:creationId xmlns:a16="http://schemas.microsoft.com/office/drawing/2014/main" id="{524A08BD-3C2A-20C0-AC85-71A6DFB9D9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9" name="Rectangle 148">
                <a:extLst>
                  <a:ext uri="{FF2B5EF4-FFF2-40B4-BE49-F238E27FC236}">
                    <a16:creationId xmlns:a16="http://schemas.microsoft.com/office/drawing/2014/main" id="{E97CB07D-FEA2-5316-9292-AFFFC4FCAF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60" name="Line 149">
                <a:extLst>
                  <a:ext uri="{FF2B5EF4-FFF2-40B4-BE49-F238E27FC236}">
                    <a16:creationId xmlns:a16="http://schemas.microsoft.com/office/drawing/2014/main" id="{A7FFD88A-E4F8-8B1A-B145-0FDF8741EE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61" name="Rectangle 150">
                <a:extLst>
                  <a:ext uri="{FF2B5EF4-FFF2-40B4-BE49-F238E27FC236}">
                    <a16:creationId xmlns:a16="http://schemas.microsoft.com/office/drawing/2014/main" id="{5FD364A7-1D23-3636-8E81-48E13A44F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</p:grpSp>
        <p:sp>
          <p:nvSpPr>
            <p:cNvPr id="4108" name="Rectangle 152">
              <a:extLst>
                <a:ext uri="{FF2B5EF4-FFF2-40B4-BE49-F238E27FC236}">
                  <a16:creationId xmlns:a16="http://schemas.microsoft.com/office/drawing/2014/main" id="{017D7A27-3B06-3A81-B609-D8A963DF5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09" name="Rectangle 153">
              <a:extLst>
                <a:ext uri="{FF2B5EF4-FFF2-40B4-BE49-F238E27FC236}">
                  <a16:creationId xmlns:a16="http://schemas.microsoft.com/office/drawing/2014/main" id="{F11C9EF4-89C7-01DF-1BA2-230B3AD5F8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10" name="Rectangle 154">
              <a:extLst>
                <a:ext uri="{FF2B5EF4-FFF2-40B4-BE49-F238E27FC236}">
                  <a16:creationId xmlns:a16="http://schemas.microsoft.com/office/drawing/2014/main" id="{D5B09391-D3E5-57DD-158D-E837A089B3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11" name="Rectangle 155">
              <a:extLst>
                <a:ext uri="{FF2B5EF4-FFF2-40B4-BE49-F238E27FC236}">
                  <a16:creationId xmlns:a16="http://schemas.microsoft.com/office/drawing/2014/main" id="{58708754-1239-A104-9765-4EABC81F67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12" name="Freeform 156">
              <a:extLst>
                <a:ext uri="{FF2B5EF4-FFF2-40B4-BE49-F238E27FC236}">
                  <a16:creationId xmlns:a16="http://schemas.microsoft.com/office/drawing/2014/main" id="{EE8411F5-029D-6A52-09AB-392A74F57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Line 157">
              <a:extLst>
                <a:ext uri="{FF2B5EF4-FFF2-40B4-BE49-F238E27FC236}">
                  <a16:creationId xmlns:a16="http://schemas.microsoft.com/office/drawing/2014/main" id="{B347D15E-32C9-89FC-5D89-BFFECF0662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4" name="Line 158">
              <a:extLst>
                <a:ext uri="{FF2B5EF4-FFF2-40B4-BE49-F238E27FC236}">
                  <a16:creationId xmlns:a16="http://schemas.microsoft.com/office/drawing/2014/main" id="{95ACEE84-A328-45D4-11C7-E861CAB5E3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5" name="Line 159">
              <a:extLst>
                <a:ext uri="{FF2B5EF4-FFF2-40B4-BE49-F238E27FC236}">
                  <a16:creationId xmlns:a16="http://schemas.microsoft.com/office/drawing/2014/main" id="{98BFF208-8F65-A29D-7455-EBFB4BB03B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2C2BCFDD-2B41-242B-1A72-65D84C2F06BD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DE1B6287-293D-A74B-4E2B-F4E5AF401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5226050" cy="5286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Design for Six Sigma (DFSS)</a:t>
            </a:r>
          </a:p>
        </p:txBody>
      </p:sp>
      <p:grpSp>
        <p:nvGrpSpPr>
          <p:cNvPr id="4101" name="Group 186">
            <a:extLst>
              <a:ext uri="{FF2B5EF4-FFF2-40B4-BE49-F238E27FC236}">
                <a16:creationId xmlns:a16="http://schemas.microsoft.com/office/drawing/2014/main" id="{04C52D98-E069-EA03-CE16-25A555A8CD04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4876800"/>
            <a:ext cx="3678238" cy="1312863"/>
            <a:chOff x="3312" y="3408"/>
            <a:chExt cx="2317" cy="827"/>
          </a:xfrm>
        </p:grpSpPr>
        <p:sp>
          <p:nvSpPr>
            <p:cNvPr id="4103" name="Line 180">
              <a:extLst>
                <a:ext uri="{FF2B5EF4-FFF2-40B4-BE49-F238E27FC236}">
                  <a16:creationId xmlns:a16="http://schemas.microsoft.com/office/drawing/2014/main" id="{E7870C04-FA84-3E4A-103F-52C92C5D9D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4" name="Rectangle 181">
              <a:extLst>
                <a:ext uri="{FF2B5EF4-FFF2-40B4-BE49-F238E27FC236}">
                  <a16:creationId xmlns:a16="http://schemas.microsoft.com/office/drawing/2014/main" id="{81C62D73-2FE3-894D-9C9D-8E39211D6A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5" name="Picture 183">
              <a:extLst>
                <a:ext uri="{FF2B5EF4-FFF2-40B4-BE49-F238E27FC236}">
                  <a16:creationId xmlns:a16="http://schemas.microsoft.com/office/drawing/2014/main" id="{B640CC55-F635-CC59-6140-F0B9690DF4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88">
            <a:extLst>
              <a:ext uri="{FF2B5EF4-FFF2-40B4-BE49-F238E27FC236}">
                <a16:creationId xmlns:a16="http://schemas.microsoft.com/office/drawing/2014/main" id="{465FB11B-3151-3F68-B213-0B015FEAFA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99225"/>
            <a:ext cx="2880917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</a:t>
            </a:r>
            <a:r>
              <a:rPr lang="en-US">
                <a:latin typeface="+mn-lt"/>
              </a:rPr>
              <a:t>, 2025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>
            <a:extLst>
              <a:ext uri="{FF2B5EF4-FFF2-40B4-BE49-F238E27FC236}">
                <a16:creationId xmlns:a16="http://schemas.microsoft.com/office/drawing/2014/main" id="{E5C802AB-669D-7D43-1116-1220413C85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6550" y="201613"/>
            <a:ext cx="5153025" cy="419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>
                <a:solidFill>
                  <a:schemeClr val="tx1"/>
                </a:solidFill>
              </a:rPr>
              <a:t>Issues with NPD Process?</a:t>
            </a:r>
            <a:endParaRPr lang="en-US" altLang="en-US"/>
          </a:p>
        </p:txBody>
      </p:sp>
      <p:sp>
        <p:nvSpPr>
          <p:cNvPr id="445443" name="AutoShape 3">
            <a:extLst>
              <a:ext uri="{FF2B5EF4-FFF2-40B4-BE49-F238E27FC236}">
                <a16:creationId xmlns:a16="http://schemas.microsoft.com/office/drawing/2014/main" id="{F4C5C603-92E1-24E4-B46E-2E2E116132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2675" y="5562600"/>
            <a:ext cx="2438400" cy="914400"/>
          </a:xfrm>
          <a:prstGeom prst="wedgeEllipseCallout">
            <a:avLst>
              <a:gd name="adj1" fmla="val 18648"/>
              <a:gd name="adj2" fmla="val -18698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9588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19175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28763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8350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55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27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99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71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588" b="1">
                <a:solidFill>
                  <a:srgbClr val="0000CC"/>
                </a:solidFill>
                <a:latin typeface="Arial" panose="020B0604020202020204" pitchFamily="34" charset="0"/>
              </a:rPr>
              <a:t>This product is not very user-friendly!</a:t>
            </a:r>
            <a:endParaRPr lang="en-US" altLang="en-US" sz="1588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45444" name="AutoShape 4">
            <a:extLst>
              <a:ext uri="{FF2B5EF4-FFF2-40B4-BE49-F238E27FC236}">
                <a16:creationId xmlns:a16="http://schemas.microsoft.com/office/drawing/2014/main" id="{610E584E-90AA-BABD-FBFE-6979C007D6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" y="1981200"/>
            <a:ext cx="2995613" cy="704850"/>
          </a:xfrm>
          <a:prstGeom prst="wedgeEllipseCallout">
            <a:avLst>
              <a:gd name="adj1" fmla="val 64917"/>
              <a:gd name="adj2" fmla="val 145722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9588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19175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28763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8350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55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27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99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71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588" b="1">
                <a:solidFill>
                  <a:srgbClr val="0000CC"/>
                </a:solidFill>
                <a:latin typeface="Arial" panose="020B0604020202020204" pitchFamily="34" charset="0"/>
              </a:rPr>
              <a:t>Where did these specs come from!</a:t>
            </a:r>
            <a:endParaRPr lang="en-US" altLang="en-US" sz="1588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45445" name="AutoShape 5">
            <a:extLst>
              <a:ext uri="{FF2B5EF4-FFF2-40B4-BE49-F238E27FC236}">
                <a16:creationId xmlns:a16="http://schemas.microsoft.com/office/drawing/2014/main" id="{EA75C6E7-48AA-D959-32DC-08F147619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7163" y="1219200"/>
            <a:ext cx="3097212" cy="704850"/>
          </a:xfrm>
          <a:prstGeom prst="wedgeEllipseCallout">
            <a:avLst>
              <a:gd name="adj1" fmla="val -61046"/>
              <a:gd name="adj2" fmla="val 26508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solidFill>
                  <a:srgbClr val="0000CC"/>
                </a:solidFill>
              </a:rPr>
              <a:t>We can’t make or test the product!</a:t>
            </a:r>
          </a:p>
        </p:txBody>
      </p:sp>
      <p:sp>
        <p:nvSpPr>
          <p:cNvPr id="445446" name="AutoShape 6">
            <a:extLst>
              <a:ext uri="{FF2B5EF4-FFF2-40B4-BE49-F238E27FC236}">
                <a16:creationId xmlns:a16="http://schemas.microsoft.com/office/drawing/2014/main" id="{7AA22DD3-53BB-F096-FB88-5DAB737C88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1550" y="3429000"/>
            <a:ext cx="2366963" cy="1524000"/>
          </a:xfrm>
          <a:prstGeom prst="wedgeEllipseCallout">
            <a:avLst>
              <a:gd name="adj1" fmla="val -73699"/>
              <a:gd name="adj2" fmla="val -1676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solidFill>
                  <a:srgbClr val="0000CC"/>
                </a:solidFill>
              </a:rPr>
              <a:t>We didn’t know that these parameters were critical!</a:t>
            </a:r>
          </a:p>
        </p:txBody>
      </p:sp>
      <p:sp>
        <p:nvSpPr>
          <p:cNvPr id="445447" name="AutoShape 7">
            <a:extLst>
              <a:ext uri="{FF2B5EF4-FFF2-40B4-BE49-F238E27FC236}">
                <a16:creationId xmlns:a16="http://schemas.microsoft.com/office/drawing/2014/main" id="{C8E469FA-5297-30F5-FB9D-B33C6FA8E1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4191000"/>
            <a:ext cx="2217738" cy="1371600"/>
          </a:xfrm>
          <a:prstGeom prst="wedgeEllipseCallout">
            <a:avLst>
              <a:gd name="adj1" fmla="val 80245"/>
              <a:gd name="adj2" fmla="val -4490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solidFill>
                  <a:srgbClr val="0000CC"/>
                </a:solidFill>
              </a:rPr>
              <a:t>The product does not meet customer requirements!</a:t>
            </a:r>
          </a:p>
        </p:txBody>
      </p:sp>
      <p:sp>
        <p:nvSpPr>
          <p:cNvPr id="445448" name="AutoShape 8">
            <a:extLst>
              <a:ext uri="{FF2B5EF4-FFF2-40B4-BE49-F238E27FC236}">
                <a16:creationId xmlns:a16="http://schemas.microsoft.com/office/drawing/2014/main" id="{187200C9-4543-07B0-0810-CDADFFAB02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2895600"/>
            <a:ext cx="1997075" cy="1066800"/>
          </a:xfrm>
          <a:prstGeom prst="wedgeEllipseCallout">
            <a:avLst>
              <a:gd name="adj1" fmla="val 93366"/>
              <a:gd name="adj2" fmla="val 2321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solidFill>
                  <a:srgbClr val="0000CC"/>
                </a:solidFill>
              </a:rPr>
              <a:t>There’s no market for this product!</a:t>
            </a:r>
          </a:p>
        </p:txBody>
      </p:sp>
      <p:sp>
        <p:nvSpPr>
          <p:cNvPr id="445449" name="AutoShape 9">
            <a:extLst>
              <a:ext uri="{FF2B5EF4-FFF2-40B4-BE49-F238E27FC236}">
                <a16:creationId xmlns:a16="http://schemas.microsoft.com/office/drawing/2014/main" id="{ED1F5D0D-423E-591D-8F2D-37E6DF57F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0" y="5486400"/>
            <a:ext cx="3105150" cy="1066800"/>
          </a:xfrm>
          <a:prstGeom prst="wedgeEllipseCallout">
            <a:avLst>
              <a:gd name="adj1" fmla="val -55556"/>
              <a:gd name="adj2" fmla="val -16056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solidFill>
                  <a:srgbClr val="0000CC"/>
                </a:solidFill>
              </a:rPr>
              <a:t>We never knew the product would be used that way!</a:t>
            </a:r>
          </a:p>
        </p:txBody>
      </p:sp>
      <p:sp>
        <p:nvSpPr>
          <p:cNvPr id="445450" name="AutoShape 10">
            <a:extLst>
              <a:ext uri="{FF2B5EF4-FFF2-40B4-BE49-F238E27FC236}">
                <a16:creationId xmlns:a16="http://schemas.microsoft.com/office/drawing/2014/main" id="{01E433B5-B61A-CB71-EA14-23E582872B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1550" y="2362200"/>
            <a:ext cx="2736850" cy="838200"/>
          </a:xfrm>
          <a:prstGeom prst="wedgeEllipseCallout">
            <a:avLst>
              <a:gd name="adj1" fmla="val -75958"/>
              <a:gd name="adj2" fmla="val 10170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9588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19175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28763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8350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55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27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99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71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588" b="1">
                <a:solidFill>
                  <a:srgbClr val="0000CC"/>
                </a:solidFill>
                <a:latin typeface="Arial" panose="020B0604020202020204" pitchFamily="34" charset="0"/>
              </a:rPr>
              <a:t>The Cost of Goods are too high</a:t>
            </a:r>
            <a:r>
              <a:rPr lang="en-US" altLang="en-US" sz="1588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!</a:t>
            </a:r>
          </a:p>
        </p:txBody>
      </p:sp>
      <p:sp>
        <p:nvSpPr>
          <p:cNvPr id="445451" name="AutoShape 11">
            <a:extLst>
              <a:ext uri="{FF2B5EF4-FFF2-40B4-BE49-F238E27FC236}">
                <a16:creationId xmlns:a16="http://schemas.microsoft.com/office/drawing/2014/main" id="{A78F63CD-54DC-FB3A-DB3B-B696B9FA90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2675" y="1143000"/>
            <a:ext cx="2663825" cy="704850"/>
          </a:xfrm>
          <a:prstGeom prst="wedgeEllipseCallout">
            <a:avLst>
              <a:gd name="adj1" fmla="val 23495"/>
              <a:gd name="adj2" fmla="val 26824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solidFill>
                  <a:srgbClr val="0000CC"/>
                </a:solidFill>
              </a:rPr>
              <a:t>We will Launch within 5 years</a:t>
            </a:r>
          </a:p>
        </p:txBody>
      </p:sp>
      <p:sp>
        <p:nvSpPr>
          <p:cNvPr id="22540" name="AutoShape 12">
            <a:extLst>
              <a:ext uri="{FF2B5EF4-FFF2-40B4-BE49-F238E27FC236}">
                <a16:creationId xmlns:a16="http://schemas.microsoft.com/office/drawing/2014/main" id="{8FE9CCAA-3D89-33F8-88B5-490B0D7A00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505200"/>
            <a:ext cx="1997075" cy="685800"/>
          </a:xfrm>
          <a:prstGeom prst="homePlate">
            <a:avLst>
              <a:gd name="adj" fmla="val 50753"/>
            </a:avLst>
          </a:prstGeom>
          <a:solidFill>
            <a:schemeClr val="accent2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9896" tIns="44948" rIns="89896" bIns="44948" anchor="ctr"/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AU" altLang="en-US" sz="1941" b="1" i="1">
                <a:solidFill>
                  <a:schemeClr val="bg1"/>
                </a:solidFill>
              </a:rPr>
              <a:t>NPD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45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45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445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45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445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445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45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445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4" presetClass="entr" presetSubtype="3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445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5443" grpId="0" animBg="1" autoUpdateAnimBg="0"/>
      <p:bldP spid="445444" grpId="0" animBg="1" autoUpdateAnimBg="0"/>
      <p:bldP spid="445445" grpId="0" animBg="1" autoUpdateAnimBg="0"/>
      <p:bldP spid="445446" grpId="0" animBg="1" autoUpdateAnimBg="0"/>
      <p:bldP spid="445447" grpId="0" animBg="1" autoUpdateAnimBg="0"/>
      <p:bldP spid="445448" grpId="0" animBg="1" autoUpdateAnimBg="0"/>
      <p:bldP spid="445449" grpId="0" animBg="1" autoUpdateAnimBg="0"/>
      <p:bldP spid="445450" grpId="0" animBg="1" autoUpdateAnimBg="0"/>
      <p:bldP spid="445451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2">
            <a:extLst>
              <a:ext uri="{FF2B5EF4-FFF2-40B4-BE49-F238E27FC236}">
                <a16:creationId xmlns:a16="http://schemas.microsoft.com/office/drawing/2014/main" id="{0C17E51B-EED3-3BFF-8B0B-2FF9E1405A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Pay Me Now or Pay Me Later!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F0DA13F0-79CC-DF49-D558-9BD12C7E0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463" y="5880100"/>
            <a:ext cx="1793875" cy="4318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5060" name="Rectangle 4">
            <a:extLst>
              <a:ext uri="{FF2B5EF4-FFF2-40B4-BE49-F238E27FC236}">
                <a16:creationId xmlns:a16="http://schemas.microsoft.com/office/drawing/2014/main" id="{5082C11D-3069-78B7-6156-55D4F3302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575" y="5880100"/>
            <a:ext cx="2725738" cy="4318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5061" name="Rectangle 5">
            <a:extLst>
              <a:ext uri="{FF2B5EF4-FFF2-40B4-BE49-F238E27FC236}">
                <a16:creationId xmlns:a16="http://schemas.microsoft.com/office/drawing/2014/main" id="{FA3CA57D-ECD4-4C94-D189-BA4BE58CA3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425" y="3008313"/>
            <a:ext cx="1414463" cy="4619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5062" name="Rectangle 6">
            <a:extLst>
              <a:ext uri="{FF2B5EF4-FFF2-40B4-BE49-F238E27FC236}">
                <a16:creationId xmlns:a16="http://schemas.microsoft.com/office/drawing/2014/main" id="{235026BF-3125-D200-E9AD-DA41B9A6AB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" y="2722563"/>
            <a:ext cx="1711325" cy="631825"/>
          </a:xfrm>
          <a:prstGeom prst="rect">
            <a:avLst/>
          </a:prstGeom>
          <a:noFill/>
          <a:ln>
            <a:noFill/>
          </a:ln>
          <a:effectLst/>
        </p:spPr>
        <p:txBody>
          <a:bodyPr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Resources Committed</a:t>
            </a:r>
          </a:p>
        </p:txBody>
      </p:sp>
      <p:sp>
        <p:nvSpPr>
          <p:cNvPr id="45063" name="Line 7">
            <a:extLst>
              <a:ext uri="{FF2B5EF4-FFF2-40B4-BE49-F238E27FC236}">
                <a16:creationId xmlns:a16="http://schemas.microsoft.com/office/drawing/2014/main" id="{3D1A9926-2CAB-BA47-E5F2-DCCA13A28849}"/>
              </a:ext>
            </a:extLst>
          </p:cNvPr>
          <p:cNvSpPr>
            <a:spLocks noChangeShapeType="1"/>
          </p:cNvSpPr>
          <p:nvPr/>
        </p:nvSpPr>
        <p:spPr bwMode="auto">
          <a:xfrm>
            <a:off x="1804988" y="1625600"/>
            <a:ext cx="0" cy="297973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stealth" w="med" len="lg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45064" name="Line 8">
            <a:extLst>
              <a:ext uri="{FF2B5EF4-FFF2-40B4-BE49-F238E27FC236}">
                <a16:creationId xmlns:a16="http://schemas.microsoft.com/office/drawing/2014/main" id="{D33B9D2E-6D7A-546E-5651-8750FDAF0C58}"/>
              </a:ext>
            </a:extLst>
          </p:cNvPr>
          <p:cNvSpPr>
            <a:spLocks noChangeShapeType="1"/>
          </p:cNvSpPr>
          <p:nvPr/>
        </p:nvSpPr>
        <p:spPr bwMode="auto">
          <a:xfrm>
            <a:off x="1804988" y="4605338"/>
            <a:ext cx="633095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45065" name="Rectangle 9">
            <a:extLst>
              <a:ext uri="{FF2B5EF4-FFF2-40B4-BE49-F238E27FC236}">
                <a16:creationId xmlns:a16="http://schemas.microsoft.com/office/drawing/2014/main" id="{B72644D7-F0DF-6480-8A29-EF7D3E984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9388" y="4638675"/>
            <a:ext cx="762000" cy="360363"/>
          </a:xfrm>
          <a:prstGeom prst="rect">
            <a:avLst/>
          </a:prstGeom>
          <a:noFill/>
          <a:ln>
            <a:noFill/>
          </a:ln>
          <a:effectLst/>
        </p:spPr>
        <p:txBody>
          <a:bodyPr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Time</a:t>
            </a:r>
          </a:p>
        </p:txBody>
      </p:sp>
      <p:sp>
        <p:nvSpPr>
          <p:cNvPr id="45066" name="Rectangle 11">
            <a:extLst>
              <a:ext uri="{FF2B5EF4-FFF2-40B4-BE49-F238E27FC236}">
                <a16:creationId xmlns:a16="http://schemas.microsoft.com/office/drawing/2014/main" id="{04010D13-2619-5BCA-D46C-D891B4A2A2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9313" y="3154363"/>
            <a:ext cx="622300" cy="271462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765" b="1">
                <a:solidFill>
                  <a:schemeClr val="tx2"/>
                </a:solidFill>
                <a:latin typeface="Arial" panose="020B0604020202020204" pitchFamily="34" charset="0"/>
              </a:rPr>
              <a:t>DFSS</a:t>
            </a:r>
          </a:p>
        </p:txBody>
      </p:sp>
      <p:sp>
        <p:nvSpPr>
          <p:cNvPr id="45067" name="Rectangle 12">
            <a:extLst>
              <a:ext uri="{FF2B5EF4-FFF2-40B4-BE49-F238E27FC236}">
                <a16:creationId xmlns:a16="http://schemas.microsoft.com/office/drawing/2014/main" id="{61B964A7-7754-DEAC-18FA-22691B2F07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3063" y="2286000"/>
            <a:ext cx="1520825" cy="244475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588" b="1">
                <a:solidFill>
                  <a:schemeClr val="accent2"/>
                </a:solidFill>
                <a:latin typeface="Arial" panose="020B0604020202020204" pitchFamily="34" charset="0"/>
              </a:rPr>
              <a:t>Typical Pattern</a:t>
            </a:r>
          </a:p>
        </p:txBody>
      </p:sp>
      <p:sp>
        <p:nvSpPr>
          <p:cNvPr id="45068" name="Rectangle 13">
            <a:extLst>
              <a:ext uri="{FF2B5EF4-FFF2-40B4-BE49-F238E27FC236}">
                <a16:creationId xmlns:a16="http://schemas.microsoft.com/office/drawing/2014/main" id="{3599F0DA-7D0E-3D02-07F2-6A206CCE31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6713" y="4706938"/>
            <a:ext cx="1276350" cy="433387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412" b="1">
                <a:solidFill>
                  <a:schemeClr val="accent2"/>
                </a:solidFill>
                <a:latin typeface="Arial" panose="020B0604020202020204" pitchFamily="34" charset="0"/>
              </a:rPr>
              <a:t>Traditional</a:t>
            </a:r>
          </a:p>
          <a:p>
            <a:pPr algn="ctr">
              <a:defRPr/>
            </a:pPr>
            <a:r>
              <a:rPr lang="en-US" altLang="en-US" sz="1412" b="1">
                <a:solidFill>
                  <a:schemeClr val="accent2"/>
                </a:solidFill>
                <a:latin typeface="Arial" panose="020B0604020202020204" pitchFamily="34" charset="0"/>
              </a:rPr>
              <a:t>Launch</a:t>
            </a:r>
          </a:p>
        </p:txBody>
      </p:sp>
      <p:sp>
        <p:nvSpPr>
          <p:cNvPr id="45069" name="Freeform 14">
            <a:extLst>
              <a:ext uri="{FF2B5EF4-FFF2-40B4-BE49-F238E27FC236}">
                <a16:creationId xmlns:a16="http://schemas.microsoft.com/office/drawing/2014/main" id="{6614CE0E-7201-9979-09B0-A335BBF92EE2}"/>
              </a:ext>
            </a:extLst>
          </p:cNvPr>
          <p:cNvSpPr>
            <a:spLocks/>
          </p:cNvSpPr>
          <p:nvPr/>
        </p:nvSpPr>
        <p:spPr bwMode="auto">
          <a:xfrm>
            <a:off x="1827213" y="1703388"/>
            <a:ext cx="6038850" cy="2836862"/>
          </a:xfrm>
          <a:custGeom>
            <a:avLst/>
            <a:gdLst>
              <a:gd name="T0" fmla="*/ 0 w 3889"/>
              <a:gd name="T1" fmla="*/ 3213100 h 2025"/>
              <a:gd name="T2" fmla="*/ 478655 w 3889"/>
              <a:gd name="T3" fmla="*/ 3187700 h 2025"/>
              <a:gd name="T4" fmla="*/ 957310 w 3889"/>
              <a:gd name="T5" fmla="*/ 3086100 h 2025"/>
              <a:gd name="T6" fmla="*/ 1464121 w 3889"/>
              <a:gd name="T7" fmla="*/ 2921000 h 2025"/>
              <a:gd name="T8" fmla="*/ 2013167 w 3889"/>
              <a:gd name="T9" fmla="*/ 2667000 h 2025"/>
              <a:gd name="T10" fmla="*/ 2308807 w 3889"/>
              <a:gd name="T11" fmla="*/ 2463800 h 2025"/>
              <a:gd name="T12" fmla="*/ 2632603 w 3889"/>
              <a:gd name="T13" fmla="*/ 2146300 h 2025"/>
              <a:gd name="T14" fmla="*/ 2942321 w 3889"/>
              <a:gd name="T15" fmla="*/ 1841500 h 2025"/>
              <a:gd name="T16" fmla="*/ 3223883 w 3889"/>
              <a:gd name="T17" fmla="*/ 1460500 h 2025"/>
              <a:gd name="T18" fmla="*/ 3603991 w 3889"/>
              <a:gd name="T19" fmla="*/ 825500 h 2025"/>
              <a:gd name="T20" fmla="*/ 3970022 w 3889"/>
              <a:gd name="T21" fmla="*/ 342900 h 2025"/>
              <a:gd name="T22" fmla="*/ 4068568 w 3889"/>
              <a:gd name="T23" fmla="*/ 228600 h 2025"/>
              <a:gd name="T24" fmla="*/ 4153037 w 3889"/>
              <a:gd name="T25" fmla="*/ 292100 h 2025"/>
              <a:gd name="T26" fmla="*/ 4223427 w 3889"/>
              <a:gd name="T27" fmla="*/ 355600 h 2025"/>
              <a:gd name="T28" fmla="*/ 4265662 w 3889"/>
              <a:gd name="T29" fmla="*/ 355600 h 2025"/>
              <a:gd name="T30" fmla="*/ 4336052 w 3889"/>
              <a:gd name="T31" fmla="*/ 355600 h 2025"/>
              <a:gd name="T32" fmla="*/ 4420521 w 3889"/>
              <a:gd name="T33" fmla="*/ 317500 h 2025"/>
              <a:gd name="T34" fmla="*/ 4476833 w 3889"/>
              <a:gd name="T35" fmla="*/ 241300 h 2025"/>
              <a:gd name="T36" fmla="*/ 4631692 w 3889"/>
              <a:gd name="T37" fmla="*/ 38100 h 2025"/>
              <a:gd name="T38" fmla="*/ 4716160 w 3889"/>
              <a:gd name="T39" fmla="*/ 0 h 2025"/>
              <a:gd name="T40" fmla="*/ 4786551 w 3889"/>
              <a:gd name="T41" fmla="*/ 12700 h 2025"/>
              <a:gd name="T42" fmla="*/ 4856941 w 3889"/>
              <a:gd name="T43" fmla="*/ 25400 h 2025"/>
              <a:gd name="T44" fmla="*/ 4941410 w 3889"/>
              <a:gd name="T45" fmla="*/ 76200 h 2025"/>
              <a:gd name="T46" fmla="*/ 5082191 w 3889"/>
              <a:gd name="T47" fmla="*/ 241300 h 2025"/>
              <a:gd name="T48" fmla="*/ 6391453 w 3889"/>
              <a:gd name="T49" fmla="*/ 2857500 h 2025"/>
              <a:gd name="T50" fmla="*/ 6532234 w 3889"/>
              <a:gd name="T51" fmla="*/ 2971800 h 2025"/>
              <a:gd name="T52" fmla="*/ 6658937 w 3889"/>
              <a:gd name="T53" fmla="*/ 3060700 h 2025"/>
              <a:gd name="T54" fmla="*/ 6841952 w 3889"/>
              <a:gd name="T55" fmla="*/ 3136900 h 202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889" h="2025">
                <a:moveTo>
                  <a:pt x="0" y="2024"/>
                </a:moveTo>
                <a:lnTo>
                  <a:pt x="272" y="2008"/>
                </a:lnTo>
                <a:lnTo>
                  <a:pt x="544" y="1944"/>
                </a:lnTo>
                <a:lnTo>
                  <a:pt x="832" y="1840"/>
                </a:lnTo>
                <a:lnTo>
                  <a:pt x="1144" y="1680"/>
                </a:lnTo>
                <a:lnTo>
                  <a:pt x="1312" y="1552"/>
                </a:lnTo>
                <a:lnTo>
                  <a:pt x="1496" y="1352"/>
                </a:lnTo>
                <a:lnTo>
                  <a:pt x="1672" y="1160"/>
                </a:lnTo>
                <a:lnTo>
                  <a:pt x="1832" y="920"/>
                </a:lnTo>
                <a:lnTo>
                  <a:pt x="2048" y="520"/>
                </a:lnTo>
                <a:lnTo>
                  <a:pt x="2256" y="216"/>
                </a:lnTo>
                <a:lnTo>
                  <a:pt x="2312" y="144"/>
                </a:lnTo>
                <a:lnTo>
                  <a:pt x="2360" y="184"/>
                </a:lnTo>
                <a:lnTo>
                  <a:pt x="2400" y="224"/>
                </a:lnTo>
                <a:lnTo>
                  <a:pt x="2424" y="224"/>
                </a:lnTo>
                <a:lnTo>
                  <a:pt x="2464" y="224"/>
                </a:lnTo>
                <a:lnTo>
                  <a:pt x="2512" y="200"/>
                </a:lnTo>
                <a:lnTo>
                  <a:pt x="2544" y="152"/>
                </a:lnTo>
                <a:lnTo>
                  <a:pt x="2632" y="24"/>
                </a:lnTo>
                <a:lnTo>
                  <a:pt x="2680" y="0"/>
                </a:lnTo>
                <a:lnTo>
                  <a:pt x="2720" y="8"/>
                </a:lnTo>
                <a:lnTo>
                  <a:pt x="2760" y="16"/>
                </a:lnTo>
                <a:lnTo>
                  <a:pt x="2808" y="48"/>
                </a:lnTo>
                <a:lnTo>
                  <a:pt x="2888" y="152"/>
                </a:lnTo>
                <a:lnTo>
                  <a:pt x="3632" y="1800"/>
                </a:lnTo>
                <a:lnTo>
                  <a:pt x="3712" y="1872"/>
                </a:lnTo>
                <a:lnTo>
                  <a:pt x="3784" y="1928"/>
                </a:lnTo>
                <a:lnTo>
                  <a:pt x="3888" y="1976"/>
                </a:lnTo>
              </a:path>
            </a:pathLst>
          </a:custGeom>
          <a:noFill/>
          <a:ln w="508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45070" name="Freeform 15">
            <a:extLst>
              <a:ext uri="{FF2B5EF4-FFF2-40B4-BE49-F238E27FC236}">
                <a16:creationId xmlns:a16="http://schemas.microsoft.com/office/drawing/2014/main" id="{A6D9273B-2D12-E530-AF54-F5ACC04F1AC4}"/>
              </a:ext>
            </a:extLst>
          </p:cNvPr>
          <p:cNvSpPr>
            <a:spLocks/>
          </p:cNvSpPr>
          <p:nvPr/>
        </p:nvSpPr>
        <p:spPr bwMode="auto">
          <a:xfrm>
            <a:off x="1839913" y="3373438"/>
            <a:ext cx="4143375" cy="1204912"/>
          </a:xfrm>
          <a:custGeom>
            <a:avLst/>
            <a:gdLst>
              <a:gd name="T0" fmla="*/ 0 w 3313"/>
              <a:gd name="T1" fmla="*/ 1263650 h 861"/>
              <a:gd name="T2" fmla="*/ 181488 w 3313"/>
              <a:gd name="T3" fmla="*/ 1204913 h 861"/>
              <a:gd name="T4" fmla="*/ 340289 w 3313"/>
              <a:gd name="T5" fmla="*/ 1123950 h 861"/>
              <a:gd name="T6" fmla="*/ 476405 w 3313"/>
              <a:gd name="T7" fmla="*/ 1014413 h 861"/>
              <a:gd name="T8" fmla="*/ 589835 w 3313"/>
              <a:gd name="T9" fmla="*/ 874713 h 861"/>
              <a:gd name="T10" fmla="*/ 669236 w 3313"/>
              <a:gd name="T11" fmla="*/ 771525 h 861"/>
              <a:gd name="T12" fmla="*/ 737294 w 3313"/>
              <a:gd name="T13" fmla="*/ 631825 h 861"/>
              <a:gd name="T14" fmla="*/ 805352 w 3313"/>
              <a:gd name="T15" fmla="*/ 492125 h 861"/>
              <a:gd name="T16" fmla="*/ 873410 w 3313"/>
              <a:gd name="T17" fmla="*/ 374650 h 861"/>
              <a:gd name="T18" fmla="*/ 965571 w 3313"/>
              <a:gd name="T19" fmla="*/ 241300 h 861"/>
              <a:gd name="T20" fmla="*/ 1063404 w 3313"/>
              <a:gd name="T21" fmla="*/ 138113 h 861"/>
              <a:gd name="T22" fmla="*/ 1152730 w 3313"/>
              <a:gd name="T23" fmla="*/ 80963 h 861"/>
              <a:gd name="T24" fmla="*/ 1242056 w 3313"/>
              <a:gd name="T25" fmla="*/ 36513 h 861"/>
              <a:gd name="T26" fmla="*/ 1327129 w 3313"/>
              <a:gd name="T27" fmla="*/ 7938 h 861"/>
              <a:gd name="T28" fmla="*/ 1406530 w 3313"/>
              <a:gd name="T29" fmla="*/ 0 h 861"/>
              <a:gd name="T30" fmla="*/ 1531302 w 3313"/>
              <a:gd name="T31" fmla="*/ 0 h 861"/>
              <a:gd name="T32" fmla="*/ 1656075 w 3313"/>
              <a:gd name="T33" fmla="*/ 28575 h 861"/>
              <a:gd name="T34" fmla="*/ 1797862 w 3313"/>
              <a:gd name="T35" fmla="*/ 76200 h 861"/>
              <a:gd name="T36" fmla="*/ 1945321 w 3313"/>
              <a:gd name="T37" fmla="*/ 171450 h 861"/>
              <a:gd name="T38" fmla="*/ 2126809 w 3313"/>
              <a:gd name="T39" fmla="*/ 425450 h 861"/>
              <a:gd name="T40" fmla="*/ 2336654 w 3313"/>
              <a:gd name="T41" fmla="*/ 838200 h 861"/>
              <a:gd name="T42" fmla="*/ 2467098 w 3313"/>
              <a:gd name="T43" fmla="*/ 952500 h 861"/>
              <a:gd name="T44" fmla="*/ 2593289 w 3313"/>
              <a:gd name="T45" fmla="*/ 1009650 h 861"/>
              <a:gd name="T46" fmla="*/ 2733658 w 3313"/>
              <a:gd name="T47" fmla="*/ 1060450 h 861"/>
              <a:gd name="T48" fmla="*/ 2875446 w 3313"/>
              <a:gd name="T49" fmla="*/ 1092200 h 861"/>
              <a:gd name="T50" fmla="*/ 3011561 w 3313"/>
              <a:gd name="T51" fmla="*/ 1104900 h 861"/>
              <a:gd name="T52" fmla="*/ 3317822 w 3313"/>
              <a:gd name="T53" fmla="*/ 1104900 h 861"/>
              <a:gd name="T54" fmla="*/ 3619829 w 3313"/>
              <a:gd name="T55" fmla="*/ 1098550 h 861"/>
              <a:gd name="T56" fmla="*/ 3839599 w 3313"/>
              <a:gd name="T57" fmla="*/ 1104900 h 861"/>
              <a:gd name="T58" fmla="*/ 4107577 w 3313"/>
              <a:gd name="T59" fmla="*/ 1143000 h 861"/>
              <a:gd name="T60" fmla="*/ 4306079 w 3313"/>
              <a:gd name="T61" fmla="*/ 1200150 h 861"/>
              <a:gd name="T62" fmla="*/ 4510253 w 3313"/>
              <a:gd name="T63" fmla="*/ 1270000 h 861"/>
              <a:gd name="T64" fmla="*/ 4695994 w 3313"/>
              <a:gd name="T65" fmla="*/ 1365250 h 86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313" h="861">
                <a:moveTo>
                  <a:pt x="0" y="796"/>
                </a:moveTo>
                <a:lnTo>
                  <a:pt x="128" y="759"/>
                </a:lnTo>
                <a:lnTo>
                  <a:pt x="240" y="708"/>
                </a:lnTo>
                <a:lnTo>
                  <a:pt x="336" y="639"/>
                </a:lnTo>
                <a:lnTo>
                  <a:pt x="416" y="551"/>
                </a:lnTo>
                <a:lnTo>
                  <a:pt x="472" y="486"/>
                </a:lnTo>
                <a:lnTo>
                  <a:pt x="520" y="398"/>
                </a:lnTo>
                <a:lnTo>
                  <a:pt x="568" y="310"/>
                </a:lnTo>
                <a:lnTo>
                  <a:pt x="616" y="236"/>
                </a:lnTo>
                <a:lnTo>
                  <a:pt x="681" y="152"/>
                </a:lnTo>
                <a:lnTo>
                  <a:pt x="750" y="87"/>
                </a:lnTo>
                <a:lnTo>
                  <a:pt x="813" y="51"/>
                </a:lnTo>
                <a:lnTo>
                  <a:pt x="876" y="23"/>
                </a:lnTo>
                <a:lnTo>
                  <a:pt x="936" y="5"/>
                </a:lnTo>
                <a:lnTo>
                  <a:pt x="992" y="0"/>
                </a:lnTo>
                <a:lnTo>
                  <a:pt x="1080" y="0"/>
                </a:lnTo>
                <a:lnTo>
                  <a:pt x="1168" y="18"/>
                </a:lnTo>
                <a:lnTo>
                  <a:pt x="1268" y="48"/>
                </a:lnTo>
                <a:lnTo>
                  <a:pt x="1372" y="108"/>
                </a:lnTo>
                <a:lnTo>
                  <a:pt x="1500" y="268"/>
                </a:lnTo>
                <a:lnTo>
                  <a:pt x="1648" y="528"/>
                </a:lnTo>
                <a:lnTo>
                  <a:pt x="1740" y="600"/>
                </a:lnTo>
                <a:lnTo>
                  <a:pt x="1829" y="636"/>
                </a:lnTo>
                <a:lnTo>
                  <a:pt x="1928" y="668"/>
                </a:lnTo>
                <a:lnTo>
                  <a:pt x="2028" y="688"/>
                </a:lnTo>
                <a:lnTo>
                  <a:pt x="2124" y="696"/>
                </a:lnTo>
                <a:lnTo>
                  <a:pt x="2340" y="696"/>
                </a:lnTo>
                <a:lnTo>
                  <a:pt x="2553" y="692"/>
                </a:lnTo>
                <a:lnTo>
                  <a:pt x="2708" y="696"/>
                </a:lnTo>
                <a:lnTo>
                  <a:pt x="2897" y="720"/>
                </a:lnTo>
                <a:lnTo>
                  <a:pt x="3037" y="756"/>
                </a:lnTo>
                <a:lnTo>
                  <a:pt x="3181" y="800"/>
                </a:lnTo>
                <a:lnTo>
                  <a:pt x="3312" y="860"/>
                </a:lnTo>
              </a:path>
            </a:pathLst>
          </a:custGeom>
          <a:noFill/>
          <a:ln w="50800" cap="rnd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grpSp>
        <p:nvGrpSpPr>
          <p:cNvPr id="43023" name="Group 16">
            <a:extLst>
              <a:ext uri="{FF2B5EF4-FFF2-40B4-BE49-F238E27FC236}">
                <a16:creationId xmlns:a16="http://schemas.microsoft.com/office/drawing/2014/main" id="{F0B9A05E-AF81-75FB-62E8-31CFF1B9231A}"/>
              </a:ext>
            </a:extLst>
          </p:cNvPr>
          <p:cNvGrpSpPr>
            <a:grpSpLocks/>
          </p:cNvGrpSpPr>
          <p:nvPr/>
        </p:nvGrpSpPr>
        <p:grpSpPr bwMode="auto">
          <a:xfrm>
            <a:off x="752475" y="5457825"/>
            <a:ext cx="7373938" cy="582613"/>
            <a:chOff x="441" y="3896"/>
            <a:chExt cx="5264" cy="416"/>
          </a:xfrm>
          <a:solidFill>
            <a:schemeClr val="accent2"/>
          </a:solidFill>
        </p:grpSpPr>
        <p:sp>
          <p:nvSpPr>
            <p:cNvPr id="45076" name="Rectangle 17">
              <a:extLst>
                <a:ext uri="{FF2B5EF4-FFF2-40B4-BE49-F238E27FC236}">
                  <a16:creationId xmlns:a16="http://schemas.microsoft.com/office/drawing/2014/main" id="{F453D779-C870-6FAE-91FE-CCEB824AF8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" y="3896"/>
              <a:ext cx="5264" cy="416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426002" name="Rectangle 18">
              <a:extLst>
                <a:ext uri="{FF2B5EF4-FFF2-40B4-BE49-F238E27FC236}">
                  <a16:creationId xmlns:a16="http://schemas.microsoft.com/office/drawing/2014/main" id="{04337B18-03D6-F5F0-4D30-ACB73578CD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" y="3928"/>
              <a:ext cx="5153" cy="355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none" lIns="81243" tIns="40622" rIns="81243" bIns="40622" anchor="ctr"/>
            <a:lstStyle/>
            <a:p>
              <a:pPr algn="ctr">
                <a:lnSpc>
                  <a:spcPts val="2471"/>
                </a:lnSpc>
                <a:spcAft>
                  <a:spcPts val="882"/>
                </a:spcAft>
                <a:defRPr/>
              </a:pPr>
              <a:r>
                <a:rPr lang="en-US" altLang="en-US" sz="2294" b="1" i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Upfront Investment Is Most Effective And Efficient</a:t>
              </a:r>
            </a:p>
          </p:txBody>
        </p:sp>
      </p:grpSp>
      <p:sp>
        <p:nvSpPr>
          <p:cNvPr id="45072" name="Line 19">
            <a:extLst>
              <a:ext uri="{FF2B5EF4-FFF2-40B4-BE49-F238E27FC236}">
                <a16:creationId xmlns:a16="http://schemas.microsoft.com/office/drawing/2014/main" id="{2E259D7B-4DDF-E781-A6BE-D52AC6AA745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15000" y="1612900"/>
            <a:ext cx="0" cy="3025775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45073" name="Line 20">
            <a:extLst>
              <a:ext uri="{FF2B5EF4-FFF2-40B4-BE49-F238E27FC236}">
                <a16:creationId xmlns:a16="http://schemas.microsoft.com/office/drawing/2014/main" id="{38D4AA53-38BA-333B-67B5-DA28114661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73613" y="1681163"/>
            <a:ext cx="0" cy="2890837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45074" name="Rectangle 21">
            <a:extLst>
              <a:ext uri="{FF2B5EF4-FFF2-40B4-BE49-F238E27FC236}">
                <a16:creationId xmlns:a16="http://schemas.microsoft.com/office/drawing/2014/main" id="{97E6B670-1DAF-EA79-8EC7-7C57D1FC8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8775" y="4706938"/>
            <a:ext cx="1277938" cy="433387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412" b="1">
                <a:latin typeface="Arial" panose="020B0604020202020204" pitchFamily="34" charset="0"/>
              </a:rPr>
              <a:t>DFSS</a:t>
            </a:r>
          </a:p>
          <a:p>
            <a:pPr algn="ctr">
              <a:defRPr/>
            </a:pPr>
            <a:r>
              <a:rPr lang="en-US" altLang="en-US" sz="1412" b="1">
                <a:latin typeface="Arial" panose="020B0604020202020204" pitchFamily="34" charset="0"/>
              </a:rPr>
              <a:t>Launch</a:t>
            </a:r>
          </a:p>
        </p:txBody>
      </p:sp>
      <p:sp>
        <p:nvSpPr>
          <p:cNvPr id="45075" name="AutoShape 22">
            <a:extLst>
              <a:ext uri="{FF2B5EF4-FFF2-40B4-BE49-F238E27FC236}">
                <a16:creationId xmlns:a16="http://schemas.microsoft.com/office/drawing/2014/main" id="{3F931081-A6DB-B440-4728-8554B6694A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0288" y="1209675"/>
            <a:ext cx="808037" cy="739775"/>
          </a:xfrm>
          <a:prstGeom prst="leftArrow">
            <a:avLst>
              <a:gd name="adj1" fmla="val 50000"/>
              <a:gd name="adj2" fmla="val 2727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Rectangle 2">
            <a:extLst>
              <a:ext uri="{FF2B5EF4-FFF2-40B4-BE49-F238E27FC236}">
                <a16:creationId xmlns:a16="http://schemas.microsoft.com/office/drawing/2014/main" id="{93F587FF-CEF8-C53C-5D7E-64266321F2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Service Design and Six Sigma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B8534112-4F90-C59B-F694-36C7E03CFF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8288" y="1787525"/>
            <a:ext cx="8405812" cy="3698875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dirty="0"/>
              <a:t>“…Companies Tend To Use A </a:t>
            </a:r>
            <a:r>
              <a:rPr lang="en-US" altLang="en-US" dirty="0">
                <a:solidFill>
                  <a:schemeClr val="accent2"/>
                </a:solidFill>
              </a:rPr>
              <a:t>Hit-And-Miss</a:t>
            </a:r>
            <a:r>
              <a:rPr lang="en-US" altLang="en-US" dirty="0"/>
              <a:t> Approach When Planning New Services Where: Ideas Are Generated And Defined In A </a:t>
            </a:r>
            <a:r>
              <a:rPr lang="en-US" altLang="en-US" dirty="0">
                <a:solidFill>
                  <a:schemeClr val="accent2"/>
                </a:solidFill>
              </a:rPr>
              <a:t>Haphazard Fashion</a:t>
            </a:r>
            <a:r>
              <a:rPr lang="en-US" altLang="en-US" dirty="0"/>
              <a:t>; </a:t>
            </a:r>
            <a:r>
              <a:rPr lang="en-US" altLang="en-US" dirty="0">
                <a:solidFill>
                  <a:schemeClr val="accent2"/>
                </a:solidFill>
              </a:rPr>
              <a:t>Limited Customer Research</a:t>
            </a:r>
            <a:r>
              <a:rPr lang="en-US" altLang="en-US" dirty="0"/>
              <a:t> Is Carried Out Prior To Planning The Design; Service Designs Often </a:t>
            </a:r>
            <a:r>
              <a:rPr lang="en-US" altLang="en-US" dirty="0">
                <a:solidFill>
                  <a:schemeClr val="accent2"/>
                </a:solidFill>
              </a:rPr>
              <a:t>Lack Creativity And Precision</a:t>
            </a:r>
            <a:r>
              <a:rPr lang="en-US" altLang="en-US" dirty="0"/>
              <a:t> And </a:t>
            </a:r>
            <a:r>
              <a:rPr lang="en-US" altLang="en-US" dirty="0">
                <a:solidFill>
                  <a:schemeClr val="accent2"/>
                </a:solidFill>
              </a:rPr>
              <a:t>Do Not Incorporate</a:t>
            </a:r>
            <a:r>
              <a:rPr lang="en-US" altLang="en-US" dirty="0"/>
              <a:t> The Appropriate Technology; Testing For Possible </a:t>
            </a:r>
            <a:r>
              <a:rPr lang="en-US" altLang="en-US" dirty="0">
                <a:solidFill>
                  <a:schemeClr val="accent2"/>
                </a:solidFill>
              </a:rPr>
              <a:t>Fail Points</a:t>
            </a:r>
            <a:r>
              <a:rPr lang="en-US" altLang="en-US" dirty="0"/>
              <a:t> Is Rarely Done, And Market Launch Is Often Characterized By </a:t>
            </a:r>
            <a:r>
              <a:rPr lang="en-US" altLang="en-US" dirty="0">
                <a:solidFill>
                  <a:schemeClr val="accent2"/>
                </a:solidFill>
              </a:rPr>
              <a:t>Trial And Error</a:t>
            </a:r>
            <a:r>
              <a:rPr lang="en-US" altLang="en-US" dirty="0"/>
              <a:t>”</a:t>
            </a:r>
          </a:p>
          <a:p>
            <a:pPr eaLnBrk="1" hangingPunct="1"/>
            <a:endParaRPr lang="en-US" altLang="en-US" dirty="0"/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5F8D3108-2842-8863-693D-342E430EF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225" y="941388"/>
            <a:ext cx="82708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92150" indent="-23018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Aft>
                <a:spcPct val="80000"/>
              </a:spcAft>
              <a:defRPr/>
            </a:pPr>
            <a:r>
              <a:rPr lang="en-US" altLang="en-US" sz="2400" b="1" i="1" dirty="0">
                <a:solidFill>
                  <a:schemeClr val="accent2"/>
                </a:solidFill>
                <a:latin typeface="Arial" panose="020B0604020202020204" pitchFamily="34" charset="0"/>
              </a:rPr>
              <a:t>In A Study (de Brentani, 1993) Of The Approach Used To Develop New Services In The Financial Sector:</a:t>
            </a:r>
          </a:p>
        </p:txBody>
      </p:sp>
      <p:grpSp>
        <p:nvGrpSpPr>
          <p:cNvPr id="22533" name="Group 54">
            <a:extLst>
              <a:ext uri="{FF2B5EF4-FFF2-40B4-BE49-F238E27FC236}">
                <a16:creationId xmlns:a16="http://schemas.microsoft.com/office/drawing/2014/main" id="{2BB815E9-337C-5D04-81A7-91818D5BD58B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3765550"/>
            <a:ext cx="2622550" cy="2824163"/>
            <a:chOff x="4311" y="1751"/>
            <a:chExt cx="1641" cy="1692"/>
          </a:xfrm>
        </p:grpSpPr>
        <p:sp>
          <p:nvSpPr>
            <p:cNvPr id="24583" name="Freeform 6">
              <a:extLst>
                <a:ext uri="{FF2B5EF4-FFF2-40B4-BE49-F238E27FC236}">
                  <a16:creationId xmlns:a16="http://schemas.microsoft.com/office/drawing/2014/main" id="{5BF4F0DE-3D01-EBD4-B009-49358F880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2" y="1751"/>
              <a:ext cx="1170" cy="1692"/>
            </a:xfrm>
            <a:custGeom>
              <a:avLst/>
              <a:gdLst>
                <a:gd name="T0" fmla="*/ 753 w 1170"/>
                <a:gd name="T1" fmla="*/ 1644 h 1692"/>
                <a:gd name="T2" fmla="*/ 817 w 1170"/>
                <a:gd name="T3" fmla="*/ 1514 h 1692"/>
                <a:gd name="T4" fmla="*/ 844 w 1170"/>
                <a:gd name="T5" fmla="*/ 1160 h 1692"/>
                <a:gd name="T6" fmla="*/ 735 w 1170"/>
                <a:gd name="T7" fmla="*/ 1138 h 1692"/>
                <a:gd name="T8" fmla="*/ 723 w 1170"/>
                <a:gd name="T9" fmla="*/ 1277 h 1692"/>
                <a:gd name="T10" fmla="*/ 711 w 1170"/>
                <a:gd name="T11" fmla="*/ 1437 h 1692"/>
                <a:gd name="T12" fmla="*/ 732 w 1170"/>
                <a:gd name="T13" fmla="*/ 1512 h 1692"/>
                <a:gd name="T14" fmla="*/ 685 w 1170"/>
                <a:gd name="T15" fmla="*/ 1572 h 1692"/>
                <a:gd name="T16" fmla="*/ 643 w 1170"/>
                <a:gd name="T17" fmla="*/ 1553 h 1692"/>
                <a:gd name="T18" fmla="*/ 596 w 1170"/>
                <a:gd name="T19" fmla="*/ 1562 h 1692"/>
                <a:gd name="T20" fmla="*/ 485 w 1170"/>
                <a:gd name="T21" fmla="*/ 1575 h 1692"/>
                <a:gd name="T22" fmla="*/ 473 w 1170"/>
                <a:gd name="T23" fmla="*/ 1514 h 1692"/>
                <a:gd name="T24" fmla="*/ 555 w 1170"/>
                <a:gd name="T25" fmla="*/ 1482 h 1692"/>
                <a:gd name="T26" fmla="*/ 607 w 1170"/>
                <a:gd name="T27" fmla="*/ 1363 h 1692"/>
                <a:gd name="T28" fmla="*/ 565 w 1170"/>
                <a:gd name="T29" fmla="*/ 1056 h 1692"/>
                <a:gd name="T30" fmla="*/ 595 w 1170"/>
                <a:gd name="T31" fmla="*/ 913 h 1692"/>
                <a:gd name="T32" fmla="*/ 655 w 1170"/>
                <a:gd name="T33" fmla="*/ 724 h 1692"/>
                <a:gd name="T34" fmla="*/ 679 w 1170"/>
                <a:gd name="T35" fmla="*/ 651 h 1692"/>
                <a:gd name="T36" fmla="*/ 644 w 1170"/>
                <a:gd name="T37" fmla="*/ 545 h 1692"/>
                <a:gd name="T38" fmla="*/ 588 w 1170"/>
                <a:gd name="T39" fmla="*/ 440 h 1692"/>
                <a:gd name="T40" fmla="*/ 344 w 1170"/>
                <a:gd name="T41" fmla="*/ 445 h 1692"/>
                <a:gd name="T42" fmla="*/ 250 w 1170"/>
                <a:gd name="T43" fmla="*/ 450 h 1692"/>
                <a:gd name="T44" fmla="*/ 201 w 1170"/>
                <a:gd name="T45" fmla="*/ 401 h 1692"/>
                <a:gd name="T46" fmla="*/ 160 w 1170"/>
                <a:gd name="T47" fmla="*/ 416 h 1692"/>
                <a:gd name="T48" fmla="*/ 80 w 1170"/>
                <a:gd name="T49" fmla="*/ 399 h 1692"/>
                <a:gd name="T50" fmla="*/ 128 w 1170"/>
                <a:gd name="T51" fmla="*/ 362 h 1692"/>
                <a:gd name="T52" fmla="*/ 98 w 1170"/>
                <a:gd name="T53" fmla="*/ 341 h 1692"/>
                <a:gd name="T54" fmla="*/ 60 w 1170"/>
                <a:gd name="T55" fmla="*/ 347 h 1692"/>
                <a:gd name="T56" fmla="*/ 3 w 1170"/>
                <a:gd name="T57" fmla="*/ 330 h 1692"/>
                <a:gd name="T58" fmla="*/ 52 w 1170"/>
                <a:gd name="T59" fmla="*/ 284 h 1692"/>
                <a:gd name="T60" fmla="*/ 126 w 1170"/>
                <a:gd name="T61" fmla="*/ 259 h 1692"/>
                <a:gd name="T62" fmla="*/ 203 w 1170"/>
                <a:gd name="T63" fmla="*/ 278 h 1692"/>
                <a:gd name="T64" fmla="*/ 271 w 1170"/>
                <a:gd name="T65" fmla="*/ 267 h 1692"/>
                <a:gd name="T66" fmla="*/ 404 w 1170"/>
                <a:gd name="T67" fmla="*/ 263 h 1692"/>
                <a:gd name="T68" fmla="*/ 538 w 1170"/>
                <a:gd name="T69" fmla="*/ 267 h 1692"/>
                <a:gd name="T70" fmla="*/ 562 w 1170"/>
                <a:gd name="T71" fmla="*/ 253 h 1692"/>
                <a:gd name="T72" fmla="*/ 631 w 1170"/>
                <a:gd name="T73" fmla="*/ 238 h 1692"/>
                <a:gd name="T74" fmla="*/ 590 w 1170"/>
                <a:gd name="T75" fmla="*/ 214 h 1692"/>
                <a:gd name="T76" fmla="*/ 618 w 1170"/>
                <a:gd name="T77" fmla="*/ 155 h 1692"/>
                <a:gd name="T78" fmla="*/ 627 w 1170"/>
                <a:gd name="T79" fmla="*/ 84 h 1692"/>
                <a:gd name="T80" fmla="*/ 644 w 1170"/>
                <a:gd name="T81" fmla="*/ 46 h 1692"/>
                <a:gd name="T82" fmla="*/ 683 w 1170"/>
                <a:gd name="T83" fmla="*/ 20 h 1692"/>
                <a:gd name="T84" fmla="*/ 706 w 1170"/>
                <a:gd name="T85" fmla="*/ 34 h 1692"/>
                <a:gd name="T86" fmla="*/ 807 w 1170"/>
                <a:gd name="T87" fmla="*/ 11 h 1692"/>
                <a:gd name="T88" fmla="*/ 813 w 1170"/>
                <a:gd name="T89" fmla="*/ 86 h 1692"/>
                <a:gd name="T90" fmla="*/ 855 w 1170"/>
                <a:gd name="T91" fmla="*/ 90 h 1692"/>
                <a:gd name="T92" fmla="*/ 861 w 1170"/>
                <a:gd name="T93" fmla="*/ 132 h 1692"/>
                <a:gd name="T94" fmla="*/ 839 w 1170"/>
                <a:gd name="T95" fmla="*/ 166 h 1692"/>
                <a:gd name="T96" fmla="*/ 880 w 1170"/>
                <a:gd name="T97" fmla="*/ 199 h 1692"/>
                <a:gd name="T98" fmla="*/ 902 w 1170"/>
                <a:gd name="T99" fmla="*/ 237 h 1692"/>
                <a:gd name="T100" fmla="*/ 921 w 1170"/>
                <a:gd name="T101" fmla="*/ 273 h 1692"/>
                <a:gd name="T102" fmla="*/ 985 w 1170"/>
                <a:gd name="T103" fmla="*/ 351 h 1692"/>
                <a:gd name="T104" fmla="*/ 1103 w 1170"/>
                <a:gd name="T105" fmla="*/ 480 h 1692"/>
                <a:gd name="T106" fmla="*/ 1164 w 1170"/>
                <a:gd name="T107" fmla="*/ 602 h 1692"/>
                <a:gd name="T108" fmla="*/ 1042 w 1170"/>
                <a:gd name="T109" fmla="*/ 655 h 1692"/>
                <a:gd name="T110" fmla="*/ 1069 w 1170"/>
                <a:gd name="T111" fmla="*/ 711 h 1692"/>
                <a:gd name="T112" fmla="*/ 1047 w 1170"/>
                <a:gd name="T113" fmla="*/ 838 h 1692"/>
                <a:gd name="T114" fmla="*/ 1032 w 1170"/>
                <a:gd name="T115" fmla="*/ 1128 h 1692"/>
                <a:gd name="T116" fmla="*/ 988 w 1170"/>
                <a:gd name="T117" fmla="*/ 1147 h 1692"/>
                <a:gd name="T118" fmla="*/ 981 w 1170"/>
                <a:gd name="T119" fmla="*/ 1279 h 1692"/>
                <a:gd name="T120" fmla="*/ 926 w 1170"/>
                <a:gd name="T121" fmla="*/ 1502 h 1692"/>
                <a:gd name="T122" fmla="*/ 896 w 1170"/>
                <a:gd name="T123" fmla="*/ 1642 h 1692"/>
                <a:gd name="T124" fmla="*/ 812 w 1170"/>
                <a:gd name="T125" fmla="*/ 1692 h 169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70" h="1692">
                  <a:moveTo>
                    <a:pt x="812" y="1692"/>
                  </a:moveTo>
                  <a:lnTo>
                    <a:pt x="794" y="1688"/>
                  </a:lnTo>
                  <a:lnTo>
                    <a:pt x="778" y="1683"/>
                  </a:lnTo>
                  <a:lnTo>
                    <a:pt x="767" y="1676"/>
                  </a:lnTo>
                  <a:lnTo>
                    <a:pt x="760" y="1668"/>
                  </a:lnTo>
                  <a:lnTo>
                    <a:pt x="754" y="1656"/>
                  </a:lnTo>
                  <a:lnTo>
                    <a:pt x="753" y="1644"/>
                  </a:lnTo>
                  <a:lnTo>
                    <a:pt x="756" y="1630"/>
                  </a:lnTo>
                  <a:lnTo>
                    <a:pt x="763" y="1612"/>
                  </a:lnTo>
                  <a:lnTo>
                    <a:pt x="776" y="1592"/>
                  </a:lnTo>
                  <a:lnTo>
                    <a:pt x="788" y="1573"/>
                  </a:lnTo>
                  <a:lnTo>
                    <a:pt x="800" y="1553"/>
                  </a:lnTo>
                  <a:lnTo>
                    <a:pt x="810" y="1534"/>
                  </a:lnTo>
                  <a:lnTo>
                    <a:pt x="817" y="1514"/>
                  </a:lnTo>
                  <a:lnTo>
                    <a:pt x="826" y="1493"/>
                  </a:lnTo>
                  <a:lnTo>
                    <a:pt x="833" y="1473"/>
                  </a:lnTo>
                  <a:lnTo>
                    <a:pt x="839" y="1451"/>
                  </a:lnTo>
                  <a:lnTo>
                    <a:pt x="840" y="1378"/>
                  </a:lnTo>
                  <a:lnTo>
                    <a:pt x="842" y="1305"/>
                  </a:lnTo>
                  <a:lnTo>
                    <a:pt x="843" y="1233"/>
                  </a:lnTo>
                  <a:lnTo>
                    <a:pt x="844" y="1160"/>
                  </a:lnTo>
                  <a:lnTo>
                    <a:pt x="827" y="1158"/>
                  </a:lnTo>
                  <a:lnTo>
                    <a:pt x="812" y="1156"/>
                  </a:lnTo>
                  <a:lnTo>
                    <a:pt x="796" y="1153"/>
                  </a:lnTo>
                  <a:lnTo>
                    <a:pt x="781" y="1149"/>
                  </a:lnTo>
                  <a:lnTo>
                    <a:pt x="765" y="1146"/>
                  </a:lnTo>
                  <a:lnTo>
                    <a:pt x="751" y="1143"/>
                  </a:lnTo>
                  <a:lnTo>
                    <a:pt x="735" y="1138"/>
                  </a:lnTo>
                  <a:lnTo>
                    <a:pt x="721" y="1134"/>
                  </a:lnTo>
                  <a:lnTo>
                    <a:pt x="727" y="1157"/>
                  </a:lnTo>
                  <a:lnTo>
                    <a:pt x="732" y="1179"/>
                  </a:lnTo>
                  <a:lnTo>
                    <a:pt x="734" y="1204"/>
                  </a:lnTo>
                  <a:lnTo>
                    <a:pt x="735" y="1229"/>
                  </a:lnTo>
                  <a:lnTo>
                    <a:pt x="728" y="1254"/>
                  </a:lnTo>
                  <a:lnTo>
                    <a:pt x="723" y="1277"/>
                  </a:lnTo>
                  <a:lnTo>
                    <a:pt x="716" y="1302"/>
                  </a:lnTo>
                  <a:lnTo>
                    <a:pt x="711" y="1326"/>
                  </a:lnTo>
                  <a:lnTo>
                    <a:pt x="706" y="1351"/>
                  </a:lnTo>
                  <a:lnTo>
                    <a:pt x="703" y="1375"/>
                  </a:lnTo>
                  <a:lnTo>
                    <a:pt x="703" y="1401"/>
                  </a:lnTo>
                  <a:lnTo>
                    <a:pt x="705" y="1426"/>
                  </a:lnTo>
                  <a:lnTo>
                    <a:pt x="711" y="1437"/>
                  </a:lnTo>
                  <a:lnTo>
                    <a:pt x="716" y="1447"/>
                  </a:lnTo>
                  <a:lnTo>
                    <a:pt x="722" y="1455"/>
                  </a:lnTo>
                  <a:lnTo>
                    <a:pt x="727" y="1463"/>
                  </a:lnTo>
                  <a:lnTo>
                    <a:pt x="732" y="1472"/>
                  </a:lnTo>
                  <a:lnTo>
                    <a:pt x="734" y="1482"/>
                  </a:lnTo>
                  <a:lnTo>
                    <a:pt x="734" y="1495"/>
                  </a:lnTo>
                  <a:lnTo>
                    <a:pt x="732" y="1512"/>
                  </a:lnTo>
                  <a:lnTo>
                    <a:pt x="724" y="1521"/>
                  </a:lnTo>
                  <a:lnTo>
                    <a:pt x="717" y="1533"/>
                  </a:lnTo>
                  <a:lnTo>
                    <a:pt x="713" y="1547"/>
                  </a:lnTo>
                  <a:lnTo>
                    <a:pt x="709" y="1561"/>
                  </a:lnTo>
                  <a:lnTo>
                    <a:pt x="703" y="1566"/>
                  </a:lnTo>
                  <a:lnTo>
                    <a:pt x="695" y="1570"/>
                  </a:lnTo>
                  <a:lnTo>
                    <a:pt x="685" y="1572"/>
                  </a:lnTo>
                  <a:lnTo>
                    <a:pt x="675" y="1573"/>
                  </a:lnTo>
                  <a:lnTo>
                    <a:pt x="665" y="1572"/>
                  </a:lnTo>
                  <a:lnTo>
                    <a:pt x="656" y="1571"/>
                  </a:lnTo>
                  <a:lnTo>
                    <a:pt x="648" y="1567"/>
                  </a:lnTo>
                  <a:lnTo>
                    <a:pt x="643" y="1563"/>
                  </a:lnTo>
                  <a:lnTo>
                    <a:pt x="643" y="1559"/>
                  </a:lnTo>
                  <a:lnTo>
                    <a:pt x="643" y="1553"/>
                  </a:lnTo>
                  <a:lnTo>
                    <a:pt x="643" y="1549"/>
                  </a:lnTo>
                  <a:lnTo>
                    <a:pt x="642" y="1544"/>
                  </a:lnTo>
                  <a:lnTo>
                    <a:pt x="633" y="1546"/>
                  </a:lnTo>
                  <a:lnTo>
                    <a:pt x="624" y="1549"/>
                  </a:lnTo>
                  <a:lnTo>
                    <a:pt x="614" y="1553"/>
                  </a:lnTo>
                  <a:lnTo>
                    <a:pt x="605" y="1556"/>
                  </a:lnTo>
                  <a:lnTo>
                    <a:pt x="596" y="1562"/>
                  </a:lnTo>
                  <a:lnTo>
                    <a:pt x="587" y="1566"/>
                  </a:lnTo>
                  <a:lnTo>
                    <a:pt x="579" y="1571"/>
                  </a:lnTo>
                  <a:lnTo>
                    <a:pt x="570" y="1575"/>
                  </a:lnTo>
                  <a:lnTo>
                    <a:pt x="557" y="1576"/>
                  </a:lnTo>
                  <a:lnTo>
                    <a:pt x="537" y="1577"/>
                  </a:lnTo>
                  <a:lnTo>
                    <a:pt x="511" y="1577"/>
                  </a:lnTo>
                  <a:lnTo>
                    <a:pt x="485" y="1575"/>
                  </a:lnTo>
                  <a:lnTo>
                    <a:pt x="461" y="1571"/>
                  </a:lnTo>
                  <a:lnTo>
                    <a:pt x="444" y="1562"/>
                  </a:lnTo>
                  <a:lnTo>
                    <a:pt x="436" y="1547"/>
                  </a:lnTo>
                  <a:lnTo>
                    <a:pt x="443" y="1527"/>
                  </a:lnTo>
                  <a:lnTo>
                    <a:pt x="453" y="1522"/>
                  </a:lnTo>
                  <a:lnTo>
                    <a:pt x="463" y="1518"/>
                  </a:lnTo>
                  <a:lnTo>
                    <a:pt x="473" y="1514"/>
                  </a:lnTo>
                  <a:lnTo>
                    <a:pt x="484" y="1511"/>
                  </a:lnTo>
                  <a:lnTo>
                    <a:pt x="495" y="1508"/>
                  </a:lnTo>
                  <a:lnTo>
                    <a:pt x="507" y="1505"/>
                  </a:lnTo>
                  <a:lnTo>
                    <a:pt x="517" y="1503"/>
                  </a:lnTo>
                  <a:lnTo>
                    <a:pt x="528" y="1500"/>
                  </a:lnTo>
                  <a:lnTo>
                    <a:pt x="543" y="1491"/>
                  </a:lnTo>
                  <a:lnTo>
                    <a:pt x="555" y="1482"/>
                  </a:lnTo>
                  <a:lnTo>
                    <a:pt x="566" y="1471"/>
                  </a:lnTo>
                  <a:lnTo>
                    <a:pt x="576" y="1460"/>
                  </a:lnTo>
                  <a:lnTo>
                    <a:pt x="585" y="1448"/>
                  </a:lnTo>
                  <a:lnTo>
                    <a:pt x="593" y="1435"/>
                  </a:lnTo>
                  <a:lnTo>
                    <a:pt x="602" y="1422"/>
                  </a:lnTo>
                  <a:lnTo>
                    <a:pt x="609" y="1408"/>
                  </a:lnTo>
                  <a:lnTo>
                    <a:pt x="607" y="1363"/>
                  </a:lnTo>
                  <a:lnTo>
                    <a:pt x="603" y="1318"/>
                  </a:lnTo>
                  <a:lnTo>
                    <a:pt x="596" y="1274"/>
                  </a:lnTo>
                  <a:lnTo>
                    <a:pt x="589" y="1230"/>
                  </a:lnTo>
                  <a:lnTo>
                    <a:pt x="580" y="1186"/>
                  </a:lnTo>
                  <a:lnTo>
                    <a:pt x="574" y="1143"/>
                  </a:lnTo>
                  <a:lnTo>
                    <a:pt x="568" y="1099"/>
                  </a:lnTo>
                  <a:lnTo>
                    <a:pt x="565" y="1056"/>
                  </a:lnTo>
                  <a:lnTo>
                    <a:pt x="566" y="1045"/>
                  </a:lnTo>
                  <a:lnTo>
                    <a:pt x="565" y="1038"/>
                  </a:lnTo>
                  <a:lnTo>
                    <a:pt x="563" y="1031"/>
                  </a:lnTo>
                  <a:lnTo>
                    <a:pt x="558" y="1024"/>
                  </a:lnTo>
                  <a:lnTo>
                    <a:pt x="569" y="987"/>
                  </a:lnTo>
                  <a:lnTo>
                    <a:pt x="582" y="950"/>
                  </a:lnTo>
                  <a:lnTo>
                    <a:pt x="595" y="913"/>
                  </a:lnTo>
                  <a:lnTo>
                    <a:pt x="608" y="878"/>
                  </a:lnTo>
                  <a:lnTo>
                    <a:pt x="622" y="842"/>
                  </a:lnTo>
                  <a:lnTo>
                    <a:pt x="636" y="808"/>
                  </a:lnTo>
                  <a:lnTo>
                    <a:pt x="651" y="772"/>
                  </a:lnTo>
                  <a:lnTo>
                    <a:pt x="665" y="738"/>
                  </a:lnTo>
                  <a:lnTo>
                    <a:pt x="659" y="731"/>
                  </a:lnTo>
                  <a:lnTo>
                    <a:pt x="655" y="724"/>
                  </a:lnTo>
                  <a:lnTo>
                    <a:pt x="649" y="718"/>
                  </a:lnTo>
                  <a:lnTo>
                    <a:pt x="645" y="711"/>
                  </a:lnTo>
                  <a:lnTo>
                    <a:pt x="647" y="697"/>
                  </a:lnTo>
                  <a:lnTo>
                    <a:pt x="653" y="684"/>
                  </a:lnTo>
                  <a:lnTo>
                    <a:pt x="661" y="672"/>
                  </a:lnTo>
                  <a:lnTo>
                    <a:pt x="671" y="661"/>
                  </a:lnTo>
                  <a:lnTo>
                    <a:pt x="679" y="651"/>
                  </a:lnTo>
                  <a:lnTo>
                    <a:pt x="688" y="640"/>
                  </a:lnTo>
                  <a:lnTo>
                    <a:pt x="695" y="629"/>
                  </a:lnTo>
                  <a:lnTo>
                    <a:pt x="698" y="618"/>
                  </a:lnTo>
                  <a:lnTo>
                    <a:pt x="685" y="600"/>
                  </a:lnTo>
                  <a:lnTo>
                    <a:pt x="672" y="581"/>
                  </a:lnTo>
                  <a:lnTo>
                    <a:pt x="657" y="563"/>
                  </a:lnTo>
                  <a:lnTo>
                    <a:pt x="644" y="545"/>
                  </a:lnTo>
                  <a:lnTo>
                    <a:pt x="632" y="526"/>
                  </a:lnTo>
                  <a:lnTo>
                    <a:pt x="619" y="509"/>
                  </a:lnTo>
                  <a:lnTo>
                    <a:pt x="609" y="490"/>
                  </a:lnTo>
                  <a:lnTo>
                    <a:pt x="599" y="471"/>
                  </a:lnTo>
                  <a:lnTo>
                    <a:pt x="596" y="461"/>
                  </a:lnTo>
                  <a:lnTo>
                    <a:pt x="592" y="450"/>
                  </a:lnTo>
                  <a:lnTo>
                    <a:pt x="588" y="440"/>
                  </a:lnTo>
                  <a:lnTo>
                    <a:pt x="584" y="430"/>
                  </a:lnTo>
                  <a:lnTo>
                    <a:pt x="528" y="433"/>
                  </a:lnTo>
                  <a:lnTo>
                    <a:pt x="479" y="436"/>
                  </a:lnTo>
                  <a:lnTo>
                    <a:pt x="437" y="439"/>
                  </a:lnTo>
                  <a:lnTo>
                    <a:pt x="400" y="441"/>
                  </a:lnTo>
                  <a:lnTo>
                    <a:pt x="369" y="443"/>
                  </a:lnTo>
                  <a:lnTo>
                    <a:pt x="344" y="445"/>
                  </a:lnTo>
                  <a:lnTo>
                    <a:pt x="321" y="446"/>
                  </a:lnTo>
                  <a:lnTo>
                    <a:pt x="302" y="447"/>
                  </a:lnTo>
                  <a:lnTo>
                    <a:pt x="288" y="449"/>
                  </a:lnTo>
                  <a:lnTo>
                    <a:pt x="276" y="449"/>
                  </a:lnTo>
                  <a:lnTo>
                    <a:pt x="266" y="450"/>
                  </a:lnTo>
                  <a:lnTo>
                    <a:pt x="258" y="450"/>
                  </a:lnTo>
                  <a:lnTo>
                    <a:pt x="250" y="450"/>
                  </a:lnTo>
                  <a:lnTo>
                    <a:pt x="243" y="451"/>
                  </a:lnTo>
                  <a:lnTo>
                    <a:pt x="238" y="451"/>
                  </a:lnTo>
                  <a:lnTo>
                    <a:pt x="231" y="451"/>
                  </a:lnTo>
                  <a:lnTo>
                    <a:pt x="220" y="440"/>
                  </a:lnTo>
                  <a:lnTo>
                    <a:pt x="212" y="425"/>
                  </a:lnTo>
                  <a:lnTo>
                    <a:pt x="207" y="412"/>
                  </a:lnTo>
                  <a:lnTo>
                    <a:pt x="201" y="401"/>
                  </a:lnTo>
                  <a:lnTo>
                    <a:pt x="200" y="400"/>
                  </a:lnTo>
                  <a:lnTo>
                    <a:pt x="199" y="400"/>
                  </a:lnTo>
                  <a:lnTo>
                    <a:pt x="197" y="400"/>
                  </a:lnTo>
                  <a:lnTo>
                    <a:pt x="196" y="400"/>
                  </a:lnTo>
                  <a:lnTo>
                    <a:pt x="186" y="407"/>
                  </a:lnTo>
                  <a:lnTo>
                    <a:pt x="173" y="413"/>
                  </a:lnTo>
                  <a:lnTo>
                    <a:pt x="160" y="416"/>
                  </a:lnTo>
                  <a:lnTo>
                    <a:pt x="146" y="417"/>
                  </a:lnTo>
                  <a:lnTo>
                    <a:pt x="130" y="419"/>
                  </a:lnTo>
                  <a:lnTo>
                    <a:pt x="115" y="419"/>
                  </a:lnTo>
                  <a:lnTo>
                    <a:pt x="102" y="417"/>
                  </a:lnTo>
                  <a:lnTo>
                    <a:pt x="90" y="417"/>
                  </a:lnTo>
                  <a:lnTo>
                    <a:pt x="82" y="407"/>
                  </a:lnTo>
                  <a:lnTo>
                    <a:pt x="80" y="399"/>
                  </a:lnTo>
                  <a:lnTo>
                    <a:pt x="83" y="392"/>
                  </a:lnTo>
                  <a:lnTo>
                    <a:pt x="91" y="385"/>
                  </a:lnTo>
                  <a:lnTo>
                    <a:pt x="101" y="381"/>
                  </a:lnTo>
                  <a:lnTo>
                    <a:pt x="111" y="375"/>
                  </a:lnTo>
                  <a:lnTo>
                    <a:pt x="121" y="371"/>
                  </a:lnTo>
                  <a:lnTo>
                    <a:pt x="129" y="364"/>
                  </a:lnTo>
                  <a:lnTo>
                    <a:pt x="128" y="362"/>
                  </a:lnTo>
                  <a:lnTo>
                    <a:pt x="128" y="361"/>
                  </a:lnTo>
                  <a:lnTo>
                    <a:pt x="128" y="358"/>
                  </a:lnTo>
                  <a:lnTo>
                    <a:pt x="127" y="357"/>
                  </a:lnTo>
                  <a:lnTo>
                    <a:pt x="119" y="353"/>
                  </a:lnTo>
                  <a:lnTo>
                    <a:pt x="112" y="350"/>
                  </a:lnTo>
                  <a:lnTo>
                    <a:pt x="104" y="345"/>
                  </a:lnTo>
                  <a:lnTo>
                    <a:pt x="98" y="341"/>
                  </a:lnTo>
                  <a:lnTo>
                    <a:pt x="91" y="337"/>
                  </a:lnTo>
                  <a:lnTo>
                    <a:pt x="83" y="334"/>
                  </a:lnTo>
                  <a:lnTo>
                    <a:pt x="77" y="333"/>
                  </a:lnTo>
                  <a:lnTo>
                    <a:pt x="69" y="332"/>
                  </a:lnTo>
                  <a:lnTo>
                    <a:pt x="67" y="337"/>
                  </a:lnTo>
                  <a:lnTo>
                    <a:pt x="63" y="342"/>
                  </a:lnTo>
                  <a:lnTo>
                    <a:pt x="60" y="347"/>
                  </a:lnTo>
                  <a:lnTo>
                    <a:pt x="58" y="353"/>
                  </a:lnTo>
                  <a:lnTo>
                    <a:pt x="49" y="352"/>
                  </a:lnTo>
                  <a:lnTo>
                    <a:pt x="42" y="348"/>
                  </a:lnTo>
                  <a:lnTo>
                    <a:pt x="37" y="344"/>
                  </a:lnTo>
                  <a:lnTo>
                    <a:pt x="32" y="338"/>
                  </a:lnTo>
                  <a:lnTo>
                    <a:pt x="14" y="335"/>
                  </a:lnTo>
                  <a:lnTo>
                    <a:pt x="3" y="330"/>
                  </a:lnTo>
                  <a:lnTo>
                    <a:pt x="0" y="323"/>
                  </a:lnTo>
                  <a:lnTo>
                    <a:pt x="1" y="315"/>
                  </a:lnTo>
                  <a:lnTo>
                    <a:pt x="8" y="307"/>
                  </a:lnTo>
                  <a:lnTo>
                    <a:pt x="17" y="300"/>
                  </a:lnTo>
                  <a:lnTo>
                    <a:pt x="29" y="293"/>
                  </a:lnTo>
                  <a:lnTo>
                    <a:pt x="41" y="286"/>
                  </a:lnTo>
                  <a:lnTo>
                    <a:pt x="52" y="284"/>
                  </a:lnTo>
                  <a:lnTo>
                    <a:pt x="63" y="281"/>
                  </a:lnTo>
                  <a:lnTo>
                    <a:pt x="73" y="276"/>
                  </a:lnTo>
                  <a:lnTo>
                    <a:pt x="83" y="272"/>
                  </a:lnTo>
                  <a:lnTo>
                    <a:pt x="92" y="267"/>
                  </a:lnTo>
                  <a:lnTo>
                    <a:pt x="103" y="263"/>
                  </a:lnTo>
                  <a:lnTo>
                    <a:pt x="113" y="261"/>
                  </a:lnTo>
                  <a:lnTo>
                    <a:pt x="126" y="259"/>
                  </a:lnTo>
                  <a:lnTo>
                    <a:pt x="150" y="266"/>
                  </a:lnTo>
                  <a:lnTo>
                    <a:pt x="168" y="271"/>
                  </a:lnTo>
                  <a:lnTo>
                    <a:pt x="181" y="274"/>
                  </a:lnTo>
                  <a:lnTo>
                    <a:pt x="191" y="276"/>
                  </a:lnTo>
                  <a:lnTo>
                    <a:pt x="197" y="277"/>
                  </a:lnTo>
                  <a:lnTo>
                    <a:pt x="201" y="278"/>
                  </a:lnTo>
                  <a:lnTo>
                    <a:pt x="203" y="278"/>
                  </a:lnTo>
                  <a:lnTo>
                    <a:pt x="206" y="278"/>
                  </a:lnTo>
                  <a:lnTo>
                    <a:pt x="209" y="276"/>
                  </a:lnTo>
                  <a:lnTo>
                    <a:pt x="212" y="275"/>
                  </a:lnTo>
                  <a:lnTo>
                    <a:pt x="220" y="273"/>
                  </a:lnTo>
                  <a:lnTo>
                    <a:pt x="233" y="270"/>
                  </a:lnTo>
                  <a:lnTo>
                    <a:pt x="252" y="268"/>
                  </a:lnTo>
                  <a:lnTo>
                    <a:pt x="271" y="267"/>
                  </a:lnTo>
                  <a:lnTo>
                    <a:pt x="290" y="266"/>
                  </a:lnTo>
                  <a:lnTo>
                    <a:pt x="309" y="265"/>
                  </a:lnTo>
                  <a:lnTo>
                    <a:pt x="328" y="264"/>
                  </a:lnTo>
                  <a:lnTo>
                    <a:pt x="347" y="264"/>
                  </a:lnTo>
                  <a:lnTo>
                    <a:pt x="366" y="264"/>
                  </a:lnTo>
                  <a:lnTo>
                    <a:pt x="385" y="263"/>
                  </a:lnTo>
                  <a:lnTo>
                    <a:pt x="404" y="263"/>
                  </a:lnTo>
                  <a:lnTo>
                    <a:pt x="423" y="264"/>
                  </a:lnTo>
                  <a:lnTo>
                    <a:pt x="441" y="264"/>
                  </a:lnTo>
                  <a:lnTo>
                    <a:pt x="461" y="264"/>
                  </a:lnTo>
                  <a:lnTo>
                    <a:pt x="480" y="265"/>
                  </a:lnTo>
                  <a:lnTo>
                    <a:pt x="499" y="265"/>
                  </a:lnTo>
                  <a:lnTo>
                    <a:pt x="519" y="266"/>
                  </a:lnTo>
                  <a:lnTo>
                    <a:pt x="538" y="267"/>
                  </a:lnTo>
                  <a:lnTo>
                    <a:pt x="542" y="265"/>
                  </a:lnTo>
                  <a:lnTo>
                    <a:pt x="543" y="261"/>
                  </a:lnTo>
                  <a:lnTo>
                    <a:pt x="545" y="257"/>
                  </a:lnTo>
                  <a:lnTo>
                    <a:pt x="547" y="254"/>
                  </a:lnTo>
                  <a:lnTo>
                    <a:pt x="552" y="254"/>
                  </a:lnTo>
                  <a:lnTo>
                    <a:pt x="557" y="253"/>
                  </a:lnTo>
                  <a:lnTo>
                    <a:pt x="562" y="253"/>
                  </a:lnTo>
                  <a:lnTo>
                    <a:pt x="569" y="253"/>
                  </a:lnTo>
                  <a:lnTo>
                    <a:pt x="579" y="254"/>
                  </a:lnTo>
                  <a:lnTo>
                    <a:pt x="593" y="254"/>
                  </a:lnTo>
                  <a:lnTo>
                    <a:pt x="613" y="255"/>
                  </a:lnTo>
                  <a:lnTo>
                    <a:pt x="637" y="256"/>
                  </a:lnTo>
                  <a:lnTo>
                    <a:pt x="634" y="246"/>
                  </a:lnTo>
                  <a:lnTo>
                    <a:pt x="631" y="238"/>
                  </a:lnTo>
                  <a:lnTo>
                    <a:pt x="626" y="234"/>
                  </a:lnTo>
                  <a:lnTo>
                    <a:pt x="623" y="231"/>
                  </a:lnTo>
                  <a:lnTo>
                    <a:pt x="617" y="228"/>
                  </a:lnTo>
                  <a:lnTo>
                    <a:pt x="612" y="226"/>
                  </a:lnTo>
                  <a:lnTo>
                    <a:pt x="605" y="224"/>
                  </a:lnTo>
                  <a:lnTo>
                    <a:pt x="596" y="222"/>
                  </a:lnTo>
                  <a:lnTo>
                    <a:pt x="590" y="214"/>
                  </a:lnTo>
                  <a:lnTo>
                    <a:pt x="590" y="206"/>
                  </a:lnTo>
                  <a:lnTo>
                    <a:pt x="594" y="197"/>
                  </a:lnTo>
                  <a:lnTo>
                    <a:pt x="599" y="189"/>
                  </a:lnTo>
                  <a:lnTo>
                    <a:pt x="606" y="181"/>
                  </a:lnTo>
                  <a:lnTo>
                    <a:pt x="612" y="173"/>
                  </a:lnTo>
                  <a:lnTo>
                    <a:pt x="616" y="164"/>
                  </a:lnTo>
                  <a:lnTo>
                    <a:pt x="618" y="155"/>
                  </a:lnTo>
                  <a:lnTo>
                    <a:pt x="613" y="145"/>
                  </a:lnTo>
                  <a:lnTo>
                    <a:pt x="613" y="135"/>
                  </a:lnTo>
                  <a:lnTo>
                    <a:pt x="614" y="124"/>
                  </a:lnTo>
                  <a:lnTo>
                    <a:pt x="618" y="114"/>
                  </a:lnTo>
                  <a:lnTo>
                    <a:pt x="623" y="104"/>
                  </a:lnTo>
                  <a:lnTo>
                    <a:pt x="626" y="94"/>
                  </a:lnTo>
                  <a:lnTo>
                    <a:pt x="627" y="84"/>
                  </a:lnTo>
                  <a:lnTo>
                    <a:pt x="626" y="73"/>
                  </a:lnTo>
                  <a:lnTo>
                    <a:pt x="627" y="64"/>
                  </a:lnTo>
                  <a:lnTo>
                    <a:pt x="628" y="56"/>
                  </a:lnTo>
                  <a:lnTo>
                    <a:pt x="629" y="50"/>
                  </a:lnTo>
                  <a:lnTo>
                    <a:pt x="633" y="44"/>
                  </a:lnTo>
                  <a:lnTo>
                    <a:pt x="637" y="45"/>
                  </a:lnTo>
                  <a:lnTo>
                    <a:pt x="644" y="46"/>
                  </a:lnTo>
                  <a:lnTo>
                    <a:pt x="651" y="47"/>
                  </a:lnTo>
                  <a:lnTo>
                    <a:pt x="657" y="47"/>
                  </a:lnTo>
                  <a:lnTo>
                    <a:pt x="661" y="39"/>
                  </a:lnTo>
                  <a:lnTo>
                    <a:pt x="666" y="33"/>
                  </a:lnTo>
                  <a:lnTo>
                    <a:pt x="671" y="26"/>
                  </a:lnTo>
                  <a:lnTo>
                    <a:pt x="677" y="21"/>
                  </a:lnTo>
                  <a:lnTo>
                    <a:pt x="683" y="20"/>
                  </a:lnTo>
                  <a:lnTo>
                    <a:pt x="689" y="21"/>
                  </a:lnTo>
                  <a:lnTo>
                    <a:pt x="696" y="26"/>
                  </a:lnTo>
                  <a:lnTo>
                    <a:pt x="702" y="34"/>
                  </a:lnTo>
                  <a:lnTo>
                    <a:pt x="703" y="34"/>
                  </a:lnTo>
                  <a:lnTo>
                    <a:pt x="704" y="34"/>
                  </a:lnTo>
                  <a:lnTo>
                    <a:pt x="705" y="34"/>
                  </a:lnTo>
                  <a:lnTo>
                    <a:pt x="706" y="34"/>
                  </a:lnTo>
                  <a:lnTo>
                    <a:pt x="716" y="25"/>
                  </a:lnTo>
                  <a:lnTo>
                    <a:pt x="730" y="15"/>
                  </a:lnTo>
                  <a:lnTo>
                    <a:pt x="745" y="8"/>
                  </a:lnTo>
                  <a:lnTo>
                    <a:pt x="763" y="3"/>
                  </a:lnTo>
                  <a:lnTo>
                    <a:pt x="780" y="0"/>
                  </a:lnTo>
                  <a:lnTo>
                    <a:pt x="794" y="4"/>
                  </a:lnTo>
                  <a:lnTo>
                    <a:pt x="807" y="11"/>
                  </a:lnTo>
                  <a:lnTo>
                    <a:pt x="815" y="27"/>
                  </a:lnTo>
                  <a:lnTo>
                    <a:pt x="814" y="42"/>
                  </a:lnTo>
                  <a:lnTo>
                    <a:pt x="811" y="54"/>
                  </a:lnTo>
                  <a:lnTo>
                    <a:pt x="806" y="66"/>
                  </a:lnTo>
                  <a:lnTo>
                    <a:pt x="803" y="80"/>
                  </a:lnTo>
                  <a:lnTo>
                    <a:pt x="808" y="83"/>
                  </a:lnTo>
                  <a:lnTo>
                    <a:pt x="813" y="86"/>
                  </a:lnTo>
                  <a:lnTo>
                    <a:pt x="817" y="90"/>
                  </a:lnTo>
                  <a:lnTo>
                    <a:pt x="820" y="98"/>
                  </a:lnTo>
                  <a:lnTo>
                    <a:pt x="825" y="97"/>
                  </a:lnTo>
                  <a:lnTo>
                    <a:pt x="832" y="95"/>
                  </a:lnTo>
                  <a:lnTo>
                    <a:pt x="840" y="93"/>
                  </a:lnTo>
                  <a:lnTo>
                    <a:pt x="847" y="92"/>
                  </a:lnTo>
                  <a:lnTo>
                    <a:pt x="855" y="90"/>
                  </a:lnTo>
                  <a:lnTo>
                    <a:pt x="863" y="90"/>
                  </a:lnTo>
                  <a:lnTo>
                    <a:pt x="871" y="93"/>
                  </a:lnTo>
                  <a:lnTo>
                    <a:pt x="876" y="98"/>
                  </a:lnTo>
                  <a:lnTo>
                    <a:pt x="874" y="108"/>
                  </a:lnTo>
                  <a:lnTo>
                    <a:pt x="871" y="116"/>
                  </a:lnTo>
                  <a:lnTo>
                    <a:pt x="866" y="124"/>
                  </a:lnTo>
                  <a:lnTo>
                    <a:pt x="861" y="132"/>
                  </a:lnTo>
                  <a:lnTo>
                    <a:pt x="854" y="137"/>
                  </a:lnTo>
                  <a:lnTo>
                    <a:pt x="846" y="143"/>
                  </a:lnTo>
                  <a:lnTo>
                    <a:pt x="839" y="147"/>
                  </a:lnTo>
                  <a:lnTo>
                    <a:pt x="830" y="152"/>
                  </a:lnTo>
                  <a:lnTo>
                    <a:pt x="831" y="156"/>
                  </a:lnTo>
                  <a:lnTo>
                    <a:pt x="834" y="161"/>
                  </a:lnTo>
                  <a:lnTo>
                    <a:pt x="839" y="166"/>
                  </a:lnTo>
                  <a:lnTo>
                    <a:pt x="844" y="172"/>
                  </a:lnTo>
                  <a:lnTo>
                    <a:pt x="850" y="177"/>
                  </a:lnTo>
                  <a:lnTo>
                    <a:pt x="856" y="183"/>
                  </a:lnTo>
                  <a:lnTo>
                    <a:pt x="862" y="188"/>
                  </a:lnTo>
                  <a:lnTo>
                    <a:pt x="866" y="194"/>
                  </a:lnTo>
                  <a:lnTo>
                    <a:pt x="873" y="197"/>
                  </a:lnTo>
                  <a:lnTo>
                    <a:pt x="880" y="199"/>
                  </a:lnTo>
                  <a:lnTo>
                    <a:pt x="886" y="203"/>
                  </a:lnTo>
                  <a:lnTo>
                    <a:pt x="893" y="206"/>
                  </a:lnTo>
                  <a:lnTo>
                    <a:pt x="899" y="211"/>
                  </a:lnTo>
                  <a:lnTo>
                    <a:pt x="902" y="217"/>
                  </a:lnTo>
                  <a:lnTo>
                    <a:pt x="904" y="225"/>
                  </a:lnTo>
                  <a:lnTo>
                    <a:pt x="904" y="234"/>
                  </a:lnTo>
                  <a:lnTo>
                    <a:pt x="902" y="237"/>
                  </a:lnTo>
                  <a:lnTo>
                    <a:pt x="899" y="241"/>
                  </a:lnTo>
                  <a:lnTo>
                    <a:pt x="896" y="245"/>
                  </a:lnTo>
                  <a:lnTo>
                    <a:pt x="896" y="251"/>
                  </a:lnTo>
                  <a:lnTo>
                    <a:pt x="904" y="256"/>
                  </a:lnTo>
                  <a:lnTo>
                    <a:pt x="912" y="262"/>
                  </a:lnTo>
                  <a:lnTo>
                    <a:pt x="916" y="267"/>
                  </a:lnTo>
                  <a:lnTo>
                    <a:pt x="921" y="273"/>
                  </a:lnTo>
                  <a:lnTo>
                    <a:pt x="923" y="280"/>
                  </a:lnTo>
                  <a:lnTo>
                    <a:pt x="923" y="288"/>
                  </a:lnTo>
                  <a:lnTo>
                    <a:pt x="922" y="298"/>
                  </a:lnTo>
                  <a:lnTo>
                    <a:pt x="919" y="310"/>
                  </a:lnTo>
                  <a:lnTo>
                    <a:pt x="942" y="321"/>
                  </a:lnTo>
                  <a:lnTo>
                    <a:pt x="964" y="334"/>
                  </a:lnTo>
                  <a:lnTo>
                    <a:pt x="985" y="351"/>
                  </a:lnTo>
                  <a:lnTo>
                    <a:pt x="1005" y="368"/>
                  </a:lnTo>
                  <a:lnTo>
                    <a:pt x="1025" y="389"/>
                  </a:lnTo>
                  <a:lnTo>
                    <a:pt x="1043" y="409"/>
                  </a:lnTo>
                  <a:lnTo>
                    <a:pt x="1062" y="430"/>
                  </a:lnTo>
                  <a:lnTo>
                    <a:pt x="1080" y="450"/>
                  </a:lnTo>
                  <a:lnTo>
                    <a:pt x="1091" y="464"/>
                  </a:lnTo>
                  <a:lnTo>
                    <a:pt x="1103" y="480"/>
                  </a:lnTo>
                  <a:lnTo>
                    <a:pt x="1118" y="496"/>
                  </a:lnTo>
                  <a:lnTo>
                    <a:pt x="1131" y="515"/>
                  </a:lnTo>
                  <a:lnTo>
                    <a:pt x="1143" y="534"/>
                  </a:lnTo>
                  <a:lnTo>
                    <a:pt x="1156" y="553"/>
                  </a:lnTo>
                  <a:lnTo>
                    <a:pt x="1164" y="572"/>
                  </a:lnTo>
                  <a:lnTo>
                    <a:pt x="1170" y="591"/>
                  </a:lnTo>
                  <a:lnTo>
                    <a:pt x="1164" y="602"/>
                  </a:lnTo>
                  <a:lnTo>
                    <a:pt x="1151" y="612"/>
                  </a:lnTo>
                  <a:lnTo>
                    <a:pt x="1133" y="622"/>
                  </a:lnTo>
                  <a:lnTo>
                    <a:pt x="1113" y="631"/>
                  </a:lnTo>
                  <a:lnTo>
                    <a:pt x="1091" y="640"/>
                  </a:lnTo>
                  <a:lnTo>
                    <a:pt x="1071" y="647"/>
                  </a:lnTo>
                  <a:lnTo>
                    <a:pt x="1054" y="652"/>
                  </a:lnTo>
                  <a:lnTo>
                    <a:pt x="1042" y="655"/>
                  </a:lnTo>
                  <a:lnTo>
                    <a:pt x="1042" y="657"/>
                  </a:lnTo>
                  <a:lnTo>
                    <a:pt x="1041" y="658"/>
                  </a:lnTo>
                  <a:lnTo>
                    <a:pt x="1041" y="659"/>
                  </a:lnTo>
                  <a:lnTo>
                    <a:pt x="1059" y="677"/>
                  </a:lnTo>
                  <a:lnTo>
                    <a:pt x="1067" y="691"/>
                  </a:lnTo>
                  <a:lnTo>
                    <a:pt x="1069" y="711"/>
                  </a:lnTo>
                  <a:lnTo>
                    <a:pt x="1070" y="742"/>
                  </a:lnTo>
                  <a:lnTo>
                    <a:pt x="1070" y="763"/>
                  </a:lnTo>
                  <a:lnTo>
                    <a:pt x="1068" y="782"/>
                  </a:lnTo>
                  <a:lnTo>
                    <a:pt x="1060" y="800"/>
                  </a:lnTo>
                  <a:lnTo>
                    <a:pt x="1044" y="814"/>
                  </a:lnTo>
                  <a:lnTo>
                    <a:pt x="1045" y="827"/>
                  </a:lnTo>
                  <a:lnTo>
                    <a:pt x="1047" y="838"/>
                  </a:lnTo>
                  <a:lnTo>
                    <a:pt x="1049" y="850"/>
                  </a:lnTo>
                  <a:lnTo>
                    <a:pt x="1052" y="863"/>
                  </a:lnTo>
                  <a:lnTo>
                    <a:pt x="1054" y="928"/>
                  </a:lnTo>
                  <a:lnTo>
                    <a:pt x="1053" y="992"/>
                  </a:lnTo>
                  <a:lnTo>
                    <a:pt x="1050" y="1059"/>
                  </a:lnTo>
                  <a:lnTo>
                    <a:pt x="1042" y="1125"/>
                  </a:lnTo>
                  <a:lnTo>
                    <a:pt x="1032" y="1128"/>
                  </a:lnTo>
                  <a:lnTo>
                    <a:pt x="1025" y="1130"/>
                  </a:lnTo>
                  <a:lnTo>
                    <a:pt x="1019" y="1133"/>
                  </a:lnTo>
                  <a:lnTo>
                    <a:pt x="1013" y="1135"/>
                  </a:lnTo>
                  <a:lnTo>
                    <a:pt x="1009" y="1137"/>
                  </a:lnTo>
                  <a:lnTo>
                    <a:pt x="1003" y="1139"/>
                  </a:lnTo>
                  <a:lnTo>
                    <a:pt x="996" y="1143"/>
                  </a:lnTo>
                  <a:lnTo>
                    <a:pt x="988" y="1147"/>
                  </a:lnTo>
                  <a:lnTo>
                    <a:pt x="988" y="1148"/>
                  </a:lnTo>
                  <a:lnTo>
                    <a:pt x="988" y="1150"/>
                  </a:lnTo>
                  <a:lnTo>
                    <a:pt x="988" y="1153"/>
                  </a:lnTo>
                  <a:lnTo>
                    <a:pt x="988" y="1155"/>
                  </a:lnTo>
                  <a:lnTo>
                    <a:pt x="992" y="1197"/>
                  </a:lnTo>
                  <a:lnTo>
                    <a:pt x="989" y="1238"/>
                  </a:lnTo>
                  <a:lnTo>
                    <a:pt x="981" y="1279"/>
                  </a:lnTo>
                  <a:lnTo>
                    <a:pt x="970" y="1319"/>
                  </a:lnTo>
                  <a:lnTo>
                    <a:pt x="959" y="1361"/>
                  </a:lnTo>
                  <a:lnTo>
                    <a:pt x="946" y="1401"/>
                  </a:lnTo>
                  <a:lnTo>
                    <a:pt x="939" y="1442"/>
                  </a:lnTo>
                  <a:lnTo>
                    <a:pt x="934" y="1484"/>
                  </a:lnTo>
                  <a:lnTo>
                    <a:pt x="930" y="1493"/>
                  </a:lnTo>
                  <a:lnTo>
                    <a:pt x="926" y="1502"/>
                  </a:lnTo>
                  <a:lnTo>
                    <a:pt x="923" y="1511"/>
                  </a:lnTo>
                  <a:lnTo>
                    <a:pt x="922" y="1520"/>
                  </a:lnTo>
                  <a:lnTo>
                    <a:pt x="925" y="1539"/>
                  </a:lnTo>
                  <a:lnTo>
                    <a:pt x="921" y="1570"/>
                  </a:lnTo>
                  <a:lnTo>
                    <a:pt x="913" y="1602"/>
                  </a:lnTo>
                  <a:lnTo>
                    <a:pt x="905" y="1626"/>
                  </a:lnTo>
                  <a:lnTo>
                    <a:pt x="896" y="1642"/>
                  </a:lnTo>
                  <a:lnTo>
                    <a:pt x="889" y="1656"/>
                  </a:lnTo>
                  <a:lnTo>
                    <a:pt x="880" y="1668"/>
                  </a:lnTo>
                  <a:lnTo>
                    <a:pt x="870" y="1676"/>
                  </a:lnTo>
                  <a:lnTo>
                    <a:pt x="859" y="1683"/>
                  </a:lnTo>
                  <a:lnTo>
                    <a:pt x="845" y="1689"/>
                  </a:lnTo>
                  <a:lnTo>
                    <a:pt x="830" y="1691"/>
                  </a:lnTo>
                  <a:lnTo>
                    <a:pt x="812" y="16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84" name="Freeform 7">
              <a:extLst>
                <a:ext uri="{FF2B5EF4-FFF2-40B4-BE49-F238E27FC236}">
                  <a16:creationId xmlns:a16="http://schemas.microsoft.com/office/drawing/2014/main" id="{0E739341-4AF6-8025-F67B-1B65F850D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6" y="3333"/>
              <a:ext cx="142" cy="103"/>
            </a:xfrm>
            <a:custGeom>
              <a:avLst/>
              <a:gdLst>
                <a:gd name="T0" fmla="*/ 48 w 142"/>
                <a:gd name="T1" fmla="*/ 101 h 101"/>
                <a:gd name="T2" fmla="*/ 27 w 142"/>
                <a:gd name="T3" fmla="*/ 96 h 101"/>
                <a:gd name="T4" fmla="*/ 12 w 142"/>
                <a:gd name="T5" fmla="*/ 89 h 101"/>
                <a:gd name="T6" fmla="*/ 3 w 142"/>
                <a:gd name="T7" fmla="*/ 80 h 101"/>
                <a:gd name="T8" fmla="*/ 0 w 142"/>
                <a:gd name="T9" fmla="*/ 69 h 101"/>
                <a:gd name="T10" fmla="*/ 1 w 142"/>
                <a:gd name="T11" fmla="*/ 57 h 101"/>
                <a:gd name="T12" fmla="*/ 6 w 142"/>
                <a:gd name="T13" fmla="*/ 42 h 101"/>
                <a:gd name="T14" fmla="*/ 13 w 142"/>
                <a:gd name="T15" fmla="*/ 27 h 101"/>
                <a:gd name="T16" fmla="*/ 24 w 142"/>
                <a:gd name="T17" fmla="*/ 10 h 101"/>
                <a:gd name="T18" fmla="*/ 29 w 142"/>
                <a:gd name="T19" fmla="*/ 11 h 101"/>
                <a:gd name="T20" fmla="*/ 33 w 142"/>
                <a:gd name="T21" fmla="*/ 15 h 101"/>
                <a:gd name="T22" fmla="*/ 39 w 142"/>
                <a:gd name="T23" fmla="*/ 21 h 101"/>
                <a:gd name="T24" fmla="*/ 43 w 142"/>
                <a:gd name="T25" fmla="*/ 25 h 101"/>
                <a:gd name="T26" fmla="*/ 57 w 142"/>
                <a:gd name="T27" fmla="*/ 32 h 101"/>
                <a:gd name="T28" fmla="*/ 70 w 142"/>
                <a:gd name="T29" fmla="*/ 35 h 101"/>
                <a:gd name="T30" fmla="*/ 83 w 142"/>
                <a:gd name="T31" fmla="*/ 37 h 101"/>
                <a:gd name="T32" fmla="*/ 97 w 142"/>
                <a:gd name="T33" fmla="*/ 35 h 101"/>
                <a:gd name="T34" fmla="*/ 109 w 142"/>
                <a:gd name="T35" fmla="*/ 31 h 101"/>
                <a:gd name="T36" fmla="*/ 120 w 142"/>
                <a:gd name="T37" fmla="*/ 24 h 101"/>
                <a:gd name="T38" fmla="*/ 129 w 142"/>
                <a:gd name="T39" fmla="*/ 14 h 101"/>
                <a:gd name="T40" fmla="*/ 137 w 142"/>
                <a:gd name="T41" fmla="*/ 1 h 101"/>
                <a:gd name="T42" fmla="*/ 138 w 142"/>
                <a:gd name="T43" fmla="*/ 1 h 101"/>
                <a:gd name="T44" fmla="*/ 140 w 142"/>
                <a:gd name="T45" fmla="*/ 0 h 101"/>
                <a:gd name="T46" fmla="*/ 141 w 142"/>
                <a:gd name="T47" fmla="*/ 0 h 101"/>
                <a:gd name="T48" fmla="*/ 142 w 142"/>
                <a:gd name="T49" fmla="*/ 0 h 101"/>
                <a:gd name="T50" fmla="*/ 137 w 142"/>
                <a:gd name="T51" fmla="*/ 20 h 101"/>
                <a:gd name="T52" fmla="*/ 130 w 142"/>
                <a:gd name="T53" fmla="*/ 39 h 101"/>
                <a:gd name="T54" fmla="*/ 123 w 142"/>
                <a:gd name="T55" fmla="*/ 56 h 101"/>
                <a:gd name="T56" fmla="*/ 113 w 142"/>
                <a:gd name="T57" fmla="*/ 71 h 101"/>
                <a:gd name="T58" fmla="*/ 102 w 142"/>
                <a:gd name="T59" fmla="*/ 83 h 101"/>
                <a:gd name="T60" fmla="*/ 88 w 142"/>
                <a:gd name="T61" fmla="*/ 93 h 101"/>
                <a:gd name="T62" fmla="*/ 70 w 142"/>
                <a:gd name="T63" fmla="*/ 99 h 101"/>
                <a:gd name="T64" fmla="*/ 48 w 142"/>
                <a:gd name="T65" fmla="*/ 101 h 10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2" h="101">
                  <a:moveTo>
                    <a:pt x="48" y="101"/>
                  </a:moveTo>
                  <a:lnTo>
                    <a:pt x="27" y="96"/>
                  </a:lnTo>
                  <a:lnTo>
                    <a:pt x="12" y="89"/>
                  </a:lnTo>
                  <a:lnTo>
                    <a:pt x="3" y="80"/>
                  </a:lnTo>
                  <a:lnTo>
                    <a:pt x="0" y="69"/>
                  </a:lnTo>
                  <a:lnTo>
                    <a:pt x="1" y="57"/>
                  </a:lnTo>
                  <a:lnTo>
                    <a:pt x="6" y="42"/>
                  </a:lnTo>
                  <a:lnTo>
                    <a:pt x="13" y="27"/>
                  </a:lnTo>
                  <a:lnTo>
                    <a:pt x="24" y="10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39" y="21"/>
                  </a:lnTo>
                  <a:lnTo>
                    <a:pt x="43" y="25"/>
                  </a:lnTo>
                  <a:lnTo>
                    <a:pt x="57" y="32"/>
                  </a:lnTo>
                  <a:lnTo>
                    <a:pt x="70" y="35"/>
                  </a:lnTo>
                  <a:lnTo>
                    <a:pt x="83" y="37"/>
                  </a:lnTo>
                  <a:lnTo>
                    <a:pt x="97" y="35"/>
                  </a:lnTo>
                  <a:lnTo>
                    <a:pt x="109" y="31"/>
                  </a:lnTo>
                  <a:lnTo>
                    <a:pt x="120" y="24"/>
                  </a:lnTo>
                  <a:lnTo>
                    <a:pt x="129" y="14"/>
                  </a:lnTo>
                  <a:lnTo>
                    <a:pt x="137" y="1"/>
                  </a:lnTo>
                  <a:lnTo>
                    <a:pt x="138" y="1"/>
                  </a:lnTo>
                  <a:lnTo>
                    <a:pt x="140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37" y="20"/>
                  </a:lnTo>
                  <a:lnTo>
                    <a:pt x="130" y="39"/>
                  </a:lnTo>
                  <a:lnTo>
                    <a:pt x="123" y="56"/>
                  </a:lnTo>
                  <a:lnTo>
                    <a:pt x="113" y="71"/>
                  </a:lnTo>
                  <a:lnTo>
                    <a:pt x="102" y="83"/>
                  </a:lnTo>
                  <a:lnTo>
                    <a:pt x="88" y="93"/>
                  </a:lnTo>
                  <a:lnTo>
                    <a:pt x="70" y="99"/>
                  </a:lnTo>
                  <a:lnTo>
                    <a:pt x="48" y="101"/>
                  </a:lnTo>
                  <a:close/>
                </a:path>
              </a:pathLst>
            </a:custGeom>
            <a:solidFill>
              <a:srgbClr val="0033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85" name="Freeform 8">
              <a:extLst>
                <a:ext uri="{FF2B5EF4-FFF2-40B4-BE49-F238E27FC236}">
                  <a16:creationId xmlns:a16="http://schemas.microsoft.com/office/drawing/2014/main" id="{60EC0BE1-6D66-D2F7-2CED-623F51F25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4" y="2905"/>
              <a:ext cx="179" cy="457"/>
            </a:xfrm>
            <a:custGeom>
              <a:avLst/>
              <a:gdLst>
                <a:gd name="T0" fmla="*/ 9 w 179"/>
                <a:gd name="T1" fmla="*/ 403 h 456"/>
                <a:gd name="T2" fmla="*/ 45 w 179"/>
                <a:gd name="T3" fmla="*/ 289 h 456"/>
                <a:gd name="T4" fmla="*/ 65 w 179"/>
                <a:gd name="T5" fmla="*/ 9 h 456"/>
                <a:gd name="T6" fmla="*/ 151 w 179"/>
                <a:gd name="T7" fmla="*/ 3 h 456"/>
                <a:gd name="T8" fmla="*/ 172 w 179"/>
                <a:gd name="T9" fmla="*/ 2 h 456"/>
                <a:gd name="T10" fmla="*/ 156 w 179"/>
                <a:gd name="T11" fmla="*/ 16 h 456"/>
                <a:gd name="T12" fmla="*/ 177 w 179"/>
                <a:gd name="T13" fmla="*/ 19 h 456"/>
                <a:gd name="T14" fmla="*/ 152 w 179"/>
                <a:gd name="T15" fmla="*/ 38 h 456"/>
                <a:gd name="T16" fmla="*/ 178 w 179"/>
                <a:gd name="T17" fmla="*/ 39 h 456"/>
                <a:gd name="T18" fmla="*/ 161 w 179"/>
                <a:gd name="T19" fmla="*/ 52 h 456"/>
                <a:gd name="T20" fmla="*/ 163 w 179"/>
                <a:gd name="T21" fmla="*/ 56 h 456"/>
                <a:gd name="T22" fmla="*/ 178 w 179"/>
                <a:gd name="T23" fmla="*/ 60 h 456"/>
                <a:gd name="T24" fmla="*/ 160 w 179"/>
                <a:gd name="T25" fmla="*/ 76 h 456"/>
                <a:gd name="T26" fmla="*/ 177 w 179"/>
                <a:gd name="T27" fmla="*/ 82 h 456"/>
                <a:gd name="T28" fmla="*/ 149 w 179"/>
                <a:gd name="T29" fmla="*/ 95 h 456"/>
                <a:gd name="T30" fmla="*/ 168 w 179"/>
                <a:gd name="T31" fmla="*/ 98 h 456"/>
                <a:gd name="T32" fmla="*/ 164 w 179"/>
                <a:gd name="T33" fmla="*/ 106 h 456"/>
                <a:gd name="T34" fmla="*/ 156 w 179"/>
                <a:gd name="T35" fmla="*/ 120 h 456"/>
                <a:gd name="T36" fmla="*/ 160 w 179"/>
                <a:gd name="T37" fmla="*/ 128 h 456"/>
                <a:gd name="T38" fmla="*/ 138 w 179"/>
                <a:gd name="T39" fmla="*/ 139 h 456"/>
                <a:gd name="T40" fmla="*/ 164 w 179"/>
                <a:gd name="T41" fmla="*/ 138 h 456"/>
                <a:gd name="T42" fmla="*/ 140 w 179"/>
                <a:gd name="T43" fmla="*/ 155 h 456"/>
                <a:gd name="T44" fmla="*/ 143 w 179"/>
                <a:gd name="T45" fmla="*/ 158 h 456"/>
                <a:gd name="T46" fmla="*/ 160 w 179"/>
                <a:gd name="T47" fmla="*/ 163 h 456"/>
                <a:gd name="T48" fmla="*/ 139 w 179"/>
                <a:gd name="T49" fmla="*/ 174 h 456"/>
                <a:gd name="T50" fmla="*/ 151 w 179"/>
                <a:gd name="T51" fmla="*/ 178 h 456"/>
                <a:gd name="T52" fmla="*/ 144 w 179"/>
                <a:gd name="T53" fmla="*/ 188 h 456"/>
                <a:gd name="T54" fmla="*/ 130 w 179"/>
                <a:gd name="T55" fmla="*/ 197 h 456"/>
                <a:gd name="T56" fmla="*/ 148 w 179"/>
                <a:gd name="T57" fmla="*/ 197 h 456"/>
                <a:gd name="T58" fmla="*/ 132 w 179"/>
                <a:gd name="T59" fmla="*/ 209 h 456"/>
                <a:gd name="T60" fmla="*/ 127 w 179"/>
                <a:gd name="T61" fmla="*/ 217 h 456"/>
                <a:gd name="T62" fmla="*/ 140 w 179"/>
                <a:gd name="T63" fmla="*/ 220 h 456"/>
                <a:gd name="T64" fmla="*/ 112 w 179"/>
                <a:gd name="T65" fmla="*/ 235 h 456"/>
                <a:gd name="T66" fmla="*/ 130 w 179"/>
                <a:gd name="T67" fmla="*/ 238 h 456"/>
                <a:gd name="T68" fmla="*/ 128 w 179"/>
                <a:gd name="T69" fmla="*/ 248 h 456"/>
                <a:gd name="T70" fmla="*/ 110 w 179"/>
                <a:gd name="T71" fmla="*/ 258 h 456"/>
                <a:gd name="T72" fmla="*/ 130 w 179"/>
                <a:gd name="T73" fmla="*/ 259 h 456"/>
                <a:gd name="T74" fmla="*/ 109 w 179"/>
                <a:gd name="T75" fmla="*/ 270 h 456"/>
                <a:gd name="T76" fmla="*/ 112 w 179"/>
                <a:gd name="T77" fmla="*/ 274 h 456"/>
                <a:gd name="T78" fmla="*/ 126 w 179"/>
                <a:gd name="T79" fmla="*/ 281 h 456"/>
                <a:gd name="T80" fmla="*/ 101 w 179"/>
                <a:gd name="T81" fmla="*/ 291 h 456"/>
                <a:gd name="T82" fmla="*/ 115 w 179"/>
                <a:gd name="T83" fmla="*/ 293 h 456"/>
                <a:gd name="T84" fmla="*/ 115 w 179"/>
                <a:gd name="T85" fmla="*/ 300 h 456"/>
                <a:gd name="T86" fmla="*/ 100 w 179"/>
                <a:gd name="T87" fmla="*/ 309 h 456"/>
                <a:gd name="T88" fmla="*/ 120 w 179"/>
                <a:gd name="T89" fmla="*/ 309 h 456"/>
                <a:gd name="T90" fmla="*/ 107 w 179"/>
                <a:gd name="T91" fmla="*/ 317 h 456"/>
                <a:gd name="T92" fmla="*/ 109 w 179"/>
                <a:gd name="T93" fmla="*/ 323 h 456"/>
                <a:gd name="T94" fmla="*/ 119 w 179"/>
                <a:gd name="T95" fmla="*/ 330 h 456"/>
                <a:gd name="T96" fmla="*/ 97 w 179"/>
                <a:gd name="T97" fmla="*/ 343 h 456"/>
                <a:gd name="T98" fmla="*/ 109 w 179"/>
                <a:gd name="T99" fmla="*/ 346 h 456"/>
                <a:gd name="T100" fmla="*/ 105 w 179"/>
                <a:gd name="T101" fmla="*/ 352 h 456"/>
                <a:gd name="T102" fmla="*/ 93 w 179"/>
                <a:gd name="T103" fmla="*/ 361 h 456"/>
                <a:gd name="T104" fmla="*/ 107 w 179"/>
                <a:gd name="T105" fmla="*/ 363 h 456"/>
                <a:gd name="T106" fmla="*/ 101 w 179"/>
                <a:gd name="T107" fmla="*/ 373 h 456"/>
                <a:gd name="T108" fmla="*/ 100 w 179"/>
                <a:gd name="T109" fmla="*/ 391 h 456"/>
                <a:gd name="T110" fmla="*/ 94 w 179"/>
                <a:gd name="T111" fmla="*/ 399 h 456"/>
                <a:gd name="T112" fmla="*/ 93 w 179"/>
                <a:gd name="T113" fmla="*/ 416 h 456"/>
                <a:gd name="T114" fmla="*/ 45 w 179"/>
                <a:gd name="T115" fmla="*/ 455 h 45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79" h="456">
                  <a:moveTo>
                    <a:pt x="29" y="456"/>
                  </a:moveTo>
                  <a:lnTo>
                    <a:pt x="15" y="448"/>
                  </a:lnTo>
                  <a:lnTo>
                    <a:pt x="8" y="442"/>
                  </a:lnTo>
                  <a:lnTo>
                    <a:pt x="2" y="435"/>
                  </a:lnTo>
                  <a:lnTo>
                    <a:pt x="0" y="423"/>
                  </a:lnTo>
                  <a:lnTo>
                    <a:pt x="9" y="403"/>
                  </a:lnTo>
                  <a:lnTo>
                    <a:pt x="16" y="385"/>
                  </a:lnTo>
                  <a:lnTo>
                    <a:pt x="24" y="366"/>
                  </a:lnTo>
                  <a:lnTo>
                    <a:pt x="31" y="347"/>
                  </a:lnTo>
                  <a:lnTo>
                    <a:pt x="37" y="328"/>
                  </a:lnTo>
                  <a:lnTo>
                    <a:pt x="42" y="309"/>
                  </a:lnTo>
                  <a:lnTo>
                    <a:pt x="45" y="289"/>
                  </a:lnTo>
                  <a:lnTo>
                    <a:pt x="48" y="269"/>
                  </a:lnTo>
                  <a:lnTo>
                    <a:pt x="48" y="202"/>
                  </a:lnTo>
                  <a:lnTo>
                    <a:pt x="49" y="138"/>
                  </a:lnTo>
                  <a:lnTo>
                    <a:pt x="50" y="72"/>
                  </a:lnTo>
                  <a:lnTo>
                    <a:pt x="52" y="7"/>
                  </a:lnTo>
                  <a:lnTo>
                    <a:pt x="65" y="9"/>
                  </a:lnTo>
                  <a:lnTo>
                    <a:pt x="80" y="10"/>
                  </a:lnTo>
                  <a:lnTo>
                    <a:pt x="94" y="10"/>
                  </a:lnTo>
                  <a:lnTo>
                    <a:pt x="108" y="9"/>
                  </a:lnTo>
                  <a:lnTo>
                    <a:pt x="122" y="7"/>
                  </a:lnTo>
                  <a:lnTo>
                    <a:pt x="137" y="5"/>
                  </a:lnTo>
                  <a:lnTo>
                    <a:pt x="151" y="3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69" y="0"/>
                  </a:lnTo>
                  <a:lnTo>
                    <a:pt x="171" y="1"/>
                  </a:lnTo>
                  <a:lnTo>
                    <a:pt x="172" y="1"/>
                  </a:lnTo>
                  <a:lnTo>
                    <a:pt x="172" y="2"/>
                  </a:lnTo>
                  <a:lnTo>
                    <a:pt x="172" y="4"/>
                  </a:lnTo>
                  <a:lnTo>
                    <a:pt x="172" y="5"/>
                  </a:lnTo>
                  <a:lnTo>
                    <a:pt x="173" y="7"/>
                  </a:lnTo>
                  <a:lnTo>
                    <a:pt x="167" y="12"/>
                  </a:lnTo>
                  <a:lnTo>
                    <a:pt x="161" y="14"/>
                  </a:lnTo>
                  <a:lnTo>
                    <a:pt x="156" y="16"/>
                  </a:lnTo>
                  <a:lnTo>
                    <a:pt x="150" y="20"/>
                  </a:lnTo>
                  <a:lnTo>
                    <a:pt x="156" y="19"/>
                  </a:lnTo>
                  <a:lnTo>
                    <a:pt x="162" y="17"/>
                  </a:lnTo>
                  <a:lnTo>
                    <a:pt x="170" y="15"/>
                  </a:lnTo>
                  <a:lnTo>
                    <a:pt x="177" y="15"/>
                  </a:lnTo>
                  <a:lnTo>
                    <a:pt x="177" y="19"/>
                  </a:lnTo>
                  <a:lnTo>
                    <a:pt x="177" y="21"/>
                  </a:lnTo>
                  <a:lnTo>
                    <a:pt x="177" y="24"/>
                  </a:lnTo>
                  <a:lnTo>
                    <a:pt x="177" y="26"/>
                  </a:lnTo>
                  <a:lnTo>
                    <a:pt x="162" y="32"/>
                  </a:lnTo>
                  <a:lnTo>
                    <a:pt x="156" y="35"/>
                  </a:lnTo>
                  <a:lnTo>
                    <a:pt x="152" y="38"/>
                  </a:lnTo>
                  <a:lnTo>
                    <a:pt x="150" y="39"/>
                  </a:lnTo>
                  <a:lnTo>
                    <a:pt x="156" y="40"/>
                  </a:lnTo>
                  <a:lnTo>
                    <a:pt x="161" y="39"/>
                  </a:lnTo>
                  <a:lnTo>
                    <a:pt x="168" y="39"/>
                  </a:lnTo>
                  <a:lnTo>
                    <a:pt x="179" y="36"/>
                  </a:lnTo>
                  <a:lnTo>
                    <a:pt x="178" y="39"/>
                  </a:lnTo>
                  <a:lnTo>
                    <a:pt x="178" y="40"/>
                  </a:lnTo>
                  <a:lnTo>
                    <a:pt x="178" y="42"/>
                  </a:lnTo>
                  <a:lnTo>
                    <a:pt x="177" y="44"/>
                  </a:lnTo>
                  <a:lnTo>
                    <a:pt x="170" y="48"/>
                  </a:lnTo>
                  <a:lnTo>
                    <a:pt x="166" y="50"/>
                  </a:lnTo>
                  <a:lnTo>
                    <a:pt x="161" y="52"/>
                  </a:lnTo>
                  <a:lnTo>
                    <a:pt x="153" y="54"/>
                  </a:lnTo>
                  <a:lnTo>
                    <a:pt x="153" y="55"/>
                  </a:lnTo>
                  <a:lnTo>
                    <a:pt x="153" y="56"/>
                  </a:lnTo>
                  <a:lnTo>
                    <a:pt x="153" y="59"/>
                  </a:lnTo>
                  <a:lnTo>
                    <a:pt x="153" y="60"/>
                  </a:lnTo>
                  <a:lnTo>
                    <a:pt x="163" y="56"/>
                  </a:lnTo>
                  <a:lnTo>
                    <a:pt x="169" y="55"/>
                  </a:lnTo>
                  <a:lnTo>
                    <a:pt x="173" y="54"/>
                  </a:lnTo>
                  <a:lnTo>
                    <a:pt x="179" y="54"/>
                  </a:lnTo>
                  <a:lnTo>
                    <a:pt x="178" y="56"/>
                  </a:lnTo>
                  <a:lnTo>
                    <a:pt x="178" y="58"/>
                  </a:lnTo>
                  <a:lnTo>
                    <a:pt x="178" y="60"/>
                  </a:lnTo>
                  <a:lnTo>
                    <a:pt x="178" y="62"/>
                  </a:lnTo>
                  <a:lnTo>
                    <a:pt x="169" y="65"/>
                  </a:lnTo>
                  <a:lnTo>
                    <a:pt x="159" y="69"/>
                  </a:lnTo>
                  <a:lnTo>
                    <a:pt x="151" y="73"/>
                  </a:lnTo>
                  <a:lnTo>
                    <a:pt x="146" y="80"/>
                  </a:lnTo>
                  <a:lnTo>
                    <a:pt x="160" y="76"/>
                  </a:lnTo>
                  <a:lnTo>
                    <a:pt x="168" y="74"/>
                  </a:lnTo>
                  <a:lnTo>
                    <a:pt x="173" y="74"/>
                  </a:lnTo>
                  <a:lnTo>
                    <a:pt x="178" y="73"/>
                  </a:lnTo>
                  <a:lnTo>
                    <a:pt x="178" y="75"/>
                  </a:lnTo>
                  <a:lnTo>
                    <a:pt x="178" y="79"/>
                  </a:lnTo>
                  <a:lnTo>
                    <a:pt x="177" y="82"/>
                  </a:lnTo>
                  <a:lnTo>
                    <a:pt x="177" y="84"/>
                  </a:lnTo>
                  <a:lnTo>
                    <a:pt x="172" y="86"/>
                  </a:lnTo>
                  <a:lnTo>
                    <a:pt x="168" y="89"/>
                  </a:lnTo>
                  <a:lnTo>
                    <a:pt x="161" y="91"/>
                  </a:lnTo>
                  <a:lnTo>
                    <a:pt x="150" y="94"/>
                  </a:lnTo>
                  <a:lnTo>
                    <a:pt x="149" y="95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8" y="101"/>
                  </a:lnTo>
                  <a:lnTo>
                    <a:pt x="154" y="100"/>
                  </a:lnTo>
                  <a:lnTo>
                    <a:pt x="161" y="99"/>
                  </a:lnTo>
                  <a:lnTo>
                    <a:pt x="168" y="98"/>
                  </a:lnTo>
                  <a:lnTo>
                    <a:pt x="173" y="96"/>
                  </a:lnTo>
                  <a:lnTo>
                    <a:pt x="173" y="98"/>
                  </a:lnTo>
                  <a:lnTo>
                    <a:pt x="173" y="99"/>
                  </a:lnTo>
                  <a:lnTo>
                    <a:pt x="173" y="101"/>
                  </a:lnTo>
                  <a:lnTo>
                    <a:pt x="173" y="102"/>
                  </a:lnTo>
                  <a:lnTo>
                    <a:pt x="164" y="106"/>
                  </a:lnTo>
                  <a:lnTo>
                    <a:pt x="157" y="110"/>
                  </a:lnTo>
                  <a:lnTo>
                    <a:pt x="150" y="114"/>
                  </a:lnTo>
                  <a:lnTo>
                    <a:pt x="144" y="121"/>
                  </a:lnTo>
                  <a:lnTo>
                    <a:pt x="146" y="121"/>
                  </a:lnTo>
                  <a:lnTo>
                    <a:pt x="149" y="121"/>
                  </a:lnTo>
                  <a:lnTo>
                    <a:pt x="156" y="120"/>
                  </a:lnTo>
                  <a:lnTo>
                    <a:pt x="170" y="116"/>
                  </a:lnTo>
                  <a:lnTo>
                    <a:pt x="169" y="119"/>
                  </a:lnTo>
                  <a:lnTo>
                    <a:pt x="169" y="121"/>
                  </a:lnTo>
                  <a:lnTo>
                    <a:pt x="168" y="123"/>
                  </a:lnTo>
                  <a:lnTo>
                    <a:pt x="168" y="125"/>
                  </a:lnTo>
                  <a:lnTo>
                    <a:pt x="160" y="128"/>
                  </a:lnTo>
                  <a:lnTo>
                    <a:pt x="153" y="130"/>
                  </a:lnTo>
                  <a:lnTo>
                    <a:pt x="147" y="132"/>
                  </a:lnTo>
                  <a:lnTo>
                    <a:pt x="139" y="134"/>
                  </a:lnTo>
                  <a:lnTo>
                    <a:pt x="138" y="135"/>
                  </a:lnTo>
                  <a:lnTo>
                    <a:pt x="138" y="136"/>
                  </a:lnTo>
                  <a:lnTo>
                    <a:pt x="138" y="139"/>
                  </a:lnTo>
                  <a:lnTo>
                    <a:pt x="138" y="140"/>
                  </a:lnTo>
                  <a:lnTo>
                    <a:pt x="144" y="139"/>
                  </a:lnTo>
                  <a:lnTo>
                    <a:pt x="152" y="138"/>
                  </a:lnTo>
                  <a:lnTo>
                    <a:pt x="159" y="136"/>
                  </a:lnTo>
                  <a:lnTo>
                    <a:pt x="166" y="135"/>
                  </a:lnTo>
                  <a:lnTo>
                    <a:pt x="164" y="138"/>
                  </a:lnTo>
                  <a:lnTo>
                    <a:pt x="164" y="140"/>
                  </a:lnTo>
                  <a:lnTo>
                    <a:pt x="163" y="143"/>
                  </a:lnTo>
                  <a:lnTo>
                    <a:pt x="163" y="145"/>
                  </a:lnTo>
                  <a:lnTo>
                    <a:pt x="156" y="149"/>
                  </a:lnTo>
                  <a:lnTo>
                    <a:pt x="147" y="152"/>
                  </a:lnTo>
                  <a:lnTo>
                    <a:pt x="140" y="155"/>
                  </a:lnTo>
                  <a:lnTo>
                    <a:pt x="137" y="158"/>
                  </a:lnTo>
                  <a:lnTo>
                    <a:pt x="138" y="158"/>
                  </a:lnTo>
                  <a:lnTo>
                    <a:pt x="138" y="159"/>
                  </a:lnTo>
                  <a:lnTo>
                    <a:pt x="143" y="158"/>
                  </a:lnTo>
                  <a:lnTo>
                    <a:pt x="150" y="158"/>
                  </a:lnTo>
                  <a:lnTo>
                    <a:pt x="156" y="158"/>
                  </a:lnTo>
                  <a:lnTo>
                    <a:pt x="161" y="158"/>
                  </a:lnTo>
                  <a:lnTo>
                    <a:pt x="161" y="160"/>
                  </a:lnTo>
                  <a:lnTo>
                    <a:pt x="160" y="161"/>
                  </a:lnTo>
                  <a:lnTo>
                    <a:pt x="160" y="163"/>
                  </a:lnTo>
                  <a:lnTo>
                    <a:pt x="159" y="167"/>
                  </a:lnTo>
                  <a:lnTo>
                    <a:pt x="154" y="168"/>
                  </a:lnTo>
                  <a:lnTo>
                    <a:pt x="150" y="170"/>
                  </a:lnTo>
                  <a:lnTo>
                    <a:pt x="144" y="171"/>
                  </a:lnTo>
                  <a:lnTo>
                    <a:pt x="140" y="173"/>
                  </a:lnTo>
                  <a:lnTo>
                    <a:pt x="139" y="174"/>
                  </a:lnTo>
                  <a:lnTo>
                    <a:pt x="139" y="175"/>
                  </a:lnTo>
                  <a:lnTo>
                    <a:pt x="139" y="178"/>
                  </a:lnTo>
                  <a:lnTo>
                    <a:pt x="139" y="179"/>
                  </a:lnTo>
                  <a:lnTo>
                    <a:pt x="143" y="178"/>
                  </a:lnTo>
                  <a:lnTo>
                    <a:pt x="147" y="178"/>
                  </a:lnTo>
                  <a:lnTo>
                    <a:pt x="151" y="178"/>
                  </a:lnTo>
                  <a:lnTo>
                    <a:pt x="154" y="177"/>
                  </a:lnTo>
                  <a:lnTo>
                    <a:pt x="153" y="179"/>
                  </a:lnTo>
                  <a:lnTo>
                    <a:pt x="153" y="180"/>
                  </a:lnTo>
                  <a:lnTo>
                    <a:pt x="153" y="182"/>
                  </a:lnTo>
                  <a:lnTo>
                    <a:pt x="152" y="184"/>
                  </a:lnTo>
                  <a:lnTo>
                    <a:pt x="144" y="188"/>
                  </a:lnTo>
                  <a:lnTo>
                    <a:pt x="137" y="191"/>
                  </a:lnTo>
                  <a:lnTo>
                    <a:pt x="131" y="192"/>
                  </a:lnTo>
                  <a:lnTo>
                    <a:pt x="128" y="194"/>
                  </a:lnTo>
                  <a:lnTo>
                    <a:pt x="129" y="195"/>
                  </a:lnTo>
                  <a:lnTo>
                    <a:pt x="130" y="197"/>
                  </a:lnTo>
                  <a:lnTo>
                    <a:pt x="130" y="198"/>
                  </a:lnTo>
                  <a:lnTo>
                    <a:pt x="134" y="197"/>
                  </a:lnTo>
                  <a:lnTo>
                    <a:pt x="139" y="197"/>
                  </a:lnTo>
                  <a:lnTo>
                    <a:pt x="143" y="195"/>
                  </a:lnTo>
                  <a:lnTo>
                    <a:pt x="148" y="195"/>
                  </a:lnTo>
                  <a:lnTo>
                    <a:pt x="148" y="197"/>
                  </a:lnTo>
                  <a:lnTo>
                    <a:pt x="148" y="199"/>
                  </a:lnTo>
                  <a:lnTo>
                    <a:pt x="147" y="200"/>
                  </a:lnTo>
                  <a:lnTo>
                    <a:pt x="147" y="202"/>
                  </a:lnTo>
                  <a:lnTo>
                    <a:pt x="142" y="204"/>
                  </a:lnTo>
                  <a:lnTo>
                    <a:pt x="139" y="207"/>
                  </a:lnTo>
                  <a:lnTo>
                    <a:pt x="132" y="209"/>
                  </a:lnTo>
                  <a:lnTo>
                    <a:pt x="121" y="212"/>
                  </a:lnTo>
                  <a:lnTo>
                    <a:pt x="121" y="213"/>
                  </a:lnTo>
                  <a:lnTo>
                    <a:pt x="121" y="214"/>
                  </a:lnTo>
                  <a:lnTo>
                    <a:pt x="121" y="217"/>
                  </a:lnTo>
                  <a:lnTo>
                    <a:pt x="121" y="218"/>
                  </a:lnTo>
                  <a:lnTo>
                    <a:pt x="127" y="217"/>
                  </a:lnTo>
                  <a:lnTo>
                    <a:pt x="131" y="215"/>
                  </a:lnTo>
                  <a:lnTo>
                    <a:pt x="137" y="215"/>
                  </a:lnTo>
                  <a:lnTo>
                    <a:pt x="141" y="214"/>
                  </a:lnTo>
                  <a:lnTo>
                    <a:pt x="141" y="217"/>
                  </a:lnTo>
                  <a:lnTo>
                    <a:pt x="141" y="219"/>
                  </a:lnTo>
                  <a:lnTo>
                    <a:pt x="140" y="220"/>
                  </a:lnTo>
                  <a:lnTo>
                    <a:pt x="140" y="222"/>
                  </a:lnTo>
                  <a:lnTo>
                    <a:pt x="136" y="225"/>
                  </a:lnTo>
                  <a:lnTo>
                    <a:pt x="131" y="228"/>
                  </a:lnTo>
                  <a:lnTo>
                    <a:pt x="124" y="230"/>
                  </a:lnTo>
                  <a:lnTo>
                    <a:pt x="111" y="234"/>
                  </a:lnTo>
                  <a:lnTo>
                    <a:pt x="112" y="235"/>
                  </a:lnTo>
                  <a:lnTo>
                    <a:pt x="112" y="238"/>
                  </a:lnTo>
                  <a:lnTo>
                    <a:pt x="113" y="239"/>
                  </a:lnTo>
                  <a:lnTo>
                    <a:pt x="113" y="240"/>
                  </a:lnTo>
                  <a:lnTo>
                    <a:pt x="119" y="239"/>
                  </a:lnTo>
                  <a:lnTo>
                    <a:pt x="124" y="238"/>
                  </a:lnTo>
                  <a:lnTo>
                    <a:pt x="130" y="238"/>
                  </a:lnTo>
                  <a:lnTo>
                    <a:pt x="136" y="237"/>
                  </a:lnTo>
                  <a:lnTo>
                    <a:pt x="134" y="239"/>
                  </a:lnTo>
                  <a:lnTo>
                    <a:pt x="134" y="241"/>
                  </a:lnTo>
                  <a:lnTo>
                    <a:pt x="133" y="243"/>
                  </a:lnTo>
                  <a:lnTo>
                    <a:pt x="133" y="247"/>
                  </a:lnTo>
                  <a:lnTo>
                    <a:pt x="128" y="248"/>
                  </a:lnTo>
                  <a:lnTo>
                    <a:pt x="122" y="250"/>
                  </a:lnTo>
                  <a:lnTo>
                    <a:pt x="117" y="251"/>
                  </a:lnTo>
                  <a:lnTo>
                    <a:pt x="111" y="253"/>
                  </a:lnTo>
                  <a:lnTo>
                    <a:pt x="110" y="254"/>
                  </a:lnTo>
                  <a:lnTo>
                    <a:pt x="110" y="257"/>
                  </a:lnTo>
                  <a:lnTo>
                    <a:pt x="110" y="258"/>
                  </a:lnTo>
                  <a:lnTo>
                    <a:pt x="110" y="260"/>
                  </a:lnTo>
                  <a:lnTo>
                    <a:pt x="115" y="259"/>
                  </a:lnTo>
                  <a:lnTo>
                    <a:pt x="120" y="258"/>
                  </a:lnTo>
                  <a:lnTo>
                    <a:pt x="126" y="258"/>
                  </a:lnTo>
                  <a:lnTo>
                    <a:pt x="130" y="257"/>
                  </a:lnTo>
                  <a:lnTo>
                    <a:pt x="130" y="259"/>
                  </a:lnTo>
                  <a:lnTo>
                    <a:pt x="130" y="260"/>
                  </a:lnTo>
                  <a:lnTo>
                    <a:pt x="130" y="262"/>
                  </a:lnTo>
                  <a:lnTo>
                    <a:pt x="129" y="264"/>
                  </a:lnTo>
                  <a:lnTo>
                    <a:pt x="118" y="268"/>
                  </a:lnTo>
                  <a:lnTo>
                    <a:pt x="112" y="269"/>
                  </a:lnTo>
                  <a:lnTo>
                    <a:pt x="109" y="270"/>
                  </a:lnTo>
                  <a:lnTo>
                    <a:pt x="107" y="271"/>
                  </a:lnTo>
                  <a:lnTo>
                    <a:pt x="108" y="272"/>
                  </a:lnTo>
                  <a:lnTo>
                    <a:pt x="108" y="273"/>
                  </a:lnTo>
                  <a:lnTo>
                    <a:pt x="109" y="274"/>
                  </a:lnTo>
                  <a:lnTo>
                    <a:pt x="112" y="274"/>
                  </a:lnTo>
                  <a:lnTo>
                    <a:pt x="117" y="274"/>
                  </a:lnTo>
                  <a:lnTo>
                    <a:pt x="121" y="274"/>
                  </a:lnTo>
                  <a:lnTo>
                    <a:pt x="126" y="274"/>
                  </a:lnTo>
                  <a:lnTo>
                    <a:pt x="126" y="277"/>
                  </a:lnTo>
                  <a:lnTo>
                    <a:pt x="126" y="279"/>
                  </a:lnTo>
                  <a:lnTo>
                    <a:pt x="126" y="281"/>
                  </a:lnTo>
                  <a:lnTo>
                    <a:pt x="124" y="283"/>
                  </a:lnTo>
                  <a:lnTo>
                    <a:pt x="119" y="286"/>
                  </a:lnTo>
                  <a:lnTo>
                    <a:pt x="113" y="288"/>
                  </a:lnTo>
                  <a:lnTo>
                    <a:pt x="108" y="289"/>
                  </a:lnTo>
                  <a:lnTo>
                    <a:pt x="101" y="290"/>
                  </a:lnTo>
                  <a:lnTo>
                    <a:pt x="101" y="291"/>
                  </a:lnTo>
                  <a:lnTo>
                    <a:pt x="101" y="293"/>
                  </a:lnTo>
                  <a:lnTo>
                    <a:pt x="101" y="294"/>
                  </a:lnTo>
                  <a:lnTo>
                    <a:pt x="100" y="297"/>
                  </a:lnTo>
                  <a:lnTo>
                    <a:pt x="105" y="296"/>
                  </a:lnTo>
                  <a:lnTo>
                    <a:pt x="111" y="294"/>
                  </a:lnTo>
                  <a:lnTo>
                    <a:pt x="115" y="293"/>
                  </a:lnTo>
                  <a:lnTo>
                    <a:pt x="121" y="292"/>
                  </a:lnTo>
                  <a:lnTo>
                    <a:pt x="121" y="293"/>
                  </a:lnTo>
                  <a:lnTo>
                    <a:pt x="121" y="296"/>
                  </a:lnTo>
                  <a:lnTo>
                    <a:pt x="121" y="297"/>
                  </a:lnTo>
                  <a:lnTo>
                    <a:pt x="121" y="299"/>
                  </a:lnTo>
                  <a:lnTo>
                    <a:pt x="115" y="300"/>
                  </a:lnTo>
                  <a:lnTo>
                    <a:pt x="110" y="301"/>
                  </a:lnTo>
                  <a:lnTo>
                    <a:pt x="105" y="303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0" y="308"/>
                  </a:lnTo>
                  <a:lnTo>
                    <a:pt x="100" y="309"/>
                  </a:lnTo>
                  <a:lnTo>
                    <a:pt x="100" y="311"/>
                  </a:lnTo>
                  <a:lnTo>
                    <a:pt x="105" y="310"/>
                  </a:lnTo>
                  <a:lnTo>
                    <a:pt x="110" y="309"/>
                  </a:lnTo>
                  <a:lnTo>
                    <a:pt x="115" y="308"/>
                  </a:lnTo>
                  <a:lnTo>
                    <a:pt x="121" y="307"/>
                  </a:lnTo>
                  <a:lnTo>
                    <a:pt x="120" y="309"/>
                  </a:lnTo>
                  <a:lnTo>
                    <a:pt x="120" y="310"/>
                  </a:lnTo>
                  <a:lnTo>
                    <a:pt x="119" y="312"/>
                  </a:lnTo>
                  <a:lnTo>
                    <a:pt x="118" y="314"/>
                  </a:lnTo>
                  <a:lnTo>
                    <a:pt x="114" y="316"/>
                  </a:lnTo>
                  <a:lnTo>
                    <a:pt x="110" y="316"/>
                  </a:lnTo>
                  <a:lnTo>
                    <a:pt x="107" y="317"/>
                  </a:lnTo>
                  <a:lnTo>
                    <a:pt x="102" y="318"/>
                  </a:lnTo>
                  <a:lnTo>
                    <a:pt x="103" y="320"/>
                  </a:lnTo>
                  <a:lnTo>
                    <a:pt x="103" y="321"/>
                  </a:lnTo>
                  <a:lnTo>
                    <a:pt x="103" y="323"/>
                  </a:lnTo>
                  <a:lnTo>
                    <a:pt x="104" y="324"/>
                  </a:lnTo>
                  <a:lnTo>
                    <a:pt x="109" y="323"/>
                  </a:lnTo>
                  <a:lnTo>
                    <a:pt x="112" y="323"/>
                  </a:lnTo>
                  <a:lnTo>
                    <a:pt x="117" y="322"/>
                  </a:lnTo>
                  <a:lnTo>
                    <a:pt x="121" y="322"/>
                  </a:lnTo>
                  <a:lnTo>
                    <a:pt x="120" y="324"/>
                  </a:lnTo>
                  <a:lnTo>
                    <a:pt x="120" y="327"/>
                  </a:lnTo>
                  <a:lnTo>
                    <a:pt x="119" y="330"/>
                  </a:lnTo>
                  <a:lnTo>
                    <a:pt x="118" y="332"/>
                  </a:lnTo>
                  <a:lnTo>
                    <a:pt x="112" y="334"/>
                  </a:lnTo>
                  <a:lnTo>
                    <a:pt x="107" y="337"/>
                  </a:lnTo>
                  <a:lnTo>
                    <a:pt x="102" y="340"/>
                  </a:lnTo>
                  <a:lnTo>
                    <a:pt x="97" y="342"/>
                  </a:lnTo>
                  <a:lnTo>
                    <a:pt x="97" y="343"/>
                  </a:lnTo>
                  <a:lnTo>
                    <a:pt x="98" y="344"/>
                  </a:lnTo>
                  <a:lnTo>
                    <a:pt x="98" y="346"/>
                  </a:lnTo>
                  <a:lnTo>
                    <a:pt x="99" y="346"/>
                  </a:lnTo>
                  <a:lnTo>
                    <a:pt x="102" y="346"/>
                  </a:lnTo>
                  <a:lnTo>
                    <a:pt x="105" y="346"/>
                  </a:lnTo>
                  <a:lnTo>
                    <a:pt x="109" y="346"/>
                  </a:lnTo>
                  <a:lnTo>
                    <a:pt x="112" y="344"/>
                  </a:lnTo>
                  <a:lnTo>
                    <a:pt x="112" y="346"/>
                  </a:lnTo>
                  <a:lnTo>
                    <a:pt x="112" y="347"/>
                  </a:lnTo>
                  <a:lnTo>
                    <a:pt x="111" y="348"/>
                  </a:lnTo>
                  <a:lnTo>
                    <a:pt x="111" y="349"/>
                  </a:lnTo>
                  <a:lnTo>
                    <a:pt x="105" y="352"/>
                  </a:lnTo>
                  <a:lnTo>
                    <a:pt x="102" y="354"/>
                  </a:lnTo>
                  <a:lnTo>
                    <a:pt x="99" y="357"/>
                  </a:lnTo>
                  <a:lnTo>
                    <a:pt x="93" y="358"/>
                  </a:lnTo>
                  <a:lnTo>
                    <a:pt x="93" y="359"/>
                  </a:lnTo>
                  <a:lnTo>
                    <a:pt x="93" y="360"/>
                  </a:lnTo>
                  <a:lnTo>
                    <a:pt x="93" y="361"/>
                  </a:lnTo>
                  <a:lnTo>
                    <a:pt x="93" y="362"/>
                  </a:lnTo>
                  <a:lnTo>
                    <a:pt x="97" y="361"/>
                  </a:lnTo>
                  <a:lnTo>
                    <a:pt x="100" y="361"/>
                  </a:lnTo>
                  <a:lnTo>
                    <a:pt x="103" y="361"/>
                  </a:lnTo>
                  <a:lnTo>
                    <a:pt x="107" y="361"/>
                  </a:lnTo>
                  <a:lnTo>
                    <a:pt x="107" y="363"/>
                  </a:lnTo>
                  <a:lnTo>
                    <a:pt x="107" y="366"/>
                  </a:lnTo>
                  <a:lnTo>
                    <a:pt x="105" y="368"/>
                  </a:lnTo>
                  <a:lnTo>
                    <a:pt x="105" y="370"/>
                  </a:lnTo>
                  <a:lnTo>
                    <a:pt x="104" y="371"/>
                  </a:lnTo>
                  <a:lnTo>
                    <a:pt x="102" y="372"/>
                  </a:lnTo>
                  <a:lnTo>
                    <a:pt x="101" y="373"/>
                  </a:lnTo>
                  <a:lnTo>
                    <a:pt x="99" y="375"/>
                  </a:lnTo>
                  <a:lnTo>
                    <a:pt x="99" y="378"/>
                  </a:lnTo>
                  <a:lnTo>
                    <a:pt x="100" y="381"/>
                  </a:lnTo>
                  <a:lnTo>
                    <a:pt x="101" y="385"/>
                  </a:lnTo>
                  <a:lnTo>
                    <a:pt x="102" y="390"/>
                  </a:lnTo>
                  <a:lnTo>
                    <a:pt x="100" y="391"/>
                  </a:lnTo>
                  <a:lnTo>
                    <a:pt x="98" y="392"/>
                  </a:lnTo>
                  <a:lnTo>
                    <a:pt x="97" y="393"/>
                  </a:lnTo>
                  <a:lnTo>
                    <a:pt x="94" y="395"/>
                  </a:lnTo>
                  <a:lnTo>
                    <a:pt x="94" y="396"/>
                  </a:lnTo>
                  <a:lnTo>
                    <a:pt x="94" y="398"/>
                  </a:lnTo>
                  <a:lnTo>
                    <a:pt x="94" y="399"/>
                  </a:lnTo>
                  <a:lnTo>
                    <a:pt x="94" y="401"/>
                  </a:lnTo>
                  <a:lnTo>
                    <a:pt x="95" y="401"/>
                  </a:lnTo>
                  <a:lnTo>
                    <a:pt x="97" y="401"/>
                  </a:lnTo>
                  <a:lnTo>
                    <a:pt x="98" y="401"/>
                  </a:lnTo>
                  <a:lnTo>
                    <a:pt x="99" y="401"/>
                  </a:lnTo>
                  <a:lnTo>
                    <a:pt x="93" y="416"/>
                  </a:lnTo>
                  <a:lnTo>
                    <a:pt x="88" y="428"/>
                  </a:lnTo>
                  <a:lnTo>
                    <a:pt x="82" y="437"/>
                  </a:lnTo>
                  <a:lnTo>
                    <a:pt x="75" y="443"/>
                  </a:lnTo>
                  <a:lnTo>
                    <a:pt x="68" y="449"/>
                  </a:lnTo>
                  <a:lnTo>
                    <a:pt x="58" y="452"/>
                  </a:lnTo>
                  <a:lnTo>
                    <a:pt x="45" y="455"/>
                  </a:lnTo>
                  <a:lnTo>
                    <a:pt x="29" y="456"/>
                  </a:lnTo>
                  <a:close/>
                </a:path>
              </a:pathLst>
            </a:custGeom>
            <a:solidFill>
              <a:srgbClr val="99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86" name="Freeform 9">
              <a:extLst>
                <a:ext uri="{FF2B5EF4-FFF2-40B4-BE49-F238E27FC236}">
                  <a16:creationId xmlns:a16="http://schemas.microsoft.com/office/drawing/2014/main" id="{2ED41D2D-6330-431A-70DE-D71F6CC767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0" y="3199"/>
              <a:ext cx="276" cy="121"/>
            </a:xfrm>
            <a:custGeom>
              <a:avLst/>
              <a:gdLst>
                <a:gd name="T0" fmla="*/ 28 w 276"/>
                <a:gd name="T1" fmla="*/ 117 h 119"/>
                <a:gd name="T2" fmla="*/ 5 w 276"/>
                <a:gd name="T3" fmla="*/ 108 h 119"/>
                <a:gd name="T4" fmla="*/ 5 w 276"/>
                <a:gd name="T5" fmla="*/ 86 h 119"/>
                <a:gd name="T6" fmla="*/ 27 w 276"/>
                <a:gd name="T7" fmla="*/ 77 h 119"/>
                <a:gd name="T8" fmla="*/ 51 w 276"/>
                <a:gd name="T9" fmla="*/ 70 h 119"/>
                <a:gd name="T10" fmla="*/ 80 w 276"/>
                <a:gd name="T11" fmla="*/ 67 h 119"/>
                <a:gd name="T12" fmla="*/ 118 w 276"/>
                <a:gd name="T13" fmla="*/ 64 h 119"/>
                <a:gd name="T14" fmla="*/ 155 w 276"/>
                <a:gd name="T15" fmla="*/ 57 h 119"/>
                <a:gd name="T16" fmla="*/ 189 w 276"/>
                <a:gd name="T17" fmla="*/ 45 h 119"/>
                <a:gd name="T18" fmla="*/ 221 w 276"/>
                <a:gd name="T19" fmla="*/ 27 h 119"/>
                <a:gd name="T20" fmla="*/ 250 w 276"/>
                <a:gd name="T21" fmla="*/ 0 h 119"/>
                <a:gd name="T22" fmla="*/ 254 w 276"/>
                <a:gd name="T23" fmla="*/ 0 h 119"/>
                <a:gd name="T24" fmla="*/ 258 w 276"/>
                <a:gd name="T25" fmla="*/ 3 h 119"/>
                <a:gd name="T26" fmla="*/ 257 w 276"/>
                <a:gd name="T27" fmla="*/ 7 h 119"/>
                <a:gd name="T28" fmla="*/ 251 w 276"/>
                <a:gd name="T29" fmla="*/ 15 h 119"/>
                <a:gd name="T30" fmla="*/ 264 w 276"/>
                <a:gd name="T31" fmla="*/ 16 h 119"/>
                <a:gd name="T32" fmla="*/ 270 w 276"/>
                <a:gd name="T33" fmla="*/ 18 h 119"/>
                <a:gd name="T34" fmla="*/ 266 w 276"/>
                <a:gd name="T35" fmla="*/ 24 h 119"/>
                <a:gd name="T36" fmla="*/ 253 w 276"/>
                <a:gd name="T37" fmla="*/ 26 h 119"/>
                <a:gd name="T38" fmla="*/ 250 w 276"/>
                <a:gd name="T39" fmla="*/ 27 h 119"/>
                <a:gd name="T40" fmla="*/ 256 w 276"/>
                <a:gd name="T41" fmla="*/ 30 h 119"/>
                <a:gd name="T42" fmla="*/ 275 w 276"/>
                <a:gd name="T43" fmla="*/ 35 h 119"/>
                <a:gd name="T44" fmla="*/ 276 w 276"/>
                <a:gd name="T45" fmla="*/ 38 h 119"/>
                <a:gd name="T46" fmla="*/ 264 w 276"/>
                <a:gd name="T47" fmla="*/ 42 h 119"/>
                <a:gd name="T48" fmla="*/ 259 w 276"/>
                <a:gd name="T49" fmla="*/ 45 h 119"/>
                <a:gd name="T50" fmla="*/ 263 w 276"/>
                <a:gd name="T51" fmla="*/ 47 h 119"/>
                <a:gd name="T52" fmla="*/ 275 w 276"/>
                <a:gd name="T53" fmla="*/ 48 h 119"/>
                <a:gd name="T54" fmla="*/ 273 w 276"/>
                <a:gd name="T55" fmla="*/ 53 h 119"/>
                <a:gd name="T56" fmla="*/ 260 w 276"/>
                <a:gd name="T57" fmla="*/ 55 h 119"/>
                <a:gd name="T58" fmla="*/ 249 w 276"/>
                <a:gd name="T59" fmla="*/ 57 h 119"/>
                <a:gd name="T60" fmla="*/ 248 w 276"/>
                <a:gd name="T61" fmla="*/ 63 h 119"/>
                <a:gd name="T62" fmla="*/ 261 w 276"/>
                <a:gd name="T63" fmla="*/ 64 h 119"/>
                <a:gd name="T64" fmla="*/ 266 w 276"/>
                <a:gd name="T65" fmla="*/ 66 h 119"/>
                <a:gd name="T66" fmla="*/ 264 w 276"/>
                <a:gd name="T67" fmla="*/ 70 h 119"/>
                <a:gd name="T68" fmla="*/ 241 w 276"/>
                <a:gd name="T69" fmla="*/ 75 h 119"/>
                <a:gd name="T70" fmla="*/ 240 w 276"/>
                <a:gd name="T71" fmla="*/ 78 h 119"/>
                <a:gd name="T72" fmla="*/ 249 w 276"/>
                <a:gd name="T73" fmla="*/ 81 h 119"/>
                <a:gd name="T74" fmla="*/ 257 w 276"/>
                <a:gd name="T75" fmla="*/ 83 h 119"/>
                <a:gd name="T76" fmla="*/ 255 w 276"/>
                <a:gd name="T77" fmla="*/ 88 h 119"/>
                <a:gd name="T78" fmla="*/ 241 w 276"/>
                <a:gd name="T79" fmla="*/ 88 h 119"/>
                <a:gd name="T80" fmla="*/ 236 w 276"/>
                <a:gd name="T81" fmla="*/ 91 h 119"/>
                <a:gd name="T82" fmla="*/ 238 w 276"/>
                <a:gd name="T83" fmla="*/ 95 h 119"/>
                <a:gd name="T84" fmla="*/ 253 w 276"/>
                <a:gd name="T85" fmla="*/ 98 h 119"/>
                <a:gd name="T86" fmla="*/ 250 w 276"/>
                <a:gd name="T87" fmla="*/ 103 h 119"/>
                <a:gd name="T88" fmla="*/ 241 w 276"/>
                <a:gd name="T89" fmla="*/ 107 h 119"/>
                <a:gd name="T90" fmla="*/ 224 w 276"/>
                <a:gd name="T91" fmla="*/ 112 h 119"/>
                <a:gd name="T92" fmla="*/ 208 w 276"/>
                <a:gd name="T93" fmla="*/ 108 h 119"/>
                <a:gd name="T94" fmla="*/ 206 w 276"/>
                <a:gd name="T95" fmla="*/ 93 h 119"/>
                <a:gd name="T96" fmla="*/ 177 w 276"/>
                <a:gd name="T97" fmla="*/ 88 h 119"/>
                <a:gd name="T98" fmla="*/ 141 w 276"/>
                <a:gd name="T99" fmla="*/ 105 h 119"/>
                <a:gd name="T100" fmla="*/ 106 w 276"/>
                <a:gd name="T101" fmla="*/ 119 h 119"/>
                <a:gd name="T102" fmla="*/ 85 w 276"/>
                <a:gd name="T103" fmla="*/ 119 h 119"/>
                <a:gd name="T104" fmla="*/ 62 w 276"/>
                <a:gd name="T105" fmla="*/ 119 h 11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76" h="119">
                  <a:moveTo>
                    <a:pt x="48" y="119"/>
                  </a:moveTo>
                  <a:lnTo>
                    <a:pt x="38" y="118"/>
                  </a:lnTo>
                  <a:lnTo>
                    <a:pt x="28" y="117"/>
                  </a:lnTo>
                  <a:lnTo>
                    <a:pt x="19" y="115"/>
                  </a:lnTo>
                  <a:lnTo>
                    <a:pt x="10" y="113"/>
                  </a:lnTo>
                  <a:lnTo>
                    <a:pt x="5" y="108"/>
                  </a:lnTo>
                  <a:lnTo>
                    <a:pt x="0" y="103"/>
                  </a:lnTo>
                  <a:lnTo>
                    <a:pt x="0" y="96"/>
                  </a:lnTo>
                  <a:lnTo>
                    <a:pt x="5" y="86"/>
                  </a:lnTo>
                  <a:lnTo>
                    <a:pt x="11" y="83"/>
                  </a:lnTo>
                  <a:lnTo>
                    <a:pt x="19" y="79"/>
                  </a:lnTo>
                  <a:lnTo>
                    <a:pt x="27" y="77"/>
                  </a:lnTo>
                  <a:lnTo>
                    <a:pt x="35" y="75"/>
                  </a:lnTo>
                  <a:lnTo>
                    <a:pt x="43" y="73"/>
                  </a:lnTo>
                  <a:lnTo>
                    <a:pt x="51" y="70"/>
                  </a:lnTo>
                  <a:lnTo>
                    <a:pt x="60" y="69"/>
                  </a:lnTo>
                  <a:lnTo>
                    <a:pt x="68" y="67"/>
                  </a:lnTo>
                  <a:lnTo>
                    <a:pt x="80" y="67"/>
                  </a:lnTo>
                  <a:lnTo>
                    <a:pt x="94" y="66"/>
                  </a:lnTo>
                  <a:lnTo>
                    <a:pt x="106" y="65"/>
                  </a:lnTo>
                  <a:lnTo>
                    <a:pt x="118" y="64"/>
                  </a:lnTo>
                  <a:lnTo>
                    <a:pt x="130" y="62"/>
                  </a:lnTo>
                  <a:lnTo>
                    <a:pt x="142" y="59"/>
                  </a:lnTo>
                  <a:lnTo>
                    <a:pt x="155" y="57"/>
                  </a:lnTo>
                  <a:lnTo>
                    <a:pt x="167" y="54"/>
                  </a:lnTo>
                  <a:lnTo>
                    <a:pt x="178" y="49"/>
                  </a:lnTo>
                  <a:lnTo>
                    <a:pt x="189" y="45"/>
                  </a:lnTo>
                  <a:lnTo>
                    <a:pt x="200" y="39"/>
                  </a:lnTo>
                  <a:lnTo>
                    <a:pt x="211" y="34"/>
                  </a:lnTo>
                  <a:lnTo>
                    <a:pt x="221" y="27"/>
                  </a:lnTo>
                  <a:lnTo>
                    <a:pt x="231" y="19"/>
                  </a:lnTo>
                  <a:lnTo>
                    <a:pt x="241" y="10"/>
                  </a:lnTo>
                  <a:lnTo>
                    <a:pt x="250" y="0"/>
                  </a:lnTo>
                  <a:lnTo>
                    <a:pt x="251" y="0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5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59" y="5"/>
                  </a:lnTo>
                  <a:lnTo>
                    <a:pt x="260" y="6"/>
                  </a:lnTo>
                  <a:lnTo>
                    <a:pt x="257" y="7"/>
                  </a:lnTo>
                  <a:lnTo>
                    <a:pt x="254" y="8"/>
                  </a:lnTo>
                  <a:lnTo>
                    <a:pt x="251" y="10"/>
                  </a:lnTo>
                  <a:lnTo>
                    <a:pt x="251" y="15"/>
                  </a:lnTo>
                  <a:lnTo>
                    <a:pt x="256" y="16"/>
                  </a:lnTo>
                  <a:lnTo>
                    <a:pt x="260" y="16"/>
                  </a:lnTo>
                  <a:lnTo>
                    <a:pt x="264" y="16"/>
                  </a:lnTo>
                  <a:lnTo>
                    <a:pt x="268" y="16"/>
                  </a:lnTo>
                  <a:lnTo>
                    <a:pt x="269" y="17"/>
                  </a:lnTo>
                  <a:lnTo>
                    <a:pt x="270" y="18"/>
                  </a:lnTo>
                  <a:lnTo>
                    <a:pt x="270" y="20"/>
                  </a:lnTo>
                  <a:lnTo>
                    <a:pt x="270" y="23"/>
                  </a:lnTo>
                  <a:lnTo>
                    <a:pt x="266" y="24"/>
                  </a:lnTo>
                  <a:lnTo>
                    <a:pt x="261" y="24"/>
                  </a:lnTo>
                  <a:lnTo>
                    <a:pt x="257" y="25"/>
                  </a:lnTo>
                  <a:lnTo>
                    <a:pt x="253" y="26"/>
                  </a:lnTo>
                  <a:lnTo>
                    <a:pt x="251" y="27"/>
                  </a:lnTo>
                  <a:lnTo>
                    <a:pt x="250" y="27"/>
                  </a:lnTo>
                  <a:lnTo>
                    <a:pt x="250" y="28"/>
                  </a:lnTo>
                  <a:lnTo>
                    <a:pt x="253" y="29"/>
                  </a:lnTo>
                  <a:lnTo>
                    <a:pt x="256" y="30"/>
                  </a:lnTo>
                  <a:lnTo>
                    <a:pt x="263" y="32"/>
                  </a:lnTo>
                  <a:lnTo>
                    <a:pt x="275" y="34"/>
                  </a:lnTo>
                  <a:lnTo>
                    <a:pt x="275" y="35"/>
                  </a:lnTo>
                  <a:lnTo>
                    <a:pt x="275" y="36"/>
                  </a:lnTo>
                  <a:lnTo>
                    <a:pt x="275" y="37"/>
                  </a:lnTo>
                  <a:lnTo>
                    <a:pt x="276" y="38"/>
                  </a:lnTo>
                  <a:lnTo>
                    <a:pt x="272" y="39"/>
                  </a:lnTo>
                  <a:lnTo>
                    <a:pt x="268" y="40"/>
                  </a:lnTo>
                  <a:lnTo>
                    <a:pt x="264" y="42"/>
                  </a:lnTo>
                  <a:lnTo>
                    <a:pt x="259" y="43"/>
                  </a:lnTo>
                  <a:lnTo>
                    <a:pt x="259" y="44"/>
                  </a:lnTo>
                  <a:lnTo>
                    <a:pt x="259" y="45"/>
                  </a:lnTo>
                  <a:lnTo>
                    <a:pt x="259" y="46"/>
                  </a:lnTo>
                  <a:lnTo>
                    <a:pt x="259" y="47"/>
                  </a:lnTo>
                  <a:lnTo>
                    <a:pt x="263" y="47"/>
                  </a:lnTo>
                  <a:lnTo>
                    <a:pt x="266" y="47"/>
                  </a:lnTo>
                  <a:lnTo>
                    <a:pt x="270" y="48"/>
                  </a:lnTo>
                  <a:lnTo>
                    <a:pt x="275" y="48"/>
                  </a:lnTo>
                  <a:lnTo>
                    <a:pt x="274" y="49"/>
                  </a:lnTo>
                  <a:lnTo>
                    <a:pt x="274" y="52"/>
                  </a:lnTo>
                  <a:lnTo>
                    <a:pt x="273" y="53"/>
                  </a:lnTo>
                  <a:lnTo>
                    <a:pt x="272" y="55"/>
                  </a:lnTo>
                  <a:lnTo>
                    <a:pt x="266" y="55"/>
                  </a:lnTo>
                  <a:lnTo>
                    <a:pt x="260" y="55"/>
                  </a:lnTo>
                  <a:lnTo>
                    <a:pt x="255" y="55"/>
                  </a:lnTo>
                  <a:lnTo>
                    <a:pt x="249" y="56"/>
                  </a:lnTo>
                  <a:lnTo>
                    <a:pt x="249" y="57"/>
                  </a:lnTo>
                  <a:lnTo>
                    <a:pt x="249" y="59"/>
                  </a:lnTo>
                  <a:lnTo>
                    <a:pt x="248" y="60"/>
                  </a:lnTo>
                  <a:lnTo>
                    <a:pt x="248" y="63"/>
                  </a:lnTo>
                  <a:lnTo>
                    <a:pt x="253" y="64"/>
                  </a:lnTo>
                  <a:lnTo>
                    <a:pt x="257" y="64"/>
                  </a:lnTo>
                  <a:lnTo>
                    <a:pt x="261" y="64"/>
                  </a:lnTo>
                  <a:lnTo>
                    <a:pt x="266" y="64"/>
                  </a:lnTo>
                  <a:lnTo>
                    <a:pt x="266" y="65"/>
                  </a:lnTo>
                  <a:lnTo>
                    <a:pt x="266" y="66"/>
                  </a:lnTo>
                  <a:lnTo>
                    <a:pt x="265" y="68"/>
                  </a:lnTo>
                  <a:lnTo>
                    <a:pt x="265" y="69"/>
                  </a:lnTo>
                  <a:lnTo>
                    <a:pt x="264" y="70"/>
                  </a:lnTo>
                  <a:lnTo>
                    <a:pt x="260" y="72"/>
                  </a:lnTo>
                  <a:lnTo>
                    <a:pt x="254" y="73"/>
                  </a:lnTo>
                  <a:lnTo>
                    <a:pt x="241" y="75"/>
                  </a:lnTo>
                  <a:lnTo>
                    <a:pt x="241" y="76"/>
                  </a:lnTo>
                  <a:lnTo>
                    <a:pt x="241" y="77"/>
                  </a:lnTo>
                  <a:lnTo>
                    <a:pt x="240" y="78"/>
                  </a:lnTo>
                  <a:lnTo>
                    <a:pt x="240" y="79"/>
                  </a:lnTo>
                  <a:lnTo>
                    <a:pt x="245" y="79"/>
                  </a:lnTo>
                  <a:lnTo>
                    <a:pt x="249" y="81"/>
                  </a:lnTo>
                  <a:lnTo>
                    <a:pt x="254" y="81"/>
                  </a:lnTo>
                  <a:lnTo>
                    <a:pt x="258" y="82"/>
                  </a:lnTo>
                  <a:lnTo>
                    <a:pt x="257" y="83"/>
                  </a:lnTo>
                  <a:lnTo>
                    <a:pt x="257" y="85"/>
                  </a:lnTo>
                  <a:lnTo>
                    <a:pt x="256" y="86"/>
                  </a:lnTo>
                  <a:lnTo>
                    <a:pt x="255" y="88"/>
                  </a:lnTo>
                  <a:lnTo>
                    <a:pt x="250" y="88"/>
                  </a:lnTo>
                  <a:lnTo>
                    <a:pt x="246" y="88"/>
                  </a:lnTo>
                  <a:lnTo>
                    <a:pt x="241" y="88"/>
                  </a:lnTo>
                  <a:lnTo>
                    <a:pt x="237" y="88"/>
                  </a:lnTo>
                  <a:lnTo>
                    <a:pt x="236" y="89"/>
                  </a:lnTo>
                  <a:lnTo>
                    <a:pt x="236" y="91"/>
                  </a:lnTo>
                  <a:lnTo>
                    <a:pt x="235" y="92"/>
                  </a:lnTo>
                  <a:lnTo>
                    <a:pt x="235" y="93"/>
                  </a:lnTo>
                  <a:lnTo>
                    <a:pt x="238" y="95"/>
                  </a:lnTo>
                  <a:lnTo>
                    <a:pt x="241" y="96"/>
                  </a:lnTo>
                  <a:lnTo>
                    <a:pt x="247" y="97"/>
                  </a:lnTo>
                  <a:lnTo>
                    <a:pt x="253" y="98"/>
                  </a:lnTo>
                  <a:lnTo>
                    <a:pt x="251" y="99"/>
                  </a:lnTo>
                  <a:lnTo>
                    <a:pt x="251" y="102"/>
                  </a:lnTo>
                  <a:lnTo>
                    <a:pt x="250" y="103"/>
                  </a:lnTo>
                  <a:lnTo>
                    <a:pt x="250" y="105"/>
                  </a:lnTo>
                  <a:lnTo>
                    <a:pt x="246" y="106"/>
                  </a:lnTo>
                  <a:lnTo>
                    <a:pt x="241" y="107"/>
                  </a:lnTo>
                  <a:lnTo>
                    <a:pt x="238" y="109"/>
                  </a:lnTo>
                  <a:lnTo>
                    <a:pt x="236" y="112"/>
                  </a:lnTo>
                  <a:lnTo>
                    <a:pt x="224" y="112"/>
                  </a:lnTo>
                  <a:lnTo>
                    <a:pt x="215" y="112"/>
                  </a:lnTo>
                  <a:lnTo>
                    <a:pt x="210" y="111"/>
                  </a:lnTo>
                  <a:lnTo>
                    <a:pt x="208" y="108"/>
                  </a:lnTo>
                  <a:lnTo>
                    <a:pt x="208" y="105"/>
                  </a:lnTo>
                  <a:lnTo>
                    <a:pt x="207" y="99"/>
                  </a:lnTo>
                  <a:lnTo>
                    <a:pt x="206" y="93"/>
                  </a:lnTo>
                  <a:lnTo>
                    <a:pt x="203" y="84"/>
                  </a:lnTo>
                  <a:lnTo>
                    <a:pt x="189" y="85"/>
                  </a:lnTo>
                  <a:lnTo>
                    <a:pt x="177" y="88"/>
                  </a:lnTo>
                  <a:lnTo>
                    <a:pt x="165" y="93"/>
                  </a:lnTo>
                  <a:lnTo>
                    <a:pt x="154" y="98"/>
                  </a:lnTo>
                  <a:lnTo>
                    <a:pt x="141" y="105"/>
                  </a:lnTo>
                  <a:lnTo>
                    <a:pt x="130" y="111"/>
                  </a:lnTo>
                  <a:lnTo>
                    <a:pt x="118" y="116"/>
                  </a:lnTo>
                  <a:lnTo>
                    <a:pt x="106" y="119"/>
                  </a:lnTo>
                  <a:lnTo>
                    <a:pt x="99" y="119"/>
                  </a:lnTo>
                  <a:lnTo>
                    <a:pt x="91" y="119"/>
                  </a:lnTo>
                  <a:lnTo>
                    <a:pt x="85" y="119"/>
                  </a:lnTo>
                  <a:lnTo>
                    <a:pt x="77" y="119"/>
                  </a:lnTo>
                  <a:lnTo>
                    <a:pt x="69" y="119"/>
                  </a:lnTo>
                  <a:lnTo>
                    <a:pt x="62" y="119"/>
                  </a:lnTo>
                  <a:lnTo>
                    <a:pt x="55" y="119"/>
                  </a:lnTo>
                  <a:lnTo>
                    <a:pt x="48" y="119"/>
                  </a:lnTo>
                  <a:close/>
                </a:path>
              </a:pathLst>
            </a:custGeom>
            <a:solidFill>
              <a:srgbClr val="0033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87" name="Freeform 10">
              <a:extLst>
                <a:ext uri="{FF2B5EF4-FFF2-40B4-BE49-F238E27FC236}">
                  <a16:creationId xmlns:a16="http://schemas.microsoft.com/office/drawing/2014/main" id="{2082328D-A77F-A028-E60D-38AA5BC69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1" y="2802"/>
              <a:ext cx="178" cy="452"/>
            </a:xfrm>
            <a:custGeom>
              <a:avLst/>
              <a:gdLst>
                <a:gd name="T0" fmla="*/ 1 w 178"/>
                <a:gd name="T1" fmla="*/ 445 h 452"/>
                <a:gd name="T2" fmla="*/ 49 w 178"/>
                <a:gd name="T3" fmla="*/ 395 h 452"/>
                <a:gd name="T4" fmla="*/ 61 w 178"/>
                <a:gd name="T5" fmla="*/ 266 h 452"/>
                <a:gd name="T6" fmla="*/ 28 w 178"/>
                <a:gd name="T7" fmla="*/ 44 h 452"/>
                <a:gd name="T8" fmla="*/ 48 w 178"/>
                <a:gd name="T9" fmla="*/ 14 h 452"/>
                <a:gd name="T10" fmla="*/ 80 w 178"/>
                <a:gd name="T11" fmla="*/ 42 h 452"/>
                <a:gd name="T12" fmla="*/ 135 w 178"/>
                <a:gd name="T13" fmla="*/ 68 h 452"/>
                <a:gd name="T14" fmla="*/ 160 w 178"/>
                <a:gd name="T15" fmla="*/ 83 h 452"/>
                <a:gd name="T16" fmla="*/ 136 w 178"/>
                <a:gd name="T17" fmla="*/ 85 h 452"/>
                <a:gd name="T18" fmla="*/ 163 w 178"/>
                <a:gd name="T19" fmla="*/ 97 h 452"/>
                <a:gd name="T20" fmla="*/ 148 w 178"/>
                <a:gd name="T21" fmla="*/ 99 h 452"/>
                <a:gd name="T22" fmla="*/ 164 w 178"/>
                <a:gd name="T23" fmla="*/ 107 h 452"/>
                <a:gd name="T24" fmla="*/ 171 w 178"/>
                <a:gd name="T25" fmla="*/ 115 h 452"/>
                <a:gd name="T26" fmla="*/ 154 w 178"/>
                <a:gd name="T27" fmla="*/ 118 h 452"/>
                <a:gd name="T28" fmla="*/ 174 w 178"/>
                <a:gd name="T29" fmla="*/ 128 h 452"/>
                <a:gd name="T30" fmla="*/ 159 w 178"/>
                <a:gd name="T31" fmla="*/ 133 h 452"/>
                <a:gd name="T32" fmla="*/ 176 w 178"/>
                <a:gd name="T33" fmla="*/ 142 h 452"/>
                <a:gd name="T34" fmla="*/ 173 w 178"/>
                <a:gd name="T35" fmla="*/ 152 h 452"/>
                <a:gd name="T36" fmla="*/ 153 w 178"/>
                <a:gd name="T37" fmla="*/ 153 h 452"/>
                <a:gd name="T38" fmla="*/ 174 w 178"/>
                <a:gd name="T39" fmla="*/ 161 h 452"/>
                <a:gd name="T40" fmla="*/ 148 w 178"/>
                <a:gd name="T41" fmla="*/ 168 h 452"/>
                <a:gd name="T42" fmla="*/ 163 w 178"/>
                <a:gd name="T43" fmla="*/ 177 h 452"/>
                <a:gd name="T44" fmla="*/ 174 w 178"/>
                <a:gd name="T45" fmla="*/ 186 h 452"/>
                <a:gd name="T46" fmla="*/ 149 w 178"/>
                <a:gd name="T47" fmla="*/ 189 h 452"/>
                <a:gd name="T48" fmla="*/ 142 w 178"/>
                <a:gd name="T49" fmla="*/ 193 h 452"/>
                <a:gd name="T50" fmla="*/ 171 w 178"/>
                <a:gd name="T51" fmla="*/ 202 h 452"/>
                <a:gd name="T52" fmla="*/ 154 w 178"/>
                <a:gd name="T53" fmla="*/ 208 h 452"/>
                <a:gd name="T54" fmla="*/ 139 w 178"/>
                <a:gd name="T55" fmla="*/ 212 h 452"/>
                <a:gd name="T56" fmla="*/ 165 w 178"/>
                <a:gd name="T57" fmla="*/ 217 h 452"/>
                <a:gd name="T58" fmla="*/ 165 w 178"/>
                <a:gd name="T59" fmla="*/ 225 h 452"/>
                <a:gd name="T60" fmla="*/ 136 w 178"/>
                <a:gd name="T61" fmla="*/ 227 h 452"/>
                <a:gd name="T62" fmla="*/ 155 w 178"/>
                <a:gd name="T63" fmla="*/ 233 h 452"/>
                <a:gd name="T64" fmla="*/ 162 w 178"/>
                <a:gd name="T65" fmla="*/ 242 h 452"/>
                <a:gd name="T66" fmla="*/ 137 w 178"/>
                <a:gd name="T67" fmla="*/ 243 h 452"/>
                <a:gd name="T68" fmla="*/ 140 w 178"/>
                <a:gd name="T69" fmla="*/ 247 h 452"/>
                <a:gd name="T70" fmla="*/ 139 w 178"/>
                <a:gd name="T71" fmla="*/ 262 h 452"/>
                <a:gd name="T72" fmla="*/ 149 w 178"/>
                <a:gd name="T73" fmla="*/ 270 h 452"/>
                <a:gd name="T74" fmla="*/ 144 w 178"/>
                <a:gd name="T75" fmla="*/ 277 h 452"/>
                <a:gd name="T76" fmla="*/ 129 w 178"/>
                <a:gd name="T77" fmla="*/ 282 h 452"/>
                <a:gd name="T78" fmla="*/ 144 w 178"/>
                <a:gd name="T79" fmla="*/ 286 h 452"/>
                <a:gd name="T80" fmla="*/ 146 w 178"/>
                <a:gd name="T81" fmla="*/ 296 h 452"/>
                <a:gd name="T82" fmla="*/ 132 w 178"/>
                <a:gd name="T83" fmla="*/ 305 h 452"/>
                <a:gd name="T84" fmla="*/ 143 w 178"/>
                <a:gd name="T85" fmla="*/ 310 h 452"/>
                <a:gd name="T86" fmla="*/ 126 w 178"/>
                <a:gd name="T87" fmla="*/ 314 h 452"/>
                <a:gd name="T88" fmla="*/ 143 w 178"/>
                <a:gd name="T89" fmla="*/ 323 h 452"/>
                <a:gd name="T90" fmla="*/ 136 w 178"/>
                <a:gd name="T91" fmla="*/ 334 h 452"/>
                <a:gd name="T92" fmla="*/ 118 w 178"/>
                <a:gd name="T93" fmla="*/ 336 h 452"/>
                <a:gd name="T94" fmla="*/ 136 w 178"/>
                <a:gd name="T95" fmla="*/ 343 h 452"/>
                <a:gd name="T96" fmla="*/ 142 w 178"/>
                <a:gd name="T97" fmla="*/ 353 h 452"/>
                <a:gd name="T98" fmla="*/ 117 w 178"/>
                <a:gd name="T99" fmla="*/ 355 h 452"/>
                <a:gd name="T100" fmla="*/ 129 w 178"/>
                <a:gd name="T101" fmla="*/ 362 h 452"/>
                <a:gd name="T102" fmla="*/ 143 w 178"/>
                <a:gd name="T103" fmla="*/ 371 h 452"/>
                <a:gd name="T104" fmla="*/ 126 w 178"/>
                <a:gd name="T105" fmla="*/ 375 h 452"/>
                <a:gd name="T106" fmla="*/ 128 w 178"/>
                <a:gd name="T107" fmla="*/ 381 h 452"/>
                <a:gd name="T108" fmla="*/ 132 w 178"/>
                <a:gd name="T109" fmla="*/ 386 h 452"/>
                <a:gd name="T110" fmla="*/ 134 w 178"/>
                <a:gd name="T111" fmla="*/ 393 h 452"/>
                <a:gd name="T112" fmla="*/ 75 w 178"/>
                <a:gd name="T113" fmla="*/ 437 h 45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78" h="452">
                  <a:moveTo>
                    <a:pt x="0" y="452"/>
                  </a:moveTo>
                  <a:lnTo>
                    <a:pt x="0" y="450"/>
                  </a:lnTo>
                  <a:lnTo>
                    <a:pt x="1" y="449"/>
                  </a:lnTo>
                  <a:lnTo>
                    <a:pt x="1" y="446"/>
                  </a:lnTo>
                  <a:lnTo>
                    <a:pt x="1" y="445"/>
                  </a:lnTo>
                  <a:lnTo>
                    <a:pt x="13" y="436"/>
                  </a:lnTo>
                  <a:lnTo>
                    <a:pt x="23" y="426"/>
                  </a:lnTo>
                  <a:lnTo>
                    <a:pt x="33" y="416"/>
                  </a:lnTo>
                  <a:lnTo>
                    <a:pt x="41" y="406"/>
                  </a:lnTo>
                  <a:lnTo>
                    <a:pt x="49" y="395"/>
                  </a:lnTo>
                  <a:lnTo>
                    <a:pt x="57" y="383"/>
                  </a:lnTo>
                  <a:lnTo>
                    <a:pt x="64" y="371"/>
                  </a:lnTo>
                  <a:lnTo>
                    <a:pt x="69" y="357"/>
                  </a:lnTo>
                  <a:lnTo>
                    <a:pt x="67" y="312"/>
                  </a:lnTo>
                  <a:lnTo>
                    <a:pt x="61" y="266"/>
                  </a:lnTo>
                  <a:lnTo>
                    <a:pt x="56" y="221"/>
                  </a:lnTo>
                  <a:lnTo>
                    <a:pt x="48" y="176"/>
                  </a:lnTo>
                  <a:lnTo>
                    <a:pt x="40" y="132"/>
                  </a:lnTo>
                  <a:lnTo>
                    <a:pt x="34" y="88"/>
                  </a:lnTo>
                  <a:lnTo>
                    <a:pt x="28" y="44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6" y="5"/>
                  </a:lnTo>
                  <a:lnTo>
                    <a:pt x="41" y="9"/>
                  </a:lnTo>
                  <a:lnTo>
                    <a:pt x="48" y="14"/>
                  </a:lnTo>
                  <a:lnTo>
                    <a:pt x="54" y="19"/>
                  </a:lnTo>
                  <a:lnTo>
                    <a:pt x="60" y="25"/>
                  </a:lnTo>
                  <a:lnTo>
                    <a:pt x="66" y="30"/>
                  </a:lnTo>
                  <a:lnTo>
                    <a:pt x="70" y="35"/>
                  </a:lnTo>
                  <a:lnTo>
                    <a:pt x="80" y="42"/>
                  </a:lnTo>
                  <a:lnTo>
                    <a:pt x="92" y="47"/>
                  </a:lnTo>
                  <a:lnTo>
                    <a:pt x="102" y="53"/>
                  </a:lnTo>
                  <a:lnTo>
                    <a:pt x="113" y="58"/>
                  </a:lnTo>
                  <a:lnTo>
                    <a:pt x="123" y="63"/>
                  </a:lnTo>
                  <a:lnTo>
                    <a:pt x="135" y="68"/>
                  </a:lnTo>
                  <a:lnTo>
                    <a:pt x="146" y="73"/>
                  </a:lnTo>
                  <a:lnTo>
                    <a:pt x="158" y="77"/>
                  </a:lnTo>
                  <a:lnTo>
                    <a:pt x="159" y="79"/>
                  </a:lnTo>
                  <a:lnTo>
                    <a:pt x="160" y="80"/>
                  </a:lnTo>
                  <a:lnTo>
                    <a:pt x="160" y="83"/>
                  </a:lnTo>
                  <a:lnTo>
                    <a:pt x="159" y="86"/>
                  </a:lnTo>
                  <a:lnTo>
                    <a:pt x="154" y="85"/>
                  </a:lnTo>
                  <a:lnTo>
                    <a:pt x="148" y="85"/>
                  </a:lnTo>
                  <a:lnTo>
                    <a:pt x="142" y="85"/>
                  </a:lnTo>
                  <a:lnTo>
                    <a:pt x="136" y="85"/>
                  </a:lnTo>
                  <a:lnTo>
                    <a:pt x="139" y="88"/>
                  </a:lnTo>
                  <a:lnTo>
                    <a:pt x="146" y="92"/>
                  </a:lnTo>
                  <a:lnTo>
                    <a:pt x="153" y="94"/>
                  </a:lnTo>
                  <a:lnTo>
                    <a:pt x="158" y="95"/>
                  </a:lnTo>
                  <a:lnTo>
                    <a:pt x="163" y="97"/>
                  </a:lnTo>
                  <a:lnTo>
                    <a:pt x="158" y="98"/>
                  </a:lnTo>
                  <a:lnTo>
                    <a:pt x="148" y="98"/>
                  </a:lnTo>
                  <a:lnTo>
                    <a:pt x="148" y="99"/>
                  </a:lnTo>
                  <a:lnTo>
                    <a:pt x="147" y="100"/>
                  </a:lnTo>
                  <a:lnTo>
                    <a:pt x="152" y="104"/>
                  </a:lnTo>
                  <a:lnTo>
                    <a:pt x="157" y="106"/>
                  </a:lnTo>
                  <a:lnTo>
                    <a:pt x="164" y="107"/>
                  </a:lnTo>
                  <a:lnTo>
                    <a:pt x="171" y="109"/>
                  </a:lnTo>
                  <a:lnTo>
                    <a:pt x="171" y="110"/>
                  </a:lnTo>
                  <a:lnTo>
                    <a:pt x="171" y="112"/>
                  </a:lnTo>
                  <a:lnTo>
                    <a:pt x="171" y="114"/>
                  </a:lnTo>
                  <a:lnTo>
                    <a:pt x="171" y="115"/>
                  </a:lnTo>
                  <a:lnTo>
                    <a:pt x="165" y="115"/>
                  </a:lnTo>
                  <a:lnTo>
                    <a:pt x="160" y="115"/>
                  </a:lnTo>
                  <a:lnTo>
                    <a:pt x="155" y="116"/>
                  </a:lnTo>
                  <a:lnTo>
                    <a:pt x="149" y="116"/>
                  </a:lnTo>
                  <a:lnTo>
                    <a:pt x="154" y="118"/>
                  </a:lnTo>
                  <a:lnTo>
                    <a:pt x="159" y="120"/>
                  </a:lnTo>
                  <a:lnTo>
                    <a:pt x="166" y="123"/>
                  </a:lnTo>
                  <a:lnTo>
                    <a:pt x="174" y="125"/>
                  </a:lnTo>
                  <a:lnTo>
                    <a:pt x="174" y="127"/>
                  </a:lnTo>
                  <a:lnTo>
                    <a:pt x="174" y="128"/>
                  </a:lnTo>
                  <a:lnTo>
                    <a:pt x="174" y="131"/>
                  </a:lnTo>
                  <a:lnTo>
                    <a:pt x="174" y="133"/>
                  </a:lnTo>
                  <a:lnTo>
                    <a:pt x="169" y="133"/>
                  </a:lnTo>
                  <a:lnTo>
                    <a:pt x="165" y="133"/>
                  </a:lnTo>
                  <a:lnTo>
                    <a:pt x="159" y="133"/>
                  </a:lnTo>
                  <a:lnTo>
                    <a:pt x="149" y="132"/>
                  </a:lnTo>
                  <a:lnTo>
                    <a:pt x="150" y="135"/>
                  </a:lnTo>
                  <a:lnTo>
                    <a:pt x="158" y="138"/>
                  </a:lnTo>
                  <a:lnTo>
                    <a:pt x="167" y="141"/>
                  </a:lnTo>
                  <a:lnTo>
                    <a:pt x="176" y="142"/>
                  </a:lnTo>
                  <a:lnTo>
                    <a:pt x="176" y="144"/>
                  </a:lnTo>
                  <a:lnTo>
                    <a:pt x="176" y="146"/>
                  </a:lnTo>
                  <a:lnTo>
                    <a:pt x="176" y="149"/>
                  </a:lnTo>
                  <a:lnTo>
                    <a:pt x="176" y="152"/>
                  </a:lnTo>
                  <a:lnTo>
                    <a:pt x="173" y="152"/>
                  </a:lnTo>
                  <a:lnTo>
                    <a:pt x="168" y="152"/>
                  </a:lnTo>
                  <a:lnTo>
                    <a:pt x="162" y="151"/>
                  </a:lnTo>
                  <a:lnTo>
                    <a:pt x="153" y="151"/>
                  </a:lnTo>
                  <a:lnTo>
                    <a:pt x="153" y="152"/>
                  </a:lnTo>
                  <a:lnTo>
                    <a:pt x="153" y="153"/>
                  </a:lnTo>
                  <a:lnTo>
                    <a:pt x="153" y="154"/>
                  </a:lnTo>
                  <a:lnTo>
                    <a:pt x="153" y="156"/>
                  </a:lnTo>
                  <a:lnTo>
                    <a:pt x="160" y="156"/>
                  </a:lnTo>
                  <a:lnTo>
                    <a:pt x="168" y="157"/>
                  </a:lnTo>
                  <a:lnTo>
                    <a:pt x="174" y="161"/>
                  </a:lnTo>
                  <a:lnTo>
                    <a:pt x="178" y="168"/>
                  </a:lnTo>
                  <a:lnTo>
                    <a:pt x="171" y="168"/>
                  </a:lnTo>
                  <a:lnTo>
                    <a:pt x="163" y="168"/>
                  </a:lnTo>
                  <a:lnTo>
                    <a:pt x="156" y="168"/>
                  </a:lnTo>
                  <a:lnTo>
                    <a:pt x="148" y="168"/>
                  </a:lnTo>
                  <a:lnTo>
                    <a:pt x="148" y="169"/>
                  </a:lnTo>
                  <a:lnTo>
                    <a:pt x="148" y="172"/>
                  </a:lnTo>
                  <a:lnTo>
                    <a:pt x="148" y="173"/>
                  </a:lnTo>
                  <a:lnTo>
                    <a:pt x="148" y="175"/>
                  </a:lnTo>
                  <a:lnTo>
                    <a:pt x="163" y="177"/>
                  </a:lnTo>
                  <a:lnTo>
                    <a:pt x="171" y="179"/>
                  </a:lnTo>
                  <a:lnTo>
                    <a:pt x="174" y="179"/>
                  </a:lnTo>
                  <a:lnTo>
                    <a:pt x="176" y="181"/>
                  </a:lnTo>
                  <a:lnTo>
                    <a:pt x="175" y="184"/>
                  </a:lnTo>
                  <a:lnTo>
                    <a:pt x="174" y="186"/>
                  </a:lnTo>
                  <a:lnTo>
                    <a:pt x="173" y="189"/>
                  </a:lnTo>
                  <a:lnTo>
                    <a:pt x="172" y="192"/>
                  </a:lnTo>
                  <a:lnTo>
                    <a:pt x="164" y="191"/>
                  </a:lnTo>
                  <a:lnTo>
                    <a:pt x="157" y="191"/>
                  </a:lnTo>
                  <a:lnTo>
                    <a:pt x="149" y="189"/>
                  </a:lnTo>
                  <a:lnTo>
                    <a:pt x="142" y="189"/>
                  </a:lnTo>
                  <a:lnTo>
                    <a:pt x="142" y="191"/>
                  </a:lnTo>
                  <a:lnTo>
                    <a:pt x="142" y="192"/>
                  </a:lnTo>
                  <a:lnTo>
                    <a:pt x="142" y="193"/>
                  </a:lnTo>
                  <a:lnTo>
                    <a:pt x="148" y="194"/>
                  </a:lnTo>
                  <a:lnTo>
                    <a:pt x="156" y="196"/>
                  </a:lnTo>
                  <a:lnTo>
                    <a:pt x="163" y="197"/>
                  </a:lnTo>
                  <a:lnTo>
                    <a:pt x="171" y="199"/>
                  </a:lnTo>
                  <a:lnTo>
                    <a:pt x="171" y="202"/>
                  </a:lnTo>
                  <a:lnTo>
                    <a:pt x="171" y="204"/>
                  </a:lnTo>
                  <a:lnTo>
                    <a:pt x="169" y="206"/>
                  </a:lnTo>
                  <a:lnTo>
                    <a:pt x="169" y="209"/>
                  </a:lnTo>
                  <a:lnTo>
                    <a:pt x="162" y="208"/>
                  </a:lnTo>
                  <a:lnTo>
                    <a:pt x="154" y="208"/>
                  </a:lnTo>
                  <a:lnTo>
                    <a:pt x="147" y="208"/>
                  </a:lnTo>
                  <a:lnTo>
                    <a:pt x="139" y="207"/>
                  </a:lnTo>
                  <a:lnTo>
                    <a:pt x="139" y="208"/>
                  </a:lnTo>
                  <a:lnTo>
                    <a:pt x="139" y="211"/>
                  </a:lnTo>
                  <a:lnTo>
                    <a:pt x="139" y="212"/>
                  </a:lnTo>
                  <a:lnTo>
                    <a:pt x="139" y="214"/>
                  </a:lnTo>
                  <a:lnTo>
                    <a:pt x="145" y="215"/>
                  </a:lnTo>
                  <a:lnTo>
                    <a:pt x="152" y="215"/>
                  </a:lnTo>
                  <a:lnTo>
                    <a:pt x="158" y="216"/>
                  </a:lnTo>
                  <a:lnTo>
                    <a:pt x="165" y="217"/>
                  </a:lnTo>
                  <a:lnTo>
                    <a:pt x="166" y="218"/>
                  </a:lnTo>
                  <a:lnTo>
                    <a:pt x="167" y="219"/>
                  </a:lnTo>
                  <a:lnTo>
                    <a:pt x="167" y="222"/>
                  </a:lnTo>
                  <a:lnTo>
                    <a:pt x="167" y="224"/>
                  </a:lnTo>
                  <a:lnTo>
                    <a:pt x="165" y="225"/>
                  </a:lnTo>
                  <a:lnTo>
                    <a:pt x="162" y="225"/>
                  </a:lnTo>
                  <a:lnTo>
                    <a:pt x="153" y="225"/>
                  </a:lnTo>
                  <a:lnTo>
                    <a:pt x="136" y="225"/>
                  </a:lnTo>
                  <a:lnTo>
                    <a:pt x="136" y="226"/>
                  </a:lnTo>
                  <a:lnTo>
                    <a:pt x="136" y="227"/>
                  </a:lnTo>
                  <a:lnTo>
                    <a:pt x="135" y="229"/>
                  </a:lnTo>
                  <a:lnTo>
                    <a:pt x="135" y="231"/>
                  </a:lnTo>
                  <a:lnTo>
                    <a:pt x="142" y="232"/>
                  </a:lnTo>
                  <a:lnTo>
                    <a:pt x="148" y="232"/>
                  </a:lnTo>
                  <a:lnTo>
                    <a:pt x="155" y="233"/>
                  </a:lnTo>
                  <a:lnTo>
                    <a:pt x="162" y="234"/>
                  </a:lnTo>
                  <a:lnTo>
                    <a:pt x="162" y="236"/>
                  </a:lnTo>
                  <a:lnTo>
                    <a:pt x="162" y="238"/>
                  </a:lnTo>
                  <a:lnTo>
                    <a:pt x="162" y="239"/>
                  </a:lnTo>
                  <a:lnTo>
                    <a:pt x="162" y="242"/>
                  </a:lnTo>
                  <a:lnTo>
                    <a:pt x="156" y="242"/>
                  </a:lnTo>
                  <a:lnTo>
                    <a:pt x="150" y="242"/>
                  </a:lnTo>
                  <a:lnTo>
                    <a:pt x="144" y="242"/>
                  </a:lnTo>
                  <a:lnTo>
                    <a:pt x="138" y="242"/>
                  </a:lnTo>
                  <a:lnTo>
                    <a:pt x="137" y="243"/>
                  </a:lnTo>
                  <a:lnTo>
                    <a:pt x="137" y="244"/>
                  </a:lnTo>
                  <a:lnTo>
                    <a:pt x="136" y="245"/>
                  </a:lnTo>
                  <a:lnTo>
                    <a:pt x="135" y="245"/>
                  </a:lnTo>
                  <a:lnTo>
                    <a:pt x="137" y="246"/>
                  </a:lnTo>
                  <a:lnTo>
                    <a:pt x="140" y="247"/>
                  </a:lnTo>
                  <a:lnTo>
                    <a:pt x="146" y="248"/>
                  </a:lnTo>
                  <a:lnTo>
                    <a:pt x="157" y="251"/>
                  </a:lnTo>
                  <a:lnTo>
                    <a:pt x="154" y="260"/>
                  </a:lnTo>
                  <a:lnTo>
                    <a:pt x="147" y="262"/>
                  </a:lnTo>
                  <a:lnTo>
                    <a:pt x="139" y="262"/>
                  </a:lnTo>
                  <a:lnTo>
                    <a:pt x="129" y="261"/>
                  </a:lnTo>
                  <a:lnTo>
                    <a:pt x="133" y="264"/>
                  </a:lnTo>
                  <a:lnTo>
                    <a:pt x="137" y="266"/>
                  </a:lnTo>
                  <a:lnTo>
                    <a:pt x="143" y="268"/>
                  </a:lnTo>
                  <a:lnTo>
                    <a:pt x="149" y="270"/>
                  </a:lnTo>
                  <a:lnTo>
                    <a:pt x="149" y="272"/>
                  </a:lnTo>
                  <a:lnTo>
                    <a:pt x="149" y="274"/>
                  </a:lnTo>
                  <a:lnTo>
                    <a:pt x="149" y="275"/>
                  </a:lnTo>
                  <a:lnTo>
                    <a:pt x="149" y="277"/>
                  </a:lnTo>
                  <a:lnTo>
                    <a:pt x="144" y="277"/>
                  </a:lnTo>
                  <a:lnTo>
                    <a:pt x="138" y="278"/>
                  </a:lnTo>
                  <a:lnTo>
                    <a:pt x="134" y="278"/>
                  </a:lnTo>
                  <a:lnTo>
                    <a:pt x="128" y="280"/>
                  </a:lnTo>
                  <a:lnTo>
                    <a:pt x="128" y="281"/>
                  </a:lnTo>
                  <a:lnTo>
                    <a:pt x="129" y="282"/>
                  </a:lnTo>
                  <a:lnTo>
                    <a:pt x="129" y="284"/>
                  </a:lnTo>
                  <a:lnTo>
                    <a:pt x="129" y="285"/>
                  </a:lnTo>
                  <a:lnTo>
                    <a:pt x="134" y="285"/>
                  </a:lnTo>
                  <a:lnTo>
                    <a:pt x="138" y="286"/>
                  </a:lnTo>
                  <a:lnTo>
                    <a:pt x="144" y="286"/>
                  </a:lnTo>
                  <a:lnTo>
                    <a:pt x="148" y="287"/>
                  </a:lnTo>
                  <a:lnTo>
                    <a:pt x="147" y="290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6" y="296"/>
                  </a:lnTo>
                  <a:lnTo>
                    <a:pt x="138" y="296"/>
                  </a:lnTo>
                  <a:lnTo>
                    <a:pt x="133" y="296"/>
                  </a:lnTo>
                  <a:lnTo>
                    <a:pt x="129" y="298"/>
                  </a:lnTo>
                  <a:lnTo>
                    <a:pt x="127" y="304"/>
                  </a:lnTo>
                  <a:lnTo>
                    <a:pt x="132" y="305"/>
                  </a:lnTo>
                  <a:lnTo>
                    <a:pt x="135" y="305"/>
                  </a:lnTo>
                  <a:lnTo>
                    <a:pt x="139" y="305"/>
                  </a:lnTo>
                  <a:lnTo>
                    <a:pt x="143" y="305"/>
                  </a:lnTo>
                  <a:lnTo>
                    <a:pt x="143" y="307"/>
                  </a:lnTo>
                  <a:lnTo>
                    <a:pt x="143" y="310"/>
                  </a:lnTo>
                  <a:lnTo>
                    <a:pt x="143" y="311"/>
                  </a:lnTo>
                  <a:lnTo>
                    <a:pt x="144" y="313"/>
                  </a:lnTo>
                  <a:lnTo>
                    <a:pt x="137" y="314"/>
                  </a:lnTo>
                  <a:lnTo>
                    <a:pt x="132" y="314"/>
                  </a:lnTo>
                  <a:lnTo>
                    <a:pt x="126" y="314"/>
                  </a:lnTo>
                  <a:lnTo>
                    <a:pt x="120" y="315"/>
                  </a:lnTo>
                  <a:lnTo>
                    <a:pt x="122" y="318"/>
                  </a:lnTo>
                  <a:lnTo>
                    <a:pt x="127" y="321"/>
                  </a:lnTo>
                  <a:lnTo>
                    <a:pt x="136" y="322"/>
                  </a:lnTo>
                  <a:lnTo>
                    <a:pt x="143" y="323"/>
                  </a:lnTo>
                  <a:lnTo>
                    <a:pt x="142" y="325"/>
                  </a:lnTo>
                  <a:lnTo>
                    <a:pt x="142" y="328"/>
                  </a:lnTo>
                  <a:lnTo>
                    <a:pt x="142" y="332"/>
                  </a:lnTo>
                  <a:lnTo>
                    <a:pt x="142" y="334"/>
                  </a:lnTo>
                  <a:lnTo>
                    <a:pt x="136" y="334"/>
                  </a:lnTo>
                  <a:lnTo>
                    <a:pt x="130" y="334"/>
                  </a:lnTo>
                  <a:lnTo>
                    <a:pt x="124" y="334"/>
                  </a:lnTo>
                  <a:lnTo>
                    <a:pt x="118" y="334"/>
                  </a:lnTo>
                  <a:lnTo>
                    <a:pt x="118" y="335"/>
                  </a:lnTo>
                  <a:lnTo>
                    <a:pt x="118" y="336"/>
                  </a:lnTo>
                  <a:lnTo>
                    <a:pt x="118" y="338"/>
                  </a:lnTo>
                  <a:lnTo>
                    <a:pt x="118" y="340"/>
                  </a:lnTo>
                  <a:lnTo>
                    <a:pt x="124" y="341"/>
                  </a:lnTo>
                  <a:lnTo>
                    <a:pt x="130" y="341"/>
                  </a:lnTo>
                  <a:lnTo>
                    <a:pt x="136" y="343"/>
                  </a:lnTo>
                  <a:lnTo>
                    <a:pt x="142" y="346"/>
                  </a:lnTo>
                  <a:lnTo>
                    <a:pt x="142" y="348"/>
                  </a:lnTo>
                  <a:lnTo>
                    <a:pt x="142" y="351"/>
                  </a:lnTo>
                  <a:lnTo>
                    <a:pt x="142" y="352"/>
                  </a:lnTo>
                  <a:lnTo>
                    <a:pt x="142" y="353"/>
                  </a:lnTo>
                  <a:lnTo>
                    <a:pt x="136" y="353"/>
                  </a:lnTo>
                  <a:lnTo>
                    <a:pt x="129" y="353"/>
                  </a:lnTo>
                  <a:lnTo>
                    <a:pt x="124" y="353"/>
                  </a:lnTo>
                  <a:lnTo>
                    <a:pt x="117" y="353"/>
                  </a:lnTo>
                  <a:lnTo>
                    <a:pt x="117" y="355"/>
                  </a:lnTo>
                  <a:lnTo>
                    <a:pt x="117" y="356"/>
                  </a:lnTo>
                  <a:lnTo>
                    <a:pt x="116" y="359"/>
                  </a:lnTo>
                  <a:lnTo>
                    <a:pt x="116" y="360"/>
                  </a:lnTo>
                  <a:lnTo>
                    <a:pt x="123" y="361"/>
                  </a:lnTo>
                  <a:lnTo>
                    <a:pt x="129" y="362"/>
                  </a:lnTo>
                  <a:lnTo>
                    <a:pt x="136" y="363"/>
                  </a:lnTo>
                  <a:lnTo>
                    <a:pt x="144" y="364"/>
                  </a:lnTo>
                  <a:lnTo>
                    <a:pt x="143" y="366"/>
                  </a:lnTo>
                  <a:lnTo>
                    <a:pt x="143" y="369"/>
                  </a:lnTo>
                  <a:lnTo>
                    <a:pt x="143" y="371"/>
                  </a:lnTo>
                  <a:lnTo>
                    <a:pt x="143" y="373"/>
                  </a:lnTo>
                  <a:lnTo>
                    <a:pt x="139" y="373"/>
                  </a:lnTo>
                  <a:lnTo>
                    <a:pt x="135" y="374"/>
                  </a:lnTo>
                  <a:lnTo>
                    <a:pt x="130" y="374"/>
                  </a:lnTo>
                  <a:lnTo>
                    <a:pt x="126" y="375"/>
                  </a:lnTo>
                  <a:lnTo>
                    <a:pt x="126" y="376"/>
                  </a:lnTo>
                  <a:lnTo>
                    <a:pt x="126" y="377"/>
                  </a:lnTo>
                  <a:lnTo>
                    <a:pt x="126" y="380"/>
                  </a:lnTo>
                  <a:lnTo>
                    <a:pt x="126" y="381"/>
                  </a:lnTo>
                  <a:lnTo>
                    <a:pt x="128" y="381"/>
                  </a:lnTo>
                  <a:lnTo>
                    <a:pt x="132" y="381"/>
                  </a:lnTo>
                  <a:lnTo>
                    <a:pt x="134" y="382"/>
                  </a:lnTo>
                  <a:lnTo>
                    <a:pt x="136" y="382"/>
                  </a:lnTo>
                  <a:lnTo>
                    <a:pt x="134" y="384"/>
                  </a:lnTo>
                  <a:lnTo>
                    <a:pt x="132" y="386"/>
                  </a:lnTo>
                  <a:lnTo>
                    <a:pt x="128" y="387"/>
                  </a:lnTo>
                  <a:lnTo>
                    <a:pt x="126" y="390"/>
                  </a:lnTo>
                  <a:lnTo>
                    <a:pt x="128" y="392"/>
                  </a:lnTo>
                  <a:lnTo>
                    <a:pt x="130" y="393"/>
                  </a:lnTo>
                  <a:lnTo>
                    <a:pt x="134" y="393"/>
                  </a:lnTo>
                  <a:lnTo>
                    <a:pt x="139" y="393"/>
                  </a:lnTo>
                  <a:lnTo>
                    <a:pt x="123" y="409"/>
                  </a:lnTo>
                  <a:lnTo>
                    <a:pt x="107" y="420"/>
                  </a:lnTo>
                  <a:lnTo>
                    <a:pt x="90" y="430"/>
                  </a:lnTo>
                  <a:lnTo>
                    <a:pt x="75" y="437"/>
                  </a:lnTo>
                  <a:lnTo>
                    <a:pt x="57" y="443"/>
                  </a:lnTo>
                  <a:lnTo>
                    <a:pt x="39" y="446"/>
                  </a:lnTo>
                  <a:lnTo>
                    <a:pt x="20" y="450"/>
                  </a:lnTo>
                  <a:lnTo>
                    <a:pt x="0" y="452"/>
                  </a:lnTo>
                  <a:close/>
                </a:path>
              </a:pathLst>
            </a:custGeom>
            <a:solidFill>
              <a:srgbClr val="99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88" name="Freeform 11">
              <a:extLst>
                <a:ext uri="{FF2B5EF4-FFF2-40B4-BE49-F238E27FC236}">
                  <a16:creationId xmlns:a16="http://schemas.microsoft.com/office/drawing/2014/main" id="{56262E8A-9A91-7197-CAA2-B29770F9D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5" y="2470"/>
              <a:ext cx="471" cy="434"/>
            </a:xfrm>
            <a:custGeom>
              <a:avLst/>
              <a:gdLst>
                <a:gd name="T0" fmla="*/ 204 w 471"/>
                <a:gd name="T1" fmla="*/ 419 h 434"/>
                <a:gd name="T2" fmla="*/ 119 w 471"/>
                <a:gd name="T3" fmla="*/ 391 h 434"/>
                <a:gd name="T4" fmla="*/ 39 w 471"/>
                <a:gd name="T5" fmla="*/ 345 h 434"/>
                <a:gd name="T6" fmla="*/ 10 w 471"/>
                <a:gd name="T7" fmla="*/ 257 h 434"/>
                <a:gd name="T8" fmla="*/ 53 w 471"/>
                <a:gd name="T9" fmla="*/ 140 h 434"/>
                <a:gd name="T10" fmla="*/ 106 w 471"/>
                <a:gd name="T11" fmla="*/ 30 h 434"/>
                <a:gd name="T12" fmla="*/ 157 w 471"/>
                <a:gd name="T13" fmla="*/ 48 h 434"/>
                <a:gd name="T14" fmla="*/ 205 w 471"/>
                <a:gd name="T15" fmla="*/ 2 h 434"/>
                <a:gd name="T16" fmla="*/ 280 w 471"/>
                <a:gd name="T17" fmla="*/ 90 h 434"/>
                <a:gd name="T18" fmla="*/ 417 w 471"/>
                <a:gd name="T19" fmla="*/ 109 h 434"/>
                <a:gd name="T20" fmla="*/ 461 w 471"/>
                <a:gd name="T21" fmla="*/ 101 h 434"/>
                <a:gd name="T22" fmla="*/ 445 w 471"/>
                <a:gd name="T23" fmla="*/ 114 h 434"/>
                <a:gd name="T24" fmla="*/ 447 w 471"/>
                <a:gd name="T25" fmla="*/ 120 h 434"/>
                <a:gd name="T26" fmla="*/ 455 w 471"/>
                <a:gd name="T27" fmla="*/ 127 h 434"/>
                <a:gd name="T28" fmla="*/ 446 w 471"/>
                <a:gd name="T29" fmla="*/ 140 h 434"/>
                <a:gd name="T30" fmla="*/ 466 w 471"/>
                <a:gd name="T31" fmla="*/ 140 h 434"/>
                <a:gd name="T32" fmla="*/ 435 w 471"/>
                <a:gd name="T33" fmla="*/ 154 h 434"/>
                <a:gd name="T34" fmla="*/ 459 w 471"/>
                <a:gd name="T35" fmla="*/ 153 h 434"/>
                <a:gd name="T36" fmla="*/ 467 w 471"/>
                <a:gd name="T37" fmla="*/ 160 h 434"/>
                <a:gd name="T38" fmla="*/ 437 w 471"/>
                <a:gd name="T39" fmla="*/ 168 h 434"/>
                <a:gd name="T40" fmla="*/ 441 w 471"/>
                <a:gd name="T41" fmla="*/ 172 h 434"/>
                <a:gd name="T42" fmla="*/ 469 w 471"/>
                <a:gd name="T43" fmla="*/ 171 h 434"/>
                <a:gd name="T44" fmla="*/ 443 w 471"/>
                <a:gd name="T45" fmla="*/ 186 h 434"/>
                <a:gd name="T46" fmla="*/ 432 w 471"/>
                <a:gd name="T47" fmla="*/ 192 h 434"/>
                <a:gd name="T48" fmla="*/ 465 w 471"/>
                <a:gd name="T49" fmla="*/ 188 h 434"/>
                <a:gd name="T50" fmla="*/ 467 w 471"/>
                <a:gd name="T51" fmla="*/ 197 h 434"/>
                <a:gd name="T52" fmla="*/ 432 w 471"/>
                <a:gd name="T53" fmla="*/ 208 h 434"/>
                <a:gd name="T54" fmla="*/ 466 w 471"/>
                <a:gd name="T55" fmla="*/ 208 h 434"/>
                <a:gd name="T56" fmla="*/ 459 w 471"/>
                <a:gd name="T57" fmla="*/ 219 h 434"/>
                <a:gd name="T58" fmla="*/ 430 w 471"/>
                <a:gd name="T59" fmla="*/ 226 h 434"/>
                <a:gd name="T60" fmla="*/ 449 w 471"/>
                <a:gd name="T61" fmla="*/ 228 h 434"/>
                <a:gd name="T62" fmla="*/ 460 w 471"/>
                <a:gd name="T63" fmla="*/ 238 h 434"/>
                <a:gd name="T64" fmla="*/ 431 w 471"/>
                <a:gd name="T65" fmla="*/ 246 h 434"/>
                <a:gd name="T66" fmla="*/ 447 w 471"/>
                <a:gd name="T67" fmla="*/ 247 h 434"/>
                <a:gd name="T68" fmla="*/ 468 w 471"/>
                <a:gd name="T69" fmla="*/ 252 h 434"/>
                <a:gd name="T70" fmla="*/ 426 w 471"/>
                <a:gd name="T71" fmla="*/ 265 h 434"/>
                <a:gd name="T72" fmla="*/ 439 w 471"/>
                <a:gd name="T73" fmla="*/ 267 h 434"/>
                <a:gd name="T74" fmla="*/ 469 w 471"/>
                <a:gd name="T75" fmla="*/ 263 h 434"/>
                <a:gd name="T76" fmla="*/ 456 w 471"/>
                <a:gd name="T77" fmla="*/ 277 h 434"/>
                <a:gd name="T78" fmla="*/ 422 w 471"/>
                <a:gd name="T79" fmla="*/ 289 h 434"/>
                <a:gd name="T80" fmla="*/ 458 w 471"/>
                <a:gd name="T81" fmla="*/ 285 h 434"/>
                <a:gd name="T82" fmla="*/ 450 w 471"/>
                <a:gd name="T83" fmla="*/ 296 h 434"/>
                <a:gd name="T84" fmla="*/ 413 w 471"/>
                <a:gd name="T85" fmla="*/ 308 h 434"/>
                <a:gd name="T86" fmla="*/ 442 w 471"/>
                <a:gd name="T87" fmla="*/ 306 h 434"/>
                <a:gd name="T88" fmla="*/ 467 w 471"/>
                <a:gd name="T89" fmla="*/ 307 h 434"/>
                <a:gd name="T90" fmla="*/ 432 w 471"/>
                <a:gd name="T91" fmla="*/ 323 h 434"/>
                <a:gd name="T92" fmla="*/ 410 w 471"/>
                <a:gd name="T93" fmla="*/ 331 h 434"/>
                <a:gd name="T94" fmla="*/ 460 w 471"/>
                <a:gd name="T95" fmla="*/ 323 h 434"/>
                <a:gd name="T96" fmla="*/ 454 w 471"/>
                <a:gd name="T97" fmla="*/ 338 h 434"/>
                <a:gd name="T98" fmla="*/ 410 w 471"/>
                <a:gd name="T99" fmla="*/ 350 h 434"/>
                <a:gd name="T100" fmla="*/ 430 w 471"/>
                <a:gd name="T101" fmla="*/ 351 h 434"/>
                <a:gd name="T102" fmla="*/ 465 w 471"/>
                <a:gd name="T103" fmla="*/ 350 h 434"/>
                <a:gd name="T104" fmla="*/ 413 w 471"/>
                <a:gd name="T105" fmla="*/ 372 h 434"/>
                <a:gd name="T106" fmla="*/ 441 w 471"/>
                <a:gd name="T107" fmla="*/ 372 h 434"/>
                <a:gd name="T108" fmla="*/ 462 w 471"/>
                <a:gd name="T109" fmla="*/ 378 h 434"/>
                <a:gd name="T110" fmla="*/ 406 w 471"/>
                <a:gd name="T111" fmla="*/ 395 h 434"/>
                <a:gd name="T112" fmla="*/ 445 w 471"/>
                <a:gd name="T113" fmla="*/ 395 h 434"/>
                <a:gd name="T114" fmla="*/ 451 w 471"/>
                <a:gd name="T115" fmla="*/ 400 h 434"/>
                <a:gd name="T116" fmla="*/ 399 w 471"/>
                <a:gd name="T117" fmla="*/ 422 h 434"/>
                <a:gd name="T118" fmla="*/ 312 w 471"/>
                <a:gd name="T119" fmla="*/ 434 h 43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1" h="434">
                  <a:moveTo>
                    <a:pt x="300" y="434"/>
                  </a:moveTo>
                  <a:lnTo>
                    <a:pt x="284" y="431"/>
                  </a:lnTo>
                  <a:lnTo>
                    <a:pt x="268" y="429"/>
                  </a:lnTo>
                  <a:lnTo>
                    <a:pt x="252" y="427"/>
                  </a:lnTo>
                  <a:lnTo>
                    <a:pt x="235" y="425"/>
                  </a:lnTo>
                  <a:lnTo>
                    <a:pt x="220" y="421"/>
                  </a:lnTo>
                  <a:lnTo>
                    <a:pt x="204" y="419"/>
                  </a:lnTo>
                  <a:lnTo>
                    <a:pt x="189" y="416"/>
                  </a:lnTo>
                  <a:lnTo>
                    <a:pt x="174" y="412"/>
                  </a:lnTo>
                  <a:lnTo>
                    <a:pt x="163" y="408"/>
                  </a:lnTo>
                  <a:lnTo>
                    <a:pt x="152" y="404"/>
                  </a:lnTo>
                  <a:lnTo>
                    <a:pt x="141" y="399"/>
                  </a:lnTo>
                  <a:lnTo>
                    <a:pt x="130" y="395"/>
                  </a:lnTo>
                  <a:lnTo>
                    <a:pt x="119" y="391"/>
                  </a:lnTo>
                  <a:lnTo>
                    <a:pt x="108" y="387"/>
                  </a:lnTo>
                  <a:lnTo>
                    <a:pt x="96" y="382"/>
                  </a:lnTo>
                  <a:lnTo>
                    <a:pt x="85" y="379"/>
                  </a:lnTo>
                  <a:lnTo>
                    <a:pt x="73" y="370"/>
                  </a:lnTo>
                  <a:lnTo>
                    <a:pt x="61" y="362"/>
                  </a:lnTo>
                  <a:lnTo>
                    <a:pt x="50" y="354"/>
                  </a:lnTo>
                  <a:lnTo>
                    <a:pt x="39" y="345"/>
                  </a:lnTo>
                  <a:lnTo>
                    <a:pt x="29" y="337"/>
                  </a:lnTo>
                  <a:lnTo>
                    <a:pt x="19" y="327"/>
                  </a:lnTo>
                  <a:lnTo>
                    <a:pt x="9" y="318"/>
                  </a:lnTo>
                  <a:lnTo>
                    <a:pt x="0" y="308"/>
                  </a:lnTo>
                  <a:lnTo>
                    <a:pt x="2" y="291"/>
                  </a:lnTo>
                  <a:lnTo>
                    <a:pt x="5" y="273"/>
                  </a:lnTo>
                  <a:lnTo>
                    <a:pt x="10" y="257"/>
                  </a:lnTo>
                  <a:lnTo>
                    <a:pt x="15" y="240"/>
                  </a:lnTo>
                  <a:lnTo>
                    <a:pt x="22" y="223"/>
                  </a:lnTo>
                  <a:lnTo>
                    <a:pt x="27" y="207"/>
                  </a:lnTo>
                  <a:lnTo>
                    <a:pt x="33" y="191"/>
                  </a:lnTo>
                  <a:lnTo>
                    <a:pt x="39" y="174"/>
                  </a:lnTo>
                  <a:lnTo>
                    <a:pt x="46" y="156"/>
                  </a:lnTo>
                  <a:lnTo>
                    <a:pt x="53" y="140"/>
                  </a:lnTo>
                  <a:lnTo>
                    <a:pt x="59" y="127"/>
                  </a:lnTo>
                  <a:lnTo>
                    <a:pt x="64" y="113"/>
                  </a:lnTo>
                  <a:lnTo>
                    <a:pt x="70" y="99"/>
                  </a:lnTo>
                  <a:lnTo>
                    <a:pt x="78" y="81"/>
                  </a:lnTo>
                  <a:lnTo>
                    <a:pt x="88" y="58"/>
                  </a:lnTo>
                  <a:lnTo>
                    <a:pt x="100" y="28"/>
                  </a:lnTo>
                  <a:lnTo>
                    <a:pt x="106" y="30"/>
                  </a:lnTo>
                  <a:lnTo>
                    <a:pt x="113" y="33"/>
                  </a:lnTo>
                  <a:lnTo>
                    <a:pt x="120" y="37"/>
                  </a:lnTo>
                  <a:lnTo>
                    <a:pt x="126" y="39"/>
                  </a:lnTo>
                  <a:lnTo>
                    <a:pt x="133" y="42"/>
                  </a:lnTo>
                  <a:lnTo>
                    <a:pt x="141" y="44"/>
                  </a:lnTo>
                  <a:lnTo>
                    <a:pt x="149" y="47"/>
                  </a:lnTo>
                  <a:lnTo>
                    <a:pt x="157" y="48"/>
                  </a:lnTo>
                  <a:lnTo>
                    <a:pt x="164" y="43"/>
                  </a:lnTo>
                  <a:lnTo>
                    <a:pt x="172" y="38"/>
                  </a:lnTo>
                  <a:lnTo>
                    <a:pt x="179" y="30"/>
                  </a:lnTo>
                  <a:lnTo>
                    <a:pt x="185" y="22"/>
                  </a:lnTo>
                  <a:lnTo>
                    <a:pt x="192" y="14"/>
                  </a:lnTo>
                  <a:lnTo>
                    <a:pt x="199" y="8"/>
                  </a:lnTo>
                  <a:lnTo>
                    <a:pt x="205" y="2"/>
                  </a:lnTo>
                  <a:lnTo>
                    <a:pt x="213" y="0"/>
                  </a:lnTo>
                  <a:lnTo>
                    <a:pt x="217" y="18"/>
                  </a:lnTo>
                  <a:lnTo>
                    <a:pt x="220" y="40"/>
                  </a:lnTo>
                  <a:lnTo>
                    <a:pt x="227" y="61"/>
                  </a:lnTo>
                  <a:lnTo>
                    <a:pt x="239" y="77"/>
                  </a:lnTo>
                  <a:lnTo>
                    <a:pt x="259" y="83"/>
                  </a:lnTo>
                  <a:lnTo>
                    <a:pt x="280" y="90"/>
                  </a:lnTo>
                  <a:lnTo>
                    <a:pt x="301" y="95"/>
                  </a:lnTo>
                  <a:lnTo>
                    <a:pt x="322" y="100"/>
                  </a:lnTo>
                  <a:lnTo>
                    <a:pt x="343" y="104"/>
                  </a:lnTo>
                  <a:lnTo>
                    <a:pt x="366" y="108"/>
                  </a:lnTo>
                  <a:lnTo>
                    <a:pt x="388" y="109"/>
                  </a:lnTo>
                  <a:lnTo>
                    <a:pt x="410" y="110"/>
                  </a:lnTo>
                  <a:lnTo>
                    <a:pt x="417" y="109"/>
                  </a:lnTo>
                  <a:lnTo>
                    <a:pt x="422" y="108"/>
                  </a:lnTo>
                  <a:lnTo>
                    <a:pt x="429" y="107"/>
                  </a:lnTo>
                  <a:lnTo>
                    <a:pt x="436" y="105"/>
                  </a:lnTo>
                  <a:lnTo>
                    <a:pt x="442" y="104"/>
                  </a:lnTo>
                  <a:lnTo>
                    <a:pt x="449" y="103"/>
                  </a:lnTo>
                  <a:lnTo>
                    <a:pt x="455" y="102"/>
                  </a:lnTo>
                  <a:lnTo>
                    <a:pt x="461" y="101"/>
                  </a:lnTo>
                  <a:lnTo>
                    <a:pt x="460" y="102"/>
                  </a:lnTo>
                  <a:lnTo>
                    <a:pt x="460" y="104"/>
                  </a:lnTo>
                  <a:lnTo>
                    <a:pt x="460" y="105"/>
                  </a:lnTo>
                  <a:lnTo>
                    <a:pt x="460" y="108"/>
                  </a:lnTo>
                  <a:lnTo>
                    <a:pt x="455" y="110"/>
                  </a:lnTo>
                  <a:lnTo>
                    <a:pt x="450" y="112"/>
                  </a:lnTo>
                  <a:lnTo>
                    <a:pt x="445" y="114"/>
                  </a:lnTo>
                  <a:lnTo>
                    <a:pt x="435" y="119"/>
                  </a:lnTo>
                  <a:lnTo>
                    <a:pt x="433" y="120"/>
                  </a:lnTo>
                  <a:lnTo>
                    <a:pt x="433" y="121"/>
                  </a:lnTo>
                  <a:lnTo>
                    <a:pt x="432" y="122"/>
                  </a:lnTo>
                  <a:lnTo>
                    <a:pt x="432" y="123"/>
                  </a:lnTo>
                  <a:lnTo>
                    <a:pt x="439" y="121"/>
                  </a:lnTo>
                  <a:lnTo>
                    <a:pt x="447" y="120"/>
                  </a:lnTo>
                  <a:lnTo>
                    <a:pt x="454" y="119"/>
                  </a:lnTo>
                  <a:lnTo>
                    <a:pt x="462" y="120"/>
                  </a:lnTo>
                  <a:lnTo>
                    <a:pt x="462" y="121"/>
                  </a:lnTo>
                  <a:lnTo>
                    <a:pt x="462" y="123"/>
                  </a:lnTo>
                  <a:lnTo>
                    <a:pt x="462" y="124"/>
                  </a:lnTo>
                  <a:lnTo>
                    <a:pt x="455" y="127"/>
                  </a:lnTo>
                  <a:lnTo>
                    <a:pt x="447" y="130"/>
                  </a:lnTo>
                  <a:lnTo>
                    <a:pt x="439" y="133"/>
                  </a:lnTo>
                  <a:lnTo>
                    <a:pt x="431" y="137"/>
                  </a:lnTo>
                  <a:lnTo>
                    <a:pt x="432" y="140"/>
                  </a:lnTo>
                  <a:lnTo>
                    <a:pt x="436" y="141"/>
                  </a:lnTo>
                  <a:lnTo>
                    <a:pt x="440" y="141"/>
                  </a:lnTo>
                  <a:lnTo>
                    <a:pt x="446" y="140"/>
                  </a:lnTo>
                  <a:lnTo>
                    <a:pt x="451" y="138"/>
                  </a:lnTo>
                  <a:lnTo>
                    <a:pt x="457" y="137"/>
                  </a:lnTo>
                  <a:lnTo>
                    <a:pt x="461" y="134"/>
                  </a:lnTo>
                  <a:lnTo>
                    <a:pt x="466" y="133"/>
                  </a:lnTo>
                  <a:lnTo>
                    <a:pt x="466" y="136"/>
                  </a:lnTo>
                  <a:lnTo>
                    <a:pt x="466" y="138"/>
                  </a:lnTo>
                  <a:lnTo>
                    <a:pt x="466" y="140"/>
                  </a:lnTo>
                  <a:lnTo>
                    <a:pt x="467" y="142"/>
                  </a:lnTo>
                  <a:lnTo>
                    <a:pt x="458" y="146"/>
                  </a:lnTo>
                  <a:lnTo>
                    <a:pt x="448" y="149"/>
                  </a:lnTo>
                  <a:lnTo>
                    <a:pt x="439" y="151"/>
                  </a:lnTo>
                  <a:lnTo>
                    <a:pt x="435" y="154"/>
                  </a:lnTo>
                  <a:lnTo>
                    <a:pt x="435" y="156"/>
                  </a:lnTo>
                  <a:lnTo>
                    <a:pt x="440" y="156"/>
                  </a:lnTo>
                  <a:lnTo>
                    <a:pt x="446" y="156"/>
                  </a:lnTo>
                  <a:lnTo>
                    <a:pt x="451" y="154"/>
                  </a:lnTo>
                  <a:lnTo>
                    <a:pt x="455" y="153"/>
                  </a:lnTo>
                  <a:lnTo>
                    <a:pt x="459" y="153"/>
                  </a:lnTo>
                  <a:lnTo>
                    <a:pt x="462" y="152"/>
                  </a:lnTo>
                  <a:lnTo>
                    <a:pt x="466" y="152"/>
                  </a:lnTo>
                  <a:lnTo>
                    <a:pt x="468" y="152"/>
                  </a:lnTo>
                  <a:lnTo>
                    <a:pt x="467" y="154"/>
                  </a:lnTo>
                  <a:lnTo>
                    <a:pt x="467" y="156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2" y="161"/>
                  </a:lnTo>
                  <a:lnTo>
                    <a:pt x="458" y="162"/>
                  </a:lnTo>
                  <a:lnTo>
                    <a:pt x="454" y="163"/>
                  </a:lnTo>
                  <a:lnTo>
                    <a:pt x="449" y="164"/>
                  </a:lnTo>
                  <a:lnTo>
                    <a:pt x="445" y="166"/>
                  </a:lnTo>
                  <a:lnTo>
                    <a:pt x="441" y="167"/>
                  </a:lnTo>
                  <a:lnTo>
                    <a:pt x="437" y="168"/>
                  </a:lnTo>
                  <a:lnTo>
                    <a:pt x="432" y="169"/>
                  </a:lnTo>
                  <a:lnTo>
                    <a:pt x="432" y="170"/>
                  </a:lnTo>
                  <a:lnTo>
                    <a:pt x="432" y="171"/>
                  </a:lnTo>
                  <a:lnTo>
                    <a:pt x="432" y="172"/>
                  </a:lnTo>
                  <a:lnTo>
                    <a:pt x="432" y="173"/>
                  </a:lnTo>
                  <a:lnTo>
                    <a:pt x="437" y="173"/>
                  </a:lnTo>
                  <a:lnTo>
                    <a:pt x="441" y="172"/>
                  </a:lnTo>
                  <a:lnTo>
                    <a:pt x="446" y="172"/>
                  </a:lnTo>
                  <a:lnTo>
                    <a:pt x="451" y="171"/>
                  </a:lnTo>
                  <a:lnTo>
                    <a:pt x="456" y="171"/>
                  </a:lnTo>
                  <a:lnTo>
                    <a:pt x="460" y="170"/>
                  </a:lnTo>
                  <a:lnTo>
                    <a:pt x="465" y="170"/>
                  </a:lnTo>
                  <a:lnTo>
                    <a:pt x="469" y="169"/>
                  </a:lnTo>
                  <a:lnTo>
                    <a:pt x="469" y="171"/>
                  </a:lnTo>
                  <a:lnTo>
                    <a:pt x="469" y="174"/>
                  </a:lnTo>
                  <a:lnTo>
                    <a:pt x="468" y="177"/>
                  </a:lnTo>
                  <a:lnTo>
                    <a:pt x="468" y="180"/>
                  </a:lnTo>
                  <a:lnTo>
                    <a:pt x="461" y="181"/>
                  </a:lnTo>
                  <a:lnTo>
                    <a:pt x="456" y="183"/>
                  </a:lnTo>
                  <a:lnTo>
                    <a:pt x="449" y="184"/>
                  </a:lnTo>
                  <a:lnTo>
                    <a:pt x="443" y="186"/>
                  </a:lnTo>
                  <a:lnTo>
                    <a:pt x="439" y="187"/>
                  </a:lnTo>
                  <a:lnTo>
                    <a:pt x="435" y="188"/>
                  </a:lnTo>
                  <a:lnTo>
                    <a:pt x="432" y="189"/>
                  </a:lnTo>
                  <a:lnTo>
                    <a:pt x="431" y="190"/>
                  </a:lnTo>
                  <a:lnTo>
                    <a:pt x="431" y="191"/>
                  </a:lnTo>
                  <a:lnTo>
                    <a:pt x="432" y="191"/>
                  </a:lnTo>
                  <a:lnTo>
                    <a:pt x="432" y="192"/>
                  </a:lnTo>
                  <a:lnTo>
                    <a:pt x="440" y="192"/>
                  </a:lnTo>
                  <a:lnTo>
                    <a:pt x="447" y="191"/>
                  </a:lnTo>
                  <a:lnTo>
                    <a:pt x="452" y="190"/>
                  </a:lnTo>
                  <a:lnTo>
                    <a:pt x="457" y="190"/>
                  </a:lnTo>
                  <a:lnTo>
                    <a:pt x="461" y="189"/>
                  </a:lnTo>
                  <a:lnTo>
                    <a:pt x="465" y="188"/>
                  </a:lnTo>
                  <a:lnTo>
                    <a:pt x="468" y="188"/>
                  </a:lnTo>
                  <a:lnTo>
                    <a:pt x="471" y="188"/>
                  </a:lnTo>
                  <a:lnTo>
                    <a:pt x="471" y="190"/>
                  </a:lnTo>
                  <a:lnTo>
                    <a:pt x="471" y="191"/>
                  </a:lnTo>
                  <a:lnTo>
                    <a:pt x="470" y="193"/>
                  </a:lnTo>
                  <a:lnTo>
                    <a:pt x="470" y="196"/>
                  </a:lnTo>
                  <a:lnTo>
                    <a:pt x="467" y="197"/>
                  </a:lnTo>
                  <a:lnTo>
                    <a:pt x="464" y="198"/>
                  </a:lnTo>
                  <a:lnTo>
                    <a:pt x="460" y="199"/>
                  </a:lnTo>
                  <a:lnTo>
                    <a:pt x="457" y="200"/>
                  </a:lnTo>
                  <a:lnTo>
                    <a:pt x="454" y="201"/>
                  </a:lnTo>
                  <a:lnTo>
                    <a:pt x="448" y="203"/>
                  </a:lnTo>
                  <a:lnTo>
                    <a:pt x="441" y="206"/>
                  </a:lnTo>
                  <a:lnTo>
                    <a:pt x="432" y="208"/>
                  </a:lnTo>
                  <a:lnTo>
                    <a:pt x="435" y="209"/>
                  </a:lnTo>
                  <a:lnTo>
                    <a:pt x="438" y="210"/>
                  </a:lnTo>
                  <a:lnTo>
                    <a:pt x="443" y="210"/>
                  </a:lnTo>
                  <a:lnTo>
                    <a:pt x="449" y="210"/>
                  </a:lnTo>
                  <a:lnTo>
                    <a:pt x="456" y="209"/>
                  </a:lnTo>
                  <a:lnTo>
                    <a:pt x="461" y="209"/>
                  </a:lnTo>
                  <a:lnTo>
                    <a:pt x="466" y="208"/>
                  </a:lnTo>
                  <a:lnTo>
                    <a:pt x="469" y="208"/>
                  </a:lnTo>
                  <a:lnTo>
                    <a:pt x="469" y="210"/>
                  </a:lnTo>
                  <a:lnTo>
                    <a:pt x="469" y="212"/>
                  </a:lnTo>
                  <a:lnTo>
                    <a:pt x="468" y="214"/>
                  </a:lnTo>
                  <a:lnTo>
                    <a:pt x="468" y="217"/>
                  </a:lnTo>
                  <a:lnTo>
                    <a:pt x="464" y="218"/>
                  </a:lnTo>
                  <a:lnTo>
                    <a:pt x="459" y="219"/>
                  </a:lnTo>
                  <a:lnTo>
                    <a:pt x="454" y="220"/>
                  </a:lnTo>
                  <a:lnTo>
                    <a:pt x="449" y="221"/>
                  </a:lnTo>
                  <a:lnTo>
                    <a:pt x="445" y="222"/>
                  </a:lnTo>
                  <a:lnTo>
                    <a:pt x="439" y="223"/>
                  </a:lnTo>
                  <a:lnTo>
                    <a:pt x="435" y="224"/>
                  </a:lnTo>
                  <a:lnTo>
                    <a:pt x="430" y="224"/>
                  </a:lnTo>
                  <a:lnTo>
                    <a:pt x="430" y="226"/>
                  </a:lnTo>
                  <a:lnTo>
                    <a:pt x="430" y="227"/>
                  </a:lnTo>
                  <a:lnTo>
                    <a:pt x="430" y="228"/>
                  </a:lnTo>
                  <a:lnTo>
                    <a:pt x="435" y="228"/>
                  </a:lnTo>
                  <a:lnTo>
                    <a:pt x="439" y="228"/>
                  </a:lnTo>
                  <a:lnTo>
                    <a:pt x="445" y="228"/>
                  </a:lnTo>
                  <a:lnTo>
                    <a:pt x="449" y="228"/>
                  </a:lnTo>
                  <a:lnTo>
                    <a:pt x="455" y="228"/>
                  </a:lnTo>
                  <a:lnTo>
                    <a:pt x="459" y="227"/>
                  </a:lnTo>
                  <a:lnTo>
                    <a:pt x="465" y="227"/>
                  </a:lnTo>
                  <a:lnTo>
                    <a:pt x="469" y="226"/>
                  </a:lnTo>
                  <a:lnTo>
                    <a:pt x="467" y="231"/>
                  </a:lnTo>
                  <a:lnTo>
                    <a:pt x="465" y="236"/>
                  </a:lnTo>
                  <a:lnTo>
                    <a:pt x="460" y="238"/>
                  </a:lnTo>
                  <a:lnTo>
                    <a:pt x="455" y="240"/>
                  </a:lnTo>
                  <a:lnTo>
                    <a:pt x="449" y="241"/>
                  </a:lnTo>
                  <a:lnTo>
                    <a:pt x="443" y="241"/>
                  </a:lnTo>
                  <a:lnTo>
                    <a:pt x="437" y="242"/>
                  </a:lnTo>
                  <a:lnTo>
                    <a:pt x="431" y="243"/>
                  </a:lnTo>
                  <a:lnTo>
                    <a:pt x="431" y="245"/>
                  </a:lnTo>
                  <a:lnTo>
                    <a:pt x="431" y="246"/>
                  </a:lnTo>
                  <a:lnTo>
                    <a:pt x="431" y="247"/>
                  </a:lnTo>
                  <a:lnTo>
                    <a:pt x="431" y="248"/>
                  </a:lnTo>
                  <a:lnTo>
                    <a:pt x="435" y="248"/>
                  </a:lnTo>
                  <a:lnTo>
                    <a:pt x="437" y="248"/>
                  </a:lnTo>
                  <a:lnTo>
                    <a:pt x="439" y="248"/>
                  </a:lnTo>
                  <a:lnTo>
                    <a:pt x="442" y="248"/>
                  </a:lnTo>
                  <a:lnTo>
                    <a:pt x="447" y="247"/>
                  </a:lnTo>
                  <a:lnTo>
                    <a:pt x="452" y="247"/>
                  </a:lnTo>
                  <a:lnTo>
                    <a:pt x="459" y="246"/>
                  </a:lnTo>
                  <a:lnTo>
                    <a:pt x="469" y="245"/>
                  </a:lnTo>
                  <a:lnTo>
                    <a:pt x="469" y="247"/>
                  </a:lnTo>
                  <a:lnTo>
                    <a:pt x="469" y="249"/>
                  </a:lnTo>
                  <a:lnTo>
                    <a:pt x="468" y="250"/>
                  </a:lnTo>
                  <a:lnTo>
                    <a:pt x="468" y="252"/>
                  </a:lnTo>
                  <a:lnTo>
                    <a:pt x="455" y="256"/>
                  </a:lnTo>
                  <a:lnTo>
                    <a:pt x="445" y="259"/>
                  </a:lnTo>
                  <a:lnTo>
                    <a:pt x="437" y="261"/>
                  </a:lnTo>
                  <a:lnTo>
                    <a:pt x="432" y="262"/>
                  </a:lnTo>
                  <a:lnTo>
                    <a:pt x="429" y="263"/>
                  </a:lnTo>
                  <a:lnTo>
                    <a:pt x="427" y="263"/>
                  </a:lnTo>
                  <a:lnTo>
                    <a:pt x="426" y="265"/>
                  </a:lnTo>
                  <a:lnTo>
                    <a:pt x="427" y="266"/>
                  </a:lnTo>
                  <a:lnTo>
                    <a:pt x="427" y="267"/>
                  </a:lnTo>
                  <a:lnTo>
                    <a:pt x="427" y="268"/>
                  </a:lnTo>
                  <a:lnTo>
                    <a:pt x="433" y="267"/>
                  </a:lnTo>
                  <a:lnTo>
                    <a:pt x="439" y="267"/>
                  </a:lnTo>
                  <a:lnTo>
                    <a:pt x="443" y="266"/>
                  </a:lnTo>
                  <a:lnTo>
                    <a:pt x="447" y="266"/>
                  </a:lnTo>
                  <a:lnTo>
                    <a:pt x="451" y="265"/>
                  </a:lnTo>
                  <a:lnTo>
                    <a:pt x="456" y="263"/>
                  </a:lnTo>
                  <a:lnTo>
                    <a:pt x="461" y="262"/>
                  </a:lnTo>
                  <a:lnTo>
                    <a:pt x="469" y="261"/>
                  </a:lnTo>
                  <a:lnTo>
                    <a:pt x="469" y="263"/>
                  </a:lnTo>
                  <a:lnTo>
                    <a:pt x="469" y="266"/>
                  </a:lnTo>
                  <a:lnTo>
                    <a:pt x="468" y="269"/>
                  </a:lnTo>
                  <a:lnTo>
                    <a:pt x="468" y="271"/>
                  </a:lnTo>
                  <a:lnTo>
                    <a:pt x="465" y="272"/>
                  </a:lnTo>
                  <a:lnTo>
                    <a:pt x="462" y="273"/>
                  </a:lnTo>
                  <a:lnTo>
                    <a:pt x="459" y="276"/>
                  </a:lnTo>
                  <a:lnTo>
                    <a:pt x="456" y="277"/>
                  </a:lnTo>
                  <a:lnTo>
                    <a:pt x="450" y="278"/>
                  </a:lnTo>
                  <a:lnTo>
                    <a:pt x="442" y="281"/>
                  </a:lnTo>
                  <a:lnTo>
                    <a:pt x="433" y="283"/>
                  </a:lnTo>
                  <a:lnTo>
                    <a:pt x="420" y="288"/>
                  </a:lnTo>
                  <a:lnTo>
                    <a:pt x="421" y="288"/>
                  </a:lnTo>
                  <a:lnTo>
                    <a:pt x="421" y="289"/>
                  </a:lnTo>
                  <a:lnTo>
                    <a:pt x="422" y="289"/>
                  </a:lnTo>
                  <a:lnTo>
                    <a:pt x="422" y="290"/>
                  </a:lnTo>
                  <a:lnTo>
                    <a:pt x="432" y="289"/>
                  </a:lnTo>
                  <a:lnTo>
                    <a:pt x="439" y="288"/>
                  </a:lnTo>
                  <a:lnTo>
                    <a:pt x="445" y="287"/>
                  </a:lnTo>
                  <a:lnTo>
                    <a:pt x="450" y="287"/>
                  </a:lnTo>
                  <a:lnTo>
                    <a:pt x="455" y="286"/>
                  </a:lnTo>
                  <a:lnTo>
                    <a:pt x="458" y="285"/>
                  </a:lnTo>
                  <a:lnTo>
                    <a:pt x="464" y="283"/>
                  </a:lnTo>
                  <a:lnTo>
                    <a:pt x="469" y="281"/>
                  </a:lnTo>
                  <a:lnTo>
                    <a:pt x="469" y="283"/>
                  </a:lnTo>
                  <a:lnTo>
                    <a:pt x="469" y="286"/>
                  </a:lnTo>
                  <a:lnTo>
                    <a:pt x="468" y="289"/>
                  </a:lnTo>
                  <a:lnTo>
                    <a:pt x="468" y="291"/>
                  </a:lnTo>
                  <a:lnTo>
                    <a:pt x="450" y="296"/>
                  </a:lnTo>
                  <a:lnTo>
                    <a:pt x="437" y="300"/>
                  </a:lnTo>
                  <a:lnTo>
                    <a:pt x="428" y="302"/>
                  </a:lnTo>
                  <a:lnTo>
                    <a:pt x="421" y="305"/>
                  </a:lnTo>
                  <a:lnTo>
                    <a:pt x="417" y="306"/>
                  </a:lnTo>
                  <a:lnTo>
                    <a:pt x="415" y="307"/>
                  </a:lnTo>
                  <a:lnTo>
                    <a:pt x="413" y="307"/>
                  </a:lnTo>
                  <a:lnTo>
                    <a:pt x="413" y="308"/>
                  </a:lnTo>
                  <a:lnTo>
                    <a:pt x="415" y="308"/>
                  </a:lnTo>
                  <a:lnTo>
                    <a:pt x="415" y="309"/>
                  </a:lnTo>
                  <a:lnTo>
                    <a:pt x="426" y="308"/>
                  </a:lnTo>
                  <a:lnTo>
                    <a:pt x="435" y="307"/>
                  </a:lnTo>
                  <a:lnTo>
                    <a:pt x="442" y="306"/>
                  </a:lnTo>
                  <a:lnTo>
                    <a:pt x="449" y="305"/>
                  </a:lnTo>
                  <a:lnTo>
                    <a:pt x="455" y="303"/>
                  </a:lnTo>
                  <a:lnTo>
                    <a:pt x="459" y="303"/>
                  </a:lnTo>
                  <a:lnTo>
                    <a:pt x="464" y="302"/>
                  </a:lnTo>
                  <a:lnTo>
                    <a:pt x="468" y="302"/>
                  </a:lnTo>
                  <a:lnTo>
                    <a:pt x="467" y="305"/>
                  </a:lnTo>
                  <a:lnTo>
                    <a:pt x="467" y="307"/>
                  </a:lnTo>
                  <a:lnTo>
                    <a:pt x="467" y="309"/>
                  </a:lnTo>
                  <a:lnTo>
                    <a:pt x="467" y="312"/>
                  </a:lnTo>
                  <a:lnTo>
                    <a:pt x="460" y="315"/>
                  </a:lnTo>
                  <a:lnTo>
                    <a:pt x="454" y="318"/>
                  </a:lnTo>
                  <a:lnTo>
                    <a:pt x="446" y="320"/>
                  </a:lnTo>
                  <a:lnTo>
                    <a:pt x="439" y="321"/>
                  </a:lnTo>
                  <a:lnTo>
                    <a:pt x="432" y="323"/>
                  </a:lnTo>
                  <a:lnTo>
                    <a:pt x="426" y="325"/>
                  </a:lnTo>
                  <a:lnTo>
                    <a:pt x="419" y="326"/>
                  </a:lnTo>
                  <a:lnTo>
                    <a:pt x="412" y="327"/>
                  </a:lnTo>
                  <a:lnTo>
                    <a:pt x="411" y="328"/>
                  </a:lnTo>
                  <a:lnTo>
                    <a:pt x="411" y="329"/>
                  </a:lnTo>
                  <a:lnTo>
                    <a:pt x="411" y="330"/>
                  </a:lnTo>
                  <a:lnTo>
                    <a:pt x="410" y="331"/>
                  </a:lnTo>
                  <a:lnTo>
                    <a:pt x="417" y="330"/>
                  </a:lnTo>
                  <a:lnTo>
                    <a:pt x="423" y="329"/>
                  </a:lnTo>
                  <a:lnTo>
                    <a:pt x="430" y="328"/>
                  </a:lnTo>
                  <a:lnTo>
                    <a:pt x="438" y="327"/>
                  </a:lnTo>
                  <a:lnTo>
                    <a:pt x="445" y="325"/>
                  </a:lnTo>
                  <a:lnTo>
                    <a:pt x="452" y="323"/>
                  </a:lnTo>
                  <a:lnTo>
                    <a:pt x="460" y="323"/>
                  </a:lnTo>
                  <a:lnTo>
                    <a:pt x="467" y="322"/>
                  </a:lnTo>
                  <a:lnTo>
                    <a:pt x="467" y="325"/>
                  </a:lnTo>
                  <a:lnTo>
                    <a:pt x="467" y="327"/>
                  </a:lnTo>
                  <a:lnTo>
                    <a:pt x="467" y="329"/>
                  </a:lnTo>
                  <a:lnTo>
                    <a:pt x="467" y="332"/>
                  </a:lnTo>
                  <a:lnTo>
                    <a:pt x="461" y="336"/>
                  </a:lnTo>
                  <a:lnTo>
                    <a:pt x="454" y="338"/>
                  </a:lnTo>
                  <a:lnTo>
                    <a:pt x="446" y="340"/>
                  </a:lnTo>
                  <a:lnTo>
                    <a:pt x="438" y="342"/>
                  </a:lnTo>
                  <a:lnTo>
                    <a:pt x="430" y="343"/>
                  </a:lnTo>
                  <a:lnTo>
                    <a:pt x="422" y="346"/>
                  </a:lnTo>
                  <a:lnTo>
                    <a:pt x="416" y="347"/>
                  </a:lnTo>
                  <a:lnTo>
                    <a:pt x="410" y="349"/>
                  </a:lnTo>
                  <a:lnTo>
                    <a:pt x="410" y="350"/>
                  </a:lnTo>
                  <a:lnTo>
                    <a:pt x="411" y="351"/>
                  </a:lnTo>
                  <a:lnTo>
                    <a:pt x="411" y="352"/>
                  </a:lnTo>
                  <a:lnTo>
                    <a:pt x="412" y="352"/>
                  </a:lnTo>
                  <a:lnTo>
                    <a:pt x="417" y="352"/>
                  </a:lnTo>
                  <a:lnTo>
                    <a:pt x="421" y="352"/>
                  </a:lnTo>
                  <a:lnTo>
                    <a:pt x="426" y="352"/>
                  </a:lnTo>
                  <a:lnTo>
                    <a:pt x="430" y="351"/>
                  </a:lnTo>
                  <a:lnTo>
                    <a:pt x="436" y="350"/>
                  </a:lnTo>
                  <a:lnTo>
                    <a:pt x="443" y="349"/>
                  </a:lnTo>
                  <a:lnTo>
                    <a:pt x="452" y="347"/>
                  </a:lnTo>
                  <a:lnTo>
                    <a:pt x="466" y="343"/>
                  </a:lnTo>
                  <a:lnTo>
                    <a:pt x="465" y="346"/>
                  </a:lnTo>
                  <a:lnTo>
                    <a:pt x="465" y="348"/>
                  </a:lnTo>
                  <a:lnTo>
                    <a:pt x="465" y="350"/>
                  </a:lnTo>
                  <a:lnTo>
                    <a:pt x="465" y="352"/>
                  </a:lnTo>
                  <a:lnTo>
                    <a:pt x="458" y="356"/>
                  </a:lnTo>
                  <a:lnTo>
                    <a:pt x="450" y="359"/>
                  </a:lnTo>
                  <a:lnTo>
                    <a:pt x="440" y="364"/>
                  </a:lnTo>
                  <a:lnTo>
                    <a:pt x="430" y="367"/>
                  </a:lnTo>
                  <a:lnTo>
                    <a:pt x="421" y="369"/>
                  </a:lnTo>
                  <a:lnTo>
                    <a:pt x="413" y="372"/>
                  </a:lnTo>
                  <a:lnTo>
                    <a:pt x="408" y="374"/>
                  </a:lnTo>
                  <a:lnTo>
                    <a:pt x="406" y="375"/>
                  </a:lnTo>
                  <a:lnTo>
                    <a:pt x="411" y="376"/>
                  </a:lnTo>
                  <a:lnTo>
                    <a:pt x="418" y="376"/>
                  </a:lnTo>
                  <a:lnTo>
                    <a:pt x="426" y="376"/>
                  </a:lnTo>
                  <a:lnTo>
                    <a:pt x="433" y="374"/>
                  </a:lnTo>
                  <a:lnTo>
                    <a:pt x="441" y="372"/>
                  </a:lnTo>
                  <a:lnTo>
                    <a:pt x="450" y="370"/>
                  </a:lnTo>
                  <a:lnTo>
                    <a:pt x="457" y="368"/>
                  </a:lnTo>
                  <a:lnTo>
                    <a:pt x="464" y="366"/>
                  </a:lnTo>
                  <a:lnTo>
                    <a:pt x="462" y="369"/>
                  </a:lnTo>
                  <a:lnTo>
                    <a:pt x="462" y="372"/>
                  </a:lnTo>
                  <a:lnTo>
                    <a:pt x="462" y="376"/>
                  </a:lnTo>
                  <a:lnTo>
                    <a:pt x="462" y="378"/>
                  </a:lnTo>
                  <a:lnTo>
                    <a:pt x="454" y="381"/>
                  </a:lnTo>
                  <a:lnTo>
                    <a:pt x="446" y="385"/>
                  </a:lnTo>
                  <a:lnTo>
                    <a:pt x="437" y="388"/>
                  </a:lnTo>
                  <a:lnTo>
                    <a:pt x="429" y="390"/>
                  </a:lnTo>
                  <a:lnTo>
                    <a:pt x="421" y="391"/>
                  </a:lnTo>
                  <a:lnTo>
                    <a:pt x="413" y="394"/>
                  </a:lnTo>
                  <a:lnTo>
                    <a:pt x="406" y="395"/>
                  </a:lnTo>
                  <a:lnTo>
                    <a:pt x="398" y="396"/>
                  </a:lnTo>
                  <a:lnTo>
                    <a:pt x="402" y="399"/>
                  </a:lnTo>
                  <a:lnTo>
                    <a:pt x="409" y="400"/>
                  </a:lnTo>
                  <a:lnTo>
                    <a:pt x="417" y="399"/>
                  </a:lnTo>
                  <a:lnTo>
                    <a:pt x="427" y="398"/>
                  </a:lnTo>
                  <a:lnTo>
                    <a:pt x="436" y="397"/>
                  </a:lnTo>
                  <a:lnTo>
                    <a:pt x="445" y="395"/>
                  </a:lnTo>
                  <a:lnTo>
                    <a:pt x="452" y="392"/>
                  </a:lnTo>
                  <a:lnTo>
                    <a:pt x="459" y="390"/>
                  </a:lnTo>
                  <a:lnTo>
                    <a:pt x="459" y="391"/>
                  </a:lnTo>
                  <a:lnTo>
                    <a:pt x="459" y="394"/>
                  </a:lnTo>
                  <a:lnTo>
                    <a:pt x="459" y="395"/>
                  </a:lnTo>
                  <a:lnTo>
                    <a:pt x="459" y="397"/>
                  </a:lnTo>
                  <a:lnTo>
                    <a:pt x="451" y="400"/>
                  </a:lnTo>
                  <a:lnTo>
                    <a:pt x="445" y="402"/>
                  </a:lnTo>
                  <a:lnTo>
                    <a:pt x="437" y="406"/>
                  </a:lnTo>
                  <a:lnTo>
                    <a:pt x="429" y="409"/>
                  </a:lnTo>
                  <a:lnTo>
                    <a:pt x="421" y="412"/>
                  </a:lnTo>
                  <a:lnTo>
                    <a:pt x="415" y="416"/>
                  </a:lnTo>
                  <a:lnTo>
                    <a:pt x="407" y="419"/>
                  </a:lnTo>
                  <a:lnTo>
                    <a:pt x="399" y="422"/>
                  </a:lnTo>
                  <a:lnTo>
                    <a:pt x="387" y="426"/>
                  </a:lnTo>
                  <a:lnTo>
                    <a:pt x="373" y="428"/>
                  </a:lnTo>
                  <a:lnTo>
                    <a:pt x="361" y="430"/>
                  </a:lnTo>
                  <a:lnTo>
                    <a:pt x="349" y="431"/>
                  </a:lnTo>
                  <a:lnTo>
                    <a:pt x="337" y="432"/>
                  </a:lnTo>
                  <a:lnTo>
                    <a:pt x="324" y="434"/>
                  </a:lnTo>
                  <a:lnTo>
                    <a:pt x="312" y="434"/>
                  </a:lnTo>
                  <a:lnTo>
                    <a:pt x="300" y="434"/>
                  </a:lnTo>
                  <a:close/>
                </a:path>
              </a:pathLst>
            </a:custGeom>
            <a:solidFill>
              <a:srgbClr val="00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89" name="Freeform 12">
              <a:extLst>
                <a:ext uri="{FF2B5EF4-FFF2-40B4-BE49-F238E27FC236}">
                  <a16:creationId xmlns:a16="http://schemas.microsoft.com/office/drawing/2014/main" id="{16284BC8-4B91-EB16-A635-8DBA9C562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" y="2834"/>
              <a:ext cx="77" cy="21"/>
            </a:xfrm>
            <a:custGeom>
              <a:avLst/>
              <a:gdLst>
                <a:gd name="T0" fmla="*/ 77 w 79"/>
                <a:gd name="T1" fmla="*/ 21 h 21"/>
                <a:gd name="T2" fmla="*/ 55 w 79"/>
                <a:gd name="T3" fmla="*/ 16 h 21"/>
                <a:gd name="T4" fmla="*/ 37 w 79"/>
                <a:gd name="T5" fmla="*/ 13 h 21"/>
                <a:gd name="T6" fmla="*/ 25 w 79"/>
                <a:gd name="T7" fmla="*/ 11 h 21"/>
                <a:gd name="T8" fmla="*/ 16 w 79"/>
                <a:gd name="T9" fmla="*/ 8 h 21"/>
                <a:gd name="T10" fmla="*/ 10 w 79"/>
                <a:gd name="T11" fmla="*/ 7 h 21"/>
                <a:gd name="T12" fmla="*/ 6 w 79"/>
                <a:gd name="T13" fmla="*/ 6 h 21"/>
                <a:gd name="T14" fmla="*/ 4 w 79"/>
                <a:gd name="T15" fmla="*/ 5 h 21"/>
                <a:gd name="T16" fmla="*/ 1 w 79"/>
                <a:gd name="T17" fmla="*/ 4 h 21"/>
                <a:gd name="T18" fmla="*/ 1 w 79"/>
                <a:gd name="T19" fmla="*/ 3 h 21"/>
                <a:gd name="T20" fmla="*/ 1 w 79"/>
                <a:gd name="T21" fmla="*/ 2 h 21"/>
                <a:gd name="T22" fmla="*/ 0 w 79"/>
                <a:gd name="T23" fmla="*/ 1 h 21"/>
                <a:gd name="T24" fmla="*/ 0 w 79"/>
                <a:gd name="T25" fmla="*/ 0 h 21"/>
                <a:gd name="T26" fmla="*/ 9 w 79"/>
                <a:gd name="T27" fmla="*/ 0 h 21"/>
                <a:gd name="T28" fmla="*/ 18 w 79"/>
                <a:gd name="T29" fmla="*/ 2 h 21"/>
                <a:gd name="T30" fmla="*/ 28 w 79"/>
                <a:gd name="T31" fmla="*/ 3 h 21"/>
                <a:gd name="T32" fmla="*/ 38 w 79"/>
                <a:gd name="T33" fmla="*/ 5 h 21"/>
                <a:gd name="T34" fmla="*/ 48 w 79"/>
                <a:gd name="T35" fmla="*/ 8 h 21"/>
                <a:gd name="T36" fmla="*/ 59 w 79"/>
                <a:gd name="T37" fmla="*/ 12 h 21"/>
                <a:gd name="T38" fmla="*/ 68 w 79"/>
                <a:gd name="T39" fmla="*/ 14 h 21"/>
                <a:gd name="T40" fmla="*/ 78 w 79"/>
                <a:gd name="T41" fmla="*/ 17 h 21"/>
                <a:gd name="T42" fmla="*/ 78 w 79"/>
                <a:gd name="T43" fmla="*/ 17 h 21"/>
                <a:gd name="T44" fmla="*/ 78 w 79"/>
                <a:gd name="T45" fmla="*/ 18 h 21"/>
                <a:gd name="T46" fmla="*/ 78 w 79"/>
                <a:gd name="T47" fmla="*/ 18 h 21"/>
                <a:gd name="T48" fmla="*/ 79 w 79"/>
                <a:gd name="T49" fmla="*/ 20 h 21"/>
                <a:gd name="T50" fmla="*/ 78 w 79"/>
                <a:gd name="T51" fmla="*/ 20 h 21"/>
                <a:gd name="T52" fmla="*/ 78 w 79"/>
                <a:gd name="T53" fmla="*/ 20 h 21"/>
                <a:gd name="T54" fmla="*/ 78 w 79"/>
                <a:gd name="T55" fmla="*/ 21 h 21"/>
                <a:gd name="T56" fmla="*/ 77 w 79"/>
                <a:gd name="T57" fmla="*/ 21 h 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9" h="21">
                  <a:moveTo>
                    <a:pt x="77" y="21"/>
                  </a:moveTo>
                  <a:lnTo>
                    <a:pt x="55" y="16"/>
                  </a:lnTo>
                  <a:lnTo>
                    <a:pt x="37" y="13"/>
                  </a:lnTo>
                  <a:lnTo>
                    <a:pt x="25" y="11"/>
                  </a:lnTo>
                  <a:lnTo>
                    <a:pt x="16" y="8"/>
                  </a:lnTo>
                  <a:lnTo>
                    <a:pt x="10" y="7"/>
                  </a:lnTo>
                  <a:lnTo>
                    <a:pt x="6" y="6"/>
                  </a:lnTo>
                  <a:lnTo>
                    <a:pt x="4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28" y="3"/>
                  </a:lnTo>
                  <a:lnTo>
                    <a:pt x="38" y="5"/>
                  </a:lnTo>
                  <a:lnTo>
                    <a:pt x="48" y="8"/>
                  </a:lnTo>
                  <a:lnTo>
                    <a:pt x="59" y="12"/>
                  </a:lnTo>
                  <a:lnTo>
                    <a:pt x="68" y="14"/>
                  </a:lnTo>
                  <a:lnTo>
                    <a:pt x="78" y="17"/>
                  </a:lnTo>
                  <a:lnTo>
                    <a:pt x="78" y="18"/>
                  </a:lnTo>
                  <a:lnTo>
                    <a:pt x="79" y="20"/>
                  </a:lnTo>
                  <a:lnTo>
                    <a:pt x="78" y="20"/>
                  </a:lnTo>
                  <a:lnTo>
                    <a:pt x="78" y="21"/>
                  </a:lnTo>
                  <a:lnTo>
                    <a:pt x="77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0" name="Freeform 13">
              <a:extLst>
                <a:ext uri="{FF2B5EF4-FFF2-40B4-BE49-F238E27FC236}">
                  <a16:creationId xmlns:a16="http://schemas.microsoft.com/office/drawing/2014/main" id="{5236D9E4-7EDC-B993-E13F-DB657EA4D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8" y="2809"/>
              <a:ext cx="61" cy="16"/>
            </a:xfrm>
            <a:custGeom>
              <a:avLst/>
              <a:gdLst>
                <a:gd name="T0" fmla="*/ 47 w 61"/>
                <a:gd name="T1" fmla="*/ 16 h 16"/>
                <a:gd name="T2" fmla="*/ 37 w 61"/>
                <a:gd name="T3" fmla="*/ 13 h 16"/>
                <a:gd name="T4" fmla="*/ 29 w 61"/>
                <a:gd name="T5" fmla="*/ 11 h 16"/>
                <a:gd name="T6" fmla="*/ 22 w 61"/>
                <a:gd name="T7" fmla="*/ 10 h 16"/>
                <a:gd name="T8" fmla="*/ 18 w 61"/>
                <a:gd name="T9" fmla="*/ 9 h 16"/>
                <a:gd name="T10" fmla="*/ 13 w 61"/>
                <a:gd name="T11" fmla="*/ 8 h 16"/>
                <a:gd name="T12" fmla="*/ 10 w 61"/>
                <a:gd name="T13" fmla="*/ 7 h 16"/>
                <a:gd name="T14" fmla="*/ 6 w 61"/>
                <a:gd name="T15" fmla="*/ 6 h 16"/>
                <a:gd name="T16" fmla="*/ 1 w 61"/>
                <a:gd name="T17" fmla="*/ 4 h 16"/>
                <a:gd name="T18" fmla="*/ 0 w 61"/>
                <a:gd name="T19" fmla="*/ 3 h 16"/>
                <a:gd name="T20" fmla="*/ 0 w 61"/>
                <a:gd name="T21" fmla="*/ 2 h 16"/>
                <a:gd name="T22" fmla="*/ 0 w 61"/>
                <a:gd name="T23" fmla="*/ 1 h 16"/>
                <a:gd name="T24" fmla="*/ 1 w 61"/>
                <a:gd name="T25" fmla="*/ 0 h 16"/>
                <a:gd name="T26" fmla="*/ 6 w 61"/>
                <a:gd name="T27" fmla="*/ 1 h 16"/>
                <a:gd name="T28" fmla="*/ 13 w 61"/>
                <a:gd name="T29" fmla="*/ 1 h 16"/>
                <a:gd name="T30" fmla="*/ 21 w 61"/>
                <a:gd name="T31" fmla="*/ 2 h 16"/>
                <a:gd name="T32" fmla="*/ 31 w 61"/>
                <a:gd name="T33" fmla="*/ 4 h 16"/>
                <a:gd name="T34" fmla="*/ 41 w 61"/>
                <a:gd name="T35" fmla="*/ 7 h 16"/>
                <a:gd name="T36" fmla="*/ 49 w 61"/>
                <a:gd name="T37" fmla="*/ 9 h 16"/>
                <a:gd name="T38" fmla="*/ 57 w 61"/>
                <a:gd name="T39" fmla="*/ 11 h 16"/>
                <a:gd name="T40" fmla="*/ 61 w 61"/>
                <a:gd name="T41" fmla="*/ 15 h 16"/>
                <a:gd name="T42" fmla="*/ 58 w 61"/>
                <a:gd name="T43" fmla="*/ 15 h 16"/>
                <a:gd name="T44" fmla="*/ 55 w 61"/>
                <a:gd name="T45" fmla="*/ 15 h 16"/>
                <a:gd name="T46" fmla="*/ 50 w 61"/>
                <a:gd name="T47" fmla="*/ 16 h 16"/>
                <a:gd name="T48" fmla="*/ 47 w 61"/>
                <a:gd name="T49" fmla="*/ 16 h 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1" h="16">
                  <a:moveTo>
                    <a:pt x="47" y="16"/>
                  </a:moveTo>
                  <a:lnTo>
                    <a:pt x="37" y="13"/>
                  </a:lnTo>
                  <a:lnTo>
                    <a:pt x="29" y="11"/>
                  </a:lnTo>
                  <a:lnTo>
                    <a:pt x="22" y="10"/>
                  </a:lnTo>
                  <a:lnTo>
                    <a:pt x="18" y="9"/>
                  </a:lnTo>
                  <a:lnTo>
                    <a:pt x="13" y="8"/>
                  </a:lnTo>
                  <a:lnTo>
                    <a:pt x="10" y="7"/>
                  </a:lnTo>
                  <a:lnTo>
                    <a:pt x="6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6" y="1"/>
                  </a:lnTo>
                  <a:lnTo>
                    <a:pt x="13" y="1"/>
                  </a:lnTo>
                  <a:lnTo>
                    <a:pt x="21" y="2"/>
                  </a:lnTo>
                  <a:lnTo>
                    <a:pt x="31" y="4"/>
                  </a:lnTo>
                  <a:lnTo>
                    <a:pt x="41" y="7"/>
                  </a:lnTo>
                  <a:lnTo>
                    <a:pt x="49" y="9"/>
                  </a:lnTo>
                  <a:lnTo>
                    <a:pt x="57" y="11"/>
                  </a:lnTo>
                  <a:lnTo>
                    <a:pt x="61" y="15"/>
                  </a:lnTo>
                  <a:lnTo>
                    <a:pt x="58" y="15"/>
                  </a:lnTo>
                  <a:lnTo>
                    <a:pt x="55" y="15"/>
                  </a:lnTo>
                  <a:lnTo>
                    <a:pt x="50" y="16"/>
                  </a:lnTo>
                  <a:lnTo>
                    <a:pt x="47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1" name="Freeform 14">
              <a:extLst>
                <a:ext uri="{FF2B5EF4-FFF2-40B4-BE49-F238E27FC236}">
                  <a16:creationId xmlns:a16="http://schemas.microsoft.com/office/drawing/2014/main" id="{3B2A21BA-997F-050D-9399-CC4DBBD1A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7" y="2790"/>
              <a:ext cx="62" cy="15"/>
            </a:xfrm>
            <a:custGeom>
              <a:avLst/>
              <a:gdLst>
                <a:gd name="T0" fmla="*/ 61 w 62"/>
                <a:gd name="T1" fmla="*/ 15 h 15"/>
                <a:gd name="T2" fmla="*/ 51 w 62"/>
                <a:gd name="T3" fmla="*/ 12 h 15"/>
                <a:gd name="T4" fmla="*/ 42 w 62"/>
                <a:gd name="T5" fmla="*/ 10 h 15"/>
                <a:gd name="T6" fmla="*/ 36 w 62"/>
                <a:gd name="T7" fmla="*/ 9 h 15"/>
                <a:gd name="T8" fmla="*/ 30 w 62"/>
                <a:gd name="T9" fmla="*/ 8 h 15"/>
                <a:gd name="T10" fmla="*/ 25 w 62"/>
                <a:gd name="T11" fmla="*/ 8 h 15"/>
                <a:gd name="T12" fmla="*/ 18 w 62"/>
                <a:gd name="T13" fmla="*/ 7 h 15"/>
                <a:gd name="T14" fmla="*/ 11 w 62"/>
                <a:gd name="T15" fmla="*/ 7 h 15"/>
                <a:gd name="T16" fmla="*/ 1 w 62"/>
                <a:gd name="T17" fmla="*/ 6 h 15"/>
                <a:gd name="T18" fmla="*/ 1 w 62"/>
                <a:gd name="T19" fmla="*/ 5 h 15"/>
                <a:gd name="T20" fmla="*/ 1 w 62"/>
                <a:gd name="T21" fmla="*/ 2 h 15"/>
                <a:gd name="T22" fmla="*/ 0 w 62"/>
                <a:gd name="T23" fmla="*/ 1 h 15"/>
                <a:gd name="T24" fmla="*/ 0 w 62"/>
                <a:gd name="T25" fmla="*/ 0 h 15"/>
                <a:gd name="T26" fmla="*/ 4 w 62"/>
                <a:gd name="T27" fmla="*/ 0 h 15"/>
                <a:gd name="T28" fmla="*/ 13 w 62"/>
                <a:gd name="T29" fmla="*/ 0 h 15"/>
                <a:gd name="T30" fmla="*/ 23 w 62"/>
                <a:gd name="T31" fmla="*/ 1 h 15"/>
                <a:gd name="T32" fmla="*/ 35 w 62"/>
                <a:gd name="T33" fmla="*/ 2 h 15"/>
                <a:gd name="T34" fmla="*/ 46 w 62"/>
                <a:gd name="T35" fmla="*/ 3 h 15"/>
                <a:gd name="T36" fmla="*/ 55 w 62"/>
                <a:gd name="T37" fmla="*/ 6 h 15"/>
                <a:gd name="T38" fmla="*/ 60 w 62"/>
                <a:gd name="T39" fmla="*/ 10 h 15"/>
                <a:gd name="T40" fmla="*/ 62 w 62"/>
                <a:gd name="T41" fmla="*/ 15 h 15"/>
                <a:gd name="T42" fmla="*/ 61 w 62"/>
                <a:gd name="T43" fmla="*/ 15 h 1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62" h="15">
                  <a:moveTo>
                    <a:pt x="61" y="15"/>
                  </a:moveTo>
                  <a:lnTo>
                    <a:pt x="51" y="12"/>
                  </a:lnTo>
                  <a:lnTo>
                    <a:pt x="42" y="10"/>
                  </a:lnTo>
                  <a:lnTo>
                    <a:pt x="36" y="9"/>
                  </a:lnTo>
                  <a:lnTo>
                    <a:pt x="30" y="8"/>
                  </a:lnTo>
                  <a:lnTo>
                    <a:pt x="25" y="8"/>
                  </a:lnTo>
                  <a:lnTo>
                    <a:pt x="18" y="7"/>
                  </a:lnTo>
                  <a:lnTo>
                    <a:pt x="11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  <a:lnTo>
                    <a:pt x="13" y="0"/>
                  </a:lnTo>
                  <a:lnTo>
                    <a:pt x="23" y="1"/>
                  </a:lnTo>
                  <a:lnTo>
                    <a:pt x="35" y="2"/>
                  </a:lnTo>
                  <a:lnTo>
                    <a:pt x="46" y="3"/>
                  </a:lnTo>
                  <a:lnTo>
                    <a:pt x="55" y="6"/>
                  </a:lnTo>
                  <a:lnTo>
                    <a:pt x="60" y="10"/>
                  </a:lnTo>
                  <a:lnTo>
                    <a:pt x="62" y="15"/>
                  </a:lnTo>
                  <a:lnTo>
                    <a:pt x="61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2" name="Freeform 15">
              <a:extLst>
                <a:ext uri="{FF2B5EF4-FFF2-40B4-BE49-F238E27FC236}">
                  <a16:creationId xmlns:a16="http://schemas.microsoft.com/office/drawing/2014/main" id="{DE6CD9DD-89BE-E149-0B15-A2F24875C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" y="2763"/>
              <a:ext cx="53" cy="14"/>
            </a:xfrm>
            <a:custGeom>
              <a:avLst/>
              <a:gdLst>
                <a:gd name="T0" fmla="*/ 40 w 53"/>
                <a:gd name="T1" fmla="*/ 13 h 14"/>
                <a:gd name="T2" fmla="*/ 35 w 53"/>
                <a:gd name="T3" fmla="*/ 13 h 14"/>
                <a:gd name="T4" fmla="*/ 30 w 53"/>
                <a:gd name="T5" fmla="*/ 12 h 14"/>
                <a:gd name="T6" fmla="*/ 25 w 53"/>
                <a:gd name="T7" fmla="*/ 12 h 14"/>
                <a:gd name="T8" fmla="*/ 20 w 53"/>
                <a:gd name="T9" fmla="*/ 10 h 14"/>
                <a:gd name="T10" fmla="*/ 15 w 53"/>
                <a:gd name="T11" fmla="*/ 9 h 14"/>
                <a:gd name="T12" fmla="*/ 10 w 53"/>
                <a:gd name="T13" fmla="*/ 8 h 14"/>
                <a:gd name="T14" fmla="*/ 5 w 53"/>
                <a:gd name="T15" fmla="*/ 8 h 14"/>
                <a:gd name="T16" fmla="*/ 0 w 53"/>
                <a:gd name="T17" fmla="*/ 7 h 14"/>
                <a:gd name="T18" fmla="*/ 0 w 53"/>
                <a:gd name="T19" fmla="*/ 5 h 14"/>
                <a:gd name="T20" fmla="*/ 0 w 53"/>
                <a:gd name="T21" fmla="*/ 4 h 14"/>
                <a:gd name="T22" fmla="*/ 0 w 53"/>
                <a:gd name="T23" fmla="*/ 2 h 14"/>
                <a:gd name="T24" fmla="*/ 1 w 53"/>
                <a:gd name="T25" fmla="*/ 0 h 14"/>
                <a:gd name="T26" fmla="*/ 8 w 53"/>
                <a:gd name="T27" fmla="*/ 0 h 14"/>
                <a:gd name="T28" fmla="*/ 13 w 53"/>
                <a:gd name="T29" fmla="*/ 2 h 14"/>
                <a:gd name="T30" fmla="*/ 20 w 53"/>
                <a:gd name="T31" fmla="*/ 3 h 14"/>
                <a:gd name="T32" fmla="*/ 25 w 53"/>
                <a:gd name="T33" fmla="*/ 3 h 14"/>
                <a:gd name="T34" fmla="*/ 32 w 53"/>
                <a:gd name="T35" fmla="*/ 5 h 14"/>
                <a:gd name="T36" fmla="*/ 38 w 53"/>
                <a:gd name="T37" fmla="*/ 6 h 14"/>
                <a:gd name="T38" fmla="*/ 45 w 53"/>
                <a:gd name="T39" fmla="*/ 7 h 14"/>
                <a:gd name="T40" fmla="*/ 52 w 53"/>
                <a:gd name="T41" fmla="*/ 9 h 14"/>
                <a:gd name="T42" fmla="*/ 52 w 53"/>
                <a:gd name="T43" fmla="*/ 10 h 14"/>
                <a:gd name="T44" fmla="*/ 52 w 53"/>
                <a:gd name="T45" fmla="*/ 12 h 14"/>
                <a:gd name="T46" fmla="*/ 52 w 53"/>
                <a:gd name="T47" fmla="*/ 13 h 14"/>
                <a:gd name="T48" fmla="*/ 53 w 53"/>
                <a:gd name="T49" fmla="*/ 14 h 14"/>
                <a:gd name="T50" fmla="*/ 50 w 53"/>
                <a:gd name="T51" fmla="*/ 13 h 14"/>
                <a:gd name="T52" fmla="*/ 47 w 53"/>
                <a:gd name="T53" fmla="*/ 13 h 14"/>
                <a:gd name="T54" fmla="*/ 43 w 53"/>
                <a:gd name="T55" fmla="*/ 13 h 14"/>
                <a:gd name="T56" fmla="*/ 40 w 53"/>
                <a:gd name="T57" fmla="*/ 13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3" h="14">
                  <a:moveTo>
                    <a:pt x="40" y="13"/>
                  </a:moveTo>
                  <a:lnTo>
                    <a:pt x="35" y="13"/>
                  </a:lnTo>
                  <a:lnTo>
                    <a:pt x="30" y="12"/>
                  </a:lnTo>
                  <a:lnTo>
                    <a:pt x="25" y="12"/>
                  </a:lnTo>
                  <a:lnTo>
                    <a:pt x="20" y="10"/>
                  </a:lnTo>
                  <a:lnTo>
                    <a:pt x="15" y="9"/>
                  </a:lnTo>
                  <a:lnTo>
                    <a:pt x="10" y="8"/>
                  </a:lnTo>
                  <a:lnTo>
                    <a:pt x="5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8" y="0"/>
                  </a:lnTo>
                  <a:lnTo>
                    <a:pt x="13" y="2"/>
                  </a:lnTo>
                  <a:lnTo>
                    <a:pt x="20" y="3"/>
                  </a:lnTo>
                  <a:lnTo>
                    <a:pt x="25" y="3"/>
                  </a:lnTo>
                  <a:lnTo>
                    <a:pt x="32" y="5"/>
                  </a:lnTo>
                  <a:lnTo>
                    <a:pt x="38" y="6"/>
                  </a:lnTo>
                  <a:lnTo>
                    <a:pt x="45" y="7"/>
                  </a:lnTo>
                  <a:lnTo>
                    <a:pt x="52" y="9"/>
                  </a:lnTo>
                  <a:lnTo>
                    <a:pt x="52" y="10"/>
                  </a:lnTo>
                  <a:lnTo>
                    <a:pt x="52" y="12"/>
                  </a:lnTo>
                  <a:lnTo>
                    <a:pt x="52" y="13"/>
                  </a:lnTo>
                  <a:lnTo>
                    <a:pt x="53" y="14"/>
                  </a:lnTo>
                  <a:lnTo>
                    <a:pt x="50" y="13"/>
                  </a:lnTo>
                  <a:lnTo>
                    <a:pt x="47" y="13"/>
                  </a:lnTo>
                  <a:lnTo>
                    <a:pt x="43" y="13"/>
                  </a:lnTo>
                  <a:lnTo>
                    <a:pt x="40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3" name="Freeform 16">
              <a:extLst>
                <a:ext uri="{FF2B5EF4-FFF2-40B4-BE49-F238E27FC236}">
                  <a16:creationId xmlns:a16="http://schemas.microsoft.com/office/drawing/2014/main" id="{CF7192B5-5141-E1E1-69AB-B8FB5B6BE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5" y="2740"/>
              <a:ext cx="55" cy="16"/>
            </a:xfrm>
            <a:custGeom>
              <a:avLst/>
              <a:gdLst>
                <a:gd name="T0" fmla="*/ 51 w 55"/>
                <a:gd name="T1" fmla="*/ 15 h 16"/>
                <a:gd name="T2" fmla="*/ 41 w 55"/>
                <a:gd name="T3" fmla="*/ 13 h 16"/>
                <a:gd name="T4" fmla="*/ 34 w 55"/>
                <a:gd name="T5" fmla="*/ 12 h 16"/>
                <a:gd name="T6" fmla="*/ 28 w 55"/>
                <a:gd name="T7" fmla="*/ 11 h 16"/>
                <a:gd name="T8" fmla="*/ 23 w 55"/>
                <a:gd name="T9" fmla="*/ 10 h 16"/>
                <a:gd name="T10" fmla="*/ 19 w 55"/>
                <a:gd name="T11" fmla="*/ 9 h 16"/>
                <a:gd name="T12" fmla="*/ 13 w 55"/>
                <a:gd name="T13" fmla="*/ 9 h 16"/>
                <a:gd name="T14" fmla="*/ 8 w 55"/>
                <a:gd name="T15" fmla="*/ 8 h 16"/>
                <a:gd name="T16" fmla="*/ 1 w 55"/>
                <a:gd name="T17" fmla="*/ 7 h 16"/>
                <a:gd name="T18" fmla="*/ 1 w 55"/>
                <a:gd name="T19" fmla="*/ 6 h 16"/>
                <a:gd name="T20" fmla="*/ 1 w 55"/>
                <a:gd name="T21" fmla="*/ 3 h 16"/>
                <a:gd name="T22" fmla="*/ 0 w 55"/>
                <a:gd name="T23" fmla="*/ 2 h 16"/>
                <a:gd name="T24" fmla="*/ 0 w 55"/>
                <a:gd name="T25" fmla="*/ 1 h 16"/>
                <a:gd name="T26" fmla="*/ 7 w 55"/>
                <a:gd name="T27" fmla="*/ 0 h 16"/>
                <a:gd name="T28" fmla="*/ 13 w 55"/>
                <a:gd name="T29" fmla="*/ 0 h 16"/>
                <a:gd name="T30" fmla="*/ 20 w 55"/>
                <a:gd name="T31" fmla="*/ 1 h 16"/>
                <a:gd name="T32" fmla="*/ 27 w 55"/>
                <a:gd name="T33" fmla="*/ 2 h 16"/>
                <a:gd name="T34" fmla="*/ 33 w 55"/>
                <a:gd name="T35" fmla="*/ 3 h 16"/>
                <a:gd name="T36" fmla="*/ 41 w 55"/>
                <a:gd name="T37" fmla="*/ 6 h 16"/>
                <a:gd name="T38" fmla="*/ 48 w 55"/>
                <a:gd name="T39" fmla="*/ 8 h 16"/>
                <a:gd name="T40" fmla="*/ 55 w 55"/>
                <a:gd name="T41" fmla="*/ 10 h 16"/>
                <a:gd name="T42" fmla="*/ 55 w 55"/>
                <a:gd name="T43" fmla="*/ 11 h 16"/>
                <a:gd name="T44" fmla="*/ 55 w 55"/>
                <a:gd name="T45" fmla="*/ 12 h 16"/>
                <a:gd name="T46" fmla="*/ 55 w 55"/>
                <a:gd name="T47" fmla="*/ 15 h 16"/>
                <a:gd name="T48" fmla="*/ 55 w 55"/>
                <a:gd name="T49" fmla="*/ 16 h 16"/>
                <a:gd name="T50" fmla="*/ 54 w 55"/>
                <a:gd name="T51" fmla="*/ 16 h 16"/>
                <a:gd name="T52" fmla="*/ 53 w 55"/>
                <a:gd name="T53" fmla="*/ 15 h 16"/>
                <a:gd name="T54" fmla="*/ 52 w 55"/>
                <a:gd name="T55" fmla="*/ 15 h 16"/>
                <a:gd name="T56" fmla="*/ 51 w 55"/>
                <a:gd name="T57" fmla="*/ 15 h 1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16">
                  <a:moveTo>
                    <a:pt x="51" y="15"/>
                  </a:moveTo>
                  <a:lnTo>
                    <a:pt x="41" y="13"/>
                  </a:lnTo>
                  <a:lnTo>
                    <a:pt x="34" y="12"/>
                  </a:lnTo>
                  <a:lnTo>
                    <a:pt x="28" y="11"/>
                  </a:lnTo>
                  <a:lnTo>
                    <a:pt x="23" y="10"/>
                  </a:lnTo>
                  <a:lnTo>
                    <a:pt x="19" y="9"/>
                  </a:lnTo>
                  <a:lnTo>
                    <a:pt x="13" y="9"/>
                  </a:lnTo>
                  <a:lnTo>
                    <a:pt x="8" y="8"/>
                  </a:lnTo>
                  <a:lnTo>
                    <a:pt x="1" y="7"/>
                  </a:lnTo>
                  <a:lnTo>
                    <a:pt x="1" y="6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7" y="0"/>
                  </a:lnTo>
                  <a:lnTo>
                    <a:pt x="13" y="0"/>
                  </a:lnTo>
                  <a:lnTo>
                    <a:pt x="20" y="1"/>
                  </a:lnTo>
                  <a:lnTo>
                    <a:pt x="27" y="2"/>
                  </a:lnTo>
                  <a:lnTo>
                    <a:pt x="33" y="3"/>
                  </a:lnTo>
                  <a:lnTo>
                    <a:pt x="41" y="6"/>
                  </a:lnTo>
                  <a:lnTo>
                    <a:pt x="48" y="8"/>
                  </a:lnTo>
                  <a:lnTo>
                    <a:pt x="55" y="10"/>
                  </a:lnTo>
                  <a:lnTo>
                    <a:pt x="55" y="11"/>
                  </a:lnTo>
                  <a:lnTo>
                    <a:pt x="55" y="12"/>
                  </a:lnTo>
                  <a:lnTo>
                    <a:pt x="55" y="15"/>
                  </a:lnTo>
                  <a:lnTo>
                    <a:pt x="55" y="16"/>
                  </a:lnTo>
                  <a:lnTo>
                    <a:pt x="54" y="16"/>
                  </a:lnTo>
                  <a:lnTo>
                    <a:pt x="53" y="15"/>
                  </a:lnTo>
                  <a:lnTo>
                    <a:pt x="52" y="15"/>
                  </a:lnTo>
                  <a:lnTo>
                    <a:pt x="51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4" name="Freeform 17">
              <a:extLst>
                <a:ext uri="{FF2B5EF4-FFF2-40B4-BE49-F238E27FC236}">
                  <a16:creationId xmlns:a16="http://schemas.microsoft.com/office/drawing/2014/main" id="{B8D59257-C7DC-E8EB-07CC-38A4960B4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6" y="2716"/>
              <a:ext cx="53" cy="11"/>
            </a:xfrm>
            <a:custGeom>
              <a:avLst/>
              <a:gdLst>
                <a:gd name="T0" fmla="*/ 41 w 53"/>
                <a:gd name="T1" fmla="*/ 13 h 13"/>
                <a:gd name="T2" fmla="*/ 30 w 53"/>
                <a:gd name="T3" fmla="*/ 11 h 13"/>
                <a:gd name="T4" fmla="*/ 22 w 53"/>
                <a:gd name="T5" fmla="*/ 10 h 13"/>
                <a:gd name="T6" fmla="*/ 17 w 53"/>
                <a:gd name="T7" fmla="*/ 9 h 13"/>
                <a:gd name="T8" fmla="*/ 12 w 53"/>
                <a:gd name="T9" fmla="*/ 7 h 13"/>
                <a:gd name="T10" fmla="*/ 9 w 53"/>
                <a:gd name="T11" fmla="*/ 7 h 13"/>
                <a:gd name="T12" fmla="*/ 7 w 53"/>
                <a:gd name="T13" fmla="*/ 6 h 13"/>
                <a:gd name="T14" fmla="*/ 3 w 53"/>
                <a:gd name="T15" fmla="*/ 6 h 13"/>
                <a:gd name="T16" fmla="*/ 1 w 53"/>
                <a:gd name="T17" fmla="*/ 5 h 13"/>
                <a:gd name="T18" fmla="*/ 1 w 53"/>
                <a:gd name="T19" fmla="*/ 4 h 13"/>
                <a:gd name="T20" fmla="*/ 1 w 53"/>
                <a:gd name="T21" fmla="*/ 3 h 13"/>
                <a:gd name="T22" fmla="*/ 1 w 53"/>
                <a:gd name="T23" fmla="*/ 3 h 13"/>
                <a:gd name="T24" fmla="*/ 0 w 53"/>
                <a:gd name="T25" fmla="*/ 2 h 13"/>
                <a:gd name="T26" fmla="*/ 1 w 53"/>
                <a:gd name="T27" fmla="*/ 2 h 13"/>
                <a:gd name="T28" fmla="*/ 1 w 53"/>
                <a:gd name="T29" fmla="*/ 1 h 13"/>
                <a:gd name="T30" fmla="*/ 1 w 53"/>
                <a:gd name="T31" fmla="*/ 1 h 13"/>
                <a:gd name="T32" fmla="*/ 2 w 53"/>
                <a:gd name="T33" fmla="*/ 0 h 13"/>
                <a:gd name="T34" fmla="*/ 9 w 53"/>
                <a:gd name="T35" fmla="*/ 1 h 13"/>
                <a:gd name="T36" fmla="*/ 14 w 53"/>
                <a:gd name="T37" fmla="*/ 2 h 13"/>
                <a:gd name="T38" fmla="*/ 21 w 53"/>
                <a:gd name="T39" fmla="*/ 3 h 13"/>
                <a:gd name="T40" fmla="*/ 28 w 53"/>
                <a:gd name="T41" fmla="*/ 4 h 13"/>
                <a:gd name="T42" fmla="*/ 33 w 53"/>
                <a:gd name="T43" fmla="*/ 5 h 13"/>
                <a:gd name="T44" fmla="*/ 40 w 53"/>
                <a:gd name="T45" fmla="*/ 7 h 13"/>
                <a:gd name="T46" fmla="*/ 46 w 53"/>
                <a:gd name="T47" fmla="*/ 9 h 13"/>
                <a:gd name="T48" fmla="*/ 52 w 53"/>
                <a:gd name="T49" fmla="*/ 10 h 13"/>
                <a:gd name="T50" fmla="*/ 52 w 53"/>
                <a:gd name="T51" fmla="*/ 11 h 13"/>
                <a:gd name="T52" fmla="*/ 53 w 53"/>
                <a:gd name="T53" fmla="*/ 11 h 13"/>
                <a:gd name="T54" fmla="*/ 53 w 53"/>
                <a:gd name="T55" fmla="*/ 12 h 13"/>
                <a:gd name="T56" fmla="*/ 53 w 53"/>
                <a:gd name="T57" fmla="*/ 13 h 13"/>
                <a:gd name="T58" fmla="*/ 50 w 53"/>
                <a:gd name="T59" fmla="*/ 13 h 13"/>
                <a:gd name="T60" fmla="*/ 48 w 53"/>
                <a:gd name="T61" fmla="*/ 13 h 13"/>
                <a:gd name="T62" fmla="*/ 44 w 53"/>
                <a:gd name="T63" fmla="*/ 13 h 13"/>
                <a:gd name="T64" fmla="*/ 41 w 53"/>
                <a:gd name="T65" fmla="*/ 13 h 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3" h="13">
                  <a:moveTo>
                    <a:pt x="41" y="13"/>
                  </a:moveTo>
                  <a:lnTo>
                    <a:pt x="30" y="11"/>
                  </a:lnTo>
                  <a:lnTo>
                    <a:pt x="22" y="10"/>
                  </a:lnTo>
                  <a:lnTo>
                    <a:pt x="17" y="9"/>
                  </a:lnTo>
                  <a:lnTo>
                    <a:pt x="12" y="7"/>
                  </a:lnTo>
                  <a:lnTo>
                    <a:pt x="9" y="7"/>
                  </a:lnTo>
                  <a:lnTo>
                    <a:pt x="7" y="6"/>
                  </a:lnTo>
                  <a:lnTo>
                    <a:pt x="3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9" y="1"/>
                  </a:lnTo>
                  <a:lnTo>
                    <a:pt x="14" y="2"/>
                  </a:lnTo>
                  <a:lnTo>
                    <a:pt x="21" y="3"/>
                  </a:lnTo>
                  <a:lnTo>
                    <a:pt x="28" y="4"/>
                  </a:lnTo>
                  <a:lnTo>
                    <a:pt x="33" y="5"/>
                  </a:lnTo>
                  <a:lnTo>
                    <a:pt x="40" y="7"/>
                  </a:lnTo>
                  <a:lnTo>
                    <a:pt x="46" y="9"/>
                  </a:lnTo>
                  <a:lnTo>
                    <a:pt x="52" y="10"/>
                  </a:lnTo>
                  <a:lnTo>
                    <a:pt x="52" y="11"/>
                  </a:lnTo>
                  <a:lnTo>
                    <a:pt x="53" y="11"/>
                  </a:lnTo>
                  <a:lnTo>
                    <a:pt x="53" y="12"/>
                  </a:lnTo>
                  <a:lnTo>
                    <a:pt x="53" y="13"/>
                  </a:lnTo>
                  <a:lnTo>
                    <a:pt x="50" y="13"/>
                  </a:lnTo>
                  <a:lnTo>
                    <a:pt x="48" y="13"/>
                  </a:lnTo>
                  <a:lnTo>
                    <a:pt x="44" y="13"/>
                  </a:lnTo>
                  <a:lnTo>
                    <a:pt x="41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5" name="Freeform 18">
              <a:extLst>
                <a:ext uri="{FF2B5EF4-FFF2-40B4-BE49-F238E27FC236}">
                  <a16:creationId xmlns:a16="http://schemas.microsoft.com/office/drawing/2014/main" id="{AEAF68CC-8962-D233-9578-399323774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" y="2696"/>
              <a:ext cx="46" cy="10"/>
            </a:xfrm>
            <a:custGeom>
              <a:avLst/>
              <a:gdLst>
                <a:gd name="T0" fmla="*/ 22 w 46"/>
                <a:gd name="T1" fmla="*/ 11 h 11"/>
                <a:gd name="T2" fmla="*/ 17 w 46"/>
                <a:gd name="T3" fmla="*/ 10 h 11"/>
                <a:gd name="T4" fmla="*/ 12 w 46"/>
                <a:gd name="T5" fmla="*/ 9 h 11"/>
                <a:gd name="T6" fmla="*/ 7 w 46"/>
                <a:gd name="T7" fmla="*/ 7 h 11"/>
                <a:gd name="T8" fmla="*/ 1 w 46"/>
                <a:gd name="T9" fmla="*/ 6 h 11"/>
                <a:gd name="T10" fmla="*/ 1 w 46"/>
                <a:gd name="T11" fmla="*/ 4 h 11"/>
                <a:gd name="T12" fmla="*/ 1 w 46"/>
                <a:gd name="T13" fmla="*/ 3 h 11"/>
                <a:gd name="T14" fmla="*/ 0 w 46"/>
                <a:gd name="T15" fmla="*/ 1 h 11"/>
                <a:gd name="T16" fmla="*/ 0 w 46"/>
                <a:gd name="T17" fmla="*/ 0 h 11"/>
                <a:gd name="T18" fmla="*/ 5 w 46"/>
                <a:gd name="T19" fmla="*/ 0 h 11"/>
                <a:gd name="T20" fmla="*/ 8 w 46"/>
                <a:gd name="T21" fmla="*/ 1 h 11"/>
                <a:gd name="T22" fmla="*/ 11 w 46"/>
                <a:gd name="T23" fmla="*/ 1 h 11"/>
                <a:gd name="T24" fmla="*/ 15 w 46"/>
                <a:gd name="T25" fmla="*/ 1 h 11"/>
                <a:gd name="T26" fmla="*/ 19 w 46"/>
                <a:gd name="T27" fmla="*/ 2 h 11"/>
                <a:gd name="T28" fmla="*/ 26 w 46"/>
                <a:gd name="T29" fmla="*/ 3 h 11"/>
                <a:gd name="T30" fmla="*/ 33 w 46"/>
                <a:gd name="T31" fmla="*/ 4 h 11"/>
                <a:gd name="T32" fmla="*/ 43 w 46"/>
                <a:gd name="T33" fmla="*/ 6 h 11"/>
                <a:gd name="T34" fmla="*/ 43 w 46"/>
                <a:gd name="T35" fmla="*/ 7 h 11"/>
                <a:gd name="T36" fmla="*/ 45 w 46"/>
                <a:gd name="T37" fmla="*/ 9 h 11"/>
                <a:gd name="T38" fmla="*/ 45 w 46"/>
                <a:gd name="T39" fmla="*/ 10 h 11"/>
                <a:gd name="T40" fmla="*/ 46 w 46"/>
                <a:gd name="T41" fmla="*/ 11 h 11"/>
                <a:gd name="T42" fmla="*/ 40 w 46"/>
                <a:gd name="T43" fmla="*/ 11 h 11"/>
                <a:gd name="T44" fmla="*/ 35 w 46"/>
                <a:gd name="T45" fmla="*/ 11 h 11"/>
                <a:gd name="T46" fmla="*/ 28 w 46"/>
                <a:gd name="T47" fmla="*/ 11 h 11"/>
                <a:gd name="T48" fmla="*/ 22 w 46"/>
                <a:gd name="T49" fmla="*/ 11 h 1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6" h="11">
                  <a:moveTo>
                    <a:pt x="22" y="11"/>
                  </a:moveTo>
                  <a:lnTo>
                    <a:pt x="17" y="10"/>
                  </a:lnTo>
                  <a:lnTo>
                    <a:pt x="12" y="9"/>
                  </a:lnTo>
                  <a:lnTo>
                    <a:pt x="7" y="7"/>
                  </a:lnTo>
                  <a:lnTo>
                    <a:pt x="1" y="6"/>
                  </a:lnTo>
                  <a:lnTo>
                    <a:pt x="1" y="4"/>
                  </a:lnTo>
                  <a:lnTo>
                    <a:pt x="1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11" y="1"/>
                  </a:lnTo>
                  <a:lnTo>
                    <a:pt x="15" y="1"/>
                  </a:lnTo>
                  <a:lnTo>
                    <a:pt x="19" y="2"/>
                  </a:lnTo>
                  <a:lnTo>
                    <a:pt x="26" y="3"/>
                  </a:lnTo>
                  <a:lnTo>
                    <a:pt x="33" y="4"/>
                  </a:lnTo>
                  <a:lnTo>
                    <a:pt x="43" y="6"/>
                  </a:lnTo>
                  <a:lnTo>
                    <a:pt x="43" y="7"/>
                  </a:lnTo>
                  <a:lnTo>
                    <a:pt x="45" y="9"/>
                  </a:lnTo>
                  <a:lnTo>
                    <a:pt x="45" y="10"/>
                  </a:lnTo>
                  <a:lnTo>
                    <a:pt x="46" y="11"/>
                  </a:lnTo>
                  <a:lnTo>
                    <a:pt x="40" y="11"/>
                  </a:lnTo>
                  <a:lnTo>
                    <a:pt x="35" y="11"/>
                  </a:lnTo>
                  <a:lnTo>
                    <a:pt x="28" y="11"/>
                  </a:lnTo>
                  <a:lnTo>
                    <a:pt x="2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6" name="Freeform 19">
              <a:extLst>
                <a:ext uri="{FF2B5EF4-FFF2-40B4-BE49-F238E27FC236}">
                  <a16:creationId xmlns:a16="http://schemas.microsoft.com/office/drawing/2014/main" id="{08FD1ABB-342E-EEF3-CA7F-2F14F8C5E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" y="2670"/>
              <a:ext cx="45" cy="12"/>
            </a:xfrm>
            <a:custGeom>
              <a:avLst/>
              <a:gdLst>
                <a:gd name="T0" fmla="*/ 34 w 45"/>
                <a:gd name="T1" fmla="*/ 12 h 12"/>
                <a:gd name="T2" fmla="*/ 30 w 45"/>
                <a:gd name="T3" fmla="*/ 11 h 12"/>
                <a:gd name="T4" fmla="*/ 26 w 45"/>
                <a:gd name="T5" fmla="*/ 10 h 12"/>
                <a:gd name="T6" fmla="*/ 22 w 45"/>
                <a:gd name="T7" fmla="*/ 9 h 12"/>
                <a:gd name="T8" fmla="*/ 17 w 45"/>
                <a:gd name="T9" fmla="*/ 9 h 12"/>
                <a:gd name="T10" fmla="*/ 13 w 45"/>
                <a:gd name="T11" fmla="*/ 8 h 12"/>
                <a:gd name="T12" fmla="*/ 10 w 45"/>
                <a:gd name="T13" fmla="*/ 7 h 12"/>
                <a:gd name="T14" fmla="*/ 5 w 45"/>
                <a:gd name="T15" fmla="*/ 7 h 12"/>
                <a:gd name="T16" fmla="*/ 1 w 45"/>
                <a:gd name="T17" fmla="*/ 6 h 12"/>
                <a:gd name="T18" fmla="*/ 1 w 45"/>
                <a:gd name="T19" fmla="*/ 4 h 12"/>
                <a:gd name="T20" fmla="*/ 1 w 45"/>
                <a:gd name="T21" fmla="*/ 2 h 12"/>
                <a:gd name="T22" fmla="*/ 0 w 45"/>
                <a:gd name="T23" fmla="*/ 1 h 12"/>
                <a:gd name="T24" fmla="*/ 0 w 45"/>
                <a:gd name="T25" fmla="*/ 0 h 12"/>
                <a:gd name="T26" fmla="*/ 2 w 45"/>
                <a:gd name="T27" fmla="*/ 0 h 12"/>
                <a:gd name="T28" fmla="*/ 3 w 45"/>
                <a:gd name="T29" fmla="*/ 0 h 12"/>
                <a:gd name="T30" fmla="*/ 6 w 45"/>
                <a:gd name="T31" fmla="*/ 0 h 12"/>
                <a:gd name="T32" fmla="*/ 10 w 45"/>
                <a:gd name="T33" fmla="*/ 1 h 12"/>
                <a:gd name="T34" fmla="*/ 15 w 45"/>
                <a:gd name="T35" fmla="*/ 1 h 12"/>
                <a:gd name="T36" fmla="*/ 22 w 45"/>
                <a:gd name="T37" fmla="*/ 3 h 12"/>
                <a:gd name="T38" fmla="*/ 32 w 45"/>
                <a:gd name="T39" fmla="*/ 4 h 12"/>
                <a:gd name="T40" fmla="*/ 45 w 45"/>
                <a:gd name="T41" fmla="*/ 7 h 12"/>
                <a:gd name="T42" fmla="*/ 45 w 45"/>
                <a:gd name="T43" fmla="*/ 8 h 12"/>
                <a:gd name="T44" fmla="*/ 45 w 45"/>
                <a:gd name="T45" fmla="*/ 9 h 12"/>
                <a:gd name="T46" fmla="*/ 45 w 45"/>
                <a:gd name="T47" fmla="*/ 11 h 12"/>
                <a:gd name="T48" fmla="*/ 45 w 45"/>
                <a:gd name="T49" fmla="*/ 12 h 12"/>
                <a:gd name="T50" fmla="*/ 42 w 45"/>
                <a:gd name="T51" fmla="*/ 12 h 12"/>
                <a:gd name="T52" fmla="*/ 40 w 45"/>
                <a:gd name="T53" fmla="*/ 12 h 12"/>
                <a:gd name="T54" fmla="*/ 36 w 45"/>
                <a:gd name="T55" fmla="*/ 12 h 12"/>
                <a:gd name="T56" fmla="*/ 34 w 45"/>
                <a:gd name="T57" fmla="*/ 12 h 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5" h="12">
                  <a:moveTo>
                    <a:pt x="34" y="12"/>
                  </a:moveTo>
                  <a:lnTo>
                    <a:pt x="30" y="11"/>
                  </a:lnTo>
                  <a:lnTo>
                    <a:pt x="26" y="10"/>
                  </a:lnTo>
                  <a:lnTo>
                    <a:pt x="22" y="9"/>
                  </a:lnTo>
                  <a:lnTo>
                    <a:pt x="17" y="9"/>
                  </a:lnTo>
                  <a:lnTo>
                    <a:pt x="13" y="8"/>
                  </a:lnTo>
                  <a:lnTo>
                    <a:pt x="10" y="7"/>
                  </a:lnTo>
                  <a:lnTo>
                    <a:pt x="5" y="7"/>
                  </a:lnTo>
                  <a:lnTo>
                    <a:pt x="1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10" y="1"/>
                  </a:lnTo>
                  <a:lnTo>
                    <a:pt x="15" y="1"/>
                  </a:lnTo>
                  <a:lnTo>
                    <a:pt x="22" y="3"/>
                  </a:lnTo>
                  <a:lnTo>
                    <a:pt x="32" y="4"/>
                  </a:lnTo>
                  <a:lnTo>
                    <a:pt x="45" y="7"/>
                  </a:lnTo>
                  <a:lnTo>
                    <a:pt x="45" y="8"/>
                  </a:lnTo>
                  <a:lnTo>
                    <a:pt x="45" y="9"/>
                  </a:lnTo>
                  <a:lnTo>
                    <a:pt x="45" y="11"/>
                  </a:lnTo>
                  <a:lnTo>
                    <a:pt x="45" y="12"/>
                  </a:lnTo>
                  <a:lnTo>
                    <a:pt x="42" y="12"/>
                  </a:lnTo>
                  <a:lnTo>
                    <a:pt x="40" y="12"/>
                  </a:lnTo>
                  <a:lnTo>
                    <a:pt x="36" y="12"/>
                  </a:lnTo>
                  <a:lnTo>
                    <a:pt x="34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7" name="Freeform 20">
              <a:extLst>
                <a:ext uri="{FF2B5EF4-FFF2-40B4-BE49-F238E27FC236}">
                  <a16:creationId xmlns:a16="http://schemas.microsoft.com/office/drawing/2014/main" id="{F3FEC2F6-844A-D62F-0CDD-CADE7DB58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5" y="2647"/>
              <a:ext cx="31" cy="11"/>
            </a:xfrm>
            <a:custGeom>
              <a:avLst/>
              <a:gdLst>
                <a:gd name="T0" fmla="*/ 20 w 31"/>
                <a:gd name="T1" fmla="*/ 10 h 11"/>
                <a:gd name="T2" fmla="*/ 15 w 31"/>
                <a:gd name="T3" fmla="*/ 10 h 11"/>
                <a:gd name="T4" fmla="*/ 10 w 31"/>
                <a:gd name="T5" fmla="*/ 9 h 11"/>
                <a:gd name="T6" fmla="*/ 5 w 31"/>
                <a:gd name="T7" fmla="*/ 7 h 11"/>
                <a:gd name="T8" fmla="*/ 0 w 31"/>
                <a:gd name="T9" fmla="*/ 6 h 11"/>
                <a:gd name="T10" fmla="*/ 0 w 31"/>
                <a:gd name="T11" fmla="*/ 4 h 11"/>
                <a:gd name="T12" fmla="*/ 0 w 31"/>
                <a:gd name="T13" fmla="*/ 3 h 11"/>
                <a:gd name="T14" fmla="*/ 0 w 31"/>
                <a:gd name="T15" fmla="*/ 1 h 11"/>
                <a:gd name="T16" fmla="*/ 0 w 31"/>
                <a:gd name="T17" fmla="*/ 0 h 11"/>
                <a:gd name="T18" fmla="*/ 8 w 31"/>
                <a:gd name="T19" fmla="*/ 1 h 11"/>
                <a:gd name="T20" fmla="*/ 15 w 31"/>
                <a:gd name="T21" fmla="*/ 3 h 11"/>
                <a:gd name="T22" fmla="*/ 23 w 31"/>
                <a:gd name="T23" fmla="*/ 4 h 11"/>
                <a:gd name="T24" fmla="*/ 31 w 31"/>
                <a:gd name="T25" fmla="*/ 6 h 11"/>
                <a:gd name="T26" fmla="*/ 31 w 31"/>
                <a:gd name="T27" fmla="*/ 7 h 11"/>
                <a:gd name="T28" fmla="*/ 31 w 31"/>
                <a:gd name="T29" fmla="*/ 9 h 11"/>
                <a:gd name="T30" fmla="*/ 31 w 31"/>
                <a:gd name="T31" fmla="*/ 10 h 11"/>
                <a:gd name="T32" fmla="*/ 31 w 31"/>
                <a:gd name="T33" fmla="*/ 11 h 11"/>
                <a:gd name="T34" fmla="*/ 29 w 31"/>
                <a:gd name="T35" fmla="*/ 11 h 11"/>
                <a:gd name="T36" fmla="*/ 25 w 31"/>
                <a:gd name="T37" fmla="*/ 10 h 11"/>
                <a:gd name="T38" fmla="*/ 23 w 31"/>
                <a:gd name="T39" fmla="*/ 10 h 11"/>
                <a:gd name="T40" fmla="*/ 20 w 31"/>
                <a:gd name="T41" fmla="*/ 10 h 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1" h="11">
                  <a:moveTo>
                    <a:pt x="20" y="10"/>
                  </a:moveTo>
                  <a:lnTo>
                    <a:pt x="15" y="10"/>
                  </a:lnTo>
                  <a:lnTo>
                    <a:pt x="10" y="9"/>
                  </a:lnTo>
                  <a:lnTo>
                    <a:pt x="5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8" y="1"/>
                  </a:lnTo>
                  <a:lnTo>
                    <a:pt x="15" y="3"/>
                  </a:lnTo>
                  <a:lnTo>
                    <a:pt x="23" y="4"/>
                  </a:lnTo>
                  <a:lnTo>
                    <a:pt x="31" y="6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1" y="10"/>
                  </a:lnTo>
                  <a:lnTo>
                    <a:pt x="31" y="11"/>
                  </a:lnTo>
                  <a:lnTo>
                    <a:pt x="29" y="11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8" name="Freeform 21">
              <a:extLst>
                <a:ext uri="{FF2B5EF4-FFF2-40B4-BE49-F238E27FC236}">
                  <a16:creationId xmlns:a16="http://schemas.microsoft.com/office/drawing/2014/main" id="{2DA7D0BC-A1DD-9D3A-C04F-32B2DF3CE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9" y="2626"/>
              <a:ext cx="16" cy="5"/>
            </a:xfrm>
            <a:custGeom>
              <a:avLst/>
              <a:gdLst>
                <a:gd name="T0" fmla="*/ 10 w 16"/>
                <a:gd name="T1" fmla="*/ 5 h 5"/>
                <a:gd name="T2" fmla="*/ 7 w 16"/>
                <a:gd name="T3" fmla="*/ 4 h 5"/>
                <a:gd name="T4" fmla="*/ 5 w 16"/>
                <a:gd name="T5" fmla="*/ 4 h 5"/>
                <a:gd name="T6" fmla="*/ 3 w 16"/>
                <a:gd name="T7" fmla="*/ 4 h 5"/>
                <a:gd name="T8" fmla="*/ 0 w 16"/>
                <a:gd name="T9" fmla="*/ 4 h 5"/>
                <a:gd name="T10" fmla="*/ 0 w 16"/>
                <a:gd name="T11" fmla="*/ 3 h 5"/>
                <a:gd name="T12" fmla="*/ 0 w 16"/>
                <a:gd name="T13" fmla="*/ 2 h 5"/>
                <a:gd name="T14" fmla="*/ 0 w 16"/>
                <a:gd name="T15" fmla="*/ 1 h 5"/>
                <a:gd name="T16" fmla="*/ 0 w 16"/>
                <a:gd name="T17" fmla="*/ 0 h 5"/>
                <a:gd name="T18" fmla="*/ 5 w 16"/>
                <a:gd name="T19" fmla="*/ 0 h 5"/>
                <a:gd name="T20" fmla="*/ 8 w 16"/>
                <a:gd name="T21" fmla="*/ 0 h 5"/>
                <a:gd name="T22" fmla="*/ 11 w 16"/>
                <a:gd name="T23" fmla="*/ 0 h 5"/>
                <a:gd name="T24" fmla="*/ 15 w 16"/>
                <a:gd name="T25" fmla="*/ 0 h 5"/>
                <a:gd name="T26" fmla="*/ 15 w 16"/>
                <a:gd name="T27" fmla="*/ 1 h 5"/>
                <a:gd name="T28" fmla="*/ 16 w 16"/>
                <a:gd name="T29" fmla="*/ 3 h 5"/>
                <a:gd name="T30" fmla="*/ 16 w 16"/>
                <a:gd name="T31" fmla="*/ 4 h 5"/>
                <a:gd name="T32" fmla="*/ 16 w 16"/>
                <a:gd name="T33" fmla="*/ 5 h 5"/>
                <a:gd name="T34" fmla="*/ 15 w 16"/>
                <a:gd name="T35" fmla="*/ 5 h 5"/>
                <a:gd name="T36" fmla="*/ 14 w 16"/>
                <a:gd name="T37" fmla="*/ 5 h 5"/>
                <a:gd name="T38" fmla="*/ 11 w 16"/>
                <a:gd name="T39" fmla="*/ 5 h 5"/>
                <a:gd name="T40" fmla="*/ 10 w 16"/>
                <a:gd name="T41" fmla="*/ 5 h 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6" h="5">
                  <a:moveTo>
                    <a:pt x="10" y="5"/>
                  </a:moveTo>
                  <a:lnTo>
                    <a:pt x="7" y="4"/>
                  </a:lnTo>
                  <a:lnTo>
                    <a:pt x="5" y="4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6" y="3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1" y="5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9" name="Freeform 22">
              <a:extLst>
                <a:ext uri="{FF2B5EF4-FFF2-40B4-BE49-F238E27FC236}">
                  <a16:creationId xmlns:a16="http://schemas.microsoft.com/office/drawing/2014/main" id="{9FAD8FEC-830E-3641-879A-C3FA61E73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9" y="2602"/>
              <a:ext cx="9" cy="7"/>
            </a:xfrm>
            <a:custGeom>
              <a:avLst/>
              <a:gdLst>
                <a:gd name="T0" fmla="*/ 4 w 9"/>
                <a:gd name="T1" fmla="*/ 7 h 7"/>
                <a:gd name="T2" fmla="*/ 4 w 9"/>
                <a:gd name="T3" fmla="*/ 6 h 7"/>
                <a:gd name="T4" fmla="*/ 3 w 9"/>
                <a:gd name="T5" fmla="*/ 6 h 7"/>
                <a:gd name="T6" fmla="*/ 1 w 9"/>
                <a:gd name="T7" fmla="*/ 5 h 7"/>
                <a:gd name="T8" fmla="*/ 0 w 9"/>
                <a:gd name="T9" fmla="*/ 5 h 7"/>
                <a:gd name="T10" fmla="*/ 0 w 9"/>
                <a:gd name="T11" fmla="*/ 4 h 7"/>
                <a:gd name="T12" fmla="*/ 0 w 9"/>
                <a:gd name="T13" fmla="*/ 2 h 7"/>
                <a:gd name="T14" fmla="*/ 0 w 9"/>
                <a:gd name="T15" fmla="*/ 1 h 7"/>
                <a:gd name="T16" fmla="*/ 1 w 9"/>
                <a:gd name="T17" fmla="*/ 0 h 7"/>
                <a:gd name="T18" fmla="*/ 4 w 9"/>
                <a:gd name="T19" fmla="*/ 0 h 7"/>
                <a:gd name="T20" fmla="*/ 5 w 9"/>
                <a:gd name="T21" fmla="*/ 0 h 7"/>
                <a:gd name="T22" fmla="*/ 7 w 9"/>
                <a:gd name="T23" fmla="*/ 0 h 7"/>
                <a:gd name="T24" fmla="*/ 8 w 9"/>
                <a:gd name="T25" fmla="*/ 0 h 7"/>
                <a:gd name="T26" fmla="*/ 9 w 9"/>
                <a:gd name="T27" fmla="*/ 1 h 7"/>
                <a:gd name="T28" fmla="*/ 9 w 9"/>
                <a:gd name="T29" fmla="*/ 1 h 7"/>
                <a:gd name="T30" fmla="*/ 8 w 9"/>
                <a:gd name="T31" fmla="*/ 4 h 7"/>
                <a:gd name="T32" fmla="*/ 7 w 9"/>
                <a:gd name="T33" fmla="*/ 7 h 7"/>
                <a:gd name="T34" fmla="*/ 6 w 9"/>
                <a:gd name="T35" fmla="*/ 7 h 7"/>
                <a:gd name="T36" fmla="*/ 6 w 9"/>
                <a:gd name="T37" fmla="*/ 7 h 7"/>
                <a:gd name="T38" fmla="*/ 5 w 9"/>
                <a:gd name="T39" fmla="*/ 7 h 7"/>
                <a:gd name="T40" fmla="*/ 4 w 9"/>
                <a:gd name="T41" fmla="*/ 7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" h="7">
                  <a:moveTo>
                    <a:pt x="4" y="7"/>
                  </a:moveTo>
                  <a:lnTo>
                    <a:pt x="4" y="6"/>
                  </a:lnTo>
                  <a:lnTo>
                    <a:pt x="3" y="6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8" y="0"/>
                  </a:lnTo>
                  <a:lnTo>
                    <a:pt x="9" y="1"/>
                  </a:lnTo>
                  <a:lnTo>
                    <a:pt x="8" y="4"/>
                  </a:lnTo>
                  <a:lnTo>
                    <a:pt x="7" y="7"/>
                  </a:lnTo>
                  <a:lnTo>
                    <a:pt x="6" y="7"/>
                  </a:lnTo>
                  <a:lnTo>
                    <a:pt x="5" y="7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0" name="Freeform 23">
              <a:extLst>
                <a:ext uri="{FF2B5EF4-FFF2-40B4-BE49-F238E27FC236}">
                  <a16:creationId xmlns:a16="http://schemas.microsoft.com/office/drawing/2014/main" id="{1C7F134B-8145-90CC-4C03-E94FE6270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" y="2389"/>
              <a:ext cx="269" cy="181"/>
            </a:xfrm>
            <a:custGeom>
              <a:avLst/>
              <a:gdLst>
                <a:gd name="T0" fmla="*/ 106 w 269"/>
                <a:gd name="T1" fmla="*/ 173 h 181"/>
                <a:gd name="T2" fmla="*/ 38 w 269"/>
                <a:gd name="T3" fmla="*/ 154 h 181"/>
                <a:gd name="T4" fmla="*/ 2 w 269"/>
                <a:gd name="T5" fmla="*/ 64 h 181"/>
                <a:gd name="T6" fmla="*/ 42 w 269"/>
                <a:gd name="T7" fmla="*/ 39 h 181"/>
                <a:gd name="T8" fmla="*/ 84 w 269"/>
                <a:gd name="T9" fmla="*/ 16 h 181"/>
                <a:gd name="T10" fmla="*/ 102 w 269"/>
                <a:gd name="T11" fmla="*/ 0 h 181"/>
                <a:gd name="T12" fmla="*/ 118 w 269"/>
                <a:gd name="T13" fmla="*/ 10 h 181"/>
                <a:gd name="T14" fmla="*/ 134 w 269"/>
                <a:gd name="T15" fmla="*/ 25 h 181"/>
                <a:gd name="T16" fmla="*/ 174 w 269"/>
                <a:gd name="T17" fmla="*/ 34 h 181"/>
                <a:gd name="T18" fmla="*/ 223 w 269"/>
                <a:gd name="T19" fmla="*/ 25 h 181"/>
                <a:gd name="T20" fmla="*/ 228 w 269"/>
                <a:gd name="T21" fmla="*/ 31 h 181"/>
                <a:gd name="T22" fmla="*/ 224 w 269"/>
                <a:gd name="T23" fmla="*/ 35 h 181"/>
                <a:gd name="T24" fmla="*/ 243 w 269"/>
                <a:gd name="T25" fmla="*/ 34 h 181"/>
                <a:gd name="T26" fmla="*/ 252 w 269"/>
                <a:gd name="T27" fmla="*/ 39 h 181"/>
                <a:gd name="T28" fmla="*/ 238 w 269"/>
                <a:gd name="T29" fmla="*/ 46 h 181"/>
                <a:gd name="T30" fmla="*/ 234 w 269"/>
                <a:gd name="T31" fmla="*/ 52 h 181"/>
                <a:gd name="T32" fmla="*/ 256 w 269"/>
                <a:gd name="T33" fmla="*/ 47 h 181"/>
                <a:gd name="T34" fmla="*/ 264 w 269"/>
                <a:gd name="T35" fmla="*/ 51 h 181"/>
                <a:gd name="T36" fmla="*/ 249 w 269"/>
                <a:gd name="T37" fmla="*/ 63 h 181"/>
                <a:gd name="T38" fmla="*/ 242 w 269"/>
                <a:gd name="T39" fmla="*/ 67 h 181"/>
                <a:gd name="T40" fmla="*/ 261 w 269"/>
                <a:gd name="T41" fmla="*/ 66 h 181"/>
                <a:gd name="T42" fmla="*/ 266 w 269"/>
                <a:gd name="T43" fmla="*/ 72 h 181"/>
                <a:gd name="T44" fmla="*/ 248 w 269"/>
                <a:gd name="T45" fmla="*/ 81 h 181"/>
                <a:gd name="T46" fmla="*/ 239 w 269"/>
                <a:gd name="T47" fmla="*/ 86 h 181"/>
                <a:gd name="T48" fmla="*/ 260 w 269"/>
                <a:gd name="T49" fmla="*/ 84 h 181"/>
                <a:gd name="T50" fmla="*/ 267 w 269"/>
                <a:gd name="T51" fmla="*/ 90 h 181"/>
                <a:gd name="T52" fmla="*/ 238 w 269"/>
                <a:gd name="T53" fmla="*/ 99 h 181"/>
                <a:gd name="T54" fmla="*/ 229 w 269"/>
                <a:gd name="T55" fmla="*/ 102 h 181"/>
                <a:gd name="T56" fmla="*/ 241 w 269"/>
                <a:gd name="T57" fmla="*/ 104 h 181"/>
                <a:gd name="T58" fmla="*/ 263 w 269"/>
                <a:gd name="T59" fmla="*/ 102 h 181"/>
                <a:gd name="T60" fmla="*/ 269 w 269"/>
                <a:gd name="T61" fmla="*/ 105 h 181"/>
                <a:gd name="T62" fmla="*/ 251 w 269"/>
                <a:gd name="T63" fmla="*/ 112 h 181"/>
                <a:gd name="T64" fmla="*/ 228 w 269"/>
                <a:gd name="T65" fmla="*/ 119 h 181"/>
                <a:gd name="T66" fmla="*/ 227 w 269"/>
                <a:gd name="T67" fmla="*/ 121 h 181"/>
                <a:gd name="T68" fmla="*/ 242 w 269"/>
                <a:gd name="T69" fmla="*/ 120 h 181"/>
                <a:gd name="T70" fmla="*/ 263 w 269"/>
                <a:gd name="T71" fmla="*/ 116 h 181"/>
                <a:gd name="T72" fmla="*/ 269 w 269"/>
                <a:gd name="T73" fmla="*/ 122 h 181"/>
                <a:gd name="T74" fmla="*/ 263 w 269"/>
                <a:gd name="T75" fmla="*/ 126 h 181"/>
                <a:gd name="T76" fmla="*/ 241 w 269"/>
                <a:gd name="T77" fmla="*/ 133 h 181"/>
                <a:gd name="T78" fmla="*/ 229 w 269"/>
                <a:gd name="T79" fmla="*/ 140 h 181"/>
                <a:gd name="T80" fmla="*/ 243 w 269"/>
                <a:gd name="T81" fmla="*/ 139 h 181"/>
                <a:gd name="T82" fmla="*/ 263 w 269"/>
                <a:gd name="T83" fmla="*/ 135 h 181"/>
                <a:gd name="T84" fmla="*/ 253 w 269"/>
                <a:gd name="T85" fmla="*/ 150 h 181"/>
                <a:gd name="T86" fmla="*/ 221 w 269"/>
                <a:gd name="T87" fmla="*/ 158 h 181"/>
                <a:gd name="T88" fmla="*/ 229 w 269"/>
                <a:gd name="T89" fmla="*/ 162 h 181"/>
                <a:gd name="T90" fmla="*/ 254 w 269"/>
                <a:gd name="T91" fmla="*/ 158 h 181"/>
                <a:gd name="T92" fmla="*/ 227 w 269"/>
                <a:gd name="T93" fmla="*/ 174 h 181"/>
                <a:gd name="T94" fmla="*/ 172 w 269"/>
                <a:gd name="T95" fmla="*/ 181 h 18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69" h="181">
                  <a:moveTo>
                    <a:pt x="161" y="181"/>
                  </a:moveTo>
                  <a:lnTo>
                    <a:pt x="143" y="179"/>
                  </a:lnTo>
                  <a:lnTo>
                    <a:pt x="125" y="175"/>
                  </a:lnTo>
                  <a:lnTo>
                    <a:pt x="106" y="173"/>
                  </a:lnTo>
                  <a:lnTo>
                    <a:pt x="89" y="169"/>
                  </a:lnTo>
                  <a:lnTo>
                    <a:pt x="71" y="164"/>
                  </a:lnTo>
                  <a:lnTo>
                    <a:pt x="53" y="160"/>
                  </a:lnTo>
                  <a:lnTo>
                    <a:pt x="38" y="154"/>
                  </a:lnTo>
                  <a:lnTo>
                    <a:pt x="24" y="148"/>
                  </a:lnTo>
                  <a:lnTo>
                    <a:pt x="15" y="126"/>
                  </a:lnTo>
                  <a:lnTo>
                    <a:pt x="7" y="95"/>
                  </a:lnTo>
                  <a:lnTo>
                    <a:pt x="2" y="64"/>
                  </a:lnTo>
                  <a:lnTo>
                    <a:pt x="0" y="44"/>
                  </a:lnTo>
                  <a:lnTo>
                    <a:pt x="14" y="42"/>
                  </a:lnTo>
                  <a:lnTo>
                    <a:pt x="27" y="40"/>
                  </a:lnTo>
                  <a:lnTo>
                    <a:pt x="42" y="39"/>
                  </a:lnTo>
                  <a:lnTo>
                    <a:pt x="54" y="36"/>
                  </a:lnTo>
                  <a:lnTo>
                    <a:pt x="66" y="33"/>
                  </a:lnTo>
                  <a:lnTo>
                    <a:pt x="75" y="26"/>
                  </a:lnTo>
                  <a:lnTo>
                    <a:pt x="84" y="16"/>
                  </a:lnTo>
                  <a:lnTo>
                    <a:pt x="90" y="2"/>
                  </a:lnTo>
                  <a:lnTo>
                    <a:pt x="94" y="1"/>
                  </a:lnTo>
                  <a:lnTo>
                    <a:pt x="98" y="1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10" y="3"/>
                  </a:lnTo>
                  <a:lnTo>
                    <a:pt x="114" y="6"/>
                  </a:lnTo>
                  <a:lnTo>
                    <a:pt x="118" y="10"/>
                  </a:lnTo>
                  <a:lnTo>
                    <a:pt x="122" y="14"/>
                  </a:lnTo>
                  <a:lnTo>
                    <a:pt x="126" y="17"/>
                  </a:lnTo>
                  <a:lnTo>
                    <a:pt x="131" y="21"/>
                  </a:lnTo>
                  <a:lnTo>
                    <a:pt x="134" y="25"/>
                  </a:lnTo>
                  <a:lnTo>
                    <a:pt x="139" y="29"/>
                  </a:lnTo>
                  <a:lnTo>
                    <a:pt x="151" y="33"/>
                  </a:lnTo>
                  <a:lnTo>
                    <a:pt x="162" y="34"/>
                  </a:lnTo>
                  <a:lnTo>
                    <a:pt x="174" y="34"/>
                  </a:lnTo>
                  <a:lnTo>
                    <a:pt x="187" y="33"/>
                  </a:lnTo>
                  <a:lnTo>
                    <a:pt x="199" y="31"/>
                  </a:lnTo>
                  <a:lnTo>
                    <a:pt x="211" y="27"/>
                  </a:lnTo>
                  <a:lnTo>
                    <a:pt x="223" y="25"/>
                  </a:lnTo>
                  <a:lnTo>
                    <a:pt x="237" y="24"/>
                  </a:lnTo>
                  <a:lnTo>
                    <a:pt x="237" y="27"/>
                  </a:lnTo>
                  <a:lnTo>
                    <a:pt x="233" y="30"/>
                  </a:lnTo>
                  <a:lnTo>
                    <a:pt x="228" y="31"/>
                  </a:lnTo>
                  <a:lnTo>
                    <a:pt x="224" y="33"/>
                  </a:lnTo>
                  <a:lnTo>
                    <a:pt x="224" y="34"/>
                  </a:lnTo>
                  <a:lnTo>
                    <a:pt x="224" y="35"/>
                  </a:lnTo>
                  <a:lnTo>
                    <a:pt x="225" y="36"/>
                  </a:lnTo>
                  <a:lnTo>
                    <a:pt x="231" y="35"/>
                  </a:lnTo>
                  <a:lnTo>
                    <a:pt x="238" y="35"/>
                  </a:lnTo>
                  <a:lnTo>
                    <a:pt x="243" y="34"/>
                  </a:lnTo>
                  <a:lnTo>
                    <a:pt x="250" y="34"/>
                  </a:lnTo>
                  <a:lnTo>
                    <a:pt x="251" y="35"/>
                  </a:lnTo>
                  <a:lnTo>
                    <a:pt x="252" y="36"/>
                  </a:lnTo>
                  <a:lnTo>
                    <a:pt x="252" y="39"/>
                  </a:lnTo>
                  <a:lnTo>
                    <a:pt x="252" y="41"/>
                  </a:lnTo>
                  <a:lnTo>
                    <a:pt x="246" y="43"/>
                  </a:lnTo>
                  <a:lnTo>
                    <a:pt x="241" y="45"/>
                  </a:lnTo>
                  <a:lnTo>
                    <a:pt x="238" y="46"/>
                  </a:lnTo>
                  <a:lnTo>
                    <a:pt x="233" y="47"/>
                  </a:lnTo>
                  <a:lnTo>
                    <a:pt x="233" y="49"/>
                  </a:lnTo>
                  <a:lnTo>
                    <a:pt x="234" y="50"/>
                  </a:lnTo>
                  <a:lnTo>
                    <a:pt x="234" y="52"/>
                  </a:lnTo>
                  <a:lnTo>
                    <a:pt x="234" y="53"/>
                  </a:lnTo>
                  <a:lnTo>
                    <a:pt x="241" y="52"/>
                  </a:lnTo>
                  <a:lnTo>
                    <a:pt x="248" y="50"/>
                  </a:lnTo>
                  <a:lnTo>
                    <a:pt x="256" y="47"/>
                  </a:lnTo>
                  <a:lnTo>
                    <a:pt x="262" y="46"/>
                  </a:lnTo>
                  <a:lnTo>
                    <a:pt x="263" y="47"/>
                  </a:lnTo>
                  <a:lnTo>
                    <a:pt x="264" y="49"/>
                  </a:lnTo>
                  <a:lnTo>
                    <a:pt x="264" y="51"/>
                  </a:lnTo>
                  <a:lnTo>
                    <a:pt x="264" y="55"/>
                  </a:lnTo>
                  <a:lnTo>
                    <a:pt x="259" y="57"/>
                  </a:lnTo>
                  <a:lnTo>
                    <a:pt x="253" y="60"/>
                  </a:lnTo>
                  <a:lnTo>
                    <a:pt x="249" y="63"/>
                  </a:lnTo>
                  <a:lnTo>
                    <a:pt x="243" y="65"/>
                  </a:lnTo>
                  <a:lnTo>
                    <a:pt x="242" y="66"/>
                  </a:lnTo>
                  <a:lnTo>
                    <a:pt x="242" y="67"/>
                  </a:lnTo>
                  <a:lnTo>
                    <a:pt x="242" y="69"/>
                  </a:lnTo>
                  <a:lnTo>
                    <a:pt x="247" y="69"/>
                  </a:lnTo>
                  <a:lnTo>
                    <a:pt x="253" y="67"/>
                  </a:lnTo>
                  <a:lnTo>
                    <a:pt x="261" y="66"/>
                  </a:lnTo>
                  <a:lnTo>
                    <a:pt x="268" y="65"/>
                  </a:lnTo>
                  <a:lnTo>
                    <a:pt x="267" y="67"/>
                  </a:lnTo>
                  <a:lnTo>
                    <a:pt x="267" y="70"/>
                  </a:lnTo>
                  <a:lnTo>
                    <a:pt x="266" y="72"/>
                  </a:lnTo>
                  <a:lnTo>
                    <a:pt x="266" y="74"/>
                  </a:lnTo>
                  <a:lnTo>
                    <a:pt x="259" y="77"/>
                  </a:lnTo>
                  <a:lnTo>
                    <a:pt x="253" y="80"/>
                  </a:lnTo>
                  <a:lnTo>
                    <a:pt x="248" y="81"/>
                  </a:lnTo>
                  <a:lnTo>
                    <a:pt x="238" y="83"/>
                  </a:lnTo>
                  <a:lnTo>
                    <a:pt x="238" y="84"/>
                  </a:lnTo>
                  <a:lnTo>
                    <a:pt x="239" y="85"/>
                  </a:lnTo>
                  <a:lnTo>
                    <a:pt x="239" y="86"/>
                  </a:lnTo>
                  <a:lnTo>
                    <a:pt x="239" y="88"/>
                  </a:lnTo>
                  <a:lnTo>
                    <a:pt x="247" y="86"/>
                  </a:lnTo>
                  <a:lnTo>
                    <a:pt x="253" y="85"/>
                  </a:lnTo>
                  <a:lnTo>
                    <a:pt x="260" y="84"/>
                  </a:lnTo>
                  <a:lnTo>
                    <a:pt x="268" y="84"/>
                  </a:lnTo>
                  <a:lnTo>
                    <a:pt x="268" y="86"/>
                  </a:lnTo>
                  <a:lnTo>
                    <a:pt x="268" y="88"/>
                  </a:lnTo>
                  <a:lnTo>
                    <a:pt x="267" y="90"/>
                  </a:lnTo>
                  <a:lnTo>
                    <a:pt x="267" y="92"/>
                  </a:lnTo>
                  <a:lnTo>
                    <a:pt x="254" y="95"/>
                  </a:lnTo>
                  <a:lnTo>
                    <a:pt x="244" y="98"/>
                  </a:lnTo>
                  <a:lnTo>
                    <a:pt x="238" y="99"/>
                  </a:lnTo>
                  <a:lnTo>
                    <a:pt x="233" y="100"/>
                  </a:lnTo>
                  <a:lnTo>
                    <a:pt x="231" y="101"/>
                  </a:lnTo>
                  <a:lnTo>
                    <a:pt x="230" y="102"/>
                  </a:lnTo>
                  <a:lnTo>
                    <a:pt x="229" y="102"/>
                  </a:lnTo>
                  <a:lnTo>
                    <a:pt x="229" y="103"/>
                  </a:lnTo>
                  <a:lnTo>
                    <a:pt x="232" y="104"/>
                  </a:lnTo>
                  <a:lnTo>
                    <a:pt x="237" y="104"/>
                  </a:lnTo>
                  <a:lnTo>
                    <a:pt x="241" y="104"/>
                  </a:lnTo>
                  <a:lnTo>
                    <a:pt x="246" y="104"/>
                  </a:lnTo>
                  <a:lnTo>
                    <a:pt x="251" y="103"/>
                  </a:lnTo>
                  <a:lnTo>
                    <a:pt x="257" y="102"/>
                  </a:lnTo>
                  <a:lnTo>
                    <a:pt x="263" y="102"/>
                  </a:lnTo>
                  <a:lnTo>
                    <a:pt x="269" y="102"/>
                  </a:lnTo>
                  <a:lnTo>
                    <a:pt x="269" y="103"/>
                  </a:lnTo>
                  <a:lnTo>
                    <a:pt x="269" y="104"/>
                  </a:lnTo>
                  <a:lnTo>
                    <a:pt x="269" y="105"/>
                  </a:lnTo>
                  <a:lnTo>
                    <a:pt x="269" y="106"/>
                  </a:lnTo>
                  <a:lnTo>
                    <a:pt x="263" y="109"/>
                  </a:lnTo>
                  <a:lnTo>
                    <a:pt x="258" y="110"/>
                  </a:lnTo>
                  <a:lnTo>
                    <a:pt x="251" y="112"/>
                  </a:lnTo>
                  <a:lnTo>
                    <a:pt x="243" y="114"/>
                  </a:lnTo>
                  <a:lnTo>
                    <a:pt x="237" y="115"/>
                  </a:lnTo>
                  <a:lnTo>
                    <a:pt x="231" y="118"/>
                  </a:lnTo>
                  <a:lnTo>
                    <a:pt x="228" y="119"/>
                  </a:lnTo>
                  <a:lnTo>
                    <a:pt x="225" y="120"/>
                  </a:lnTo>
                  <a:lnTo>
                    <a:pt x="225" y="121"/>
                  </a:lnTo>
                  <a:lnTo>
                    <a:pt x="227" y="121"/>
                  </a:lnTo>
                  <a:lnTo>
                    <a:pt x="232" y="121"/>
                  </a:lnTo>
                  <a:lnTo>
                    <a:pt x="237" y="121"/>
                  </a:lnTo>
                  <a:lnTo>
                    <a:pt x="242" y="120"/>
                  </a:lnTo>
                  <a:lnTo>
                    <a:pt x="248" y="120"/>
                  </a:lnTo>
                  <a:lnTo>
                    <a:pt x="252" y="119"/>
                  </a:lnTo>
                  <a:lnTo>
                    <a:pt x="258" y="118"/>
                  </a:lnTo>
                  <a:lnTo>
                    <a:pt x="263" y="116"/>
                  </a:lnTo>
                  <a:lnTo>
                    <a:pt x="269" y="115"/>
                  </a:lnTo>
                  <a:lnTo>
                    <a:pt x="269" y="118"/>
                  </a:lnTo>
                  <a:lnTo>
                    <a:pt x="269" y="120"/>
                  </a:lnTo>
                  <a:lnTo>
                    <a:pt x="269" y="122"/>
                  </a:lnTo>
                  <a:lnTo>
                    <a:pt x="269" y="124"/>
                  </a:lnTo>
                  <a:lnTo>
                    <a:pt x="268" y="125"/>
                  </a:lnTo>
                  <a:lnTo>
                    <a:pt x="266" y="125"/>
                  </a:lnTo>
                  <a:lnTo>
                    <a:pt x="263" y="126"/>
                  </a:lnTo>
                  <a:lnTo>
                    <a:pt x="261" y="128"/>
                  </a:lnTo>
                  <a:lnTo>
                    <a:pt x="256" y="129"/>
                  </a:lnTo>
                  <a:lnTo>
                    <a:pt x="250" y="131"/>
                  </a:lnTo>
                  <a:lnTo>
                    <a:pt x="241" y="133"/>
                  </a:lnTo>
                  <a:lnTo>
                    <a:pt x="229" y="136"/>
                  </a:lnTo>
                  <a:lnTo>
                    <a:pt x="229" y="138"/>
                  </a:lnTo>
                  <a:lnTo>
                    <a:pt x="229" y="140"/>
                  </a:lnTo>
                  <a:lnTo>
                    <a:pt x="229" y="141"/>
                  </a:lnTo>
                  <a:lnTo>
                    <a:pt x="233" y="140"/>
                  </a:lnTo>
                  <a:lnTo>
                    <a:pt x="239" y="139"/>
                  </a:lnTo>
                  <a:lnTo>
                    <a:pt x="243" y="139"/>
                  </a:lnTo>
                  <a:lnTo>
                    <a:pt x="249" y="138"/>
                  </a:lnTo>
                  <a:lnTo>
                    <a:pt x="253" y="136"/>
                  </a:lnTo>
                  <a:lnTo>
                    <a:pt x="259" y="135"/>
                  </a:lnTo>
                  <a:lnTo>
                    <a:pt x="263" y="135"/>
                  </a:lnTo>
                  <a:lnTo>
                    <a:pt x="268" y="134"/>
                  </a:lnTo>
                  <a:lnTo>
                    <a:pt x="266" y="141"/>
                  </a:lnTo>
                  <a:lnTo>
                    <a:pt x="260" y="145"/>
                  </a:lnTo>
                  <a:lnTo>
                    <a:pt x="253" y="150"/>
                  </a:lnTo>
                  <a:lnTo>
                    <a:pt x="246" y="153"/>
                  </a:lnTo>
                  <a:lnTo>
                    <a:pt x="237" y="155"/>
                  </a:lnTo>
                  <a:lnTo>
                    <a:pt x="229" y="156"/>
                  </a:lnTo>
                  <a:lnTo>
                    <a:pt x="221" y="158"/>
                  </a:lnTo>
                  <a:lnTo>
                    <a:pt x="214" y="159"/>
                  </a:lnTo>
                  <a:lnTo>
                    <a:pt x="219" y="161"/>
                  </a:lnTo>
                  <a:lnTo>
                    <a:pt x="223" y="162"/>
                  </a:lnTo>
                  <a:lnTo>
                    <a:pt x="229" y="162"/>
                  </a:lnTo>
                  <a:lnTo>
                    <a:pt x="236" y="161"/>
                  </a:lnTo>
                  <a:lnTo>
                    <a:pt x="241" y="160"/>
                  </a:lnTo>
                  <a:lnTo>
                    <a:pt x="248" y="159"/>
                  </a:lnTo>
                  <a:lnTo>
                    <a:pt x="254" y="158"/>
                  </a:lnTo>
                  <a:lnTo>
                    <a:pt x="261" y="158"/>
                  </a:lnTo>
                  <a:lnTo>
                    <a:pt x="251" y="165"/>
                  </a:lnTo>
                  <a:lnTo>
                    <a:pt x="240" y="171"/>
                  </a:lnTo>
                  <a:lnTo>
                    <a:pt x="227" y="174"/>
                  </a:lnTo>
                  <a:lnTo>
                    <a:pt x="213" y="178"/>
                  </a:lnTo>
                  <a:lnTo>
                    <a:pt x="199" y="180"/>
                  </a:lnTo>
                  <a:lnTo>
                    <a:pt x="184" y="181"/>
                  </a:lnTo>
                  <a:lnTo>
                    <a:pt x="172" y="181"/>
                  </a:lnTo>
                  <a:lnTo>
                    <a:pt x="161" y="181"/>
                  </a:lnTo>
                  <a:close/>
                </a:path>
              </a:pathLst>
            </a:custGeom>
            <a:solidFill>
              <a:srgbClr val="00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1" name="Freeform 24">
              <a:extLst>
                <a:ext uri="{FF2B5EF4-FFF2-40B4-BE49-F238E27FC236}">
                  <a16:creationId xmlns:a16="http://schemas.microsoft.com/office/drawing/2014/main" id="{927AFC1C-FC26-73BF-BEFC-3C6469369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1" y="2012"/>
              <a:ext cx="578" cy="496"/>
            </a:xfrm>
            <a:custGeom>
              <a:avLst/>
              <a:gdLst>
                <a:gd name="T0" fmla="*/ 470 w 578"/>
                <a:gd name="T1" fmla="*/ 416 h 495"/>
                <a:gd name="T2" fmla="*/ 485 w 578"/>
                <a:gd name="T3" fmla="*/ 401 h 495"/>
                <a:gd name="T4" fmla="*/ 500 w 578"/>
                <a:gd name="T5" fmla="*/ 388 h 495"/>
                <a:gd name="T6" fmla="*/ 500 w 578"/>
                <a:gd name="T7" fmla="*/ 380 h 495"/>
                <a:gd name="T8" fmla="*/ 508 w 578"/>
                <a:gd name="T9" fmla="*/ 370 h 495"/>
                <a:gd name="T10" fmla="*/ 513 w 578"/>
                <a:gd name="T11" fmla="*/ 361 h 495"/>
                <a:gd name="T12" fmla="*/ 517 w 578"/>
                <a:gd name="T13" fmla="*/ 356 h 495"/>
                <a:gd name="T14" fmla="*/ 502 w 578"/>
                <a:gd name="T15" fmla="*/ 337 h 495"/>
                <a:gd name="T16" fmla="*/ 504 w 578"/>
                <a:gd name="T17" fmla="*/ 328 h 495"/>
                <a:gd name="T18" fmla="*/ 494 w 578"/>
                <a:gd name="T19" fmla="*/ 307 h 495"/>
                <a:gd name="T20" fmla="*/ 459 w 578"/>
                <a:gd name="T21" fmla="*/ 282 h 495"/>
                <a:gd name="T22" fmla="*/ 426 w 578"/>
                <a:gd name="T23" fmla="*/ 233 h 495"/>
                <a:gd name="T24" fmla="*/ 381 w 578"/>
                <a:gd name="T25" fmla="*/ 143 h 495"/>
                <a:gd name="T26" fmla="*/ 373 w 578"/>
                <a:gd name="T27" fmla="*/ 154 h 495"/>
                <a:gd name="T28" fmla="*/ 363 w 578"/>
                <a:gd name="T29" fmla="*/ 143 h 495"/>
                <a:gd name="T30" fmla="*/ 347 w 578"/>
                <a:gd name="T31" fmla="*/ 134 h 495"/>
                <a:gd name="T32" fmla="*/ 347 w 578"/>
                <a:gd name="T33" fmla="*/ 159 h 495"/>
                <a:gd name="T34" fmla="*/ 326 w 578"/>
                <a:gd name="T35" fmla="*/ 126 h 495"/>
                <a:gd name="T36" fmla="*/ 324 w 578"/>
                <a:gd name="T37" fmla="*/ 161 h 495"/>
                <a:gd name="T38" fmla="*/ 307 w 578"/>
                <a:gd name="T39" fmla="*/ 153 h 495"/>
                <a:gd name="T40" fmla="*/ 287 w 578"/>
                <a:gd name="T41" fmla="*/ 121 h 495"/>
                <a:gd name="T42" fmla="*/ 290 w 578"/>
                <a:gd name="T43" fmla="*/ 165 h 495"/>
                <a:gd name="T44" fmla="*/ 269 w 578"/>
                <a:gd name="T45" fmla="*/ 125 h 495"/>
                <a:gd name="T46" fmla="*/ 262 w 578"/>
                <a:gd name="T47" fmla="*/ 165 h 495"/>
                <a:gd name="T48" fmla="*/ 248 w 578"/>
                <a:gd name="T49" fmla="*/ 166 h 495"/>
                <a:gd name="T50" fmla="*/ 225 w 578"/>
                <a:gd name="T51" fmla="*/ 125 h 495"/>
                <a:gd name="T52" fmla="*/ 226 w 578"/>
                <a:gd name="T53" fmla="*/ 169 h 495"/>
                <a:gd name="T54" fmla="*/ 209 w 578"/>
                <a:gd name="T55" fmla="*/ 159 h 495"/>
                <a:gd name="T56" fmla="*/ 188 w 578"/>
                <a:gd name="T57" fmla="*/ 133 h 495"/>
                <a:gd name="T58" fmla="*/ 186 w 578"/>
                <a:gd name="T59" fmla="*/ 172 h 495"/>
                <a:gd name="T60" fmla="*/ 166 w 578"/>
                <a:gd name="T61" fmla="*/ 136 h 495"/>
                <a:gd name="T62" fmla="*/ 161 w 578"/>
                <a:gd name="T63" fmla="*/ 172 h 495"/>
                <a:gd name="T64" fmla="*/ 140 w 578"/>
                <a:gd name="T65" fmla="*/ 131 h 495"/>
                <a:gd name="T66" fmla="*/ 131 w 578"/>
                <a:gd name="T67" fmla="*/ 165 h 495"/>
                <a:gd name="T68" fmla="*/ 120 w 578"/>
                <a:gd name="T69" fmla="*/ 154 h 495"/>
                <a:gd name="T70" fmla="*/ 104 w 578"/>
                <a:gd name="T71" fmla="*/ 145 h 495"/>
                <a:gd name="T72" fmla="*/ 101 w 578"/>
                <a:gd name="T73" fmla="*/ 176 h 495"/>
                <a:gd name="T74" fmla="*/ 79 w 578"/>
                <a:gd name="T75" fmla="*/ 129 h 495"/>
                <a:gd name="T76" fmla="*/ 77 w 578"/>
                <a:gd name="T77" fmla="*/ 178 h 495"/>
                <a:gd name="T78" fmla="*/ 54 w 578"/>
                <a:gd name="T79" fmla="*/ 134 h 495"/>
                <a:gd name="T80" fmla="*/ 51 w 578"/>
                <a:gd name="T81" fmla="*/ 178 h 495"/>
                <a:gd name="T82" fmla="*/ 31 w 578"/>
                <a:gd name="T83" fmla="*/ 141 h 495"/>
                <a:gd name="T84" fmla="*/ 15 w 578"/>
                <a:gd name="T85" fmla="*/ 142 h 495"/>
                <a:gd name="T86" fmla="*/ 78 w 578"/>
                <a:gd name="T87" fmla="*/ 13 h 495"/>
                <a:gd name="T88" fmla="*/ 265 w 578"/>
                <a:gd name="T89" fmla="*/ 14 h 495"/>
                <a:gd name="T90" fmla="*/ 370 w 578"/>
                <a:gd name="T91" fmla="*/ 1 h 495"/>
                <a:gd name="T92" fmla="*/ 468 w 578"/>
                <a:gd name="T93" fmla="*/ 46 h 495"/>
                <a:gd name="T94" fmla="*/ 502 w 578"/>
                <a:gd name="T95" fmla="*/ 63 h 495"/>
                <a:gd name="T96" fmla="*/ 516 w 578"/>
                <a:gd name="T97" fmla="*/ 270 h 495"/>
                <a:gd name="T98" fmla="*/ 482 w 578"/>
                <a:gd name="T99" fmla="*/ 254 h 495"/>
                <a:gd name="T100" fmla="*/ 506 w 578"/>
                <a:gd name="T101" fmla="*/ 295 h 495"/>
                <a:gd name="T102" fmla="*/ 546 w 578"/>
                <a:gd name="T103" fmla="*/ 389 h 495"/>
                <a:gd name="T104" fmla="*/ 578 w 578"/>
                <a:gd name="T105" fmla="*/ 429 h 495"/>
                <a:gd name="T106" fmla="*/ 572 w 578"/>
                <a:gd name="T107" fmla="*/ 434 h 495"/>
                <a:gd name="T108" fmla="*/ 561 w 578"/>
                <a:gd name="T109" fmla="*/ 438 h 495"/>
                <a:gd name="T110" fmla="*/ 564 w 578"/>
                <a:gd name="T111" fmla="*/ 447 h 495"/>
                <a:gd name="T112" fmla="*/ 535 w 578"/>
                <a:gd name="T113" fmla="*/ 449 h 495"/>
                <a:gd name="T114" fmla="*/ 555 w 578"/>
                <a:gd name="T115" fmla="*/ 469 h 495"/>
                <a:gd name="T116" fmla="*/ 517 w 578"/>
                <a:gd name="T117" fmla="*/ 459 h 495"/>
                <a:gd name="T118" fmla="*/ 544 w 578"/>
                <a:gd name="T119" fmla="*/ 480 h 495"/>
                <a:gd name="T120" fmla="*/ 519 w 578"/>
                <a:gd name="T121" fmla="*/ 473 h 495"/>
                <a:gd name="T122" fmla="*/ 531 w 578"/>
                <a:gd name="T123" fmla="*/ 492 h 49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78" h="495">
                  <a:moveTo>
                    <a:pt x="527" y="495"/>
                  </a:moveTo>
                  <a:lnTo>
                    <a:pt x="510" y="489"/>
                  </a:lnTo>
                  <a:lnTo>
                    <a:pt x="495" y="482"/>
                  </a:lnTo>
                  <a:lnTo>
                    <a:pt x="482" y="475"/>
                  </a:lnTo>
                  <a:lnTo>
                    <a:pt x="470" y="466"/>
                  </a:lnTo>
                  <a:lnTo>
                    <a:pt x="463" y="456"/>
                  </a:lnTo>
                  <a:lnTo>
                    <a:pt x="459" y="443"/>
                  </a:lnTo>
                  <a:lnTo>
                    <a:pt x="462" y="430"/>
                  </a:lnTo>
                  <a:lnTo>
                    <a:pt x="470" y="416"/>
                  </a:lnTo>
                  <a:lnTo>
                    <a:pt x="472" y="416"/>
                  </a:lnTo>
                  <a:lnTo>
                    <a:pt x="474" y="416"/>
                  </a:lnTo>
                  <a:lnTo>
                    <a:pt x="476" y="416"/>
                  </a:lnTo>
                  <a:lnTo>
                    <a:pt x="478" y="416"/>
                  </a:lnTo>
                  <a:lnTo>
                    <a:pt x="478" y="412"/>
                  </a:lnTo>
                  <a:lnTo>
                    <a:pt x="479" y="409"/>
                  </a:lnTo>
                  <a:lnTo>
                    <a:pt x="479" y="406"/>
                  </a:lnTo>
                  <a:lnTo>
                    <a:pt x="479" y="402"/>
                  </a:lnTo>
                  <a:lnTo>
                    <a:pt x="485" y="401"/>
                  </a:lnTo>
                  <a:lnTo>
                    <a:pt x="488" y="401"/>
                  </a:lnTo>
                  <a:lnTo>
                    <a:pt x="490" y="402"/>
                  </a:lnTo>
                  <a:lnTo>
                    <a:pt x="495" y="403"/>
                  </a:lnTo>
                  <a:lnTo>
                    <a:pt x="493" y="398"/>
                  </a:lnTo>
                  <a:lnTo>
                    <a:pt x="492" y="394"/>
                  </a:lnTo>
                  <a:lnTo>
                    <a:pt x="490" y="391"/>
                  </a:lnTo>
                  <a:lnTo>
                    <a:pt x="490" y="388"/>
                  </a:lnTo>
                  <a:lnTo>
                    <a:pt x="495" y="388"/>
                  </a:lnTo>
                  <a:lnTo>
                    <a:pt x="500" y="388"/>
                  </a:lnTo>
                  <a:lnTo>
                    <a:pt x="506" y="389"/>
                  </a:lnTo>
                  <a:lnTo>
                    <a:pt x="512" y="390"/>
                  </a:lnTo>
                  <a:lnTo>
                    <a:pt x="512" y="389"/>
                  </a:lnTo>
                  <a:lnTo>
                    <a:pt x="506" y="386"/>
                  </a:lnTo>
                  <a:lnTo>
                    <a:pt x="503" y="382"/>
                  </a:lnTo>
                  <a:lnTo>
                    <a:pt x="500" y="380"/>
                  </a:lnTo>
                  <a:lnTo>
                    <a:pt x="499" y="377"/>
                  </a:lnTo>
                  <a:lnTo>
                    <a:pt x="505" y="378"/>
                  </a:lnTo>
                  <a:lnTo>
                    <a:pt x="510" y="379"/>
                  </a:lnTo>
                  <a:lnTo>
                    <a:pt x="516" y="380"/>
                  </a:lnTo>
                  <a:lnTo>
                    <a:pt x="522" y="381"/>
                  </a:lnTo>
                  <a:lnTo>
                    <a:pt x="519" y="376"/>
                  </a:lnTo>
                  <a:lnTo>
                    <a:pt x="515" y="372"/>
                  </a:lnTo>
                  <a:lnTo>
                    <a:pt x="512" y="371"/>
                  </a:lnTo>
                  <a:lnTo>
                    <a:pt x="508" y="370"/>
                  </a:lnTo>
                  <a:lnTo>
                    <a:pt x="508" y="369"/>
                  </a:lnTo>
                  <a:lnTo>
                    <a:pt x="508" y="367"/>
                  </a:lnTo>
                  <a:lnTo>
                    <a:pt x="507" y="366"/>
                  </a:lnTo>
                  <a:lnTo>
                    <a:pt x="507" y="364"/>
                  </a:lnTo>
                  <a:lnTo>
                    <a:pt x="508" y="363"/>
                  </a:lnTo>
                  <a:lnTo>
                    <a:pt x="508" y="362"/>
                  </a:lnTo>
                  <a:lnTo>
                    <a:pt x="509" y="361"/>
                  </a:lnTo>
                  <a:lnTo>
                    <a:pt x="513" y="361"/>
                  </a:lnTo>
                  <a:lnTo>
                    <a:pt x="516" y="361"/>
                  </a:lnTo>
                  <a:lnTo>
                    <a:pt x="519" y="361"/>
                  </a:lnTo>
                  <a:lnTo>
                    <a:pt x="523" y="361"/>
                  </a:lnTo>
                  <a:lnTo>
                    <a:pt x="523" y="360"/>
                  </a:lnTo>
                  <a:lnTo>
                    <a:pt x="523" y="359"/>
                  </a:lnTo>
                  <a:lnTo>
                    <a:pt x="523" y="358"/>
                  </a:lnTo>
                  <a:lnTo>
                    <a:pt x="519" y="357"/>
                  </a:lnTo>
                  <a:lnTo>
                    <a:pt x="517" y="356"/>
                  </a:lnTo>
                  <a:lnTo>
                    <a:pt x="515" y="354"/>
                  </a:lnTo>
                  <a:lnTo>
                    <a:pt x="512" y="353"/>
                  </a:lnTo>
                  <a:lnTo>
                    <a:pt x="512" y="351"/>
                  </a:lnTo>
                  <a:lnTo>
                    <a:pt x="512" y="349"/>
                  </a:lnTo>
                  <a:lnTo>
                    <a:pt x="512" y="348"/>
                  </a:lnTo>
                  <a:lnTo>
                    <a:pt x="513" y="346"/>
                  </a:lnTo>
                  <a:lnTo>
                    <a:pt x="509" y="342"/>
                  </a:lnTo>
                  <a:lnTo>
                    <a:pt x="505" y="340"/>
                  </a:lnTo>
                  <a:lnTo>
                    <a:pt x="502" y="337"/>
                  </a:lnTo>
                  <a:lnTo>
                    <a:pt x="497" y="334"/>
                  </a:lnTo>
                  <a:lnTo>
                    <a:pt x="497" y="333"/>
                  </a:lnTo>
                  <a:lnTo>
                    <a:pt x="497" y="332"/>
                  </a:lnTo>
                  <a:lnTo>
                    <a:pt x="497" y="331"/>
                  </a:lnTo>
                  <a:lnTo>
                    <a:pt x="497" y="330"/>
                  </a:lnTo>
                  <a:lnTo>
                    <a:pt x="500" y="329"/>
                  </a:lnTo>
                  <a:lnTo>
                    <a:pt x="503" y="329"/>
                  </a:lnTo>
                  <a:lnTo>
                    <a:pt x="504" y="328"/>
                  </a:lnTo>
                  <a:lnTo>
                    <a:pt x="495" y="322"/>
                  </a:lnTo>
                  <a:lnTo>
                    <a:pt x="487" y="317"/>
                  </a:lnTo>
                  <a:lnTo>
                    <a:pt x="482" y="310"/>
                  </a:lnTo>
                  <a:lnTo>
                    <a:pt x="479" y="303"/>
                  </a:lnTo>
                  <a:lnTo>
                    <a:pt x="483" y="304"/>
                  </a:lnTo>
                  <a:lnTo>
                    <a:pt x="486" y="305"/>
                  </a:lnTo>
                  <a:lnTo>
                    <a:pt x="489" y="307"/>
                  </a:lnTo>
                  <a:lnTo>
                    <a:pt x="493" y="308"/>
                  </a:lnTo>
                  <a:lnTo>
                    <a:pt x="494" y="307"/>
                  </a:lnTo>
                  <a:lnTo>
                    <a:pt x="494" y="305"/>
                  </a:lnTo>
                  <a:lnTo>
                    <a:pt x="495" y="305"/>
                  </a:lnTo>
                  <a:lnTo>
                    <a:pt x="489" y="302"/>
                  </a:lnTo>
                  <a:lnTo>
                    <a:pt x="483" y="299"/>
                  </a:lnTo>
                  <a:lnTo>
                    <a:pt x="476" y="295"/>
                  </a:lnTo>
                  <a:lnTo>
                    <a:pt x="470" y="291"/>
                  </a:lnTo>
                  <a:lnTo>
                    <a:pt x="464" y="287"/>
                  </a:lnTo>
                  <a:lnTo>
                    <a:pt x="459" y="282"/>
                  </a:lnTo>
                  <a:lnTo>
                    <a:pt x="456" y="278"/>
                  </a:lnTo>
                  <a:lnTo>
                    <a:pt x="455" y="273"/>
                  </a:lnTo>
                  <a:lnTo>
                    <a:pt x="462" y="275"/>
                  </a:lnTo>
                  <a:lnTo>
                    <a:pt x="465" y="277"/>
                  </a:lnTo>
                  <a:lnTo>
                    <a:pt x="467" y="278"/>
                  </a:lnTo>
                  <a:lnTo>
                    <a:pt x="468" y="278"/>
                  </a:lnTo>
                  <a:lnTo>
                    <a:pt x="452" y="263"/>
                  </a:lnTo>
                  <a:lnTo>
                    <a:pt x="438" y="249"/>
                  </a:lnTo>
                  <a:lnTo>
                    <a:pt x="426" y="233"/>
                  </a:lnTo>
                  <a:lnTo>
                    <a:pt x="417" y="216"/>
                  </a:lnTo>
                  <a:lnTo>
                    <a:pt x="408" y="200"/>
                  </a:lnTo>
                  <a:lnTo>
                    <a:pt x="401" y="182"/>
                  </a:lnTo>
                  <a:lnTo>
                    <a:pt x="395" y="163"/>
                  </a:lnTo>
                  <a:lnTo>
                    <a:pt x="387" y="143"/>
                  </a:lnTo>
                  <a:lnTo>
                    <a:pt x="386" y="143"/>
                  </a:lnTo>
                  <a:lnTo>
                    <a:pt x="385" y="143"/>
                  </a:lnTo>
                  <a:lnTo>
                    <a:pt x="383" y="143"/>
                  </a:lnTo>
                  <a:lnTo>
                    <a:pt x="381" y="143"/>
                  </a:lnTo>
                  <a:lnTo>
                    <a:pt x="380" y="145"/>
                  </a:lnTo>
                  <a:lnTo>
                    <a:pt x="379" y="148"/>
                  </a:lnTo>
                  <a:lnTo>
                    <a:pt x="379" y="151"/>
                  </a:lnTo>
                  <a:lnTo>
                    <a:pt x="379" y="156"/>
                  </a:lnTo>
                  <a:lnTo>
                    <a:pt x="378" y="156"/>
                  </a:lnTo>
                  <a:lnTo>
                    <a:pt x="377" y="156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3" y="154"/>
                  </a:lnTo>
                  <a:lnTo>
                    <a:pt x="371" y="151"/>
                  </a:lnTo>
                  <a:lnTo>
                    <a:pt x="369" y="143"/>
                  </a:lnTo>
                  <a:lnTo>
                    <a:pt x="365" y="129"/>
                  </a:lnTo>
                  <a:lnTo>
                    <a:pt x="364" y="129"/>
                  </a:lnTo>
                  <a:lnTo>
                    <a:pt x="363" y="129"/>
                  </a:lnTo>
                  <a:lnTo>
                    <a:pt x="360" y="129"/>
                  </a:lnTo>
                  <a:lnTo>
                    <a:pt x="359" y="128"/>
                  </a:lnTo>
                  <a:lnTo>
                    <a:pt x="361" y="135"/>
                  </a:lnTo>
                  <a:lnTo>
                    <a:pt x="363" y="143"/>
                  </a:lnTo>
                  <a:lnTo>
                    <a:pt x="365" y="151"/>
                  </a:lnTo>
                  <a:lnTo>
                    <a:pt x="366" y="159"/>
                  </a:lnTo>
                  <a:lnTo>
                    <a:pt x="364" y="159"/>
                  </a:lnTo>
                  <a:lnTo>
                    <a:pt x="361" y="159"/>
                  </a:lnTo>
                  <a:lnTo>
                    <a:pt x="358" y="159"/>
                  </a:lnTo>
                  <a:lnTo>
                    <a:pt x="356" y="160"/>
                  </a:lnTo>
                  <a:lnTo>
                    <a:pt x="354" y="151"/>
                  </a:lnTo>
                  <a:lnTo>
                    <a:pt x="350" y="142"/>
                  </a:lnTo>
                  <a:lnTo>
                    <a:pt x="347" y="134"/>
                  </a:lnTo>
                  <a:lnTo>
                    <a:pt x="344" y="125"/>
                  </a:lnTo>
                  <a:lnTo>
                    <a:pt x="343" y="125"/>
                  </a:lnTo>
                  <a:lnTo>
                    <a:pt x="341" y="125"/>
                  </a:lnTo>
                  <a:lnTo>
                    <a:pt x="340" y="125"/>
                  </a:lnTo>
                  <a:lnTo>
                    <a:pt x="341" y="133"/>
                  </a:lnTo>
                  <a:lnTo>
                    <a:pt x="344" y="142"/>
                  </a:lnTo>
                  <a:lnTo>
                    <a:pt x="345" y="150"/>
                  </a:lnTo>
                  <a:lnTo>
                    <a:pt x="347" y="159"/>
                  </a:lnTo>
                  <a:lnTo>
                    <a:pt x="345" y="159"/>
                  </a:lnTo>
                  <a:lnTo>
                    <a:pt x="343" y="159"/>
                  </a:lnTo>
                  <a:lnTo>
                    <a:pt x="340" y="159"/>
                  </a:lnTo>
                  <a:lnTo>
                    <a:pt x="338" y="159"/>
                  </a:lnTo>
                  <a:lnTo>
                    <a:pt x="336" y="151"/>
                  </a:lnTo>
                  <a:lnTo>
                    <a:pt x="333" y="143"/>
                  </a:lnTo>
                  <a:lnTo>
                    <a:pt x="329" y="134"/>
                  </a:lnTo>
                  <a:lnTo>
                    <a:pt x="327" y="128"/>
                  </a:lnTo>
                  <a:lnTo>
                    <a:pt x="326" y="126"/>
                  </a:lnTo>
                  <a:lnTo>
                    <a:pt x="325" y="126"/>
                  </a:lnTo>
                  <a:lnTo>
                    <a:pt x="323" y="126"/>
                  </a:lnTo>
                  <a:lnTo>
                    <a:pt x="321" y="125"/>
                  </a:lnTo>
                  <a:lnTo>
                    <a:pt x="323" y="134"/>
                  </a:lnTo>
                  <a:lnTo>
                    <a:pt x="325" y="143"/>
                  </a:lnTo>
                  <a:lnTo>
                    <a:pt x="326" y="152"/>
                  </a:lnTo>
                  <a:lnTo>
                    <a:pt x="327" y="161"/>
                  </a:lnTo>
                  <a:lnTo>
                    <a:pt x="325" y="161"/>
                  </a:lnTo>
                  <a:lnTo>
                    <a:pt x="324" y="161"/>
                  </a:lnTo>
                  <a:lnTo>
                    <a:pt x="321" y="161"/>
                  </a:lnTo>
                  <a:lnTo>
                    <a:pt x="319" y="161"/>
                  </a:lnTo>
                  <a:lnTo>
                    <a:pt x="317" y="152"/>
                  </a:lnTo>
                  <a:lnTo>
                    <a:pt x="314" y="143"/>
                  </a:lnTo>
                  <a:lnTo>
                    <a:pt x="309" y="135"/>
                  </a:lnTo>
                  <a:lnTo>
                    <a:pt x="305" y="130"/>
                  </a:lnTo>
                  <a:lnTo>
                    <a:pt x="304" y="135"/>
                  </a:lnTo>
                  <a:lnTo>
                    <a:pt x="305" y="143"/>
                  </a:lnTo>
                  <a:lnTo>
                    <a:pt x="307" y="153"/>
                  </a:lnTo>
                  <a:lnTo>
                    <a:pt x="307" y="163"/>
                  </a:lnTo>
                  <a:lnTo>
                    <a:pt x="306" y="163"/>
                  </a:lnTo>
                  <a:lnTo>
                    <a:pt x="305" y="163"/>
                  </a:lnTo>
                  <a:lnTo>
                    <a:pt x="304" y="163"/>
                  </a:lnTo>
                  <a:lnTo>
                    <a:pt x="301" y="158"/>
                  </a:lnTo>
                  <a:lnTo>
                    <a:pt x="298" y="151"/>
                  </a:lnTo>
                  <a:lnTo>
                    <a:pt x="294" y="140"/>
                  </a:lnTo>
                  <a:lnTo>
                    <a:pt x="287" y="121"/>
                  </a:lnTo>
                  <a:lnTo>
                    <a:pt x="286" y="121"/>
                  </a:lnTo>
                  <a:lnTo>
                    <a:pt x="286" y="122"/>
                  </a:lnTo>
                  <a:lnTo>
                    <a:pt x="285" y="122"/>
                  </a:lnTo>
                  <a:lnTo>
                    <a:pt x="284" y="123"/>
                  </a:lnTo>
                  <a:lnTo>
                    <a:pt x="287" y="139"/>
                  </a:lnTo>
                  <a:lnTo>
                    <a:pt x="290" y="151"/>
                  </a:lnTo>
                  <a:lnTo>
                    <a:pt x="292" y="160"/>
                  </a:lnTo>
                  <a:lnTo>
                    <a:pt x="292" y="165"/>
                  </a:lnTo>
                  <a:lnTo>
                    <a:pt x="290" y="165"/>
                  </a:lnTo>
                  <a:lnTo>
                    <a:pt x="288" y="165"/>
                  </a:lnTo>
                  <a:lnTo>
                    <a:pt x="286" y="165"/>
                  </a:lnTo>
                  <a:lnTo>
                    <a:pt x="284" y="165"/>
                  </a:lnTo>
                  <a:lnTo>
                    <a:pt x="279" y="154"/>
                  </a:lnTo>
                  <a:lnTo>
                    <a:pt x="277" y="144"/>
                  </a:lnTo>
                  <a:lnTo>
                    <a:pt x="275" y="134"/>
                  </a:lnTo>
                  <a:lnTo>
                    <a:pt x="272" y="125"/>
                  </a:lnTo>
                  <a:lnTo>
                    <a:pt x="270" y="125"/>
                  </a:lnTo>
                  <a:lnTo>
                    <a:pt x="269" y="125"/>
                  </a:lnTo>
                  <a:lnTo>
                    <a:pt x="267" y="125"/>
                  </a:lnTo>
                  <a:lnTo>
                    <a:pt x="266" y="125"/>
                  </a:lnTo>
                  <a:lnTo>
                    <a:pt x="269" y="143"/>
                  </a:lnTo>
                  <a:lnTo>
                    <a:pt x="271" y="154"/>
                  </a:lnTo>
                  <a:lnTo>
                    <a:pt x="272" y="161"/>
                  </a:lnTo>
                  <a:lnTo>
                    <a:pt x="272" y="165"/>
                  </a:lnTo>
                  <a:lnTo>
                    <a:pt x="269" y="165"/>
                  </a:lnTo>
                  <a:lnTo>
                    <a:pt x="266" y="165"/>
                  </a:lnTo>
                  <a:lnTo>
                    <a:pt x="262" y="165"/>
                  </a:lnTo>
                  <a:lnTo>
                    <a:pt x="259" y="165"/>
                  </a:lnTo>
                  <a:lnTo>
                    <a:pt x="255" y="156"/>
                  </a:lnTo>
                  <a:lnTo>
                    <a:pt x="251" y="145"/>
                  </a:lnTo>
                  <a:lnTo>
                    <a:pt x="248" y="136"/>
                  </a:lnTo>
                  <a:lnTo>
                    <a:pt x="245" y="130"/>
                  </a:lnTo>
                  <a:lnTo>
                    <a:pt x="242" y="135"/>
                  </a:lnTo>
                  <a:lnTo>
                    <a:pt x="244" y="145"/>
                  </a:lnTo>
                  <a:lnTo>
                    <a:pt x="246" y="156"/>
                  </a:lnTo>
                  <a:lnTo>
                    <a:pt x="248" y="166"/>
                  </a:lnTo>
                  <a:lnTo>
                    <a:pt x="247" y="166"/>
                  </a:lnTo>
                  <a:lnTo>
                    <a:pt x="245" y="166"/>
                  </a:lnTo>
                  <a:lnTo>
                    <a:pt x="244" y="168"/>
                  </a:lnTo>
                  <a:lnTo>
                    <a:pt x="241" y="168"/>
                  </a:lnTo>
                  <a:lnTo>
                    <a:pt x="237" y="156"/>
                  </a:lnTo>
                  <a:lnTo>
                    <a:pt x="232" y="143"/>
                  </a:lnTo>
                  <a:lnTo>
                    <a:pt x="228" y="131"/>
                  </a:lnTo>
                  <a:lnTo>
                    <a:pt x="226" y="125"/>
                  </a:lnTo>
                  <a:lnTo>
                    <a:pt x="225" y="125"/>
                  </a:lnTo>
                  <a:lnTo>
                    <a:pt x="225" y="126"/>
                  </a:lnTo>
                  <a:lnTo>
                    <a:pt x="224" y="126"/>
                  </a:lnTo>
                  <a:lnTo>
                    <a:pt x="222" y="128"/>
                  </a:lnTo>
                  <a:lnTo>
                    <a:pt x="224" y="138"/>
                  </a:lnTo>
                  <a:lnTo>
                    <a:pt x="226" y="148"/>
                  </a:lnTo>
                  <a:lnTo>
                    <a:pt x="228" y="158"/>
                  </a:lnTo>
                  <a:lnTo>
                    <a:pt x="231" y="169"/>
                  </a:lnTo>
                  <a:lnTo>
                    <a:pt x="228" y="169"/>
                  </a:lnTo>
                  <a:lnTo>
                    <a:pt x="226" y="169"/>
                  </a:lnTo>
                  <a:lnTo>
                    <a:pt x="222" y="169"/>
                  </a:lnTo>
                  <a:lnTo>
                    <a:pt x="220" y="169"/>
                  </a:lnTo>
                  <a:lnTo>
                    <a:pt x="217" y="156"/>
                  </a:lnTo>
                  <a:lnTo>
                    <a:pt x="215" y="144"/>
                  </a:lnTo>
                  <a:lnTo>
                    <a:pt x="211" y="133"/>
                  </a:lnTo>
                  <a:lnTo>
                    <a:pt x="208" y="125"/>
                  </a:lnTo>
                  <a:lnTo>
                    <a:pt x="203" y="134"/>
                  </a:lnTo>
                  <a:lnTo>
                    <a:pt x="206" y="145"/>
                  </a:lnTo>
                  <a:lnTo>
                    <a:pt x="209" y="159"/>
                  </a:lnTo>
                  <a:lnTo>
                    <a:pt x="209" y="170"/>
                  </a:lnTo>
                  <a:lnTo>
                    <a:pt x="207" y="169"/>
                  </a:lnTo>
                  <a:lnTo>
                    <a:pt x="205" y="169"/>
                  </a:lnTo>
                  <a:lnTo>
                    <a:pt x="201" y="169"/>
                  </a:lnTo>
                  <a:lnTo>
                    <a:pt x="199" y="169"/>
                  </a:lnTo>
                  <a:lnTo>
                    <a:pt x="197" y="161"/>
                  </a:lnTo>
                  <a:lnTo>
                    <a:pt x="195" y="155"/>
                  </a:lnTo>
                  <a:lnTo>
                    <a:pt x="192" y="146"/>
                  </a:lnTo>
                  <a:lnTo>
                    <a:pt x="188" y="133"/>
                  </a:lnTo>
                  <a:lnTo>
                    <a:pt x="187" y="133"/>
                  </a:lnTo>
                  <a:lnTo>
                    <a:pt x="185" y="132"/>
                  </a:lnTo>
                  <a:lnTo>
                    <a:pt x="183" y="132"/>
                  </a:lnTo>
                  <a:lnTo>
                    <a:pt x="182" y="132"/>
                  </a:lnTo>
                  <a:lnTo>
                    <a:pt x="180" y="139"/>
                  </a:lnTo>
                  <a:lnTo>
                    <a:pt x="182" y="149"/>
                  </a:lnTo>
                  <a:lnTo>
                    <a:pt x="187" y="160"/>
                  </a:lnTo>
                  <a:lnTo>
                    <a:pt x="188" y="172"/>
                  </a:lnTo>
                  <a:lnTo>
                    <a:pt x="186" y="172"/>
                  </a:lnTo>
                  <a:lnTo>
                    <a:pt x="183" y="172"/>
                  </a:lnTo>
                  <a:lnTo>
                    <a:pt x="181" y="172"/>
                  </a:lnTo>
                  <a:lnTo>
                    <a:pt x="179" y="172"/>
                  </a:lnTo>
                  <a:lnTo>
                    <a:pt x="175" y="162"/>
                  </a:lnTo>
                  <a:lnTo>
                    <a:pt x="172" y="153"/>
                  </a:lnTo>
                  <a:lnTo>
                    <a:pt x="170" y="144"/>
                  </a:lnTo>
                  <a:lnTo>
                    <a:pt x="168" y="135"/>
                  </a:lnTo>
                  <a:lnTo>
                    <a:pt x="167" y="136"/>
                  </a:lnTo>
                  <a:lnTo>
                    <a:pt x="166" y="136"/>
                  </a:lnTo>
                  <a:lnTo>
                    <a:pt x="165" y="136"/>
                  </a:lnTo>
                  <a:lnTo>
                    <a:pt x="163" y="136"/>
                  </a:lnTo>
                  <a:lnTo>
                    <a:pt x="165" y="144"/>
                  </a:lnTo>
                  <a:lnTo>
                    <a:pt x="166" y="153"/>
                  </a:lnTo>
                  <a:lnTo>
                    <a:pt x="167" y="163"/>
                  </a:lnTo>
                  <a:lnTo>
                    <a:pt x="167" y="173"/>
                  </a:lnTo>
                  <a:lnTo>
                    <a:pt x="165" y="173"/>
                  </a:lnTo>
                  <a:lnTo>
                    <a:pt x="163" y="172"/>
                  </a:lnTo>
                  <a:lnTo>
                    <a:pt x="161" y="172"/>
                  </a:lnTo>
                  <a:lnTo>
                    <a:pt x="159" y="172"/>
                  </a:lnTo>
                  <a:lnTo>
                    <a:pt x="157" y="165"/>
                  </a:lnTo>
                  <a:lnTo>
                    <a:pt x="153" y="159"/>
                  </a:lnTo>
                  <a:lnTo>
                    <a:pt x="150" y="149"/>
                  </a:lnTo>
                  <a:lnTo>
                    <a:pt x="143" y="131"/>
                  </a:lnTo>
                  <a:lnTo>
                    <a:pt x="142" y="131"/>
                  </a:lnTo>
                  <a:lnTo>
                    <a:pt x="141" y="131"/>
                  </a:lnTo>
                  <a:lnTo>
                    <a:pt x="140" y="131"/>
                  </a:lnTo>
                  <a:lnTo>
                    <a:pt x="141" y="140"/>
                  </a:lnTo>
                  <a:lnTo>
                    <a:pt x="143" y="150"/>
                  </a:lnTo>
                  <a:lnTo>
                    <a:pt x="146" y="162"/>
                  </a:lnTo>
                  <a:lnTo>
                    <a:pt x="149" y="173"/>
                  </a:lnTo>
                  <a:lnTo>
                    <a:pt x="146" y="175"/>
                  </a:lnTo>
                  <a:lnTo>
                    <a:pt x="140" y="175"/>
                  </a:lnTo>
                  <a:lnTo>
                    <a:pt x="136" y="175"/>
                  </a:lnTo>
                  <a:lnTo>
                    <a:pt x="133" y="175"/>
                  </a:lnTo>
                  <a:lnTo>
                    <a:pt x="131" y="165"/>
                  </a:lnTo>
                  <a:lnTo>
                    <a:pt x="128" y="155"/>
                  </a:lnTo>
                  <a:lnTo>
                    <a:pt x="126" y="145"/>
                  </a:lnTo>
                  <a:lnTo>
                    <a:pt x="122" y="135"/>
                  </a:lnTo>
                  <a:lnTo>
                    <a:pt x="121" y="136"/>
                  </a:lnTo>
                  <a:lnTo>
                    <a:pt x="120" y="136"/>
                  </a:lnTo>
                  <a:lnTo>
                    <a:pt x="119" y="136"/>
                  </a:lnTo>
                  <a:lnTo>
                    <a:pt x="119" y="145"/>
                  </a:lnTo>
                  <a:lnTo>
                    <a:pt x="120" y="154"/>
                  </a:lnTo>
                  <a:lnTo>
                    <a:pt x="121" y="164"/>
                  </a:lnTo>
                  <a:lnTo>
                    <a:pt x="123" y="175"/>
                  </a:lnTo>
                  <a:lnTo>
                    <a:pt x="119" y="176"/>
                  </a:lnTo>
                  <a:lnTo>
                    <a:pt x="117" y="176"/>
                  </a:lnTo>
                  <a:lnTo>
                    <a:pt x="114" y="176"/>
                  </a:lnTo>
                  <a:lnTo>
                    <a:pt x="111" y="176"/>
                  </a:lnTo>
                  <a:lnTo>
                    <a:pt x="108" y="165"/>
                  </a:lnTo>
                  <a:lnTo>
                    <a:pt x="106" y="155"/>
                  </a:lnTo>
                  <a:lnTo>
                    <a:pt x="104" y="145"/>
                  </a:lnTo>
                  <a:lnTo>
                    <a:pt x="103" y="135"/>
                  </a:lnTo>
                  <a:lnTo>
                    <a:pt x="102" y="135"/>
                  </a:lnTo>
                  <a:lnTo>
                    <a:pt x="100" y="135"/>
                  </a:lnTo>
                  <a:lnTo>
                    <a:pt x="99" y="135"/>
                  </a:lnTo>
                  <a:lnTo>
                    <a:pt x="97" y="135"/>
                  </a:lnTo>
                  <a:lnTo>
                    <a:pt x="98" y="153"/>
                  </a:lnTo>
                  <a:lnTo>
                    <a:pt x="99" y="163"/>
                  </a:lnTo>
                  <a:lnTo>
                    <a:pt x="100" y="170"/>
                  </a:lnTo>
                  <a:lnTo>
                    <a:pt x="101" y="176"/>
                  </a:lnTo>
                  <a:lnTo>
                    <a:pt x="99" y="176"/>
                  </a:lnTo>
                  <a:lnTo>
                    <a:pt x="98" y="176"/>
                  </a:lnTo>
                  <a:lnTo>
                    <a:pt x="96" y="176"/>
                  </a:lnTo>
                  <a:lnTo>
                    <a:pt x="94" y="178"/>
                  </a:lnTo>
                  <a:lnTo>
                    <a:pt x="88" y="166"/>
                  </a:lnTo>
                  <a:lnTo>
                    <a:pt x="83" y="153"/>
                  </a:lnTo>
                  <a:lnTo>
                    <a:pt x="81" y="140"/>
                  </a:lnTo>
                  <a:lnTo>
                    <a:pt x="80" y="128"/>
                  </a:lnTo>
                  <a:lnTo>
                    <a:pt x="79" y="129"/>
                  </a:lnTo>
                  <a:lnTo>
                    <a:pt x="77" y="129"/>
                  </a:lnTo>
                  <a:lnTo>
                    <a:pt x="76" y="129"/>
                  </a:lnTo>
                  <a:lnTo>
                    <a:pt x="74" y="130"/>
                  </a:lnTo>
                  <a:lnTo>
                    <a:pt x="77" y="151"/>
                  </a:lnTo>
                  <a:lnTo>
                    <a:pt x="79" y="165"/>
                  </a:lnTo>
                  <a:lnTo>
                    <a:pt x="80" y="173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77" y="178"/>
                  </a:lnTo>
                  <a:lnTo>
                    <a:pt x="74" y="178"/>
                  </a:lnTo>
                  <a:lnTo>
                    <a:pt x="72" y="178"/>
                  </a:lnTo>
                  <a:lnTo>
                    <a:pt x="67" y="165"/>
                  </a:lnTo>
                  <a:lnTo>
                    <a:pt x="63" y="154"/>
                  </a:lnTo>
                  <a:lnTo>
                    <a:pt x="61" y="144"/>
                  </a:lnTo>
                  <a:lnTo>
                    <a:pt x="60" y="134"/>
                  </a:lnTo>
                  <a:lnTo>
                    <a:pt x="58" y="134"/>
                  </a:lnTo>
                  <a:lnTo>
                    <a:pt x="57" y="134"/>
                  </a:lnTo>
                  <a:lnTo>
                    <a:pt x="54" y="134"/>
                  </a:lnTo>
                  <a:lnTo>
                    <a:pt x="53" y="135"/>
                  </a:lnTo>
                  <a:lnTo>
                    <a:pt x="56" y="152"/>
                  </a:lnTo>
                  <a:lnTo>
                    <a:pt x="58" y="162"/>
                  </a:lnTo>
                  <a:lnTo>
                    <a:pt x="59" y="170"/>
                  </a:lnTo>
                  <a:lnTo>
                    <a:pt x="61" y="178"/>
                  </a:lnTo>
                  <a:lnTo>
                    <a:pt x="59" y="178"/>
                  </a:lnTo>
                  <a:lnTo>
                    <a:pt x="57" y="178"/>
                  </a:lnTo>
                  <a:lnTo>
                    <a:pt x="53" y="178"/>
                  </a:lnTo>
                  <a:lnTo>
                    <a:pt x="51" y="178"/>
                  </a:lnTo>
                  <a:lnTo>
                    <a:pt x="44" y="163"/>
                  </a:lnTo>
                  <a:lnTo>
                    <a:pt x="40" y="151"/>
                  </a:lnTo>
                  <a:lnTo>
                    <a:pt x="38" y="139"/>
                  </a:lnTo>
                  <a:lnTo>
                    <a:pt x="37" y="125"/>
                  </a:lnTo>
                  <a:lnTo>
                    <a:pt x="36" y="126"/>
                  </a:lnTo>
                  <a:lnTo>
                    <a:pt x="34" y="126"/>
                  </a:lnTo>
                  <a:lnTo>
                    <a:pt x="32" y="128"/>
                  </a:lnTo>
                  <a:lnTo>
                    <a:pt x="31" y="129"/>
                  </a:lnTo>
                  <a:lnTo>
                    <a:pt x="31" y="141"/>
                  </a:lnTo>
                  <a:lnTo>
                    <a:pt x="33" y="153"/>
                  </a:lnTo>
                  <a:lnTo>
                    <a:pt x="36" y="165"/>
                  </a:lnTo>
                  <a:lnTo>
                    <a:pt x="40" y="178"/>
                  </a:lnTo>
                  <a:lnTo>
                    <a:pt x="39" y="178"/>
                  </a:lnTo>
                  <a:lnTo>
                    <a:pt x="38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24" y="161"/>
                  </a:lnTo>
                  <a:lnTo>
                    <a:pt x="15" y="142"/>
                  </a:lnTo>
                  <a:lnTo>
                    <a:pt x="8" y="121"/>
                  </a:lnTo>
                  <a:lnTo>
                    <a:pt x="3" y="100"/>
                  </a:lnTo>
                  <a:lnTo>
                    <a:pt x="0" y="79"/>
                  </a:lnTo>
                  <a:lnTo>
                    <a:pt x="1" y="59"/>
                  </a:lnTo>
                  <a:lnTo>
                    <a:pt x="7" y="40"/>
                  </a:lnTo>
                  <a:lnTo>
                    <a:pt x="18" y="24"/>
                  </a:lnTo>
                  <a:lnTo>
                    <a:pt x="38" y="20"/>
                  </a:lnTo>
                  <a:lnTo>
                    <a:pt x="58" y="16"/>
                  </a:lnTo>
                  <a:lnTo>
                    <a:pt x="78" y="13"/>
                  </a:lnTo>
                  <a:lnTo>
                    <a:pt x="98" y="12"/>
                  </a:lnTo>
                  <a:lnTo>
                    <a:pt x="119" y="11"/>
                  </a:lnTo>
                  <a:lnTo>
                    <a:pt x="139" y="10"/>
                  </a:lnTo>
                  <a:lnTo>
                    <a:pt x="160" y="10"/>
                  </a:lnTo>
                  <a:lnTo>
                    <a:pt x="181" y="10"/>
                  </a:lnTo>
                  <a:lnTo>
                    <a:pt x="202" y="11"/>
                  </a:lnTo>
                  <a:lnTo>
                    <a:pt x="224" y="12"/>
                  </a:lnTo>
                  <a:lnTo>
                    <a:pt x="244" y="13"/>
                  </a:lnTo>
                  <a:lnTo>
                    <a:pt x="265" y="14"/>
                  </a:lnTo>
                  <a:lnTo>
                    <a:pt x="286" y="15"/>
                  </a:lnTo>
                  <a:lnTo>
                    <a:pt x="306" y="15"/>
                  </a:lnTo>
                  <a:lnTo>
                    <a:pt x="327" y="16"/>
                  </a:lnTo>
                  <a:lnTo>
                    <a:pt x="347" y="16"/>
                  </a:lnTo>
                  <a:lnTo>
                    <a:pt x="348" y="15"/>
                  </a:lnTo>
                  <a:lnTo>
                    <a:pt x="349" y="13"/>
                  </a:lnTo>
                  <a:lnTo>
                    <a:pt x="351" y="9"/>
                  </a:lnTo>
                  <a:lnTo>
                    <a:pt x="355" y="2"/>
                  </a:lnTo>
                  <a:lnTo>
                    <a:pt x="370" y="1"/>
                  </a:lnTo>
                  <a:lnTo>
                    <a:pt x="386" y="0"/>
                  </a:lnTo>
                  <a:lnTo>
                    <a:pt x="400" y="0"/>
                  </a:lnTo>
                  <a:lnTo>
                    <a:pt x="415" y="1"/>
                  </a:lnTo>
                  <a:lnTo>
                    <a:pt x="428" y="3"/>
                  </a:lnTo>
                  <a:lnTo>
                    <a:pt x="442" y="6"/>
                  </a:lnTo>
                  <a:lnTo>
                    <a:pt x="456" y="13"/>
                  </a:lnTo>
                  <a:lnTo>
                    <a:pt x="470" y="21"/>
                  </a:lnTo>
                  <a:lnTo>
                    <a:pt x="469" y="34"/>
                  </a:lnTo>
                  <a:lnTo>
                    <a:pt x="468" y="46"/>
                  </a:lnTo>
                  <a:lnTo>
                    <a:pt x="466" y="59"/>
                  </a:lnTo>
                  <a:lnTo>
                    <a:pt x="466" y="70"/>
                  </a:lnTo>
                  <a:lnTo>
                    <a:pt x="473" y="73"/>
                  </a:lnTo>
                  <a:lnTo>
                    <a:pt x="478" y="73"/>
                  </a:lnTo>
                  <a:lnTo>
                    <a:pt x="483" y="72"/>
                  </a:lnTo>
                  <a:lnTo>
                    <a:pt x="487" y="70"/>
                  </a:lnTo>
                  <a:lnTo>
                    <a:pt x="492" y="67"/>
                  </a:lnTo>
                  <a:lnTo>
                    <a:pt x="496" y="64"/>
                  </a:lnTo>
                  <a:lnTo>
                    <a:pt x="502" y="63"/>
                  </a:lnTo>
                  <a:lnTo>
                    <a:pt x="507" y="63"/>
                  </a:lnTo>
                  <a:lnTo>
                    <a:pt x="499" y="101"/>
                  </a:lnTo>
                  <a:lnTo>
                    <a:pt x="493" y="139"/>
                  </a:lnTo>
                  <a:lnTo>
                    <a:pt x="490" y="178"/>
                  </a:lnTo>
                  <a:lnTo>
                    <a:pt x="495" y="216"/>
                  </a:lnTo>
                  <a:lnTo>
                    <a:pt x="506" y="243"/>
                  </a:lnTo>
                  <a:lnTo>
                    <a:pt x="512" y="258"/>
                  </a:lnTo>
                  <a:lnTo>
                    <a:pt x="515" y="265"/>
                  </a:lnTo>
                  <a:lnTo>
                    <a:pt x="516" y="270"/>
                  </a:lnTo>
                  <a:lnTo>
                    <a:pt x="515" y="271"/>
                  </a:lnTo>
                  <a:lnTo>
                    <a:pt x="514" y="271"/>
                  </a:lnTo>
                  <a:lnTo>
                    <a:pt x="513" y="272"/>
                  </a:lnTo>
                  <a:lnTo>
                    <a:pt x="504" y="265"/>
                  </a:lnTo>
                  <a:lnTo>
                    <a:pt x="496" y="259"/>
                  </a:lnTo>
                  <a:lnTo>
                    <a:pt x="489" y="255"/>
                  </a:lnTo>
                  <a:lnTo>
                    <a:pt x="483" y="253"/>
                  </a:lnTo>
                  <a:lnTo>
                    <a:pt x="482" y="254"/>
                  </a:lnTo>
                  <a:lnTo>
                    <a:pt x="480" y="254"/>
                  </a:lnTo>
                  <a:lnTo>
                    <a:pt x="479" y="255"/>
                  </a:lnTo>
                  <a:lnTo>
                    <a:pt x="479" y="257"/>
                  </a:lnTo>
                  <a:lnTo>
                    <a:pt x="486" y="262"/>
                  </a:lnTo>
                  <a:lnTo>
                    <a:pt x="493" y="268"/>
                  </a:lnTo>
                  <a:lnTo>
                    <a:pt x="498" y="273"/>
                  </a:lnTo>
                  <a:lnTo>
                    <a:pt x="505" y="279"/>
                  </a:lnTo>
                  <a:lnTo>
                    <a:pt x="505" y="288"/>
                  </a:lnTo>
                  <a:lnTo>
                    <a:pt x="506" y="295"/>
                  </a:lnTo>
                  <a:lnTo>
                    <a:pt x="509" y="302"/>
                  </a:lnTo>
                  <a:lnTo>
                    <a:pt x="516" y="313"/>
                  </a:lnTo>
                  <a:lnTo>
                    <a:pt x="515" y="328"/>
                  </a:lnTo>
                  <a:lnTo>
                    <a:pt x="517" y="337"/>
                  </a:lnTo>
                  <a:lnTo>
                    <a:pt x="524" y="346"/>
                  </a:lnTo>
                  <a:lnTo>
                    <a:pt x="536" y="358"/>
                  </a:lnTo>
                  <a:lnTo>
                    <a:pt x="537" y="372"/>
                  </a:lnTo>
                  <a:lnTo>
                    <a:pt x="539" y="382"/>
                  </a:lnTo>
                  <a:lnTo>
                    <a:pt x="546" y="389"/>
                  </a:lnTo>
                  <a:lnTo>
                    <a:pt x="561" y="397"/>
                  </a:lnTo>
                  <a:lnTo>
                    <a:pt x="562" y="403"/>
                  </a:lnTo>
                  <a:lnTo>
                    <a:pt x="565" y="411"/>
                  </a:lnTo>
                  <a:lnTo>
                    <a:pt x="571" y="419"/>
                  </a:lnTo>
                  <a:lnTo>
                    <a:pt x="578" y="424"/>
                  </a:lnTo>
                  <a:lnTo>
                    <a:pt x="578" y="426"/>
                  </a:lnTo>
                  <a:lnTo>
                    <a:pt x="578" y="427"/>
                  </a:lnTo>
                  <a:lnTo>
                    <a:pt x="578" y="428"/>
                  </a:lnTo>
                  <a:lnTo>
                    <a:pt x="578" y="429"/>
                  </a:lnTo>
                  <a:lnTo>
                    <a:pt x="576" y="429"/>
                  </a:lnTo>
                  <a:lnTo>
                    <a:pt x="574" y="429"/>
                  </a:lnTo>
                  <a:lnTo>
                    <a:pt x="571" y="430"/>
                  </a:lnTo>
                  <a:lnTo>
                    <a:pt x="568" y="430"/>
                  </a:lnTo>
                  <a:lnTo>
                    <a:pt x="568" y="431"/>
                  </a:lnTo>
                  <a:lnTo>
                    <a:pt x="568" y="432"/>
                  </a:lnTo>
                  <a:lnTo>
                    <a:pt x="569" y="433"/>
                  </a:lnTo>
                  <a:lnTo>
                    <a:pt x="572" y="434"/>
                  </a:lnTo>
                  <a:lnTo>
                    <a:pt x="573" y="436"/>
                  </a:lnTo>
                  <a:lnTo>
                    <a:pt x="575" y="437"/>
                  </a:lnTo>
                  <a:lnTo>
                    <a:pt x="576" y="438"/>
                  </a:lnTo>
                  <a:lnTo>
                    <a:pt x="576" y="439"/>
                  </a:lnTo>
                  <a:lnTo>
                    <a:pt x="576" y="440"/>
                  </a:lnTo>
                  <a:lnTo>
                    <a:pt x="576" y="441"/>
                  </a:lnTo>
                  <a:lnTo>
                    <a:pt x="576" y="442"/>
                  </a:lnTo>
                  <a:lnTo>
                    <a:pt x="568" y="441"/>
                  </a:lnTo>
                  <a:lnTo>
                    <a:pt x="561" y="438"/>
                  </a:lnTo>
                  <a:lnTo>
                    <a:pt x="554" y="436"/>
                  </a:lnTo>
                  <a:lnTo>
                    <a:pt x="548" y="434"/>
                  </a:lnTo>
                  <a:lnTo>
                    <a:pt x="548" y="436"/>
                  </a:lnTo>
                  <a:lnTo>
                    <a:pt x="548" y="437"/>
                  </a:lnTo>
                  <a:lnTo>
                    <a:pt x="554" y="440"/>
                  </a:lnTo>
                  <a:lnTo>
                    <a:pt x="558" y="443"/>
                  </a:lnTo>
                  <a:lnTo>
                    <a:pt x="564" y="447"/>
                  </a:lnTo>
                  <a:lnTo>
                    <a:pt x="568" y="450"/>
                  </a:lnTo>
                  <a:lnTo>
                    <a:pt x="567" y="454"/>
                  </a:lnTo>
                  <a:lnTo>
                    <a:pt x="564" y="457"/>
                  </a:lnTo>
                  <a:lnTo>
                    <a:pt x="559" y="457"/>
                  </a:lnTo>
                  <a:lnTo>
                    <a:pt x="554" y="454"/>
                  </a:lnTo>
                  <a:lnTo>
                    <a:pt x="548" y="453"/>
                  </a:lnTo>
                  <a:lnTo>
                    <a:pt x="543" y="451"/>
                  </a:lnTo>
                  <a:lnTo>
                    <a:pt x="538" y="449"/>
                  </a:lnTo>
                  <a:lnTo>
                    <a:pt x="535" y="449"/>
                  </a:lnTo>
                  <a:lnTo>
                    <a:pt x="535" y="450"/>
                  </a:lnTo>
                  <a:lnTo>
                    <a:pt x="535" y="451"/>
                  </a:lnTo>
                  <a:lnTo>
                    <a:pt x="535" y="452"/>
                  </a:lnTo>
                  <a:lnTo>
                    <a:pt x="536" y="453"/>
                  </a:lnTo>
                  <a:lnTo>
                    <a:pt x="541" y="456"/>
                  </a:lnTo>
                  <a:lnTo>
                    <a:pt x="545" y="459"/>
                  </a:lnTo>
                  <a:lnTo>
                    <a:pt x="551" y="461"/>
                  </a:lnTo>
                  <a:lnTo>
                    <a:pt x="556" y="465"/>
                  </a:lnTo>
                  <a:lnTo>
                    <a:pt x="555" y="469"/>
                  </a:lnTo>
                  <a:lnTo>
                    <a:pt x="552" y="471"/>
                  </a:lnTo>
                  <a:lnTo>
                    <a:pt x="546" y="470"/>
                  </a:lnTo>
                  <a:lnTo>
                    <a:pt x="539" y="467"/>
                  </a:lnTo>
                  <a:lnTo>
                    <a:pt x="533" y="463"/>
                  </a:lnTo>
                  <a:lnTo>
                    <a:pt x="526" y="460"/>
                  </a:lnTo>
                  <a:lnTo>
                    <a:pt x="521" y="458"/>
                  </a:lnTo>
                  <a:lnTo>
                    <a:pt x="517" y="458"/>
                  </a:lnTo>
                  <a:lnTo>
                    <a:pt x="517" y="459"/>
                  </a:lnTo>
                  <a:lnTo>
                    <a:pt x="517" y="460"/>
                  </a:lnTo>
                  <a:lnTo>
                    <a:pt x="517" y="461"/>
                  </a:lnTo>
                  <a:lnTo>
                    <a:pt x="524" y="465"/>
                  </a:lnTo>
                  <a:lnTo>
                    <a:pt x="531" y="469"/>
                  </a:lnTo>
                  <a:lnTo>
                    <a:pt x="537" y="473"/>
                  </a:lnTo>
                  <a:lnTo>
                    <a:pt x="544" y="478"/>
                  </a:lnTo>
                  <a:lnTo>
                    <a:pt x="544" y="479"/>
                  </a:lnTo>
                  <a:lnTo>
                    <a:pt x="544" y="480"/>
                  </a:lnTo>
                  <a:lnTo>
                    <a:pt x="544" y="481"/>
                  </a:lnTo>
                  <a:lnTo>
                    <a:pt x="543" y="482"/>
                  </a:lnTo>
                  <a:lnTo>
                    <a:pt x="541" y="485"/>
                  </a:lnTo>
                  <a:lnTo>
                    <a:pt x="539" y="486"/>
                  </a:lnTo>
                  <a:lnTo>
                    <a:pt x="537" y="487"/>
                  </a:lnTo>
                  <a:lnTo>
                    <a:pt x="534" y="483"/>
                  </a:lnTo>
                  <a:lnTo>
                    <a:pt x="529" y="480"/>
                  </a:lnTo>
                  <a:lnTo>
                    <a:pt x="525" y="477"/>
                  </a:lnTo>
                  <a:lnTo>
                    <a:pt x="519" y="473"/>
                  </a:lnTo>
                  <a:lnTo>
                    <a:pt x="515" y="471"/>
                  </a:lnTo>
                  <a:lnTo>
                    <a:pt x="510" y="469"/>
                  </a:lnTo>
                  <a:lnTo>
                    <a:pt x="506" y="468"/>
                  </a:lnTo>
                  <a:lnTo>
                    <a:pt x="502" y="468"/>
                  </a:lnTo>
                  <a:lnTo>
                    <a:pt x="505" y="473"/>
                  </a:lnTo>
                  <a:lnTo>
                    <a:pt x="514" y="479"/>
                  </a:lnTo>
                  <a:lnTo>
                    <a:pt x="524" y="486"/>
                  </a:lnTo>
                  <a:lnTo>
                    <a:pt x="532" y="490"/>
                  </a:lnTo>
                  <a:lnTo>
                    <a:pt x="531" y="492"/>
                  </a:lnTo>
                  <a:lnTo>
                    <a:pt x="531" y="493"/>
                  </a:lnTo>
                  <a:lnTo>
                    <a:pt x="529" y="495"/>
                  </a:lnTo>
                  <a:lnTo>
                    <a:pt x="527" y="495"/>
                  </a:lnTo>
                  <a:close/>
                </a:path>
              </a:pathLst>
            </a:custGeom>
            <a:solidFill>
              <a:srgbClr val="00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2" name="Freeform 25">
              <a:extLst>
                <a:ext uri="{FF2B5EF4-FFF2-40B4-BE49-F238E27FC236}">
                  <a16:creationId xmlns:a16="http://schemas.microsoft.com/office/drawing/2014/main" id="{6A1E2A1D-1E00-D571-E554-EC1537498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" y="2290"/>
              <a:ext cx="159" cy="132"/>
            </a:xfrm>
            <a:custGeom>
              <a:avLst/>
              <a:gdLst>
                <a:gd name="T0" fmla="*/ 51 w 159"/>
                <a:gd name="T1" fmla="*/ 132 h 132"/>
                <a:gd name="T2" fmla="*/ 43 w 159"/>
                <a:gd name="T3" fmla="*/ 119 h 132"/>
                <a:gd name="T4" fmla="*/ 39 w 159"/>
                <a:gd name="T5" fmla="*/ 111 h 132"/>
                <a:gd name="T6" fmla="*/ 33 w 159"/>
                <a:gd name="T7" fmla="*/ 106 h 132"/>
                <a:gd name="T8" fmla="*/ 22 w 159"/>
                <a:gd name="T9" fmla="*/ 100 h 132"/>
                <a:gd name="T10" fmla="*/ 21 w 159"/>
                <a:gd name="T11" fmla="*/ 82 h 132"/>
                <a:gd name="T12" fmla="*/ 17 w 159"/>
                <a:gd name="T13" fmla="*/ 72 h 132"/>
                <a:gd name="T14" fmla="*/ 10 w 159"/>
                <a:gd name="T15" fmla="*/ 64 h 132"/>
                <a:gd name="T16" fmla="*/ 0 w 159"/>
                <a:gd name="T17" fmla="*/ 55 h 132"/>
                <a:gd name="T18" fmla="*/ 0 w 159"/>
                <a:gd name="T19" fmla="*/ 53 h 132"/>
                <a:gd name="T20" fmla="*/ 0 w 159"/>
                <a:gd name="T21" fmla="*/ 51 h 132"/>
                <a:gd name="T22" fmla="*/ 0 w 159"/>
                <a:gd name="T23" fmla="*/ 50 h 132"/>
                <a:gd name="T24" fmla="*/ 0 w 159"/>
                <a:gd name="T25" fmla="*/ 47 h 132"/>
                <a:gd name="T26" fmla="*/ 8 w 159"/>
                <a:gd name="T27" fmla="*/ 46 h 132"/>
                <a:gd name="T28" fmla="*/ 17 w 159"/>
                <a:gd name="T29" fmla="*/ 45 h 132"/>
                <a:gd name="T30" fmla="*/ 26 w 159"/>
                <a:gd name="T31" fmla="*/ 43 h 132"/>
                <a:gd name="T32" fmla="*/ 35 w 159"/>
                <a:gd name="T33" fmla="*/ 40 h 132"/>
                <a:gd name="T34" fmla="*/ 43 w 159"/>
                <a:gd name="T35" fmla="*/ 36 h 132"/>
                <a:gd name="T36" fmla="*/ 51 w 159"/>
                <a:gd name="T37" fmla="*/ 32 h 132"/>
                <a:gd name="T38" fmla="*/ 59 w 159"/>
                <a:gd name="T39" fmla="*/ 26 h 132"/>
                <a:gd name="T40" fmla="*/ 65 w 159"/>
                <a:gd name="T41" fmla="*/ 20 h 132"/>
                <a:gd name="T42" fmla="*/ 65 w 159"/>
                <a:gd name="T43" fmla="*/ 14 h 132"/>
                <a:gd name="T44" fmla="*/ 66 w 159"/>
                <a:gd name="T45" fmla="*/ 9 h 132"/>
                <a:gd name="T46" fmla="*/ 66 w 159"/>
                <a:gd name="T47" fmla="*/ 4 h 132"/>
                <a:gd name="T48" fmla="*/ 66 w 159"/>
                <a:gd name="T49" fmla="*/ 0 h 132"/>
                <a:gd name="T50" fmla="*/ 81 w 159"/>
                <a:gd name="T51" fmla="*/ 1 h 132"/>
                <a:gd name="T52" fmla="*/ 93 w 159"/>
                <a:gd name="T53" fmla="*/ 4 h 132"/>
                <a:gd name="T54" fmla="*/ 104 w 159"/>
                <a:gd name="T55" fmla="*/ 7 h 132"/>
                <a:gd name="T56" fmla="*/ 112 w 159"/>
                <a:gd name="T57" fmla="*/ 14 h 132"/>
                <a:gd name="T58" fmla="*/ 120 w 159"/>
                <a:gd name="T59" fmla="*/ 22 h 132"/>
                <a:gd name="T60" fmla="*/ 127 w 159"/>
                <a:gd name="T61" fmla="*/ 32 h 132"/>
                <a:gd name="T62" fmla="*/ 134 w 159"/>
                <a:gd name="T63" fmla="*/ 44 h 132"/>
                <a:gd name="T64" fmla="*/ 142 w 159"/>
                <a:gd name="T65" fmla="*/ 60 h 132"/>
                <a:gd name="T66" fmla="*/ 151 w 159"/>
                <a:gd name="T67" fmla="*/ 73 h 132"/>
                <a:gd name="T68" fmla="*/ 156 w 159"/>
                <a:gd name="T69" fmla="*/ 81 h 132"/>
                <a:gd name="T70" fmla="*/ 158 w 159"/>
                <a:gd name="T71" fmla="*/ 84 h 132"/>
                <a:gd name="T72" fmla="*/ 159 w 159"/>
                <a:gd name="T73" fmla="*/ 88 h 132"/>
                <a:gd name="T74" fmla="*/ 150 w 159"/>
                <a:gd name="T75" fmla="*/ 91 h 132"/>
                <a:gd name="T76" fmla="*/ 146 w 159"/>
                <a:gd name="T77" fmla="*/ 96 h 132"/>
                <a:gd name="T78" fmla="*/ 144 w 159"/>
                <a:gd name="T79" fmla="*/ 103 h 132"/>
                <a:gd name="T80" fmla="*/ 142 w 159"/>
                <a:gd name="T81" fmla="*/ 113 h 132"/>
                <a:gd name="T82" fmla="*/ 135 w 159"/>
                <a:gd name="T83" fmla="*/ 120 h 132"/>
                <a:gd name="T84" fmla="*/ 124 w 159"/>
                <a:gd name="T85" fmla="*/ 124 h 132"/>
                <a:gd name="T86" fmla="*/ 111 w 159"/>
                <a:gd name="T87" fmla="*/ 128 h 132"/>
                <a:gd name="T88" fmla="*/ 98 w 159"/>
                <a:gd name="T89" fmla="*/ 130 h 132"/>
                <a:gd name="T90" fmla="*/ 85 w 159"/>
                <a:gd name="T91" fmla="*/ 131 h 132"/>
                <a:gd name="T92" fmla="*/ 72 w 159"/>
                <a:gd name="T93" fmla="*/ 132 h 132"/>
                <a:gd name="T94" fmla="*/ 60 w 159"/>
                <a:gd name="T95" fmla="*/ 132 h 132"/>
                <a:gd name="T96" fmla="*/ 51 w 159"/>
                <a:gd name="T97" fmla="*/ 132 h 1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59" h="132">
                  <a:moveTo>
                    <a:pt x="51" y="132"/>
                  </a:moveTo>
                  <a:lnTo>
                    <a:pt x="43" y="119"/>
                  </a:lnTo>
                  <a:lnTo>
                    <a:pt x="39" y="111"/>
                  </a:lnTo>
                  <a:lnTo>
                    <a:pt x="33" y="106"/>
                  </a:lnTo>
                  <a:lnTo>
                    <a:pt x="22" y="100"/>
                  </a:lnTo>
                  <a:lnTo>
                    <a:pt x="21" y="82"/>
                  </a:lnTo>
                  <a:lnTo>
                    <a:pt x="17" y="72"/>
                  </a:lnTo>
                  <a:lnTo>
                    <a:pt x="10" y="64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0" y="47"/>
                  </a:lnTo>
                  <a:lnTo>
                    <a:pt x="8" y="46"/>
                  </a:lnTo>
                  <a:lnTo>
                    <a:pt x="17" y="45"/>
                  </a:lnTo>
                  <a:lnTo>
                    <a:pt x="26" y="43"/>
                  </a:lnTo>
                  <a:lnTo>
                    <a:pt x="35" y="40"/>
                  </a:lnTo>
                  <a:lnTo>
                    <a:pt x="43" y="36"/>
                  </a:lnTo>
                  <a:lnTo>
                    <a:pt x="51" y="32"/>
                  </a:lnTo>
                  <a:lnTo>
                    <a:pt x="59" y="26"/>
                  </a:lnTo>
                  <a:lnTo>
                    <a:pt x="65" y="20"/>
                  </a:lnTo>
                  <a:lnTo>
                    <a:pt x="65" y="14"/>
                  </a:lnTo>
                  <a:lnTo>
                    <a:pt x="66" y="9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81" y="1"/>
                  </a:lnTo>
                  <a:lnTo>
                    <a:pt x="93" y="4"/>
                  </a:lnTo>
                  <a:lnTo>
                    <a:pt x="104" y="7"/>
                  </a:lnTo>
                  <a:lnTo>
                    <a:pt x="112" y="14"/>
                  </a:lnTo>
                  <a:lnTo>
                    <a:pt x="120" y="22"/>
                  </a:lnTo>
                  <a:lnTo>
                    <a:pt x="127" y="32"/>
                  </a:lnTo>
                  <a:lnTo>
                    <a:pt x="134" y="44"/>
                  </a:lnTo>
                  <a:lnTo>
                    <a:pt x="142" y="60"/>
                  </a:lnTo>
                  <a:lnTo>
                    <a:pt x="151" y="73"/>
                  </a:lnTo>
                  <a:lnTo>
                    <a:pt x="156" y="81"/>
                  </a:lnTo>
                  <a:lnTo>
                    <a:pt x="158" y="84"/>
                  </a:lnTo>
                  <a:lnTo>
                    <a:pt x="159" y="88"/>
                  </a:lnTo>
                  <a:lnTo>
                    <a:pt x="150" y="91"/>
                  </a:lnTo>
                  <a:lnTo>
                    <a:pt x="146" y="96"/>
                  </a:lnTo>
                  <a:lnTo>
                    <a:pt x="144" y="103"/>
                  </a:lnTo>
                  <a:lnTo>
                    <a:pt x="142" y="113"/>
                  </a:lnTo>
                  <a:lnTo>
                    <a:pt x="135" y="120"/>
                  </a:lnTo>
                  <a:lnTo>
                    <a:pt x="124" y="124"/>
                  </a:lnTo>
                  <a:lnTo>
                    <a:pt x="111" y="128"/>
                  </a:lnTo>
                  <a:lnTo>
                    <a:pt x="98" y="130"/>
                  </a:lnTo>
                  <a:lnTo>
                    <a:pt x="85" y="131"/>
                  </a:lnTo>
                  <a:lnTo>
                    <a:pt x="72" y="132"/>
                  </a:lnTo>
                  <a:lnTo>
                    <a:pt x="60" y="132"/>
                  </a:lnTo>
                  <a:lnTo>
                    <a:pt x="51" y="132"/>
                  </a:lnTo>
                  <a:close/>
                </a:path>
              </a:pathLst>
            </a:custGeom>
            <a:solidFill>
              <a:srgbClr val="99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3" name="Freeform 26">
              <a:extLst>
                <a:ext uri="{FF2B5EF4-FFF2-40B4-BE49-F238E27FC236}">
                  <a16:creationId xmlns:a16="http://schemas.microsoft.com/office/drawing/2014/main" id="{B3DBE84E-3996-01B9-5644-8630FE77A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" y="2057"/>
              <a:ext cx="460" cy="356"/>
            </a:xfrm>
            <a:custGeom>
              <a:avLst/>
              <a:gdLst>
                <a:gd name="T0" fmla="*/ 175 w 460"/>
                <a:gd name="T1" fmla="*/ 287 h 356"/>
                <a:gd name="T2" fmla="*/ 238 w 460"/>
                <a:gd name="T3" fmla="*/ 203 h 356"/>
                <a:gd name="T4" fmla="*/ 355 w 460"/>
                <a:gd name="T5" fmla="*/ 266 h 356"/>
                <a:gd name="T6" fmla="*/ 297 w 460"/>
                <a:gd name="T7" fmla="*/ 218 h 356"/>
                <a:gd name="T8" fmla="*/ 247 w 460"/>
                <a:gd name="T9" fmla="*/ 188 h 356"/>
                <a:gd name="T10" fmla="*/ 345 w 460"/>
                <a:gd name="T11" fmla="*/ 226 h 356"/>
                <a:gd name="T12" fmla="*/ 352 w 460"/>
                <a:gd name="T13" fmla="*/ 240 h 356"/>
                <a:gd name="T14" fmla="*/ 333 w 460"/>
                <a:gd name="T15" fmla="*/ 208 h 356"/>
                <a:gd name="T16" fmla="*/ 252 w 460"/>
                <a:gd name="T17" fmla="*/ 171 h 356"/>
                <a:gd name="T18" fmla="*/ 164 w 460"/>
                <a:gd name="T19" fmla="*/ 129 h 356"/>
                <a:gd name="T20" fmla="*/ 157 w 460"/>
                <a:gd name="T21" fmla="*/ 138 h 356"/>
                <a:gd name="T22" fmla="*/ 165 w 460"/>
                <a:gd name="T23" fmla="*/ 155 h 356"/>
                <a:gd name="T24" fmla="*/ 181 w 460"/>
                <a:gd name="T25" fmla="*/ 164 h 356"/>
                <a:gd name="T26" fmla="*/ 176 w 460"/>
                <a:gd name="T27" fmla="*/ 173 h 356"/>
                <a:gd name="T28" fmla="*/ 198 w 460"/>
                <a:gd name="T29" fmla="*/ 173 h 356"/>
                <a:gd name="T30" fmla="*/ 184 w 460"/>
                <a:gd name="T31" fmla="*/ 188 h 356"/>
                <a:gd name="T32" fmla="*/ 214 w 460"/>
                <a:gd name="T33" fmla="*/ 185 h 356"/>
                <a:gd name="T34" fmla="*/ 194 w 460"/>
                <a:gd name="T35" fmla="*/ 202 h 356"/>
                <a:gd name="T36" fmla="*/ 176 w 460"/>
                <a:gd name="T37" fmla="*/ 223 h 356"/>
                <a:gd name="T38" fmla="*/ 94 w 460"/>
                <a:gd name="T39" fmla="*/ 222 h 356"/>
                <a:gd name="T40" fmla="*/ 39 w 460"/>
                <a:gd name="T41" fmla="*/ 179 h 356"/>
                <a:gd name="T42" fmla="*/ 29 w 460"/>
                <a:gd name="T43" fmla="*/ 181 h 356"/>
                <a:gd name="T44" fmla="*/ 3 w 460"/>
                <a:gd name="T45" fmla="*/ 97 h 356"/>
                <a:gd name="T46" fmla="*/ 23 w 460"/>
                <a:gd name="T47" fmla="*/ 44 h 356"/>
                <a:gd name="T48" fmla="*/ 98 w 460"/>
                <a:gd name="T49" fmla="*/ 0 h 356"/>
                <a:gd name="T50" fmla="*/ 196 w 460"/>
                <a:gd name="T51" fmla="*/ 17 h 356"/>
                <a:gd name="T52" fmla="*/ 258 w 460"/>
                <a:gd name="T53" fmla="*/ 39 h 356"/>
                <a:gd name="T54" fmla="*/ 274 w 460"/>
                <a:gd name="T55" fmla="*/ 48 h 356"/>
                <a:gd name="T56" fmla="*/ 267 w 460"/>
                <a:gd name="T57" fmla="*/ 59 h 356"/>
                <a:gd name="T58" fmla="*/ 273 w 460"/>
                <a:gd name="T59" fmla="*/ 67 h 356"/>
                <a:gd name="T60" fmla="*/ 297 w 460"/>
                <a:gd name="T61" fmla="*/ 70 h 356"/>
                <a:gd name="T62" fmla="*/ 281 w 460"/>
                <a:gd name="T63" fmla="*/ 84 h 356"/>
                <a:gd name="T64" fmla="*/ 306 w 460"/>
                <a:gd name="T65" fmla="*/ 86 h 356"/>
                <a:gd name="T66" fmla="*/ 324 w 460"/>
                <a:gd name="T67" fmla="*/ 96 h 356"/>
                <a:gd name="T68" fmla="*/ 317 w 460"/>
                <a:gd name="T69" fmla="*/ 108 h 356"/>
                <a:gd name="T70" fmla="*/ 317 w 460"/>
                <a:gd name="T71" fmla="*/ 119 h 356"/>
                <a:gd name="T72" fmla="*/ 346 w 460"/>
                <a:gd name="T73" fmla="*/ 127 h 356"/>
                <a:gd name="T74" fmla="*/ 352 w 460"/>
                <a:gd name="T75" fmla="*/ 133 h 356"/>
                <a:gd name="T76" fmla="*/ 343 w 460"/>
                <a:gd name="T77" fmla="*/ 147 h 356"/>
                <a:gd name="T78" fmla="*/ 363 w 460"/>
                <a:gd name="T79" fmla="*/ 155 h 356"/>
                <a:gd name="T80" fmla="*/ 371 w 460"/>
                <a:gd name="T81" fmla="*/ 161 h 356"/>
                <a:gd name="T82" fmla="*/ 364 w 460"/>
                <a:gd name="T83" fmla="*/ 177 h 356"/>
                <a:gd name="T84" fmla="*/ 391 w 460"/>
                <a:gd name="T85" fmla="*/ 180 h 356"/>
                <a:gd name="T86" fmla="*/ 396 w 460"/>
                <a:gd name="T87" fmla="*/ 188 h 356"/>
                <a:gd name="T88" fmla="*/ 385 w 460"/>
                <a:gd name="T89" fmla="*/ 204 h 356"/>
                <a:gd name="T90" fmla="*/ 409 w 460"/>
                <a:gd name="T91" fmla="*/ 214 h 356"/>
                <a:gd name="T92" fmla="*/ 425 w 460"/>
                <a:gd name="T93" fmla="*/ 218 h 356"/>
                <a:gd name="T94" fmla="*/ 412 w 460"/>
                <a:gd name="T95" fmla="*/ 232 h 356"/>
                <a:gd name="T96" fmla="*/ 426 w 460"/>
                <a:gd name="T97" fmla="*/ 242 h 356"/>
                <a:gd name="T98" fmla="*/ 445 w 460"/>
                <a:gd name="T99" fmla="*/ 247 h 356"/>
                <a:gd name="T100" fmla="*/ 433 w 460"/>
                <a:gd name="T101" fmla="*/ 262 h 356"/>
                <a:gd name="T102" fmla="*/ 439 w 460"/>
                <a:gd name="T103" fmla="*/ 275 h 356"/>
                <a:gd name="T104" fmla="*/ 455 w 460"/>
                <a:gd name="T105" fmla="*/ 282 h 356"/>
                <a:gd name="T106" fmla="*/ 440 w 460"/>
                <a:gd name="T107" fmla="*/ 298 h 356"/>
                <a:gd name="T108" fmla="*/ 425 w 460"/>
                <a:gd name="T109" fmla="*/ 307 h 356"/>
                <a:gd name="T110" fmla="*/ 379 w 460"/>
                <a:gd name="T111" fmla="*/ 314 h 356"/>
                <a:gd name="T112" fmla="*/ 357 w 460"/>
                <a:gd name="T113" fmla="*/ 325 h 356"/>
                <a:gd name="T114" fmla="*/ 343 w 460"/>
                <a:gd name="T115" fmla="*/ 331 h 356"/>
                <a:gd name="T116" fmla="*/ 339 w 460"/>
                <a:gd name="T117" fmla="*/ 339 h 356"/>
                <a:gd name="T118" fmla="*/ 295 w 460"/>
                <a:gd name="T119" fmla="*/ 341 h 356"/>
                <a:gd name="T120" fmla="*/ 287 w 460"/>
                <a:gd name="T121" fmla="*/ 349 h 356"/>
                <a:gd name="T122" fmla="*/ 273 w 460"/>
                <a:gd name="T123" fmla="*/ 356 h 3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0" h="356">
                  <a:moveTo>
                    <a:pt x="257" y="356"/>
                  </a:moveTo>
                  <a:lnTo>
                    <a:pt x="250" y="354"/>
                  </a:lnTo>
                  <a:lnTo>
                    <a:pt x="246" y="353"/>
                  </a:lnTo>
                  <a:lnTo>
                    <a:pt x="243" y="353"/>
                  </a:lnTo>
                  <a:lnTo>
                    <a:pt x="237" y="353"/>
                  </a:lnTo>
                  <a:lnTo>
                    <a:pt x="224" y="342"/>
                  </a:lnTo>
                  <a:lnTo>
                    <a:pt x="211" y="328"/>
                  </a:lnTo>
                  <a:lnTo>
                    <a:pt x="197" y="315"/>
                  </a:lnTo>
                  <a:lnTo>
                    <a:pt x="186" y="302"/>
                  </a:lnTo>
                  <a:lnTo>
                    <a:pt x="175" y="287"/>
                  </a:lnTo>
                  <a:lnTo>
                    <a:pt x="167" y="272"/>
                  </a:lnTo>
                  <a:lnTo>
                    <a:pt x="162" y="256"/>
                  </a:lnTo>
                  <a:lnTo>
                    <a:pt x="158" y="240"/>
                  </a:lnTo>
                  <a:lnTo>
                    <a:pt x="167" y="235"/>
                  </a:lnTo>
                  <a:lnTo>
                    <a:pt x="178" y="229"/>
                  </a:lnTo>
                  <a:lnTo>
                    <a:pt x="189" y="223"/>
                  </a:lnTo>
                  <a:lnTo>
                    <a:pt x="202" y="216"/>
                  </a:lnTo>
                  <a:lnTo>
                    <a:pt x="214" y="210"/>
                  </a:lnTo>
                  <a:lnTo>
                    <a:pt x="226" y="206"/>
                  </a:lnTo>
                  <a:lnTo>
                    <a:pt x="238" y="203"/>
                  </a:lnTo>
                  <a:lnTo>
                    <a:pt x="250" y="202"/>
                  </a:lnTo>
                  <a:lnTo>
                    <a:pt x="262" y="208"/>
                  </a:lnTo>
                  <a:lnTo>
                    <a:pt x="274" y="215"/>
                  </a:lnTo>
                  <a:lnTo>
                    <a:pt x="286" y="223"/>
                  </a:lnTo>
                  <a:lnTo>
                    <a:pt x="298" y="230"/>
                  </a:lnTo>
                  <a:lnTo>
                    <a:pt x="312" y="239"/>
                  </a:lnTo>
                  <a:lnTo>
                    <a:pt x="324" y="248"/>
                  </a:lnTo>
                  <a:lnTo>
                    <a:pt x="337" y="257"/>
                  </a:lnTo>
                  <a:lnTo>
                    <a:pt x="351" y="267"/>
                  </a:lnTo>
                  <a:lnTo>
                    <a:pt x="355" y="266"/>
                  </a:lnTo>
                  <a:lnTo>
                    <a:pt x="359" y="265"/>
                  </a:lnTo>
                  <a:lnTo>
                    <a:pt x="362" y="263"/>
                  </a:lnTo>
                  <a:lnTo>
                    <a:pt x="362" y="258"/>
                  </a:lnTo>
                  <a:lnTo>
                    <a:pt x="353" y="256"/>
                  </a:lnTo>
                  <a:lnTo>
                    <a:pt x="343" y="252"/>
                  </a:lnTo>
                  <a:lnTo>
                    <a:pt x="333" y="245"/>
                  </a:lnTo>
                  <a:lnTo>
                    <a:pt x="324" y="238"/>
                  </a:lnTo>
                  <a:lnTo>
                    <a:pt x="314" y="232"/>
                  </a:lnTo>
                  <a:lnTo>
                    <a:pt x="305" y="225"/>
                  </a:lnTo>
                  <a:lnTo>
                    <a:pt x="297" y="218"/>
                  </a:lnTo>
                  <a:lnTo>
                    <a:pt x="291" y="214"/>
                  </a:lnTo>
                  <a:lnTo>
                    <a:pt x="285" y="210"/>
                  </a:lnTo>
                  <a:lnTo>
                    <a:pt x="280" y="207"/>
                  </a:lnTo>
                  <a:lnTo>
                    <a:pt x="274" y="204"/>
                  </a:lnTo>
                  <a:lnTo>
                    <a:pt x="270" y="202"/>
                  </a:lnTo>
                  <a:lnTo>
                    <a:pt x="264" y="198"/>
                  </a:lnTo>
                  <a:lnTo>
                    <a:pt x="258" y="196"/>
                  </a:lnTo>
                  <a:lnTo>
                    <a:pt x="253" y="193"/>
                  </a:lnTo>
                  <a:lnTo>
                    <a:pt x="247" y="190"/>
                  </a:lnTo>
                  <a:lnTo>
                    <a:pt x="247" y="188"/>
                  </a:lnTo>
                  <a:lnTo>
                    <a:pt x="247" y="187"/>
                  </a:lnTo>
                  <a:lnTo>
                    <a:pt x="247" y="185"/>
                  </a:lnTo>
                  <a:lnTo>
                    <a:pt x="247" y="184"/>
                  </a:lnTo>
                  <a:lnTo>
                    <a:pt x="256" y="180"/>
                  </a:lnTo>
                  <a:lnTo>
                    <a:pt x="268" y="183"/>
                  </a:lnTo>
                  <a:lnTo>
                    <a:pt x="284" y="189"/>
                  </a:lnTo>
                  <a:lnTo>
                    <a:pt x="300" y="198"/>
                  </a:lnTo>
                  <a:lnTo>
                    <a:pt x="316" y="208"/>
                  </a:lnTo>
                  <a:lnTo>
                    <a:pt x="332" y="218"/>
                  </a:lnTo>
                  <a:lnTo>
                    <a:pt x="345" y="226"/>
                  </a:lnTo>
                  <a:lnTo>
                    <a:pt x="355" y="233"/>
                  </a:lnTo>
                  <a:lnTo>
                    <a:pt x="355" y="234"/>
                  </a:lnTo>
                  <a:lnTo>
                    <a:pt x="355" y="235"/>
                  </a:lnTo>
                  <a:lnTo>
                    <a:pt x="355" y="236"/>
                  </a:lnTo>
                  <a:lnTo>
                    <a:pt x="355" y="237"/>
                  </a:lnTo>
                  <a:lnTo>
                    <a:pt x="354" y="237"/>
                  </a:lnTo>
                  <a:lnTo>
                    <a:pt x="353" y="238"/>
                  </a:lnTo>
                  <a:lnTo>
                    <a:pt x="352" y="238"/>
                  </a:lnTo>
                  <a:lnTo>
                    <a:pt x="351" y="239"/>
                  </a:lnTo>
                  <a:lnTo>
                    <a:pt x="352" y="240"/>
                  </a:lnTo>
                  <a:lnTo>
                    <a:pt x="353" y="240"/>
                  </a:lnTo>
                  <a:lnTo>
                    <a:pt x="354" y="242"/>
                  </a:lnTo>
                  <a:lnTo>
                    <a:pt x="355" y="243"/>
                  </a:lnTo>
                  <a:lnTo>
                    <a:pt x="362" y="240"/>
                  </a:lnTo>
                  <a:lnTo>
                    <a:pt x="364" y="237"/>
                  </a:lnTo>
                  <a:lnTo>
                    <a:pt x="365" y="234"/>
                  </a:lnTo>
                  <a:lnTo>
                    <a:pt x="366" y="228"/>
                  </a:lnTo>
                  <a:lnTo>
                    <a:pt x="355" y="222"/>
                  </a:lnTo>
                  <a:lnTo>
                    <a:pt x="344" y="215"/>
                  </a:lnTo>
                  <a:lnTo>
                    <a:pt x="333" y="208"/>
                  </a:lnTo>
                  <a:lnTo>
                    <a:pt x="322" y="202"/>
                  </a:lnTo>
                  <a:lnTo>
                    <a:pt x="311" y="195"/>
                  </a:lnTo>
                  <a:lnTo>
                    <a:pt x="300" y="188"/>
                  </a:lnTo>
                  <a:lnTo>
                    <a:pt x="288" y="180"/>
                  </a:lnTo>
                  <a:lnTo>
                    <a:pt x="277" y="174"/>
                  </a:lnTo>
                  <a:lnTo>
                    <a:pt x="271" y="173"/>
                  </a:lnTo>
                  <a:lnTo>
                    <a:pt x="265" y="171"/>
                  </a:lnTo>
                  <a:lnTo>
                    <a:pt x="260" y="170"/>
                  </a:lnTo>
                  <a:lnTo>
                    <a:pt x="256" y="170"/>
                  </a:lnTo>
                  <a:lnTo>
                    <a:pt x="252" y="171"/>
                  </a:lnTo>
                  <a:lnTo>
                    <a:pt x="247" y="174"/>
                  </a:lnTo>
                  <a:lnTo>
                    <a:pt x="243" y="176"/>
                  </a:lnTo>
                  <a:lnTo>
                    <a:pt x="237" y="180"/>
                  </a:lnTo>
                  <a:lnTo>
                    <a:pt x="228" y="175"/>
                  </a:lnTo>
                  <a:lnTo>
                    <a:pt x="218" y="168"/>
                  </a:lnTo>
                  <a:lnTo>
                    <a:pt x="207" y="159"/>
                  </a:lnTo>
                  <a:lnTo>
                    <a:pt x="196" y="149"/>
                  </a:lnTo>
                  <a:lnTo>
                    <a:pt x="184" y="141"/>
                  </a:lnTo>
                  <a:lnTo>
                    <a:pt x="173" y="134"/>
                  </a:lnTo>
                  <a:lnTo>
                    <a:pt x="164" y="129"/>
                  </a:lnTo>
                  <a:lnTo>
                    <a:pt x="155" y="128"/>
                  </a:lnTo>
                  <a:lnTo>
                    <a:pt x="155" y="129"/>
                  </a:lnTo>
                  <a:lnTo>
                    <a:pt x="155" y="130"/>
                  </a:lnTo>
                  <a:lnTo>
                    <a:pt x="155" y="133"/>
                  </a:lnTo>
                  <a:lnTo>
                    <a:pt x="155" y="134"/>
                  </a:lnTo>
                  <a:lnTo>
                    <a:pt x="156" y="135"/>
                  </a:lnTo>
                  <a:lnTo>
                    <a:pt x="157" y="135"/>
                  </a:lnTo>
                  <a:lnTo>
                    <a:pt x="157" y="136"/>
                  </a:lnTo>
                  <a:lnTo>
                    <a:pt x="158" y="136"/>
                  </a:lnTo>
                  <a:lnTo>
                    <a:pt x="157" y="138"/>
                  </a:lnTo>
                  <a:lnTo>
                    <a:pt x="157" y="140"/>
                  </a:lnTo>
                  <a:lnTo>
                    <a:pt x="157" y="143"/>
                  </a:lnTo>
                  <a:lnTo>
                    <a:pt x="156" y="145"/>
                  </a:lnTo>
                  <a:lnTo>
                    <a:pt x="161" y="144"/>
                  </a:lnTo>
                  <a:lnTo>
                    <a:pt x="165" y="144"/>
                  </a:lnTo>
                  <a:lnTo>
                    <a:pt x="171" y="145"/>
                  </a:lnTo>
                  <a:lnTo>
                    <a:pt x="174" y="151"/>
                  </a:lnTo>
                  <a:lnTo>
                    <a:pt x="171" y="153"/>
                  </a:lnTo>
                  <a:lnTo>
                    <a:pt x="168" y="154"/>
                  </a:lnTo>
                  <a:lnTo>
                    <a:pt x="165" y="155"/>
                  </a:lnTo>
                  <a:lnTo>
                    <a:pt x="163" y="156"/>
                  </a:lnTo>
                  <a:lnTo>
                    <a:pt x="167" y="156"/>
                  </a:lnTo>
                  <a:lnTo>
                    <a:pt x="173" y="156"/>
                  </a:lnTo>
                  <a:lnTo>
                    <a:pt x="178" y="156"/>
                  </a:lnTo>
                  <a:lnTo>
                    <a:pt x="185" y="156"/>
                  </a:lnTo>
                  <a:lnTo>
                    <a:pt x="186" y="157"/>
                  </a:lnTo>
                  <a:lnTo>
                    <a:pt x="186" y="159"/>
                  </a:lnTo>
                  <a:lnTo>
                    <a:pt x="186" y="161"/>
                  </a:lnTo>
                  <a:lnTo>
                    <a:pt x="181" y="164"/>
                  </a:lnTo>
                  <a:lnTo>
                    <a:pt x="176" y="167"/>
                  </a:lnTo>
                  <a:lnTo>
                    <a:pt x="171" y="170"/>
                  </a:lnTo>
                  <a:lnTo>
                    <a:pt x="165" y="174"/>
                  </a:lnTo>
                  <a:lnTo>
                    <a:pt x="164" y="175"/>
                  </a:lnTo>
                  <a:lnTo>
                    <a:pt x="164" y="176"/>
                  </a:lnTo>
                  <a:lnTo>
                    <a:pt x="163" y="177"/>
                  </a:lnTo>
                  <a:lnTo>
                    <a:pt x="167" y="176"/>
                  </a:lnTo>
                  <a:lnTo>
                    <a:pt x="172" y="174"/>
                  </a:lnTo>
                  <a:lnTo>
                    <a:pt x="176" y="173"/>
                  </a:lnTo>
                  <a:lnTo>
                    <a:pt x="181" y="170"/>
                  </a:lnTo>
                  <a:lnTo>
                    <a:pt x="185" y="168"/>
                  </a:lnTo>
                  <a:lnTo>
                    <a:pt x="191" y="167"/>
                  </a:lnTo>
                  <a:lnTo>
                    <a:pt x="195" y="166"/>
                  </a:lnTo>
                  <a:lnTo>
                    <a:pt x="201" y="166"/>
                  </a:lnTo>
                  <a:lnTo>
                    <a:pt x="201" y="167"/>
                  </a:lnTo>
                  <a:lnTo>
                    <a:pt x="202" y="167"/>
                  </a:lnTo>
                  <a:lnTo>
                    <a:pt x="202" y="168"/>
                  </a:lnTo>
                  <a:lnTo>
                    <a:pt x="203" y="169"/>
                  </a:lnTo>
                  <a:lnTo>
                    <a:pt x="198" y="173"/>
                  </a:lnTo>
                  <a:lnTo>
                    <a:pt x="194" y="175"/>
                  </a:lnTo>
                  <a:lnTo>
                    <a:pt x="188" y="178"/>
                  </a:lnTo>
                  <a:lnTo>
                    <a:pt x="183" y="181"/>
                  </a:lnTo>
                  <a:lnTo>
                    <a:pt x="176" y="185"/>
                  </a:lnTo>
                  <a:lnTo>
                    <a:pt x="172" y="187"/>
                  </a:lnTo>
                  <a:lnTo>
                    <a:pt x="167" y="190"/>
                  </a:lnTo>
                  <a:lnTo>
                    <a:pt x="165" y="193"/>
                  </a:lnTo>
                  <a:lnTo>
                    <a:pt x="172" y="192"/>
                  </a:lnTo>
                  <a:lnTo>
                    <a:pt x="178" y="190"/>
                  </a:lnTo>
                  <a:lnTo>
                    <a:pt x="184" y="188"/>
                  </a:lnTo>
                  <a:lnTo>
                    <a:pt x="191" y="185"/>
                  </a:lnTo>
                  <a:lnTo>
                    <a:pt x="196" y="181"/>
                  </a:lnTo>
                  <a:lnTo>
                    <a:pt x="202" y="179"/>
                  </a:lnTo>
                  <a:lnTo>
                    <a:pt x="208" y="178"/>
                  </a:lnTo>
                  <a:lnTo>
                    <a:pt x="215" y="177"/>
                  </a:lnTo>
                  <a:lnTo>
                    <a:pt x="216" y="177"/>
                  </a:lnTo>
                  <a:lnTo>
                    <a:pt x="216" y="178"/>
                  </a:lnTo>
                  <a:lnTo>
                    <a:pt x="217" y="179"/>
                  </a:lnTo>
                  <a:lnTo>
                    <a:pt x="217" y="180"/>
                  </a:lnTo>
                  <a:lnTo>
                    <a:pt x="214" y="185"/>
                  </a:lnTo>
                  <a:lnTo>
                    <a:pt x="208" y="188"/>
                  </a:lnTo>
                  <a:lnTo>
                    <a:pt x="203" y="193"/>
                  </a:lnTo>
                  <a:lnTo>
                    <a:pt x="197" y="196"/>
                  </a:lnTo>
                  <a:lnTo>
                    <a:pt x="191" y="199"/>
                  </a:lnTo>
                  <a:lnTo>
                    <a:pt x="184" y="202"/>
                  </a:lnTo>
                  <a:lnTo>
                    <a:pt x="178" y="204"/>
                  </a:lnTo>
                  <a:lnTo>
                    <a:pt x="174" y="206"/>
                  </a:lnTo>
                  <a:lnTo>
                    <a:pt x="181" y="205"/>
                  </a:lnTo>
                  <a:lnTo>
                    <a:pt x="187" y="204"/>
                  </a:lnTo>
                  <a:lnTo>
                    <a:pt x="194" y="202"/>
                  </a:lnTo>
                  <a:lnTo>
                    <a:pt x="201" y="198"/>
                  </a:lnTo>
                  <a:lnTo>
                    <a:pt x="207" y="195"/>
                  </a:lnTo>
                  <a:lnTo>
                    <a:pt x="214" y="193"/>
                  </a:lnTo>
                  <a:lnTo>
                    <a:pt x="222" y="190"/>
                  </a:lnTo>
                  <a:lnTo>
                    <a:pt x="228" y="188"/>
                  </a:lnTo>
                  <a:lnTo>
                    <a:pt x="224" y="195"/>
                  </a:lnTo>
                  <a:lnTo>
                    <a:pt x="216" y="203"/>
                  </a:lnTo>
                  <a:lnTo>
                    <a:pt x="204" y="209"/>
                  </a:lnTo>
                  <a:lnTo>
                    <a:pt x="189" y="216"/>
                  </a:lnTo>
                  <a:lnTo>
                    <a:pt x="176" y="223"/>
                  </a:lnTo>
                  <a:lnTo>
                    <a:pt x="163" y="228"/>
                  </a:lnTo>
                  <a:lnTo>
                    <a:pt x="152" y="233"/>
                  </a:lnTo>
                  <a:lnTo>
                    <a:pt x="144" y="236"/>
                  </a:lnTo>
                  <a:lnTo>
                    <a:pt x="135" y="232"/>
                  </a:lnTo>
                  <a:lnTo>
                    <a:pt x="128" y="228"/>
                  </a:lnTo>
                  <a:lnTo>
                    <a:pt x="120" y="226"/>
                  </a:lnTo>
                  <a:lnTo>
                    <a:pt x="115" y="224"/>
                  </a:lnTo>
                  <a:lnTo>
                    <a:pt x="108" y="223"/>
                  </a:lnTo>
                  <a:lnTo>
                    <a:pt x="100" y="222"/>
                  </a:lnTo>
                  <a:lnTo>
                    <a:pt x="94" y="222"/>
                  </a:lnTo>
                  <a:lnTo>
                    <a:pt x="85" y="222"/>
                  </a:lnTo>
                  <a:lnTo>
                    <a:pt x="79" y="214"/>
                  </a:lnTo>
                  <a:lnTo>
                    <a:pt x="75" y="206"/>
                  </a:lnTo>
                  <a:lnTo>
                    <a:pt x="70" y="199"/>
                  </a:lnTo>
                  <a:lnTo>
                    <a:pt x="66" y="194"/>
                  </a:lnTo>
                  <a:lnTo>
                    <a:pt x="62" y="189"/>
                  </a:lnTo>
                  <a:lnTo>
                    <a:pt x="56" y="186"/>
                  </a:lnTo>
                  <a:lnTo>
                    <a:pt x="49" y="185"/>
                  </a:lnTo>
                  <a:lnTo>
                    <a:pt x="42" y="184"/>
                  </a:lnTo>
                  <a:lnTo>
                    <a:pt x="39" y="179"/>
                  </a:lnTo>
                  <a:lnTo>
                    <a:pt x="37" y="175"/>
                  </a:lnTo>
                  <a:lnTo>
                    <a:pt x="35" y="170"/>
                  </a:lnTo>
                  <a:lnTo>
                    <a:pt x="33" y="167"/>
                  </a:lnTo>
                  <a:lnTo>
                    <a:pt x="30" y="167"/>
                  </a:lnTo>
                  <a:lnTo>
                    <a:pt x="28" y="167"/>
                  </a:lnTo>
                  <a:lnTo>
                    <a:pt x="27" y="167"/>
                  </a:lnTo>
                  <a:lnTo>
                    <a:pt x="25" y="167"/>
                  </a:lnTo>
                  <a:lnTo>
                    <a:pt x="25" y="171"/>
                  </a:lnTo>
                  <a:lnTo>
                    <a:pt x="27" y="176"/>
                  </a:lnTo>
                  <a:lnTo>
                    <a:pt x="29" y="181"/>
                  </a:lnTo>
                  <a:lnTo>
                    <a:pt x="33" y="188"/>
                  </a:lnTo>
                  <a:lnTo>
                    <a:pt x="32" y="194"/>
                  </a:lnTo>
                  <a:lnTo>
                    <a:pt x="29" y="203"/>
                  </a:lnTo>
                  <a:lnTo>
                    <a:pt x="26" y="210"/>
                  </a:lnTo>
                  <a:lnTo>
                    <a:pt x="25" y="215"/>
                  </a:lnTo>
                  <a:lnTo>
                    <a:pt x="14" y="189"/>
                  </a:lnTo>
                  <a:lnTo>
                    <a:pt x="6" y="167"/>
                  </a:lnTo>
                  <a:lnTo>
                    <a:pt x="1" y="146"/>
                  </a:lnTo>
                  <a:lnTo>
                    <a:pt x="0" y="120"/>
                  </a:lnTo>
                  <a:lnTo>
                    <a:pt x="3" y="97"/>
                  </a:lnTo>
                  <a:lnTo>
                    <a:pt x="6" y="79"/>
                  </a:lnTo>
                  <a:lnTo>
                    <a:pt x="9" y="61"/>
                  </a:lnTo>
                  <a:lnTo>
                    <a:pt x="15" y="34"/>
                  </a:lnTo>
                  <a:lnTo>
                    <a:pt x="16" y="34"/>
                  </a:lnTo>
                  <a:lnTo>
                    <a:pt x="17" y="34"/>
                  </a:lnTo>
                  <a:lnTo>
                    <a:pt x="17" y="35"/>
                  </a:lnTo>
                  <a:lnTo>
                    <a:pt x="18" y="35"/>
                  </a:lnTo>
                  <a:lnTo>
                    <a:pt x="19" y="37"/>
                  </a:lnTo>
                  <a:lnTo>
                    <a:pt x="22" y="40"/>
                  </a:lnTo>
                  <a:lnTo>
                    <a:pt x="23" y="44"/>
                  </a:lnTo>
                  <a:lnTo>
                    <a:pt x="24" y="46"/>
                  </a:lnTo>
                  <a:lnTo>
                    <a:pt x="34" y="45"/>
                  </a:lnTo>
                  <a:lnTo>
                    <a:pt x="45" y="41"/>
                  </a:lnTo>
                  <a:lnTo>
                    <a:pt x="55" y="37"/>
                  </a:lnTo>
                  <a:lnTo>
                    <a:pt x="64" y="30"/>
                  </a:lnTo>
                  <a:lnTo>
                    <a:pt x="74" y="24"/>
                  </a:lnTo>
                  <a:lnTo>
                    <a:pt x="82" y="16"/>
                  </a:lnTo>
                  <a:lnTo>
                    <a:pt x="90" y="9"/>
                  </a:lnTo>
                  <a:lnTo>
                    <a:pt x="97" y="1"/>
                  </a:lnTo>
                  <a:lnTo>
                    <a:pt x="98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3" y="0"/>
                  </a:lnTo>
                  <a:lnTo>
                    <a:pt x="112" y="11"/>
                  </a:lnTo>
                  <a:lnTo>
                    <a:pt x="123" y="19"/>
                  </a:lnTo>
                  <a:lnTo>
                    <a:pt x="136" y="24"/>
                  </a:lnTo>
                  <a:lnTo>
                    <a:pt x="151" y="26"/>
                  </a:lnTo>
                  <a:lnTo>
                    <a:pt x="166" y="26"/>
                  </a:lnTo>
                  <a:lnTo>
                    <a:pt x="182" y="22"/>
                  </a:lnTo>
                  <a:lnTo>
                    <a:pt x="196" y="17"/>
                  </a:lnTo>
                  <a:lnTo>
                    <a:pt x="209" y="10"/>
                  </a:lnTo>
                  <a:lnTo>
                    <a:pt x="215" y="11"/>
                  </a:lnTo>
                  <a:lnTo>
                    <a:pt x="222" y="12"/>
                  </a:lnTo>
                  <a:lnTo>
                    <a:pt x="228" y="15"/>
                  </a:lnTo>
                  <a:lnTo>
                    <a:pt x="236" y="18"/>
                  </a:lnTo>
                  <a:lnTo>
                    <a:pt x="243" y="22"/>
                  </a:lnTo>
                  <a:lnTo>
                    <a:pt x="250" y="27"/>
                  </a:lnTo>
                  <a:lnTo>
                    <a:pt x="256" y="31"/>
                  </a:lnTo>
                  <a:lnTo>
                    <a:pt x="262" y="36"/>
                  </a:lnTo>
                  <a:lnTo>
                    <a:pt x="258" y="39"/>
                  </a:lnTo>
                  <a:lnTo>
                    <a:pt x="256" y="41"/>
                  </a:lnTo>
                  <a:lnTo>
                    <a:pt x="253" y="42"/>
                  </a:lnTo>
                  <a:lnTo>
                    <a:pt x="250" y="47"/>
                  </a:lnTo>
                  <a:lnTo>
                    <a:pt x="258" y="45"/>
                  </a:lnTo>
                  <a:lnTo>
                    <a:pt x="263" y="44"/>
                  </a:lnTo>
                  <a:lnTo>
                    <a:pt x="267" y="44"/>
                  </a:lnTo>
                  <a:lnTo>
                    <a:pt x="273" y="44"/>
                  </a:lnTo>
                  <a:lnTo>
                    <a:pt x="274" y="45"/>
                  </a:lnTo>
                  <a:lnTo>
                    <a:pt x="274" y="46"/>
                  </a:lnTo>
                  <a:lnTo>
                    <a:pt x="274" y="48"/>
                  </a:lnTo>
                  <a:lnTo>
                    <a:pt x="275" y="51"/>
                  </a:lnTo>
                  <a:lnTo>
                    <a:pt x="272" y="52"/>
                  </a:lnTo>
                  <a:lnTo>
                    <a:pt x="268" y="54"/>
                  </a:lnTo>
                  <a:lnTo>
                    <a:pt x="265" y="56"/>
                  </a:lnTo>
                  <a:lnTo>
                    <a:pt x="262" y="57"/>
                  </a:lnTo>
                  <a:lnTo>
                    <a:pt x="262" y="58"/>
                  </a:lnTo>
                  <a:lnTo>
                    <a:pt x="262" y="59"/>
                  </a:lnTo>
                  <a:lnTo>
                    <a:pt x="262" y="60"/>
                  </a:lnTo>
                  <a:lnTo>
                    <a:pt x="267" y="59"/>
                  </a:lnTo>
                  <a:lnTo>
                    <a:pt x="274" y="58"/>
                  </a:lnTo>
                  <a:lnTo>
                    <a:pt x="280" y="58"/>
                  </a:lnTo>
                  <a:lnTo>
                    <a:pt x="285" y="57"/>
                  </a:lnTo>
                  <a:lnTo>
                    <a:pt x="285" y="58"/>
                  </a:lnTo>
                  <a:lnTo>
                    <a:pt x="285" y="59"/>
                  </a:lnTo>
                  <a:lnTo>
                    <a:pt x="285" y="61"/>
                  </a:lnTo>
                  <a:lnTo>
                    <a:pt x="286" y="62"/>
                  </a:lnTo>
                  <a:lnTo>
                    <a:pt x="282" y="64"/>
                  </a:lnTo>
                  <a:lnTo>
                    <a:pt x="277" y="66"/>
                  </a:lnTo>
                  <a:lnTo>
                    <a:pt x="273" y="67"/>
                  </a:lnTo>
                  <a:lnTo>
                    <a:pt x="268" y="69"/>
                  </a:lnTo>
                  <a:lnTo>
                    <a:pt x="267" y="70"/>
                  </a:lnTo>
                  <a:lnTo>
                    <a:pt x="267" y="73"/>
                  </a:lnTo>
                  <a:lnTo>
                    <a:pt x="267" y="74"/>
                  </a:lnTo>
                  <a:lnTo>
                    <a:pt x="267" y="76"/>
                  </a:lnTo>
                  <a:lnTo>
                    <a:pt x="276" y="73"/>
                  </a:lnTo>
                  <a:lnTo>
                    <a:pt x="283" y="70"/>
                  </a:lnTo>
                  <a:lnTo>
                    <a:pt x="288" y="70"/>
                  </a:lnTo>
                  <a:lnTo>
                    <a:pt x="297" y="69"/>
                  </a:lnTo>
                  <a:lnTo>
                    <a:pt x="297" y="70"/>
                  </a:lnTo>
                  <a:lnTo>
                    <a:pt x="297" y="71"/>
                  </a:lnTo>
                  <a:lnTo>
                    <a:pt x="297" y="74"/>
                  </a:lnTo>
                  <a:lnTo>
                    <a:pt x="298" y="75"/>
                  </a:lnTo>
                  <a:lnTo>
                    <a:pt x="294" y="76"/>
                  </a:lnTo>
                  <a:lnTo>
                    <a:pt x="291" y="77"/>
                  </a:lnTo>
                  <a:lnTo>
                    <a:pt x="286" y="79"/>
                  </a:lnTo>
                  <a:lnTo>
                    <a:pt x="282" y="80"/>
                  </a:lnTo>
                  <a:lnTo>
                    <a:pt x="282" y="81"/>
                  </a:lnTo>
                  <a:lnTo>
                    <a:pt x="282" y="83"/>
                  </a:lnTo>
                  <a:lnTo>
                    <a:pt x="281" y="84"/>
                  </a:lnTo>
                  <a:lnTo>
                    <a:pt x="281" y="85"/>
                  </a:lnTo>
                  <a:lnTo>
                    <a:pt x="291" y="84"/>
                  </a:lnTo>
                  <a:lnTo>
                    <a:pt x="298" y="83"/>
                  </a:lnTo>
                  <a:lnTo>
                    <a:pt x="304" y="80"/>
                  </a:lnTo>
                  <a:lnTo>
                    <a:pt x="310" y="80"/>
                  </a:lnTo>
                  <a:lnTo>
                    <a:pt x="310" y="81"/>
                  </a:lnTo>
                  <a:lnTo>
                    <a:pt x="310" y="83"/>
                  </a:lnTo>
                  <a:lnTo>
                    <a:pt x="306" y="86"/>
                  </a:lnTo>
                  <a:lnTo>
                    <a:pt x="302" y="88"/>
                  </a:lnTo>
                  <a:lnTo>
                    <a:pt x="297" y="90"/>
                  </a:lnTo>
                  <a:lnTo>
                    <a:pt x="294" y="93"/>
                  </a:lnTo>
                  <a:lnTo>
                    <a:pt x="298" y="94"/>
                  </a:lnTo>
                  <a:lnTo>
                    <a:pt x="305" y="94"/>
                  </a:lnTo>
                  <a:lnTo>
                    <a:pt x="312" y="93"/>
                  </a:lnTo>
                  <a:lnTo>
                    <a:pt x="320" y="91"/>
                  </a:lnTo>
                  <a:lnTo>
                    <a:pt x="321" y="93"/>
                  </a:lnTo>
                  <a:lnTo>
                    <a:pt x="323" y="94"/>
                  </a:lnTo>
                  <a:lnTo>
                    <a:pt x="324" y="96"/>
                  </a:lnTo>
                  <a:lnTo>
                    <a:pt x="326" y="97"/>
                  </a:lnTo>
                  <a:lnTo>
                    <a:pt x="322" y="99"/>
                  </a:lnTo>
                  <a:lnTo>
                    <a:pt x="318" y="101"/>
                  </a:lnTo>
                  <a:lnTo>
                    <a:pt x="314" y="103"/>
                  </a:lnTo>
                  <a:lnTo>
                    <a:pt x="311" y="105"/>
                  </a:lnTo>
                  <a:lnTo>
                    <a:pt x="310" y="106"/>
                  </a:lnTo>
                  <a:lnTo>
                    <a:pt x="310" y="107"/>
                  </a:lnTo>
                  <a:lnTo>
                    <a:pt x="310" y="108"/>
                  </a:lnTo>
                  <a:lnTo>
                    <a:pt x="310" y="109"/>
                  </a:lnTo>
                  <a:lnTo>
                    <a:pt x="317" y="108"/>
                  </a:lnTo>
                  <a:lnTo>
                    <a:pt x="324" y="106"/>
                  </a:lnTo>
                  <a:lnTo>
                    <a:pt x="330" y="105"/>
                  </a:lnTo>
                  <a:lnTo>
                    <a:pt x="334" y="104"/>
                  </a:lnTo>
                  <a:lnTo>
                    <a:pt x="334" y="105"/>
                  </a:lnTo>
                  <a:lnTo>
                    <a:pt x="335" y="107"/>
                  </a:lnTo>
                  <a:lnTo>
                    <a:pt x="336" y="108"/>
                  </a:lnTo>
                  <a:lnTo>
                    <a:pt x="337" y="109"/>
                  </a:lnTo>
                  <a:lnTo>
                    <a:pt x="326" y="115"/>
                  </a:lnTo>
                  <a:lnTo>
                    <a:pt x="321" y="117"/>
                  </a:lnTo>
                  <a:lnTo>
                    <a:pt x="317" y="119"/>
                  </a:lnTo>
                  <a:lnTo>
                    <a:pt x="315" y="121"/>
                  </a:lnTo>
                  <a:lnTo>
                    <a:pt x="321" y="123"/>
                  </a:lnTo>
                  <a:lnTo>
                    <a:pt x="330" y="121"/>
                  </a:lnTo>
                  <a:lnTo>
                    <a:pt x="339" y="120"/>
                  </a:lnTo>
                  <a:lnTo>
                    <a:pt x="346" y="118"/>
                  </a:lnTo>
                  <a:lnTo>
                    <a:pt x="347" y="119"/>
                  </a:lnTo>
                  <a:lnTo>
                    <a:pt x="349" y="120"/>
                  </a:lnTo>
                  <a:lnTo>
                    <a:pt x="349" y="123"/>
                  </a:lnTo>
                  <a:lnTo>
                    <a:pt x="350" y="124"/>
                  </a:lnTo>
                  <a:lnTo>
                    <a:pt x="346" y="127"/>
                  </a:lnTo>
                  <a:lnTo>
                    <a:pt x="343" y="129"/>
                  </a:lnTo>
                  <a:lnTo>
                    <a:pt x="339" y="130"/>
                  </a:lnTo>
                  <a:lnTo>
                    <a:pt x="334" y="131"/>
                  </a:lnTo>
                  <a:lnTo>
                    <a:pt x="334" y="133"/>
                  </a:lnTo>
                  <a:lnTo>
                    <a:pt x="334" y="134"/>
                  </a:lnTo>
                  <a:lnTo>
                    <a:pt x="334" y="135"/>
                  </a:lnTo>
                  <a:lnTo>
                    <a:pt x="334" y="136"/>
                  </a:lnTo>
                  <a:lnTo>
                    <a:pt x="337" y="135"/>
                  </a:lnTo>
                  <a:lnTo>
                    <a:pt x="344" y="134"/>
                  </a:lnTo>
                  <a:lnTo>
                    <a:pt x="352" y="133"/>
                  </a:lnTo>
                  <a:lnTo>
                    <a:pt x="360" y="131"/>
                  </a:lnTo>
                  <a:lnTo>
                    <a:pt x="361" y="133"/>
                  </a:lnTo>
                  <a:lnTo>
                    <a:pt x="361" y="134"/>
                  </a:lnTo>
                  <a:lnTo>
                    <a:pt x="362" y="135"/>
                  </a:lnTo>
                  <a:lnTo>
                    <a:pt x="362" y="136"/>
                  </a:lnTo>
                  <a:lnTo>
                    <a:pt x="357" y="139"/>
                  </a:lnTo>
                  <a:lnTo>
                    <a:pt x="352" y="141"/>
                  </a:lnTo>
                  <a:lnTo>
                    <a:pt x="346" y="143"/>
                  </a:lnTo>
                  <a:lnTo>
                    <a:pt x="343" y="146"/>
                  </a:lnTo>
                  <a:lnTo>
                    <a:pt x="343" y="147"/>
                  </a:lnTo>
                  <a:lnTo>
                    <a:pt x="344" y="147"/>
                  </a:lnTo>
                  <a:lnTo>
                    <a:pt x="344" y="148"/>
                  </a:lnTo>
                  <a:lnTo>
                    <a:pt x="352" y="147"/>
                  </a:lnTo>
                  <a:lnTo>
                    <a:pt x="360" y="145"/>
                  </a:lnTo>
                  <a:lnTo>
                    <a:pt x="366" y="145"/>
                  </a:lnTo>
                  <a:lnTo>
                    <a:pt x="374" y="149"/>
                  </a:lnTo>
                  <a:lnTo>
                    <a:pt x="373" y="150"/>
                  </a:lnTo>
                  <a:lnTo>
                    <a:pt x="370" y="153"/>
                  </a:lnTo>
                  <a:lnTo>
                    <a:pt x="363" y="155"/>
                  </a:lnTo>
                  <a:lnTo>
                    <a:pt x="350" y="160"/>
                  </a:lnTo>
                  <a:lnTo>
                    <a:pt x="350" y="161"/>
                  </a:lnTo>
                  <a:lnTo>
                    <a:pt x="349" y="163"/>
                  </a:lnTo>
                  <a:lnTo>
                    <a:pt x="349" y="164"/>
                  </a:lnTo>
                  <a:lnTo>
                    <a:pt x="353" y="164"/>
                  </a:lnTo>
                  <a:lnTo>
                    <a:pt x="357" y="163"/>
                  </a:lnTo>
                  <a:lnTo>
                    <a:pt x="362" y="163"/>
                  </a:lnTo>
                  <a:lnTo>
                    <a:pt x="366" y="161"/>
                  </a:lnTo>
                  <a:lnTo>
                    <a:pt x="371" y="161"/>
                  </a:lnTo>
                  <a:lnTo>
                    <a:pt x="374" y="160"/>
                  </a:lnTo>
                  <a:lnTo>
                    <a:pt x="379" y="160"/>
                  </a:lnTo>
                  <a:lnTo>
                    <a:pt x="382" y="160"/>
                  </a:lnTo>
                  <a:lnTo>
                    <a:pt x="382" y="166"/>
                  </a:lnTo>
                  <a:lnTo>
                    <a:pt x="377" y="169"/>
                  </a:lnTo>
                  <a:lnTo>
                    <a:pt x="370" y="171"/>
                  </a:lnTo>
                  <a:lnTo>
                    <a:pt x="364" y="174"/>
                  </a:lnTo>
                  <a:lnTo>
                    <a:pt x="364" y="175"/>
                  </a:lnTo>
                  <a:lnTo>
                    <a:pt x="364" y="176"/>
                  </a:lnTo>
                  <a:lnTo>
                    <a:pt x="364" y="177"/>
                  </a:lnTo>
                  <a:lnTo>
                    <a:pt x="365" y="178"/>
                  </a:lnTo>
                  <a:lnTo>
                    <a:pt x="372" y="177"/>
                  </a:lnTo>
                  <a:lnTo>
                    <a:pt x="379" y="175"/>
                  </a:lnTo>
                  <a:lnTo>
                    <a:pt x="385" y="174"/>
                  </a:lnTo>
                  <a:lnTo>
                    <a:pt x="393" y="173"/>
                  </a:lnTo>
                  <a:lnTo>
                    <a:pt x="393" y="174"/>
                  </a:lnTo>
                  <a:lnTo>
                    <a:pt x="394" y="175"/>
                  </a:lnTo>
                  <a:lnTo>
                    <a:pt x="394" y="176"/>
                  </a:lnTo>
                  <a:lnTo>
                    <a:pt x="395" y="177"/>
                  </a:lnTo>
                  <a:lnTo>
                    <a:pt x="391" y="180"/>
                  </a:lnTo>
                  <a:lnTo>
                    <a:pt x="386" y="183"/>
                  </a:lnTo>
                  <a:lnTo>
                    <a:pt x="382" y="185"/>
                  </a:lnTo>
                  <a:lnTo>
                    <a:pt x="377" y="186"/>
                  </a:lnTo>
                  <a:lnTo>
                    <a:pt x="377" y="187"/>
                  </a:lnTo>
                  <a:lnTo>
                    <a:pt x="377" y="188"/>
                  </a:lnTo>
                  <a:lnTo>
                    <a:pt x="377" y="189"/>
                  </a:lnTo>
                  <a:lnTo>
                    <a:pt x="379" y="190"/>
                  </a:lnTo>
                  <a:lnTo>
                    <a:pt x="384" y="189"/>
                  </a:lnTo>
                  <a:lnTo>
                    <a:pt x="391" y="189"/>
                  </a:lnTo>
                  <a:lnTo>
                    <a:pt x="396" y="188"/>
                  </a:lnTo>
                  <a:lnTo>
                    <a:pt x="403" y="188"/>
                  </a:lnTo>
                  <a:lnTo>
                    <a:pt x="404" y="189"/>
                  </a:lnTo>
                  <a:lnTo>
                    <a:pt x="405" y="190"/>
                  </a:lnTo>
                  <a:lnTo>
                    <a:pt x="405" y="192"/>
                  </a:lnTo>
                  <a:lnTo>
                    <a:pt x="405" y="194"/>
                  </a:lnTo>
                  <a:lnTo>
                    <a:pt x="401" y="196"/>
                  </a:lnTo>
                  <a:lnTo>
                    <a:pt x="396" y="198"/>
                  </a:lnTo>
                  <a:lnTo>
                    <a:pt x="392" y="200"/>
                  </a:lnTo>
                  <a:lnTo>
                    <a:pt x="384" y="204"/>
                  </a:lnTo>
                  <a:lnTo>
                    <a:pt x="385" y="204"/>
                  </a:lnTo>
                  <a:lnTo>
                    <a:pt x="385" y="205"/>
                  </a:lnTo>
                  <a:lnTo>
                    <a:pt x="385" y="206"/>
                  </a:lnTo>
                  <a:lnTo>
                    <a:pt x="394" y="205"/>
                  </a:lnTo>
                  <a:lnTo>
                    <a:pt x="405" y="202"/>
                  </a:lnTo>
                  <a:lnTo>
                    <a:pt x="413" y="203"/>
                  </a:lnTo>
                  <a:lnTo>
                    <a:pt x="417" y="210"/>
                  </a:lnTo>
                  <a:lnTo>
                    <a:pt x="415" y="212"/>
                  </a:lnTo>
                  <a:lnTo>
                    <a:pt x="412" y="213"/>
                  </a:lnTo>
                  <a:lnTo>
                    <a:pt x="409" y="214"/>
                  </a:lnTo>
                  <a:lnTo>
                    <a:pt x="406" y="215"/>
                  </a:lnTo>
                  <a:lnTo>
                    <a:pt x="406" y="216"/>
                  </a:lnTo>
                  <a:lnTo>
                    <a:pt x="406" y="217"/>
                  </a:lnTo>
                  <a:lnTo>
                    <a:pt x="406" y="218"/>
                  </a:lnTo>
                  <a:lnTo>
                    <a:pt x="406" y="220"/>
                  </a:lnTo>
                  <a:lnTo>
                    <a:pt x="411" y="219"/>
                  </a:lnTo>
                  <a:lnTo>
                    <a:pt x="416" y="218"/>
                  </a:lnTo>
                  <a:lnTo>
                    <a:pt x="421" y="218"/>
                  </a:lnTo>
                  <a:lnTo>
                    <a:pt x="425" y="217"/>
                  </a:lnTo>
                  <a:lnTo>
                    <a:pt x="425" y="218"/>
                  </a:lnTo>
                  <a:lnTo>
                    <a:pt x="426" y="219"/>
                  </a:lnTo>
                  <a:lnTo>
                    <a:pt x="426" y="220"/>
                  </a:lnTo>
                  <a:lnTo>
                    <a:pt x="428" y="220"/>
                  </a:lnTo>
                  <a:lnTo>
                    <a:pt x="424" y="224"/>
                  </a:lnTo>
                  <a:lnTo>
                    <a:pt x="421" y="225"/>
                  </a:lnTo>
                  <a:lnTo>
                    <a:pt x="416" y="226"/>
                  </a:lnTo>
                  <a:lnTo>
                    <a:pt x="413" y="227"/>
                  </a:lnTo>
                  <a:lnTo>
                    <a:pt x="413" y="228"/>
                  </a:lnTo>
                  <a:lnTo>
                    <a:pt x="413" y="229"/>
                  </a:lnTo>
                  <a:lnTo>
                    <a:pt x="412" y="232"/>
                  </a:lnTo>
                  <a:lnTo>
                    <a:pt x="412" y="233"/>
                  </a:lnTo>
                  <a:lnTo>
                    <a:pt x="416" y="233"/>
                  </a:lnTo>
                  <a:lnTo>
                    <a:pt x="421" y="233"/>
                  </a:lnTo>
                  <a:lnTo>
                    <a:pt x="425" y="233"/>
                  </a:lnTo>
                  <a:lnTo>
                    <a:pt x="434" y="232"/>
                  </a:lnTo>
                  <a:lnTo>
                    <a:pt x="435" y="233"/>
                  </a:lnTo>
                  <a:lnTo>
                    <a:pt x="436" y="234"/>
                  </a:lnTo>
                  <a:lnTo>
                    <a:pt x="436" y="235"/>
                  </a:lnTo>
                  <a:lnTo>
                    <a:pt x="436" y="237"/>
                  </a:lnTo>
                  <a:lnTo>
                    <a:pt x="426" y="242"/>
                  </a:lnTo>
                  <a:lnTo>
                    <a:pt x="421" y="244"/>
                  </a:lnTo>
                  <a:lnTo>
                    <a:pt x="417" y="246"/>
                  </a:lnTo>
                  <a:lnTo>
                    <a:pt x="416" y="247"/>
                  </a:lnTo>
                  <a:lnTo>
                    <a:pt x="421" y="248"/>
                  </a:lnTo>
                  <a:lnTo>
                    <a:pt x="429" y="247"/>
                  </a:lnTo>
                  <a:lnTo>
                    <a:pt x="435" y="246"/>
                  </a:lnTo>
                  <a:lnTo>
                    <a:pt x="443" y="245"/>
                  </a:lnTo>
                  <a:lnTo>
                    <a:pt x="444" y="246"/>
                  </a:lnTo>
                  <a:lnTo>
                    <a:pt x="445" y="247"/>
                  </a:lnTo>
                  <a:lnTo>
                    <a:pt x="445" y="248"/>
                  </a:lnTo>
                  <a:lnTo>
                    <a:pt x="441" y="252"/>
                  </a:lnTo>
                  <a:lnTo>
                    <a:pt x="435" y="254"/>
                  </a:lnTo>
                  <a:lnTo>
                    <a:pt x="430" y="256"/>
                  </a:lnTo>
                  <a:lnTo>
                    <a:pt x="426" y="259"/>
                  </a:lnTo>
                  <a:lnTo>
                    <a:pt x="428" y="260"/>
                  </a:lnTo>
                  <a:lnTo>
                    <a:pt x="428" y="262"/>
                  </a:lnTo>
                  <a:lnTo>
                    <a:pt x="433" y="262"/>
                  </a:lnTo>
                  <a:lnTo>
                    <a:pt x="438" y="260"/>
                  </a:lnTo>
                  <a:lnTo>
                    <a:pt x="442" y="259"/>
                  </a:lnTo>
                  <a:lnTo>
                    <a:pt x="451" y="257"/>
                  </a:lnTo>
                  <a:lnTo>
                    <a:pt x="452" y="264"/>
                  </a:lnTo>
                  <a:lnTo>
                    <a:pt x="450" y="268"/>
                  </a:lnTo>
                  <a:lnTo>
                    <a:pt x="444" y="270"/>
                  </a:lnTo>
                  <a:lnTo>
                    <a:pt x="439" y="272"/>
                  </a:lnTo>
                  <a:lnTo>
                    <a:pt x="439" y="273"/>
                  </a:lnTo>
                  <a:lnTo>
                    <a:pt x="439" y="274"/>
                  </a:lnTo>
                  <a:lnTo>
                    <a:pt x="439" y="275"/>
                  </a:lnTo>
                  <a:lnTo>
                    <a:pt x="439" y="276"/>
                  </a:lnTo>
                  <a:lnTo>
                    <a:pt x="444" y="276"/>
                  </a:lnTo>
                  <a:lnTo>
                    <a:pt x="450" y="275"/>
                  </a:lnTo>
                  <a:lnTo>
                    <a:pt x="455" y="274"/>
                  </a:lnTo>
                  <a:lnTo>
                    <a:pt x="460" y="274"/>
                  </a:lnTo>
                  <a:lnTo>
                    <a:pt x="460" y="275"/>
                  </a:lnTo>
                  <a:lnTo>
                    <a:pt x="460" y="277"/>
                  </a:lnTo>
                  <a:lnTo>
                    <a:pt x="460" y="278"/>
                  </a:lnTo>
                  <a:lnTo>
                    <a:pt x="460" y="280"/>
                  </a:lnTo>
                  <a:lnTo>
                    <a:pt x="455" y="282"/>
                  </a:lnTo>
                  <a:lnTo>
                    <a:pt x="452" y="283"/>
                  </a:lnTo>
                  <a:lnTo>
                    <a:pt x="449" y="284"/>
                  </a:lnTo>
                  <a:lnTo>
                    <a:pt x="445" y="285"/>
                  </a:lnTo>
                  <a:lnTo>
                    <a:pt x="446" y="288"/>
                  </a:lnTo>
                  <a:lnTo>
                    <a:pt x="448" y="289"/>
                  </a:lnTo>
                  <a:lnTo>
                    <a:pt x="450" y="290"/>
                  </a:lnTo>
                  <a:lnTo>
                    <a:pt x="453" y="293"/>
                  </a:lnTo>
                  <a:lnTo>
                    <a:pt x="449" y="295"/>
                  </a:lnTo>
                  <a:lnTo>
                    <a:pt x="444" y="297"/>
                  </a:lnTo>
                  <a:lnTo>
                    <a:pt x="440" y="298"/>
                  </a:lnTo>
                  <a:lnTo>
                    <a:pt x="434" y="299"/>
                  </a:lnTo>
                  <a:lnTo>
                    <a:pt x="429" y="301"/>
                  </a:lnTo>
                  <a:lnTo>
                    <a:pt x="424" y="301"/>
                  </a:lnTo>
                  <a:lnTo>
                    <a:pt x="420" y="302"/>
                  </a:lnTo>
                  <a:lnTo>
                    <a:pt x="415" y="302"/>
                  </a:lnTo>
                  <a:lnTo>
                    <a:pt x="416" y="303"/>
                  </a:lnTo>
                  <a:lnTo>
                    <a:pt x="417" y="304"/>
                  </a:lnTo>
                  <a:lnTo>
                    <a:pt x="421" y="305"/>
                  </a:lnTo>
                  <a:lnTo>
                    <a:pt x="426" y="306"/>
                  </a:lnTo>
                  <a:lnTo>
                    <a:pt x="425" y="307"/>
                  </a:lnTo>
                  <a:lnTo>
                    <a:pt x="422" y="308"/>
                  </a:lnTo>
                  <a:lnTo>
                    <a:pt x="414" y="308"/>
                  </a:lnTo>
                  <a:lnTo>
                    <a:pt x="400" y="308"/>
                  </a:lnTo>
                  <a:lnTo>
                    <a:pt x="400" y="309"/>
                  </a:lnTo>
                  <a:lnTo>
                    <a:pt x="401" y="309"/>
                  </a:lnTo>
                  <a:lnTo>
                    <a:pt x="401" y="311"/>
                  </a:lnTo>
                  <a:lnTo>
                    <a:pt x="401" y="312"/>
                  </a:lnTo>
                  <a:lnTo>
                    <a:pt x="394" y="314"/>
                  </a:lnTo>
                  <a:lnTo>
                    <a:pt x="386" y="314"/>
                  </a:lnTo>
                  <a:lnTo>
                    <a:pt x="379" y="314"/>
                  </a:lnTo>
                  <a:lnTo>
                    <a:pt x="373" y="313"/>
                  </a:lnTo>
                  <a:lnTo>
                    <a:pt x="374" y="316"/>
                  </a:lnTo>
                  <a:lnTo>
                    <a:pt x="376" y="318"/>
                  </a:lnTo>
                  <a:lnTo>
                    <a:pt x="380" y="319"/>
                  </a:lnTo>
                  <a:lnTo>
                    <a:pt x="385" y="321"/>
                  </a:lnTo>
                  <a:lnTo>
                    <a:pt x="380" y="323"/>
                  </a:lnTo>
                  <a:lnTo>
                    <a:pt x="371" y="323"/>
                  </a:lnTo>
                  <a:lnTo>
                    <a:pt x="362" y="323"/>
                  </a:lnTo>
                  <a:lnTo>
                    <a:pt x="356" y="322"/>
                  </a:lnTo>
                  <a:lnTo>
                    <a:pt x="357" y="325"/>
                  </a:lnTo>
                  <a:lnTo>
                    <a:pt x="359" y="326"/>
                  </a:lnTo>
                  <a:lnTo>
                    <a:pt x="361" y="327"/>
                  </a:lnTo>
                  <a:lnTo>
                    <a:pt x="363" y="331"/>
                  </a:lnTo>
                  <a:lnTo>
                    <a:pt x="363" y="332"/>
                  </a:lnTo>
                  <a:lnTo>
                    <a:pt x="362" y="332"/>
                  </a:lnTo>
                  <a:lnTo>
                    <a:pt x="362" y="333"/>
                  </a:lnTo>
                  <a:lnTo>
                    <a:pt x="353" y="332"/>
                  </a:lnTo>
                  <a:lnTo>
                    <a:pt x="347" y="332"/>
                  </a:lnTo>
                  <a:lnTo>
                    <a:pt x="343" y="331"/>
                  </a:lnTo>
                  <a:lnTo>
                    <a:pt x="336" y="328"/>
                  </a:lnTo>
                  <a:lnTo>
                    <a:pt x="335" y="328"/>
                  </a:lnTo>
                  <a:lnTo>
                    <a:pt x="335" y="329"/>
                  </a:lnTo>
                  <a:lnTo>
                    <a:pt x="335" y="331"/>
                  </a:lnTo>
                  <a:lnTo>
                    <a:pt x="335" y="332"/>
                  </a:lnTo>
                  <a:lnTo>
                    <a:pt x="337" y="333"/>
                  </a:lnTo>
                  <a:lnTo>
                    <a:pt x="339" y="335"/>
                  </a:lnTo>
                  <a:lnTo>
                    <a:pt x="341" y="336"/>
                  </a:lnTo>
                  <a:lnTo>
                    <a:pt x="342" y="338"/>
                  </a:lnTo>
                  <a:lnTo>
                    <a:pt x="339" y="339"/>
                  </a:lnTo>
                  <a:lnTo>
                    <a:pt x="334" y="338"/>
                  </a:lnTo>
                  <a:lnTo>
                    <a:pt x="327" y="338"/>
                  </a:lnTo>
                  <a:lnTo>
                    <a:pt x="314" y="336"/>
                  </a:lnTo>
                  <a:lnTo>
                    <a:pt x="314" y="338"/>
                  </a:lnTo>
                  <a:lnTo>
                    <a:pt x="314" y="339"/>
                  </a:lnTo>
                  <a:lnTo>
                    <a:pt x="314" y="342"/>
                  </a:lnTo>
                  <a:lnTo>
                    <a:pt x="314" y="344"/>
                  </a:lnTo>
                  <a:lnTo>
                    <a:pt x="306" y="343"/>
                  </a:lnTo>
                  <a:lnTo>
                    <a:pt x="301" y="342"/>
                  </a:lnTo>
                  <a:lnTo>
                    <a:pt x="295" y="341"/>
                  </a:lnTo>
                  <a:lnTo>
                    <a:pt x="290" y="338"/>
                  </a:lnTo>
                  <a:lnTo>
                    <a:pt x="290" y="339"/>
                  </a:lnTo>
                  <a:lnTo>
                    <a:pt x="290" y="342"/>
                  </a:lnTo>
                  <a:lnTo>
                    <a:pt x="290" y="343"/>
                  </a:lnTo>
                  <a:lnTo>
                    <a:pt x="290" y="345"/>
                  </a:lnTo>
                  <a:lnTo>
                    <a:pt x="292" y="346"/>
                  </a:lnTo>
                  <a:lnTo>
                    <a:pt x="294" y="346"/>
                  </a:lnTo>
                  <a:lnTo>
                    <a:pt x="295" y="348"/>
                  </a:lnTo>
                  <a:lnTo>
                    <a:pt x="297" y="351"/>
                  </a:lnTo>
                  <a:lnTo>
                    <a:pt x="287" y="349"/>
                  </a:lnTo>
                  <a:lnTo>
                    <a:pt x="280" y="347"/>
                  </a:lnTo>
                  <a:lnTo>
                    <a:pt x="272" y="345"/>
                  </a:lnTo>
                  <a:lnTo>
                    <a:pt x="265" y="345"/>
                  </a:lnTo>
                  <a:lnTo>
                    <a:pt x="267" y="347"/>
                  </a:lnTo>
                  <a:lnTo>
                    <a:pt x="270" y="349"/>
                  </a:lnTo>
                  <a:lnTo>
                    <a:pt x="272" y="353"/>
                  </a:lnTo>
                  <a:lnTo>
                    <a:pt x="274" y="355"/>
                  </a:lnTo>
                  <a:lnTo>
                    <a:pt x="273" y="356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1" y="356"/>
                  </a:lnTo>
                  <a:lnTo>
                    <a:pt x="257" y="356"/>
                  </a:lnTo>
                  <a:close/>
                </a:path>
              </a:pathLst>
            </a:custGeom>
            <a:solidFill>
              <a:srgbClr val="00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4" name="Freeform 31">
              <a:extLst>
                <a:ext uri="{FF2B5EF4-FFF2-40B4-BE49-F238E27FC236}">
                  <a16:creationId xmlns:a16="http://schemas.microsoft.com/office/drawing/2014/main" id="{7C84E4E9-D751-B1C4-68BC-2D1CA9A74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6" y="2287"/>
              <a:ext cx="46" cy="38"/>
            </a:xfrm>
            <a:custGeom>
              <a:avLst/>
              <a:gdLst>
                <a:gd name="T0" fmla="*/ 19 w 46"/>
                <a:gd name="T1" fmla="*/ 38 h 38"/>
                <a:gd name="T2" fmla="*/ 6 w 46"/>
                <a:gd name="T3" fmla="*/ 29 h 38"/>
                <a:gd name="T4" fmla="*/ 0 w 46"/>
                <a:gd name="T5" fmla="*/ 17 h 38"/>
                <a:gd name="T6" fmla="*/ 2 w 46"/>
                <a:gd name="T7" fmla="*/ 7 h 38"/>
                <a:gd name="T8" fmla="*/ 16 w 46"/>
                <a:gd name="T9" fmla="*/ 0 h 38"/>
                <a:gd name="T10" fmla="*/ 23 w 46"/>
                <a:gd name="T11" fmla="*/ 7 h 38"/>
                <a:gd name="T12" fmla="*/ 31 w 46"/>
                <a:gd name="T13" fmla="*/ 13 h 38"/>
                <a:gd name="T14" fmla="*/ 38 w 46"/>
                <a:gd name="T15" fmla="*/ 19 h 38"/>
                <a:gd name="T16" fmla="*/ 46 w 46"/>
                <a:gd name="T17" fmla="*/ 26 h 38"/>
                <a:gd name="T18" fmla="*/ 46 w 46"/>
                <a:gd name="T19" fmla="*/ 27 h 38"/>
                <a:gd name="T20" fmla="*/ 46 w 46"/>
                <a:gd name="T21" fmla="*/ 28 h 38"/>
                <a:gd name="T22" fmla="*/ 46 w 46"/>
                <a:gd name="T23" fmla="*/ 29 h 38"/>
                <a:gd name="T24" fmla="*/ 46 w 46"/>
                <a:gd name="T25" fmla="*/ 30 h 38"/>
                <a:gd name="T26" fmla="*/ 38 w 46"/>
                <a:gd name="T27" fmla="*/ 34 h 38"/>
                <a:gd name="T28" fmla="*/ 31 w 46"/>
                <a:gd name="T29" fmla="*/ 36 h 38"/>
                <a:gd name="T30" fmla="*/ 24 w 46"/>
                <a:gd name="T31" fmla="*/ 37 h 38"/>
                <a:gd name="T32" fmla="*/ 19 w 46"/>
                <a:gd name="T33" fmla="*/ 38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6" h="38">
                  <a:moveTo>
                    <a:pt x="19" y="38"/>
                  </a:moveTo>
                  <a:lnTo>
                    <a:pt x="6" y="29"/>
                  </a:lnTo>
                  <a:lnTo>
                    <a:pt x="0" y="17"/>
                  </a:lnTo>
                  <a:lnTo>
                    <a:pt x="2" y="7"/>
                  </a:lnTo>
                  <a:lnTo>
                    <a:pt x="16" y="0"/>
                  </a:lnTo>
                  <a:lnTo>
                    <a:pt x="23" y="7"/>
                  </a:lnTo>
                  <a:lnTo>
                    <a:pt x="31" y="13"/>
                  </a:lnTo>
                  <a:lnTo>
                    <a:pt x="38" y="19"/>
                  </a:lnTo>
                  <a:lnTo>
                    <a:pt x="46" y="26"/>
                  </a:lnTo>
                  <a:lnTo>
                    <a:pt x="46" y="27"/>
                  </a:lnTo>
                  <a:lnTo>
                    <a:pt x="46" y="28"/>
                  </a:lnTo>
                  <a:lnTo>
                    <a:pt x="46" y="29"/>
                  </a:lnTo>
                  <a:lnTo>
                    <a:pt x="46" y="30"/>
                  </a:lnTo>
                  <a:lnTo>
                    <a:pt x="38" y="34"/>
                  </a:lnTo>
                  <a:lnTo>
                    <a:pt x="31" y="36"/>
                  </a:lnTo>
                  <a:lnTo>
                    <a:pt x="24" y="37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5" name="Freeform 32">
              <a:extLst>
                <a:ext uri="{FF2B5EF4-FFF2-40B4-BE49-F238E27FC236}">
                  <a16:creationId xmlns:a16="http://schemas.microsoft.com/office/drawing/2014/main" id="{18577F3C-E69B-3FA9-1CFF-2E23C63E9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2252"/>
              <a:ext cx="44" cy="59"/>
            </a:xfrm>
            <a:custGeom>
              <a:avLst/>
              <a:gdLst>
                <a:gd name="T0" fmla="*/ 38 w 44"/>
                <a:gd name="T1" fmla="*/ 59 h 59"/>
                <a:gd name="T2" fmla="*/ 38 w 44"/>
                <a:gd name="T3" fmla="*/ 58 h 59"/>
                <a:gd name="T4" fmla="*/ 38 w 44"/>
                <a:gd name="T5" fmla="*/ 57 h 59"/>
                <a:gd name="T6" fmla="*/ 37 w 44"/>
                <a:gd name="T7" fmla="*/ 57 h 59"/>
                <a:gd name="T8" fmla="*/ 37 w 44"/>
                <a:gd name="T9" fmla="*/ 55 h 59"/>
                <a:gd name="T10" fmla="*/ 37 w 44"/>
                <a:gd name="T11" fmla="*/ 55 h 59"/>
                <a:gd name="T12" fmla="*/ 36 w 44"/>
                <a:gd name="T13" fmla="*/ 55 h 59"/>
                <a:gd name="T14" fmla="*/ 36 w 44"/>
                <a:gd name="T15" fmla="*/ 57 h 59"/>
                <a:gd name="T16" fmla="*/ 34 w 44"/>
                <a:gd name="T17" fmla="*/ 57 h 59"/>
                <a:gd name="T18" fmla="*/ 28 w 44"/>
                <a:gd name="T19" fmla="*/ 50 h 59"/>
                <a:gd name="T20" fmla="*/ 21 w 44"/>
                <a:gd name="T21" fmla="*/ 44 h 59"/>
                <a:gd name="T22" fmla="*/ 16 w 44"/>
                <a:gd name="T23" fmla="*/ 39 h 59"/>
                <a:gd name="T24" fmla="*/ 11 w 44"/>
                <a:gd name="T25" fmla="*/ 32 h 59"/>
                <a:gd name="T26" fmla="*/ 7 w 44"/>
                <a:gd name="T27" fmla="*/ 27 h 59"/>
                <a:gd name="T28" fmla="*/ 3 w 44"/>
                <a:gd name="T29" fmla="*/ 21 h 59"/>
                <a:gd name="T30" fmla="*/ 1 w 44"/>
                <a:gd name="T31" fmla="*/ 13 h 59"/>
                <a:gd name="T32" fmla="*/ 0 w 44"/>
                <a:gd name="T33" fmla="*/ 5 h 59"/>
                <a:gd name="T34" fmla="*/ 4 w 44"/>
                <a:gd name="T35" fmla="*/ 2 h 59"/>
                <a:gd name="T36" fmla="*/ 8 w 44"/>
                <a:gd name="T37" fmla="*/ 1 h 59"/>
                <a:gd name="T38" fmla="*/ 11 w 44"/>
                <a:gd name="T39" fmla="*/ 0 h 59"/>
                <a:gd name="T40" fmla="*/ 18 w 44"/>
                <a:gd name="T41" fmla="*/ 0 h 59"/>
                <a:gd name="T42" fmla="*/ 27 w 44"/>
                <a:gd name="T43" fmla="*/ 10 h 59"/>
                <a:gd name="T44" fmla="*/ 37 w 44"/>
                <a:gd name="T45" fmla="*/ 24 h 59"/>
                <a:gd name="T46" fmla="*/ 43 w 44"/>
                <a:gd name="T47" fmla="*/ 40 h 59"/>
                <a:gd name="T48" fmla="*/ 44 w 44"/>
                <a:gd name="T49" fmla="*/ 55 h 59"/>
                <a:gd name="T50" fmla="*/ 43 w 44"/>
                <a:gd name="T51" fmla="*/ 57 h 59"/>
                <a:gd name="T52" fmla="*/ 41 w 44"/>
                <a:gd name="T53" fmla="*/ 57 h 59"/>
                <a:gd name="T54" fmla="*/ 40 w 44"/>
                <a:gd name="T55" fmla="*/ 58 h 59"/>
                <a:gd name="T56" fmla="*/ 38 w 44"/>
                <a:gd name="T57" fmla="*/ 59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4" h="59">
                  <a:moveTo>
                    <a:pt x="38" y="59"/>
                  </a:moveTo>
                  <a:lnTo>
                    <a:pt x="38" y="58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5"/>
                  </a:lnTo>
                  <a:lnTo>
                    <a:pt x="36" y="55"/>
                  </a:lnTo>
                  <a:lnTo>
                    <a:pt x="36" y="57"/>
                  </a:lnTo>
                  <a:lnTo>
                    <a:pt x="34" y="57"/>
                  </a:lnTo>
                  <a:lnTo>
                    <a:pt x="28" y="50"/>
                  </a:lnTo>
                  <a:lnTo>
                    <a:pt x="21" y="44"/>
                  </a:lnTo>
                  <a:lnTo>
                    <a:pt x="16" y="39"/>
                  </a:lnTo>
                  <a:lnTo>
                    <a:pt x="11" y="32"/>
                  </a:lnTo>
                  <a:lnTo>
                    <a:pt x="7" y="27"/>
                  </a:lnTo>
                  <a:lnTo>
                    <a:pt x="3" y="21"/>
                  </a:lnTo>
                  <a:lnTo>
                    <a:pt x="1" y="13"/>
                  </a:lnTo>
                  <a:lnTo>
                    <a:pt x="0" y="5"/>
                  </a:lnTo>
                  <a:lnTo>
                    <a:pt x="4" y="2"/>
                  </a:lnTo>
                  <a:lnTo>
                    <a:pt x="8" y="1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27" y="10"/>
                  </a:lnTo>
                  <a:lnTo>
                    <a:pt x="37" y="24"/>
                  </a:lnTo>
                  <a:lnTo>
                    <a:pt x="43" y="40"/>
                  </a:lnTo>
                  <a:lnTo>
                    <a:pt x="44" y="55"/>
                  </a:lnTo>
                  <a:lnTo>
                    <a:pt x="43" y="57"/>
                  </a:lnTo>
                  <a:lnTo>
                    <a:pt x="41" y="57"/>
                  </a:lnTo>
                  <a:lnTo>
                    <a:pt x="40" y="58"/>
                  </a:lnTo>
                  <a:lnTo>
                    <a:pt x="38" y="5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6" name="Freeform 34">
              <a:extLst>
                <a:ext uri="{FF2B5EF4-FFF2-40B4-BE49-F238E27FC236}">
                  <a16:creationId xmlns:a16="http://schemas.microsoft.com/office/drawing/2014/main" id="{CEFB2BB9-D56E-6EB1-0858-4EFB1A12B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8" y="2182"/>
              <a:ext cx="14" cy="6"/>
            </a:xfrm>
            <a:custGeom>
              <a:avLst/>
              <a:gdLst>
                <a:gd name="T0" fmla="*/ 1 w 14"/>
                <a:gd name="T1" fmla="*/ 6 h 6"/>
                <a:gd name="T2" fmla="*/ 1 w 14"/>
                <a:gd name="T3" fmla="*/ 6 h 6"/>
                <a:gd name="T4" fmla="*/ 1 w 14"/>
                <a:gd name="T5" fmla="*/ 5 h 6"/>
                <a:gd name="T6" fmla="*/ 1 w 14"/>
                <a:gd name="T7" fmla="*/ 5 h 6"/>
                <a:gd name="T8" fmla="*/ 0 w 14"/>
                <a:gd name="T9" fmla="*/ 5 h 6"/>
                <a:gd name="T10" fmla="*/ 5 w 14"/>
                <a:gd name="T11" fmla="*/ 2 h 6"/>
                <a:gd name="T12" fmla="*/ 7 w 14"/>
                <a:gd name="T13" fmla="*/ 1 h 6"/>
                <a:gd name="T14" fmla="*/ 9 w 14"/>
                <a:gd name="T15" fmla="*/ 0 h 6"/>
                <a:gd name="T16" fmla="*/ 11 w 14"/>
                <a:gd name="T17" fmla="*/ 0 h 6"/>
                <a:gd name="T18" fmla="*/ 14 w 14"/>
                <a:gd name="T19" fmla="*/ 2 h 6"/>
                <a:gd name="T20" fmla="*/ 14 w 14"/>
                <a:gd name="T21" fmla="*/ 3 h 6"/>
                <a:gd name="T22" fmla="*/ 14 w 14"/>
                <a:gd name="T23" fmla="*/ 4 h 6"/>
                <a:gd name="T24" fmla="*/ 13 w 14"/>
                <a:gd name="T25" fmla="*/ 5 h 6"/>
                <a:gd name="T26" fmla="*/ 10 w 14"/>
                <a:gd name="T27" fmla="*/ 6 h 6"/>
                <a:gd name="T28" fmla="*/ 7 w 14"/>
                <a:gd name="T29" fmla="*/ 6 h 6"/>
                <a:gd name="T30" fmla="*/ 5 w 14"/>
                <a:gd name="T31" fmla="*/ 6 h 6"/>
                <a:gd name="T32" fmla="*/ 1 w 14"/>
                <a:gd name="T33" fmla="*/ 6 h 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4" h="6">
                  <a:moveTo>
                    <a:pt x="1" y="6"/>
                  </a:moveTo>
                  <a:lnTo>
                    <a:pt x="1" y="6"/>
                  </a:lnTo>
                  <a:lnTo>
                    <a:pt x="1" y="5"/>
                  </a:lnTo>
                  <a:lnTo>
                    <a:pt x="0" y="5"/>
                  </a:lnTo>
                  <a:lnTo>
                    <a:pt x="5" y="2"/>
                  </a:lnTo>
                  <a:lnTo>
                    <a:pt x="7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4" y="2"/>
                  </a:lnTo>
                  <a:lnTo>
                    <a:pt x="14" y="3"/>
                  </a:lnTo>
                  <a:lnTo>
                    <a:pt x="14" y="4"/>
                  </a:lnTo>
                  <a:lnTo>
                    <a:pt x="13" y="5"/>
                  </a:lnTo>
                  <a:lnTo>
                    <a:pt x="10" y="6"/>
                  </a:lnTo>
                  <a:lnTo>
                    <a:pt x="7" y="6"/>
                  </a:lnTo>
                  <a:lnTo>
                    <a:pt x="5" y="6"/>
                  </a:lnTo>
                  <a:lnTo>
                    <a:pt x="1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7" name="Freeform 35">
              <a:extLst>
                <a:ext uri="{FF2B5EF4-FFF2-40B4-BE49-F238E27FC236}">
                  <a16:creationId xmlns:a16="http://schemas.microsoft.com/office/drawing/2014/main" id="{A4029E3F-C988-CB87-F165-858DFD8B3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1" y="2065"/>
              <a:ext cx="304" cy="143"/>
            </a:xfrm>
            <a:custGeom>
              <a:avLst/>
              <a:gdLst>
                <a:gd name="T0" fmla="*/ 152 w 304"/>
                <a:gd name="T1" fmla="*/ 135 h 143"/>
                <a:gd name="T2" fmla="*/ 140 w 304"/>
                <a:gd name="T3" fmla="*/ 111 h 143"/>
                <a:gd name="T4" fmla="*/ 125 w 304"/>
                <a:gd name="T5" fmla="*/ 102 h 143"/>
                <a:gd name="T6" fmla="*/ 97 w 304"/>
                <a:gd name="T7" fmla="*/ 102 h 143"/>
                <a:gd name="T8" fmla="*/ 70 w 304"/>
                <a:gd name="T9" fmla="*/ 100 h 143"/>
                <a:gd name="T10" fmla="*/ 49 w 304"/>
                <a:gd name="T11" fmla="*/ 91 h 143"/>
                <a:gd name="T12" fmla="*/ 36 w 304"/>
                <a:gd name="T13" fmla="*/ 82 h 143"/>
                <a:gd name="T14" fmla="*/ 21 w 304"/>
                <a:gd name="T15" fmla="*/ 83 h 143"/>
                <a:gd name="T16" fmla="*/ 8 w 304"/>
                <a:gd name="T17" fmla="*/ 83 h 143"/>
                <a:gd name="T18" fmla="*/ 0 w 304"/>
                <a:gd name="T19" fmla="*/ 80 h 143"/>
                <a:gd name="T20" fmla="*/ 14 w 304"/>
                <a:gd name="T21" fmla="*/ 73 h 143"/>
                <a:gd name="T22" fmla="*/ 30 w 304"/>
                <a:gd name="T23" fmla="*/ 71 h 143"/>
                <a:gd name="T24" fmla="*/ 39 w 304"/>
                <a:gd name="T25" fmla="*/ 70 h 143"/>
                <a:gd name="T26" fmla="*/ 44 w 304"/>
                <a:gd name="T27" fmla="*/ 70 h 143"/>
                <a:gd name="T28" fmla="*/ 51 w 304"/>
                <a:gd name="T29" fmla="*/ 62 h 143"/>
                <a:gd name="T30" fmla="*/ 73 w 304"/>
                <a:gd name="T31" fmla="*/ 53 h 143"/>
                <a:gd name="T32" fmla="*/ 98 w 304"/>
                <a:gd name="T33" fmla="*/ 51 h 143"/>
                <a:gd name="T34" fmla="*/ 125 w 304"/>
                <a:gd name="T35" fmla="*/ 51 h 143"/>
                <a:gd name="T36" fmla="*/ 140 w 304"/>
                <a:gd name="T37" fmla="*/ 40 h 143"/>
                <a:gd name="T38" fmla="*/ 145 w 304"/>
                <a:gd name="T39" fmla="*/ 21 h 143"/>
                <a:gd name="T40" fmla="*/ 149 w 304"/>
                <a:gd name="T41" fmla="*/ 12 h 143"/>
                <a:gd name="T42" fmla="*/ 157 w 304"/>
                <a:gd name="T43" fmla="*/ 10 h 143"/>
                <a:gd name="T44" fmla="*/ 182 w 304"/>
                <a:gd name="T45" fmla="*/ 8 h 143"/>
                <a:gd name="T46" fmla="*/ 235 w 304"/>
                <a:gd name="T47" fmla="*/ 3 h 143"/>
                <a:gd name="T48" fmla="*/ 282 w 304"/>
                <a:gd name="T49" fmla="*/ 0 h 143"/>
                <a:gd name="T50" fmla="*/ 293 w 304"/>
                <a:gd name="T51" fmla="*/ 0 h 143"/>
                <a:gd name="T52" fmla="*/ 300 w 304"/>
                <a:gd name="T53" fmla="*/ 1 h 143"/>
                <a:gd name="T54" fmla="*/ 300 w 304"/>
                <a:gd name="T55" fmla="*/ 4 h 143"/>
                <a:gd name="T56" fmla="*/ 287 w 304"/>
                <a:gd name="T57" fmla="*/ 18 h 143"/>
                <a:gd name="T58" fmla="*/ 263 w 304"/>
                <a:gd name="T59" fmla="*/ 32 h 143"/>
                <a:gd name="T60" fmla="*/ 243 w 304"/>
                <a:gd name="T61" fmla="*/ 48 h 143"/>
                <a:gd name="T62" fmla="*/ 234 w 304"/>
                <a:gd name="T63" fmla="*/ 73 h 143"/>
                <a:gd name="T64" fmla="*/ 243 w 304"/>
                <a:gd name="T65" fmla="*/ 98 h 143"/>
                <a:gd name="T66" fmla="*/ 258 w 304"/>
                <a:gd name="T67" fmla="*/ 109 h 143"/>
                <a:gd name="T68" fmla="*/ 276 w 304"/>
                <a:gd name="T69" fmla="*/ 118 h 143"/>
                <a:gd name="T70" fmla="*/ 294 w 304"/>
                <a:gd name="T71" fmla="*/ 127 h 143"/>
                <a:gd name="T72" fmla="*/ 296 w 304"/>
                <a:gd name="T73" fmla="*/ 137 h 143"/>
                <a:gd name="T74" fmla="*/ 258 w 304"/>
                <a:gd name="T75" fmla="*/ 143 h 143"/>
                <a:gd name="T76" fmla="*/ 209 w 304"/>
                <a:gd name="T77" fmla="*/ 143 h 143"/>
                <a:gd name="T78" fmla="*/ 169 w 304"/>
                <a:gd name="T79" fmla="*/ 142 h 14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04" h="143">
                  <a:moveTo>
                    <a:pt x="159" y="142"/>
                  </a:moveTo>
                  <a:lnTo>
                    <a:pt x="152" y="135"/>
                  </a:lnTo>
                  <a:lnTo>
                    <a:pt x="145" y="123"/>
                  </a:lnTo>
                  <a:lnTo>
                    <a:pt x="140" y="111"/>
                  </a:lnTo>
                  <a:lnTo>
                    <a:pt x="137" y="102"/>
                  </a:lnTo>
                  <a:lnTo>
                    <a:pt x="125" y="102"/>
                  </a:lnTo>
                  <a:lnTo>
                    <a:pt x="112" y="102"/>
                  </a:lnTo>
                  <a:lnTo>
                    <a:pt x="97" y="102"/>
                  </a:lnTo>
                  <a:lnTo>
                    <a:pt x="84" y="102"/>
                  </a:lnTo>
                  <a:lnTo>
                    <a:pt x="70" y="100"/>
                  </a:lnTo>
                  <a:lnTo>
                    <a:pt x="59" y="96"/>
                  </a:lnTo>
                  <a:lnTo>
                    <a:pt x="49" y="91"/>
                  </a:lnTo>
                  <a:lnTo>
                    <a:pt x="41" y="82"/>
                  </a:lnTo>
                  <a:lnTo>
                    <a:pt x="36" y="82"/>
                  </a:lnTo>
                  <a:lnTo>
                    <a:pt x="28" y="82"/>
                  </a:lnTo>
                  <a:lnTo>
                    <a:pt x="21" y="83"/>
                  </a:lnTo>
                  <a:lnTo>
                    <a:pt x="15" y="83"/>
                  </a:lnTo>
                  <a:lnTo>
                    <a:pt x="8" y="83"/>
                  </a:lnTo>
                  <a:lnTo>
                    <a:pt x="4" y="82"/>
                  </a:lnTo>
                  <a:lnTo>
                    <a:pt x="0" y="80"/>
                  </a:lnTo>
                  <a:lnTo>
                    <a:pt x="0" y="75"/>
                  </a:lnTo>
                  <a:lnTo>
                    <a:pt x="14" y="73"/>
                  </a:lnTo>
                  <a:lnTo>
                    <a:pt x="24" y="72"/>
                  </a:lnTo>
                  <a:lnTo>
                    <a:pt x="30" y="71"/>
                  </a:lnTo>
                  <a:lnTo>
                    <a:pt x="36" y="71"/>
                  </a:lnTo>
                  <a:lnTo>
                    <a:pt x="39" y="70"/>
                  </a:lnTo>
                  <a:lnTo>
                    <a:pt x="41" y="70"/>
                  </a:lnTo>
                  <a:lnTo>
                    <a:pt x="44" y="70"/>
                  </a:lnTo>
                  <a:lnTo>
                    <a:pt x="45" y="70"/>
                  </a:lnTo>
                  <a:lnTo>
                    <a:pt x="51" y="62"/>
                  </a:lnTo>
                  <a:lnTo>
                    <a:pt x="61" y="56"/>
                  </a:lnTo>
                  <a:lnTo>
                    <a:pt x="73" y="53"/>
                  </a:lnTo>
                  <a:lnTo>
                    <a:pt x="85" y="52"/>
                  </a:lnTo>
                  <a:lnTo>
                    <a:pt x="98" y="51"/>
                  </a:lnTo>
                  <a:lnTo>
                    <a:pt x="112" y="51"/>
                  </a:lnTo>
                  <a:lnTo>
                    <a:pt x="125" y="51"/>
                  </a:lnTo>
                  <a:lnTo>
                    <a:pt x="137" y="50"/>
                  </a:lnTo>
                  <a:lnTo>
                    <a:pt x="140" y="40"/>
                  </a:lnTo>
                  <a:lnTo>
                    <a:pt x="143" y="31"/>
                  </a:lnTo>
                  <a:lnTo>
                    <a:pt x="145" y="21"/>
                  </a:lnTo>
                  <a:lnTo>
                    <a:pt x="147" y="13"/>
                  </a:lnTo>
                  <a:lnTo>
                    <a:pt x="149" y="12"/>
                  </a:lnTo>
                  <a:lnTo>
                    <a:pt x="152" y="11"/>
                  </a:lnTo>
                  <a:lnTo>
                    <a:pt x="157" y="10"/>
                  </a:lnTo>
                  <a:lnTo>
                    <a:pt x="167" y="9"/>
                  </a:lnTo>
                  <a:lnTo>
                    <a:pt x="182" y="8"/>
                  </a:lnTo>
                  <a:lnTo>
                    <a:pt x="204" y="5"/>
                  </a:lnTo>
                  <a:lnTo>
                    <a:pt x="235" y="3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7" y="0"/>
                  </a:lnTo>
                  <a:lnTo>
                    <a:pt x="293" y="0"/>
                  </a:lnTo>
                  <a:lnTo>
                    <a:pt x="298" y="0"/>
                  </a:lnTo>
                  <a:lnTo>
                    <a:pt x="300" y="1"/>
                  </a:lnTo>
                  <a:lnTo>
                    <a:pt x="300" y="2"/>
                  </a:lnTo>
                  <a:lnTo>
                    <a:pt x="300" y="4"/>
                  </a:lnTo>
                  <a:lnTo>
                    <a:pt x="300" y="8"/>
                  </a:lnTo>
                  <a:lnTo>
                    <a:pt x="287" y="18"/>
                  </a:lnTo>
                  <a:lnTo>
                    <a:pt x="275" y="25"/>
                  </a:lnTo>
                  <a:lnTo>
                    <a:pt x="263" y="32"/>
                  </a:lnTo>
                  <a:lnTo>
                    <a:pt x="252" y="39"/>
                  </a:lnTo>
                  <a:lnTo>
                    <a:pt x="243" y="48"/>
                  </a:lnTo>
                  <a:lnTo>
                    <a:pt x="236" y="59"/>
                  </a:lnTo>
                  <a:lnTo>
                    <a:pt x="234" y="73"/>
                  </a:lnTo>
                  <a:lnTo>
                    <a:pt x="235" y="92"/>
                  </a:lnTo>
                  <a:lnTo>
                    <a:pt x="243" y="98"/>
                  </a:lnTo>
                  <a:lnTo>
                    <a:pt x="251" y="103"/>
                  </a:lnTo>
                  <a:lnTo>
                    <a:pt x="258" y="109"/>
                  </a:lnTo>
                  <a:lnTo>
                    <a:pt x="267" y="113"/>
                  </a:lnTo>
                  <a:lnTo>
                    <a:pt x="276" y="118"/>
                  </a:lnTo>
                  <a:lnTo>
                    <a:pt x="285" y="122"/>
                  </a:lnTo>
                  <a:lnTo>
                    <a:pt x="294" y="127"/>
                  </a:lnTo>
                  <a:lnTo>
                    <a:pt x="304" y="131"/>
                  </a:lnTo>
                  <a:lnTo>
                    <a:pt x="296" y="137"/>
                  </a:lnTo>
                  <a:lnTo>
                    <a:pt x="279" y="141"/>
                  </a:lnTo>
                  <a:lnTo>
                    <a:pt x="258" y="143"/>
                  </a:lnTo>
                  <a:lnTo>
                    <a:pt x="234" y="143"/>
                  </a:lnTo>
                  <a:lnTo>
                    <a:pt x="209" y="143"/>
                  </a:lnTo>
                  <a:lnTo>
                    <a:pt x="186" y="143"/>
                  </a:lnTo>
                  <a:lnTo>
                    <a:pt x="169" y="142"/>
                  </a:lnTo>
                  <a:lnTo>
                    <a:pt x="159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8" name="Freeform 36">
              <a:extLst>
                <a:ext uri="{FF2B5EF4-FFF2-40B4-BE49-F238E27FC236}">
                  <a16:creationId xmlns:a16="http://schemas.microsoft.com/office/drawing/2014/main" id="{356CF832-32D3-6078-3C50-617C993CB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1" y="2022"/>
              <a:ext cx="189" cy="138"/>
            </a:xfrm>
            <a:custGeom>
              <a:avLst/>
              <a:gdLst>
                <a:gd name="T0" fmla="*/ 84 w 189"/>
                <a:gd name="T1" fmla="*/ 136 h 138"/>
                <a:gd name="T2" fmla="*/ 81 w 189"/>
                <a:gd name="T3" fmla="*/ 135 h 138"/>
                <a:gd name="T4" fmla="*/ 80 w 189"/>
                <a:gd name="T5" fmla="*/ 132 h 138"/>
                <a:gd name="T6" fmla="*/ 80 w 189"/>
                <a:gd name="T7" fmla="*/ 129 h 138"/>
                <a:gd name="T8" fmla="*/ 88 w 189"/>
                <a:gd name="T9" fmla="*/ 123 h 138"/>
                <a:gd name="T10" fmla="*/ 106 w 189"/>
                <a:gd name="T11" fmla="*/ 114 h 138"/>
                <a:gd name="T12" fmla="*/ 123 w 189"/>
                <a:gd name="T13" fmla="*/ 104 h 138"/>
                <a:gd name="T14" fmla="*/ 129 w 189"/>
                <a:gd name="T15" fmla="*/ 91 h 138"/>
                <a:gd name="T16" fmla="*/ 109 w 189"/>
                <a:gd name="T17" fmla="*/ 72 h 138"/>
                <a:gd name="T18" fmla="*/ 82 w 189"/>
                <a:gd name="T19" fmla="*/ 56 h 138"/>
                <a:gd name="T20" fmla="*/ 58 w 189"/>
                <a:gd name="T21" fmla="*/ 49 h 138"/>
                <a:gd name="T22" fmla="*/ 32 w 189"/>
                <a:gd name="T23" fmla="*/ 51 h 138"/>
                <a:gd name="T24" fmla="*/ 11 w 189"/>
                <a:gd name="T25" fmla="*/ 56 h 138"/>
                <a:gd name="T26" fmla="*/ 3 w 189"/>
                <a:gd name="T27" fmla="*/ 55 h 138"/>
                <a:gd name="T28" fmla="*/ 1 w 189"/>
                <a:gd name="T29" fmla="*/ 52 h 138"/>
                <a:gd name="T30" fmla="*/ 0 w 189"/>
                <a:gd name="T31" fmla="*/ 49 h 138"/>
                <a:gd name="T32" fmla="*/ 11 w 189"/>
                <a:gd name="T33" fmla="*/ 37 h 138"/>
                <a:gd name="T34" fmla="*/ 33 w 189"/>
                <a:gd name="T35" fmla="*/ 26 h 138"/>
                <a:gd name="T36" fmla="*/ 59 w 189"/>
                <a:gd name="T37" fmla="*/ 25 h 138"/>
                <a:gd name="T38" fmla="*/ 85 w 189"/>
                <a:gd name="T39" fmla="*/ 26 h 138"/>
                <a:gd name="T40" fmla="*/ 96 w 189"/>
                <a:gd name="T41" fmla="*/ 17 h 138"/>
                <a:gd name="T42" fmla="*/ 80 w 189"/>
                <a:gd name="T43" fmla="*/ 16 h 138"/>
                <a:gd name="T44" fmla="*/ 80 w 189"/>
                <a:gd name="T45" fmla="*/ 6 h 138"/>
                <a:gd name="T46" fmla="*/ 109 w 189"/>
                <a:gd name="T47" fmla="*/ 0 h 138"/>
                <a:gd name="T48" fmla="*/ 147 w 189"/>
                <a:gd name="T49" fmla="*/ 5 h 138"/>
                <a:gd name="T50" fmla="*/ 179 w 189"/>
                <a:gd name="T51" fmla="*/ 14 h 138"/>
                <a:gd name="T52" fmla="*/ 183 w 189"/>
                <a:gd name="T53" fmla="*/ 41 h 138"/>
                <a:gd name="T54" fmla="*/ 182 w 189"/>
                <a:gd name="T55" fmla="*/ 89 h 138"/>
                <a:gd name="T56" fmla="*/ 177 w 189"/>
                <a:gd name="T57" fmla="*/ 124 h 138"/>
                <a:gd name="T58" fmla="*/ 152 w 189"/>
                <a:gd name="T59" fmla="*/ 134 h 138"/>
                <a:gd name="T60" fmla="*/ 123 w 189"/>
                <a:gd name="T61" fmla="*/ 138 h 138"/>
                <a:gd name="T62" fmla="*/ 96 w 189"/>
                <a:gd name="T63" fmla="*/ 138 h 13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89" h="138">
                  <a:moveTo>
                    <a:pt x="85" y="138"/>
                  </a:moveTo>
                  <a:lnTo>
                    <a:pt x="84" y="136"/>
                  </a:lnTo>
                  <a:lnTo>
                    <a:pt x="83" y="135"/>
                  </a:lnTo>
                  <a:lnTo>
                    <a:pt x="81" y="135"/>
                  </a:lnTo>
                  <a:lnTo>
                    <a:pt x="80" y="134"/>
                  </a:lnTo>
                  <a:lnTo>
                    <a:pt x="80" y="132"/>
                  </a:lnTo>
                  <a:lnTo>
                    <a:pt x="80" y="131"/>
                  </a:lnTo>
                  <a:lnTo>
                    <a:pt x="80" y="129"/>
                  </a:lnTo>
                  <a:lnTo>
                    <a:pt x="80" y="128"/>
                  </a:lnTo>
                  <a:lnTo>
                    <a:pt x="88" y="123"/>
                  </a:lnTo>
                  <a:lnTo>
                    <a:pt x="96" y="119"/>
                  </a:lnTo>
                  <a:lnTo>
                    <a:pt x="106" y="114"/>
                  </a:lnTo>
                  <a:lnTo>
                    <a:pt x="115" y="110"/>
                  </a:lnTo>
                  <a:lnTo>
                    <a:pt x="123" y="104"/>
                  </a:lnTo>
                  <a:lnTo>
                    <a:pt x="128" y="97"/>
                  </a:lnTo>
                  <a:lnTo>
                    <a:pt x="129" y="91"/>
                  </a:lnTo>
                  <a:lnTo>
                    <a:pt x="124" y="82"/>
                  </a:lnTo>
                  <a:lnTo>
                    <a:pt x="109" y="72"/>
                  </a:lnTo>
                  <a:lnTo>
                    <a:pt x="94" y="64"/>
                  </a:lnTo>
                  <a:lnTo>
                    <a:pt x="82" y="56"/>
                  </a:lnTo>
                  <a:lnTo>
                    <a:pt x="70" y="52"/>
                  </a:lnTo>
                  <a:lnTo>
                    <a:pt x="58" y="49"/>
                  </a:lnTo>
                  <a:lnTo>
                    <a:pt x="45" y="49"/>
                  </a:lnTo>
                  <a:lnTo>
                    <a:pt x="32" y="51"/>
                  </a:lnTo>
                  <a:lnTo>
                    <a:pt x="16" y="56"/>
                  </a:lnTo>
                  <a:lnTo>
                    <a:pt x="11" y="56"/>
                  </a:lnTo>
                  <a:lnTo>
                    <a:pt x="6" y="56"/>
                  </a:lnTo>
                  <a:lnTo>
                    <a:pt x="3" y="55"/>
                  </a:lnTo>
                  <a:lnTo>
                    <a:pt x="1" y="54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49"/>
                  </a:lnTo>
                  <a:lnTo>
                    <a:pt x="0" y="47"/>
                  </a:lnTo>
                  <a:lnTo>
                    <a:pt x="11" y="37"/>
                  </a:lnTo>
                  <a:lnTo>
                    <a:pt x="22" y="31"/>
                  </a:lnTo>
                  <a:lnTo>
                    <a:pt x="33" y="26"/>
                  </a:lnTo>
                  <a:lnTo>
                    <a:pt x="45" y="25"/>
                  </a:lnTo>
                  <a:lnTo>
                    <a:pt x="59" y="25"/>
                  </a:lnTo>
                  <a:lnTo>
                    <a:pt x="71" y="25"/>
                  </a:lnTo>
                  <a:lnTo>
                    <a:pt x="85" y="26"/>
                  </a:lnTo>
                  <a:lnTo>
                    <a:pt x="100" y="26"/>
                  </a:lnTo>
                  <a:lnTo>
                    <a:pt x="96" y="17"/>
                  </a:lnTo>
                  <a:lnTo>
                    <a:pt x="89" y="15"/>
                  </a:lnTo>
                  <a:lnTo>
                    <a:pt x="80" y="16"/>
                  </a:lnTo>
                  <a:lnTo>
                    <a:pt x="72" y="16"/>
                  </a:lnTo>
                  <a:lnTo>
                    <a:pt x="80" y="6"/>
                  </a:lnTo>
                  <a:lnTo>
                    <a:pt x="93" y="1"/>
                  </a:lnTo>
                  <a:lnTo>
                    <a:pt x="109" y="0"/>
                  </a:lnTo>
                  <a:lnTo>
                    <a:pt x="128" y="1"/>
                  </a:lnTo>
                  <a:lnTo>
                    <a:pt x="147" y="5"/>
                  </a:lnTo>
                  <a:lnTo>
                    <a:pt x="164" y="10"/>
                  </a:lnTo>
                  <a:lnTo>
                    <a:pt x="179" y="14"/>
                  </a:lnTo>
                  <a:lnTo>
                    <a:pt x="189" y="16"/>
                  </a:lnTo>
                  <a:lnTo>
                    <a:pt x="183" y="41"/>
                  </a:lnTo>
                  <a:lnTo>
                    <a:pt x="182" y="64"/>
                  </a:lnTo>
                  <a:lnTo>
                    <a:pt x="182" y="89"/>
                  </a:lnTo>
                  <a:lnTo>
                    <a:pt x="184" y="115"/>
                  </a:lnTo>
                  <a:lnTo>
                    <a:pt x="177" y="124"/>
                  </a:lnTo>
                  <a:lnTo>
                    <a:pt x="165" y="131"/>
                  </a:lnTo>
                  <a:lnTo>
                    <a:pt x="152" y="134"/>
                  </a:lnTo>
                  <a:lnTo>
                    <a:pt x="139" y="136"/>
                  </a:lnTo>
                  <a:lnTo>
                    <a:pt x="123" y="138"/>
                  </a:lnTo>
                  <a:lnTo>
                    <a:pt x="110" y="138"/>
                  </a:lnTo>
                  <a:lnTo>
                    <a:pt x="96" y="138"/>
                  </a:lnTo>
                  <a:lnTo>
                    <a:pt x="85" y="138"/>
                  </a:lnTo>
                  <a:close/>
                </a:path>
              </a:pathLst>
            </a:custGeom>
            <a:solidFill>
              <a:srgbClr val="99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9" name="Freeform 37">
              <a:extLst>
                <a:ext uri="{FF2B5EF4-FFF2-40B4-BE49-F238E27FC236}">
                  <a16:creationId xmlns:a16="http://schemas.microsoft.com/office/drawing/2014/main" id="{F0A3C16A-9B83-B879-1B41-29FDBFF50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0" y="2160"/>
              <a:ext cx="128" cy="39"/>
            </a:xfrm>
            <a:custGeom>
              <a:avLst/>
              <a:gdLst>
                <a:gd name="T0" fmla="*/ 30 w 128"/>
                <a:gd name="T1" fmla="*/ 39 h 39"/>
                <a:gd name="T2" fmla="*/ 26 w 128"/>
                <a:gd name="T3" fmla="*/ 39 h 39"/>
                <a:gd name="T4" fmla="*/ 20 w 128"/>
                <a:gd name="T5" fmla="*/ 38 h 39"/>
                <a:gd name="T6" fmla="*/ 16 w 128"/>
                <a:gd name="T7" fmla="*/ 38 h 39"/>
                <a:gd name="T8" fmla="*/ 10 w 128"/>
                <a:gd name="T9" fmla="*/ 38 h 39"/>
                <a:gd name="T10" fmla="*/ 9 w 128"/>
                <a:gd name="T11" fmla="*/ 29 h 39"/>
                <a:gd name="T12" fmla="*/ 7 w 128"/>
                <a:gd name="T13" fmla="*/ 23 h 39"/>
                <a:gd name="T14" fmla="*/ 5 w 128"/>
                <a:gd name="T15" fmla="*/ 16 h 39"/>
                <a:gd name="T16" fmla="*/ 0 w 128"/>
                <a:gd name="T17" fmla="*/ 5 h 39"/>
                <a:gd name="T18" fmla="*/ 18 w 128"/>
                <a:gd name="T19" fmla="*/ 4 h 39"/>
                <a:gd name="T20" fmla="*/ 33 w 128"/>
                <a:gd name="T21" fmla="*/ 4 h 39"/>
                <a:gd name="T22" fmla="*/ 43 w 128"/>
                <a:gd name="T23" fmla="*/ 3 h 39"/>
                <a:gd name="T24" fmla="*/ 50 w 128"/>
                <a:gd name="T25" fmla="*/ 3 h 39"/>
                <a:gd name="T26" fmla="*/ 57 w 128"/>
                <a:gd name="T27" fmla="*/ 3 h 39"/>
                <a:gd name="T28" fmla="*/ 64 w 128"/>
                <a:gd name="T29" fmla="*/ 1 h 39"/>
                <a:gd name="T30" fmla="*/ 69 w 128"/>
                <a:gd name="T31" fmla="*/ 1 h 39"/>
                <a:gd name="T32" fmla="*/ 77 w 128"/>
                <a:gd name="T33" fmla="*/ 0 h 39"/>
                <a:gd name="T34" fmla="*/ 84 w 128"/>
                <a:gd name="T35" fmla="*/ 6 h 39"/>
                <a:gd name="T36" fmla="*/ 90 w 128"/>
                <a:gd name="T37" fmla="*/ 12 h 39"/>
                <a:gd name="T38" fmla="*/ 97 w 128"/>
                <a:gd name="T39" fmla="*/ 17 h 39"/>
                <a:gd name="T40" fmla="*/ 104 w 128"/>
                <a:gd name="T41" fmla="*/ 23 h 39"/>
                <a:gd name="T42" fmla="*/ 117 w 128"/>
                <a:gd name="T43" fmla="*/ 28 h 39"/>
                <a:gd name="T44" fmla="*/ 125 w 128"/>
                <a:gd name="T45" fmla="*/ 32 h 39"/>
                <a:gd name="T46" fmla="*/ 127 w 128"/>
                <a:gd name="T47" fmla="*/ 34 h 39"/>
                <a:gd name="T48" fmla="*/ 128 w 128"/>
                <a:gd name="T49" fmla="*/ 35 h 39"/>
                <a:gd name="T50" fmla="*/ 128 w 128"/>
                <a:gd name="T51" fmla="*/ 35 h 39"/>
                <a:gd name="T52" fmla="*/ 128 w 128"/>
                <a:gd name="T53" fmla="*/ 36 h 39"/>
                <a:gd name="T54" fmla="*/ 127 w 128"/>
                <a:gd name="T55" fmla="*/ 36 h 39"/>
                <a:gd name="T56" fmla="*/ 127 w 128"/>
                <a:gd name="T57" fmla="*/ 37 h 39"/>
                <a:gd name="T58" fmla="*/ 115 w 128"/>
                <a:gd name="T59" fmla="*/ 37 h 39"/>
                <a:gd name="T60" fmla="*/ 103 w 128"/>
                <a:gd name="T61" fmla="*/ 38 h 39"/>
                <a:gd name="T62" fmla="*/ 90 w 128"/>
                <a:gd name="T63" fmla="*/ 38 h 39"/>
                <a:gd name="T64" fmla="*/ 79 w 128"/>
                <a:gd name="T65" fmla="*/ 38 h 39"/>
                <a:gd name="T66" fmla="*/ 67 w 128"/>
                <a:gd name="T67" fmla="*/ 39 h 39"/>
                <a:gd name="T68" fmla="*/ 55 w 128"/>
                <a:gd name="T69" fmla="*/ 39 h 39"/>
                <a:gd name="T70" fmla="*/ 43 w 128"/>
                <a:gd name="T71" fmla="*/ 39 h 39"/>
                <a:gd name="T72" fmla="*/ 30 w 128"/>
                <a:gd name="T73" fmla="*/ 39 h 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28" h="39">
                  <a:moveTo>
                    <a:pt x="30" y="39"/>
                  </a:moveTo>
                  <a:lnTo>
                    <a:pt x="26" y="39"/>
                  </a:lnTo>
                  <a:lnTo>
                    <a:pt x="20" y="38"/>
                  </a:lnTo>
                  <a:lnTo>
                    <a:pt x="16" y="38"/>
                  </a:lnTo>
                  <a:lnTo>
                    <a:pt x="10" y="38"/>
                  </a:lnTo>
                  <a:lnTo>
                    <a:pt x="9" y="29"/>
                  </a:lnTo>
                  <a:lnTo>
                    <a:pt x="7" y="23"/>
                  </a:lnTo>
                  <a:lnTo>
                    <a:pt x="5" y="16"/>
                  </a:lnTo>
                  <a:lnTo>
                    <a:pt x="0" y="5"/>
                  </a:lnTo>
                  <a:lnTo>
                    <a:pt x="18" y="4"/>
                  </a:lnTo>
                  <a:lnTo>
                    <a:pt x="33" y="4"/>
                  </a:lnTo>
                  <a:lnTo>
                    <a:pt x="43" y="3"/>
                  </a:lnTo>
                  <a:lnTo>
                    <a:pt x="50" y="3"/>
                  </a:lnTo>
                  <a:lnTo>
                    <a:pt x="57" y="3"/>
                  </a:lnTo>
                  <a:lnTo>
                    <a:pt x="64" y="1"/>
                  </a:lnTo>
                  <a:lnTo>
                    <a:pt x="69" y="1"/>
                  </a:lnTo>
                  <a:lnTo>
                    <a:pt x="77" y="0"/>
                  </a:lnTo>
                  <a:lnTo>
                    <a:pt x="84" y="6"/>
                  </a:lnTo>
                  <a:lnTo>
                    <a:pt x="90" y="12"/>
                  </a:lnTo>
                  <a:lnTo>
                    <a:pt x="97" y="17"/>
                  </a:lnTo>
                  <a:lnTo>
                    <a:pt x="104" y="23"/>
                  </a:lnTo>
                  <a:lnTo>
                    <a:pt x="117" y="28"/>
                  </a:lnTo>
                  <a:lnTo>
                    <a:pt x="125" y="32"/>
                  </a:lnTo>
                  <a:lnTo>
                    <a:pt x="127" y="34"/>
                  </a:lnTo>
                  <a:lnTo>
                    <a:pt x="128" y="35"/>
                  </a:lnTo>
                  <a:lnTo>
                    <a:pt x="128" y="36"/>
                  </a:lnTo>
                  <a:lnTo>
                    <a:pt x="127" y="36"/>
                  </a:lnTo>
                  <a:lnTo>
                    <a:pt x="127" y="37"/>
                  </a:lnTo>
                  <a:lnTo>
                    <a:pt x="115" y="37"/>
                  </a:lnTo>
                  <a:lnTo>
                    <a:pt x="103" y="38"/>
                  </a:lnTo>
                  <a:lnTo>
                    <a:pt x="90" y="38"/>
                  </a:lnTo>
                  <a:lnTo>
                    <a:pt x="79" y="38"/>
                  </a:lnTo>
                  <a:lnTo>
                    <a:pt x="67" y="39"/>
                  </a:lnTo>
                  <a:lnTo>
                    <a:pt x="55" y="39"/>
                  </a:lnTo>
                  <a:lnTo>
                    <a:pt x="43" y="39"/>
                  </a:lnTo>
                  <a:lnTo>
                    <a:pt x="30" y="3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0" name="Freeform 38">
              <a:extLst>
                <a:ext uri="{FF2B5EF4-FFF2-40B4-BE49-F238E27FC236}">
                  <a16:creationId xmlns:a16="http://schemas.microsoft.com/office/drawing/2014/main" id="{F3143430-B6A7-5547-10E0-48FE90E95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3" y="2180"/>
              <a:ext cx="88" cy="10"/>
            </a:xfrm>
            <a:custGeom>
              <a:avLst/>
              <a:gdLst>
                <a:gd name="T0" fmla="*/ 0 w 88"/>
                <a:gd name="T1" fmla="*/ 10 h 10"/>
                <a:gd name="T2" fmla="*/ 0 w 88"/>
                <a:gd name="T3" fmla="*/ 8 h 10"/>
                <a:gd name="T4" fmla="*/ 0 w 88"/>
                <a:gd name="T5" fmla="*/ 6 h 10"/>
                <a:gd name="T6" fmla="*/ 0 w 88"/>
                <a:gd name="T7" fmla="*/ 5 h 10"/>
                <a:gd name="T8" fmla="*/ 0 w 88"/>
                <a:gd name="T9" fmla="*/ 3 h 10"/>
                <a:gd name="T10" fmla="*/ 10 w 88"/>
                <a:gd name="T11" fmla="*/ 2 h 10"/>
                <a:gd name="T12" fmla="*/ 21 w 88"/>
                <a:gd name="T13" fmla="*/ 2 h 10"/>
                <a:gd name="T14" fmla="*/ 32 w 88"/>
                <a:gd name="T15" fmla="*/ 0 h 10"/>
                <a:gd name="T16" fmla="*/ 43 w 88"/>
                <a:gd name="T17" fmla="*/ 0 h 10"/>
                <a:gd name="T18" fmla="*/ 54 w 88"/>
                <a:gd name="T19" fmla="*/ 0 h 10"/>
                <a:gd name="T20" fmla="*/ 65 w 88"/>
                <a:gd name="T21" fmla="*/ 0 h 10"/>
                <a:gd name="T22" fmla="*/ 77 w 88"/>
                <a:gd name="T23" fmla="*/ 0 h 10"/>
                <a:gd name="T24" fmla="*/ 88 w 88"/>
                <a:gd name="T25" fmla="*/ 0 h 10"/>
                <a:gd name="T26" fmla="*/ 88 w 88"/>
                <a:gd name="T27" fmla="*/ 3 h 10"/>
                <a:gd name="T28" fmla="*/ 88 w 88"/>
                <a:gd name="T29" fmla="*/ 4 h 10"/>
                <a:gd name="T30" fmla="*/ 88 w 88"/>
                <a:gd name="T31" fmla="*/ 6 h 10"/>
                <a:gd name="T32" fmla="*/ 88 w 88"/>
                <a:gd name="T33" fmla="*/ 8 h 10"/>
                <a:gd name="T34" fmla="*/ 77 w 88"/>
                <a:gd name="T35" fmla="*/ 8 h 10"/>
                <a:gd name="T36" fmla="*/ 65 w 88"/>
                <a:gd name="T37" fmla="*/ 8 h 10"/>
                <a:gd name="T38" fmla="*/ 54 w 88"/>
                <a:gd name="T39" fmla="*/ 8 h 10"/>
                <a:gd name="T40" fmla="*/ 44 w 88"/>
                <a:gd name="T41" fmla="*/ 9 h 10"/>
                <a:gd name="T42" fmla="*/ 33 w 88"/>
                <a:gd name="T43" fmla="*/ 9 h 10"/>
                <a:gd name="T44" fmla="*/ 22 w 88"/>
                <a:gd name="T45" fmla="*/ 9 h 10"/>
                <a:gd name="T46" fmla="*/ 11 w 88"/>
                <a:gd name="T47" fmla="*/ 10 h 10"/>
                <a:gd name="T48" fmla="*/ 0 w 88"/>
                <a:gd name="T49" fmla="*/ 10 h 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8" h="10">
                  <a:moveTo>
                    <a:pt x="0" y="10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10" y="2"/>
                  </a:lnTo>
                  <a:lnTo>
                    <a:pt x="21" y="2"/>
                  </a:lnTo>
                  <a:lnTo>
                    <a:pt x="32" y="0"/>
                  </a:lnTo>
                  <a:lnTo>
                    <a:pt x="43" y="0"/>
                  </a:lnTo>
                  <a:lnTo>
                    <a:pt x="54" y="0"/>
                  </a:lnTo>
                  <a:lnTo>
                    <a:pt x="65" y="0"/>
                  </a:lnTo>
                  <a:lnTo>
                    <a:pt x="77" y="0"/>
                  </a:lnTo>
                  <a:lnTo>
                    <a:pt x="88" y="0"/>
                  </a:lnTo>
                  <a:lnTo>
                    <a:pt x="88" y="3"/>
                  </a:lnTo>
                  <a:lnTo>
                    <a:pt x="88" y="4"/>
                  </a:lnTo>
                  <a:lnTo>
                    <a:pt x="88" y="6"/>
                  </a:lnTo>
                  <a:lnTo>
                    <a:pt x="88" y="8"/>
                  </a:lnTo>
                  <a:lnTo>
                    <a:pt x="77" y="8"/>
                  </a:lnTo>
                  <a:lnTo>
                    <a:pt x="65" y="8"/>
                  </a:lnTo>
                  <a:lnTo>
                    <a:pt x="54" y="8"/>
                  </a:lnTo>
                  <a:lnTo>
                    <a:pt x="44" y="9"/>
                  </a:lnTo>
                  <a:lnTo>
                    <a:pt x="33" y="9"/>
                  </a:lnTo>
                  <a:lnTo>
                    <a:pt x="22" y="9"/>
                  </a:lnTo>
                  <a:lnTo>
                    <a:pt x="11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1" name="Freeform 39">
              <a:extLst>
                <a:ext uri="{FF2B5EF4-FFF2-40B4-BE49-F238E27FC236}">
                  <a16:creationId xmlns:a16="http://schemas.microsoft.com/office/drawing/2014/main" id="{A3A57059-3B2D-1657-D117-99A0F8F34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6" y="2121"/>
              <a:ext cx="174" cy="36"/>
            </a:xfrm>
            <a:custGeom>
              <a:avLst/>
              <a:gdLst>
                <a:gd name="T0" fmla="*/ 38 w 172"/>
                <a:gd name="T1" fmla="*/ 36 h 36"/>
                <a:gd name="T2" fmla="*/ 35 w 172"/>
                <a:gd name="T3" fmla="*/ 32 h 36"/>
                <a:gd name="T4" fmla="*/ 34 w 172"/>
                <a:gd name="T5" fmla="*/ 22 h 36"/>
                <a:gd name="T6" fmla="*/ 31 w 172"/>
                <a:gd name="T7" fmla="*/ 22 h 36"/>
                <a:gd name="T8" fmla="*/ 26 w 172"/>
                <a:gd name="T9" fmla="*/ 33 h 36"/>
                <a:gd name="T10" fmla="*/ 21 w 172"/>
                <a:gd name="T11" fmla="*/ 33 h 36"/>
                <a:gd name="T12" fmla="*/ 20 w 172"/>
                <a:gd name="T13" fmla="*/ 22 h 36"/>
                <a:gd name="T14" fmla="*/ 14 w 172"/>
                <a:gd name="T15" fmla="*/ 23 h 36"/>
                <a:gd name="T16" fmla="*/ 12 w 172"/>
                <a:gd name="T17" fmla="*/ 30 h 36"/>
                <a:gd name="T18" fmla="*/ 9 w 172"/>
                <a:gd name="T19" fmla="*/ 27 h 36"/>
                <a:gd name="T20" fmla="*/ 0 w 172"/>
                <a:gd name="T21" fmla="*/ 24 h 36"/>
                <a:gd name="T22" fmla="*/ 0 w 172"/>
                <a:gd name="T23" fmla="*/ 18 h 36"/>
                <a:gd name="T24" fmla="*/ 22 w 172"/>
                <a:gd name="T25" fmla="*/ 7 h 36"/>
                <a:gd name="T26" fmla="*/ 73 w 172"/>
                <a:gd name="T27" fmla="*/ 2 h 36"/>
                <a:gd name="T28" fmla="*/ 115 w 172"/>
                <a:gd name="T29" fmla="*/ 0 h 36"/>
                <a:gd name="T30" fmla="*/ 136 w 172"/>
                <a:gd name="T31" fmla="*/ 0 h 36"/>
                <a:gd name="T32" fmla="*/ 157 w 172"/>
                <a:gd name="T33" fmla="*/ 0 h 36"/>
                <a:gd name="T34" fmla="*/ 172 w 172"/>
                <a:gd name="T35" fmla="*/ 7 h 36"/>
                <a:gd name="T36" fmla="*/ 170 w 172"/>
                <a:gd name="T37" fmla="*/ 26 h 36"/>
                <a:gd name="T38" fmla="*/ 166 w 172"/>
                <a:gd name="T39" fmla="*/ 26 h 36"/>
                <a:gd name="T40" fmla="*/ 164 w 172"/>
                <a:gd name="T41" fmla="*/ 19 h 36"/>
                <a:gd name="T42" fmla="*/ 163 w 172"/>
                <a:gd name="T43" fmla="*/ 14 h 36"/>
                <a:gd name="T44" fmla="*/ 159 w 172"/>
                <a:gd name="T45" fmla="*/ 14 h 36"/>
                <a:gd name="T46" fmla="*/ 157 w 172"/>
                <a:gd name="T47" fmla="*/ 26 h 36"/>
                <a:gd name="T48" fmla="*/ 153 w 172"/>
                <a:gd name="T49" fmla="*/ 30 h 36"/>
                <a:gd name="T50" fmla="*/ 150 w 172"/>
                <a:gd name="T51" fmla="*/ 27 h 36"/>
                <a:gd name="T52" fmla="*/ 149 w 172"/>
                <a:gd name="T53" fmla="*/ 15 h 36"/>
                <a:gd name="T54" fmla="*/ 144 w 172"/>
                <a:gd name="T55" fmla="*/ 17 h 36"/>
                <a:gd name="T56" fmla="*/ 142 w 172"/>
                <a:gd name="T57" fmla="*/ 25 h 36"/>
                <a:gd name="T58" fmla="*/ 138 w 172"/>
                <a:gd name="T59" fmla="*/ 33 h 36"/>
                <a:gd name="T60" fmla="*/ 131 w 172"/>
                <a:gd name="T61" fmla="*/ 34 h 36"/>
                <a:gd name="T62" fmla="*/ 129 w 172"/>
                <a:gd name="T63" fmla="*/ 20 h 36"/>
                <a:gd name="T64" fmla="*/ 125 w 172"/>
                <a:gd name="T65" fmla="*/ 14 h 36"/>
                <a:gd name="T66" fmla="*/ 122 w 172"/>
                <a:gd name="T67" fmla="*/ 18 h 36"/>
                <a:gd name="T68" fmla="*/ 121 w 172"/>
                <a:gd name="T69" fmla="*/ 33 h 36"/>
                <a:gd name="T70" fmla="*/ 118 w 172"/>
                <a:gd name="T71" fmla="*/ 33 h 36"/>
                <a:gd name="T72" fmla="*/ 115 w 172"/>
                <a:gd name="T73" fmla="*/ 25 h 36"/>
                <a:gd name="T74" fmla="*/ 113 w 172"/>
                <a:gd name="T75" fmla="*/ 16 h 36"/>
                <a:gd name="T76" fmla="*/ 109 w 172"/>
                <a:gd name="T77" fmla="*/ 15 h 36"/>
                <a:gd name="T78" fmla="*/ 108 w 172"/>
                <a:gd name="T79" fmla="*/ 29 h 36"/>
                <a:gd name="T80" fmla="*/ 103 w 172"/>
                <a:gd name="T81" fmla="*/ 34 h 36"/>
                <a:gd name="T82" fmla="*/ 99 w 172"/>
                <a:gd name="T83" fmla="*/ 30 h 36"/>
                <a:gd name="T84" fmla="*/ 99 w 172"/>
                <a:gd name="T85" fmla="*/ 19 h 36"/>
                <a:gd name="T86" fmla="*/ 97 w 172"/>
                <a:gd name="T87" fmla="*/ 18 h 36"/>
                <a:gd name="T88" fmla="*/ 94 w 172"/>
                <a:gd name="T89" fmla="*/ 17 h 36"/>
                <a:gd name="T90" fmla="*/ 92 w 172"/>
                <a:gd name="T91" fmla="*/ 23 h 36"/>
                <a:gd name="T92" fmla="*/ 91 w 172"/>
                <a:gd name="T93" fmla="*/ 35 h 36"/>
                <a:gd name="T94" fmla="*/ 83 w 172"/>
                <a:gd name="T95" fmla="*/ 35 h 36"/>
                <a:gd name="T96" fmla="*/ 79 w 172"/>
                <a:gd name="T97" fmla="*/ 27 h 36"/>
                <a:gd name="T98" fmla="*/ 77 w 172"/>
                <a:gd name="T99" fmla="*/ 18 h 36"/>
                <a:gd name="T100" fmla="*/ 72 w 172"/>
                <a:gd name="T101" fmla="*/ 18 h 36"/>
                <a:gd name="T102" fmla="*/ 72 w 172"/>
                <a:gd name="T103" fmla="*/ 29 h 36"/>
                <a:gd name="T104" fmla="*/ 70 w 172"/>
                <a:gd name="T105" fmla="*/ 34 h 36"/>
                <a:gd name="T106" fmla="*/ 64 w 172"/>
                <a:gd name="T107" fmla="*/ 30 h 36"/>
                <a:gd name="T108" fmla="*/ 64 w 172"/>
                <a:gd name="T109" fmla="*/ 22 h 36"/>
                <a:gd name="T110" fmla="*/ 60 w 172"/>
                <a:gd name="T111" fmla="*/ 22 h 36"/>
                <a:gd name="T112" fmla="*/ 58 w 172"/>
                <a:gd name="T113" fmla="*/ 27 h 36"/>
                <a:gd name="T114" fmla="*/ 55 w 172"/>
                <a:gd name="T115" fmla="*/ 34 h 36"/>
                <a:gd name="T116" fmla="*/ 52 w 172"/>
                <a:gd name="T117" fmla="*/ 34 h 36"/>
                <a:gd name="T118" fmla="*/ 51 w 172"/>
                <a:gd name="T119" fmla="*/ 24 h 36"/>
                <a:gd name="T120" fmla="*/ 48 w 172"/>
                <a:gd name="T121" fmla="*/ 20 h 36"/>
                <a:gd name="T122" fmla="*/ 44 w 172"/>
                <a:gd name="T123" fmla="*/ 29 h 36"/>
                <a:gd name="T124" fmla="*/ 40 w 172"/>
                <a:gd name="T125" fmla="*/ 36 h 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72" h="36">
                  <a:moveTo>
                    <a:pt x="40" y="36"/>
                  </a:moveTo>
                  <a:lnTo>
                    <a:pt x="39" y="36"/>
                  </a:lnTo>
                  <a:lnTo>
                    <a:pt x="38" y="36"/>
                  </a:lnTo>
                  <a:lnTo>
                    <a:pt x="37" y="36"/>
                  </a:lnTo>
                  <a:lnTo>
                    <a:pt x="35" y="32"/>
                  </a:lnTo>
                  <a:lnTo>
                    <a:pt x="35" y="28"/>
                  </a:lnTo>
                  <a:lnTo>
                    <a:pt x="35" y="25"/>
                  </a:lnTo>
                  <a:lnTo>
                    <a:pt x="34" y="22"/>
                  </a:lnTo>
                  <a:lnTo>
                    <a:pt x="33" y="22"/>
                  </a:lnTo>
                  <a:lnTo>
                    <a:pt x="32" y="22"/>
                  </a:lnTo>
                  <a:lnTo>
                    <a:pt x="31" y="22"/>
                  </a:lnTo>
                  <a:lnTo>
                    <a:pt x="30" y="22"/>
                  </a:lnTo>
                  <a:lnTo>
                    <a:pt x="28" y="28"/>
                  </a:lnTo>
                  <a:lnTo>
                    <a:pt x="26" y="33"/>
                  </a:lnTo>
                  <a:lnTo>
                    <a:pt x="25" y="35"/>
                  </a:lnTo>
                  <a:lnTo>
                    <a:pt x="24" y="36"/>
                  </a:lnTo>
                  <a:lnTo>
                    <a:pt x="21" y="33"/>
                  </a:lnTo>
                  <a:lnTo>
                    <a:pt x="20" y="28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3"/>
                  </a:lnTo>
                  <a:lnTo>
                    <a:pt x="14" y="23"/>
                  </a:lnTo>
                  <a:lnTo>
                    <a:pt x="13" y="24"/>
                  </a:lnTo>
                  <a:lnTo>
                    <a:pt x="12" y="28"/>
                  </a:lnTo>
                  <a:lnTo>
                    <a:pt x="12" y="30"/>
                  </a:lnTo>
                  <a:lnTo>
                    <a:pt x="11" y="33"/>
                  </a:lnTo>
                  <a:lnTo>
                    <a:pt x="10" y="34"/>
                  </a:lnTo>
                  <a:lnTo>
                    <a:pt x="9" y="27"/>
                  </a:lnTo>
                  <a:lnTo>
                    <a:pt x="6" y="24"/>
                  </a:lnTo>
                  <a:lnTo>
                    <a:pt x="4" y="23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9" y="12"/>
                  </a:lnTo>
                  <a:lnTo>
                    <a:pt x="22" y="7"/>
                  </a:lnTo>
                  <a:lnTo>
                    <a:pt x="38" y="5"/>
                  </a:lnTo>
                  <a:lnTo>
                    <a:pt x="55" y="3"/>
                  </a:lnTo>
                  <a:lnTo>
                    <a:pt x="73" y="2"/>
                  </a:lnTo>
                  <a:lnTo>
                    <a:pt x="90" y="2"/>
                  </a:lnTo>
                  <a:lnTo>
                    <a:pt x="104" y="0"/>
                  </a:lnTo>
                  <a:lnTo>
                    <a:pt x="115" y="0"/>
                  </a:lnTo>
                  <a:lnTo>
                    <a:pt x="122" y="0"/>
                  </a:lnTo>
                  <a:lnTo>
                    <a:pt x="129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9" y="0"/>
                  </a:lnTo>
                  <a:lnTo>
                    <a:pt x="157" y="0"/>
                  </a:lnTo>
                  <a:lnTo>
                    <a:pt x="163" y="2"/>
                  </a:lnTo>
                  <a:lnTo>
                    <a:pt x="171" y="4"/>
                  </a:lnTo>
                  <a:lnTo>
                    <a:pt x="172" y="7"/>
                  </a:lnTo>
                  <a:lnTo>
                    <a:pt x="172" y="13"/>
                  </a:lnTo>
                  <a:lnTo>
                    <a:pt x="172" y="20"/>
                  </a:lnTo>
                  <a:lnTo>
                    <a:pt x="170" y="26"/>
                  </a:lnTo>
                  <a:lnTo>
                    <a:pt x="169" y="26"/>
                  </a:lnTo>
                  <a:lnTo>
                    <a:pt x="168" y="26"/>
                  </a:lnTo>
                  <a:lnTo>
                    <a:pt x="166" y="26"/>
                  </a:lnTo>
                  <a:lnTo>
                    <a:pt x="164" y="26"/>
                  </a:lnTo>
                  <a:lnTo>
                    <a:pt x="164" y="23"/>
                  </a:lnTo>
                  <a:lnTo>
                    <a:pt x="164" y="19"/>
                  </a:lnTo>
                  <a:lnTo>
                    <a:pt x="164" y="16"/>
                  </a:lnTo>
                  <a:lnTo>
                    <a:pt x="164" y="13"/>
                  </a:lnTo>
                  <a:lnTo>
                    <a:pt x="163" y="14"/>
                  </a:lnTo>
                  <a:lnTo>
                    <a:pt x="162" y="14"/>
                  </a:lnTo>
                  <a:lnTo>
                    <a:pt x="160" y="14"/>
                  </a:lnTo>
                  <a:lnTo>
                    <a:pt x="159" y="14"/>
                  </a:lnTo>
                  <a:lnTo>
                    <a:pt x="158" y="18"/>
                  </a:lnTo>
                  <a:lnTo>
                    <a:pt x="158" y="22"/>
                  </a:lnTo>
                  <a:lnTo>
                    <a:pt x="157" y="26"/>
                  </a:lnTo>
                  <a:lnTo>
                    <a:pt x="157" y="29"/>
                  </a:lnTo>
                  <a:lnTo>
                    <a:pt x="156" y="30"/>
                  </a:lnTo>
                  <a:lnTo>
                    <a:pt x="153" y="30"/>
                  </a:lnTo>
                  <a:lnTo>
                    <a:pt x="152" y="30"/>
                  </a:lnTo>
                  <a:lnTo>
                    <a:pt x="150" y="32"/>
                  </a:lnTo>
                  <a:lnTo>
                    <a:pt x="150" y="27"/>
                  </a:lnTo>
                  <a:lnTo>
                    <a:pt x="150" y="23"/>
                  </a:lnTo>
                  <a:lnTo>
                    <a:pt x="149" y="19"/>
                  </a:lnTo>
                  <a:lnTo>
                    <a:pt x="149" y="15"/>
                  </a:lnTo>
                  <a:lnTo>
                    <a:pt x="148" y="16"/>
                  </a:lnTo>
                  <a:lnTo>
                    <a:pt x="146" y="16"/>
                  </a:lnTo>
                  <a:lnTo>
                    <a:pt x="144" y="17"/>
                  </a:lnTo>
                  <a:lnTo>
                    <a:pt x="143" y="18"/>
                  </a:lnTo>
                  <a:lnTo>
                    <a:pt x="142" y="22"/>
                  </a:lnTo>
                  <a:lnTo>
                    <a:pt x="142" y="25"/>
                  </a:lnTo>
                  <a:lnTo>
                    <a:pt x="141" y="28"/>
                  </a:lnTo>
                  <a:lnTo>
                    <a:pt x="140" y="33"/>
                  </a:lnTo>
                  <a:lnTo>
                    <a:pt x="138" y="33"/>
                  </a:lnTo>
                  <a:lnTo>
                    <a:pt x="136" y="33"/>
                  </a:lnTo>
                  <a:lnTo>
                    <a:pt x="133" y="33"/>
                  </a:lnTo>
                  <a:lnTo>
                    <a:pt x="131" y="34"/>
                  </a:lnTo>
                  <a:lnTo>
                    <a:pt x="130" y="28"/>
                  </a:lnTo>
                  <a:lnTo>
                    <a:pt x="129" y="25"/>
                  </a:lnTo>
                  <a:lnTo>
                    <a:pt x="129" y="20"/>
                  </a:lnTo>
                  <a:lnTo>
                    <a:pt x="129" y="14"/>
                  </a:lnTo>
                  <a:lnTo>
                    <a:pt x="128" y="14"/>
                  </a:lnTo>
                  <a:lnTo>
                    <a:pt x="125" y="14"/>
                  </a:lnTo>
                  <a:lnTo>
                    <a:pt x="124" y="14"/>
                  </a:lnTo>
                  <a:lnTo>
                    <a:pt x="123" y="14"/>
                  </a:lnTo>
                  <a:lnTo>
                    <a:pt x="122" y="18"/>
                  </a:lnTo>
                  <a:lnTo>
                    <a:pt x="122" y="23"/>
                  </a:lnTo>
                  <a:lnTo>
                    <a:pt x="122" y="28"/>
                  </a:lnTo>
                  <a:lnTo>
                    <a:pt x="121" y="33"/>
                  </a:lnTo>
                  <a:lnTo>
                    <a:pt x="120" y="33"/>
                  </a:lnTo>
                  <a:lnTo>
                    <a:pt x="119" y="33"/>
                  </a:lnTo>
                  <a:lnTo>
                    <a:pt x="118" y="33"/>
                  </a:lnTo>
                  <a:lnTo>
                    <a:pt x="117" y="34"/>
                  </a:lnTo>
                  <a:lnTo>
                    <a:pt x="115" y="29"/>
                  </a:lnTo>
                  <a:lnTo>
                    <a:pt x="115" y="25"/>
                  </a:lnTo>
                  <a:lnTo>
                    <a:pt x="114" y="20"/>
                  </a:lnTo>
                  <a:lnTo>
                    <a:pt x="114" y="17"/>
                  </a:lnTo>
                  <a:lnTo>
                    <a:pt x="113" y="16"/>
                  </a:lnTo>
                  <a:lnTo>
                    <a:pt x="111" y="16"/>
                  </a:lnTo>
                  <a:lnTo>
                    <a:pt x="110" y="16"/>
                  </a:lnTo>
                  <a:lnTo>
                    <a:pt x="109" y="15"/>
                  </a:lnTo>
                  <a:lnTo>
                    <a:pt x="108" y="19"/>
                  </a:lnTo>
                  <a:lnTo>
                    <a:pt x="108" y="24"/>
                  </a:lnTo>
                  <a:lnTo>
                    <a:pt x="108" y="29"/>
                  </a:lnTo>
                  <a:lnTo>
                    <a:pt x="107" y="34"/>
                  </a:lnTo>
                  <a:lnTo>
                    <a:pt x="104" y="34"/>
                  </a:lnTo>
                  <a:lnTo>
                    <a:pt x="103" y="34"/>
                  </a:lnTo>
                  <a:lnTo>
                    <a:pt x="101" y="34"/>
                  </a:lnTo>
                  <a:lnTo>
                    <a:pt x="99" y="34"/>
                  </a:lnTo>
                  <a:lnTo>
                    <a:pt x="99" y="30"/>
                  </a:lnTo>
                  <a:lnTo>
                    <a:pt x="99" y="27"/>
                  </a:lnTo>
                  <a:lnTo>
                    <a:pt x="99" y="24"/>
                  </a:lnTo>
                  <a:lnTo>
                    <a:pt x="99" y="19"/>
                  </a:lnTo>
                  <a:lnTo>
                    <a:pt x="98" y="18"/>
                  </a:lnTo>
                  <a:lnTo>
                    <a:pt x="97" y="18"/>
                  </a:lnTo>
                  <a:lnTo>
                    <a:pt x="97" y="17"/>
                  </a:lnTo>
                  <a:lnTo>
                    <a:pt x="95" y="17"/>
                  </a:lnTo>
                  <a:lnTo>
                    <a:pt x="94" y="17"/>
                  </a:lnTo>
                  <a:lnTo>
                    <a:pt x="93" y="18"/>
                  </a:lnTo>
                  <a:lnTo>
                    <a:pt x="92" y="18"/>
                  </a:lnTo>
                  <a:lnTo>
                    <a:pt x="92" y="23"/>
                  </a:lnTo>
                  <a:lnTo>
                    <a:pt x="92" y="26"/>
                  </a:lnTo>
                  <a:lnTo>
                    <a:pt x="91" y="30"/>
                  </a:lnTo>
                  <a:lnTo>
                    <a:pt x="91" y="35"/>
                  </a:lnTo>
                  <a:lnTo>
                    <a:pt x="89" y="35"/>
                  </a:lnTo>
                  <a:lnTo>
                    <a:pt x="85" y="35"/>
                  </a:lnTo>
                  <a:lnTo>
                    <a:pt x="83" y="35"/>
                  </a:lnTo>
                  <a:lnTo>
                    <a:pt x="80" y="36"/>
                  </a:lnTo>
                  <a:lnTo>
                    <a:pt x="80" y="32"/>
                  </a:lnTo>
                  <a:lnTo>
                    <a:pt x="79" y="27"/>
                  </a:lnTo>
                  <a:lnTo>
                    <a:pt x="79" y="24"/>
                  </a:lnTo>
                  <a:lnTo>
                    <a:pt x="78" y="19"/>
                  </a:lnTo>
                  <a:lnTo>
                    <a:pt x="77" y="18"/>
                  </a:lnTo>
                  <a:lnTo>
                    <a:pt x="75" y="18"/>
                  </a:lnTo>
                  <a:lnTo>
                    <a:pt x="73" y="18"/>
                  </a:lnTo>
                  <a:lnTo>
                    <a:pt x="72" y="18"/>
                  </a:lnTo>
                  <a:lnTo>
                    <a:pt x="72" y="22"/>
                  </a:lnTo>
                  <a:lnTo>
                    <a:pt x="72" y="26"/>
                  </a:lnTo>
                  <a:lnTo>
                    <a:pt x="72" y="29"/>
                  </a:lnTo>
                  <a:lnTo>
                    <a:pt x="73" y="34"/>
                  </a:lnTo>
                  <a:lnTo>
                    <a:pt x="71" y="34"/>
                  </a:lnTo>
                  <a:lnTo>
                    <a:pt x="70" y="34"/>
                  </a:lnTo>
                  <a:lnTo>
                    <a:pt x="68" y="34"/>
                  </a:lnTo>
                  <a:lnTo>
                    <a:pt x="65" y="34"/>
                  </a:lnTo>
                  <a:lnTo>
                    <a:pt x="64" y="30"/>
                  </a:lnTo>
                  <a:lnTo>
                    <a:pt x="64" y="27"/>
                  </a:lnTo>
                  <a:lnTo>
                    <a:pt x="64" y="25"/>
                  </a:lnTo>
                  <a:lnTo>
                    <a:pt x="64" y="22"/>
                  </a:lnTo>
                  <a:lnTo>
                    <a:pt x="63" y="22"/>
                  </a:lnTo>
                  <a:lnTo>
                    <a:pt x="61" y="22"/>
                  </a:lnTo>
                  <a:lnTo>
                    <a:pt x="60" y="22"/>
                  </a:lnTo>
                  <a:lnTo>
                    <a:pt x="59" y="22"/>
                  </a:lnTo>
                  <a:lnTo>
                    <a:pt x="58" y="25"/>
                  </a:lnTo>
                  <a:lnTo>
                    <a:pt x="58" y="27"/>
                  </a:lnTo>
                  <a:lnTo>
                    <a:pt x="57" y="30"/>
                  </a:lnTo>
                  <a:lnTo>
                    <a:pt x="57" y="34"/>
                  </a:lnTo>
                  <a:lnTo>
                    <a:pt x="55" y="34"/>
                  </a:lnTo>
                  <a:lnTo>
                    <a:pt x="54" y="34"/>
                  </a:lnTo>
                  <a:lnTo>
                    <a:pt x="53" y="34"/>
                  </a:lnTo>
                  <a:lnTo>
                    <a:pt x="52" y="34"/>
                  </a:lnTo>
                  <a:lnTo>
                    <a:pt x="51" y="30"/>
                  </a:lnTo>
                  <a:lnTo>
                    <a:pt x="51" y="27"/>
                  </a:lnTo>
                  <a:lnTo>
                    <a:pt x="51" y="24"/>
                  </a:lnTo>
                  <a:lnTo>
                    <a:pt x="50" y="20"/>
                  </a:lnTo>
                  <a:lnTo>
                    <a:pt x="49" y="20"/>
                  </a:lnTo>
                  <a:lnTo>
                    <a:pt x="48" y="20"/>
                  </a:lnTo>
                  <a:lnTo>
                    <a:pt x="47" y="20"/>
                  </a:lnTo>
                  <a:lnTo>
                    <a:pt x="45" y="20"/>
                  </a:lnTo>
                  <a:lnTo>
                    <a:pt x="44" y="29"/>
                  </a:lnTo>
                  <a:lnTo>
                    <a:pt x="43" y="35"/>
                  </a:lnTo>
                  <a:lnTo>
                    <a:pt x="41" y="36"/>
                  </a:lnTo>
                  <a:lnTo>
                    <a:pt x="40" y="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2" name="Freeform 40">
              <a:extLst>
                <a:ext uri="{FF2B5EF4-FFF2-40B4-BE49-F238E27FC236}">
                  <a16:creationId xmlns:a16="http://schemas.microsoft.com/office/drawing/2014/main" id="{AD004454-78C9-832D-7FE9-888A56D41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8" y="2126"/>
              <a:ext cx="59" cy="13"/>
            </a:xfrm>
            <a:custGeom>
              <a:avLst/>
              <a:gdLst>
                <a:gd name="T0" fmla="*/ 2 w 59"/>
                <a:gd name="T1" fmla="*/ 13 h 13"/>
                <a:gd name="T2" fmla="*/ 0 w 59"/>
                <a:gd name="T3" fmla="*/ 11 h 13"/>
                <a:gd name="T4" fmla="*/ 1 w 59"/>
                <a:gd name="T5" fmla="*/ 9 h 13"/>
                <a:gd name="T6" fmla="*/ 1 w 59"/>
                <a:gd name="T7" fmla="*/ 7 h 13"/>
                <a:gd name="T8" fmla="*/ 2 w 59"/>
                <a:gd name="T9" fmla="*/ 5 h 13"/>
                <a:gd name="T10" fmla="*/ 13 w 59"/>
                <a:gd name="T11" fmla="*/ 4 h 13"/>
                <a:gd name="T12" fmla="*/ 21 w 59"/>
                <a:gd name="T13" fmla="*/ 3 h 13"/>
                <a:gd name="T14" fmla="*/ 30 w 59"/>
                <a:gd name="T15" fmla="*/ 2 h 13"/>
                <a:gd name="T16" fmla="*/ 38 w 59"/>
                <a:gd name="T17" fmla="*/ 1 h 13"/>
                <a:gd name="T18" fmla="*/ 45 w 59"/>
                <a:gd name="T19" fmla="*/ 0 h 13"/>
                <a:gd name="T20" fmla="*/ 50 w 59"/>
                <a:gd name="T21" fmla="*/ 0 h 13"/>
                <a:gd name="T22" fmla="*/ 55 w 59"/>
                <a:gd name="T23" fmla="*/ 0 h 13"/>
                <a:gd name="T24" fmla="*/ 58 w 59"/>
                <a:gd name="T25" fmla="*/ 0 h 13"/>
                <a:gd name="T26" fmla="*/ 59 w 59"/>
                <a:gd name="T27" fmla="*/ 1 h 13"/>
                <a:gd name="T28" fmla="*/ 59 w 59"/>
                <a:gd name="T29" fmla="*/ 2 h 13"/>
                <a:gd name="T30" fmla="*/ 58 w 59"/>
                <a:gd name="T31" fmla="*/ 4 h 13"/>
                <a:gd name="T32" fmla="*/ 57 w 59"/>
                <a:gd name="T33" fmla="*/ 7 h 13"/>
                <a:gd name="T34" fmla="*/ 47 w 59"/>
                <a:gd name="T35" fmla="*/ 9 h 13"/>
                <a:gd name="T36" fmla="*/ 39 w 59"/>
                <a:gd name="T37" fmla="*/ 10 h 13"/>
                <a:gd name="T38" fmla="*/ 33 w 59"/>
                <a:gd name="T39" fmla="*/ 11 h 13"/>
                <a:gd name="T40" fmla="*/ 28 w 59"/>
                <a:gd name="T41" fmla="*/ 11 h 13"/>
                <a:gd name="T42" fmla="*/ 23 w 59"/>
                <a:gd name="T43" fmla="*/ 12 h 13"/>
                <a:gd name="T44" fmla="*/ 17 w 59"/>
                <a:gd name="T45" fmla="*/ 12 h 13"/>
                <a:gd name="T46" fmla="*/ 10 w 59"/>
                <a:gd name="T47" fmla="*/ 13 h 13"/>
                <a:gd name="T48" fmla="*/ 2 w 59"/>
                <a:gd name="T49" fmla="*/ 13 h 1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9" h="13">
                  <a:moveTo>
                    <a:pt x="2" y="13"/>
                  </a:moveTo>
                  <a:lnTo>
                    <a:pt x="0" y="11"/>
                  </a:lnTo>
                  <a:lnTo>
                    <a:pt x="1" y="9"/>
                  </a:lnTo>
                  <a:lnTo>
                    <a:pt x="1" y="7"/>
                  </a:lnTo>
                  <a:lnTo>
                    <a:pt x="2" y="5"/>
                  </a:lnTo>
                  <a:lnTo>
                    <a:pt x="13" y="4"/>
                  </a:lnTo>
                  <a:lnTo>
                    <a:pt x="21" y="3"/>
                  </a:lnTo>
                  <a:lnTo>
                    <a:pt x="30" y="2"/>
                  </a:lnTo>
                  <a:lnTo>
                    <a:pt x="38" y="1"/>
                  </a:lnTo>
                  <a:lnTo>
                    <a:pt x="45" y="0"/>
                  </a:lnTo>
                  <a:lnTo>
                    <a:pt x="50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1"/>
                  </a:lnTo>
                  <a:lnTo>
                    <a:pt x="59" y="2"/>
                  </a:lnTo>
                  <a:lnTo>
                    <a:pt x="58" y="4"/>
                  </a:lnTo>
                  <a:lnTo>
                    <a:pt x="57" y="7"/>
                  </a:lnTo>
                  <a:lnTo>
                    <a:pt x="47" y="9"/>
                  </a:lnTo>
                  <a:lnTo>
                    <a:pt x="39" y="10"/>
                  </a:lnTo>
                  <a:lnTo>
                    <a:pt x="33" y="11"/>
                  </a:lnTo>
                  <a:lnTo>
                    <a:pt x="28" y="11"/>
                  </a:lnTo>
                  <a:lnTo>
                    <a:pt x="23" y="12"/>
                  </a:lnTo>
                  <a:lnTo>
                    <a:pt x="17" y="12"/>
                  </a:lnTo>
                  <a:lnTo>
                    <a:pt x="10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3" name="Freeform 41">
              <a:extLst>
                <a:ext uri="{FF2B5EF4-FFF2-40B4-BE49-F238E27FC236}">
                  <a16:creationId xmlns:a16="http://schemas.microsoft.com/office/drawing/2014/main" id="{9591B8BE-15DA-4343-6C45-B2DF265A7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3" y="2078"/>
              <a:ext cx="20" cy="17"/>
            </a:xfrm>
            <a:custGeom>
              <a:avLst/>
              <a:gdLst>
                <a:gd name="T0" fmla="*/ 8 w 18"/>
                <a:gd name="T1" fmla="*/ 17 h 17"/>
                <a:gd name="T2" fmla="*/ 3 w 18"/>
                <a:gd name="T3" fmla="*/ 13 h 17"/>
                <a:gd name="T4" fmla="*/ 1 w 18"/>
                <a:gd name="T5" fmla="*/ 10 h 17"/>
                <a:gd name="T6" fmla="*/ 0 w 18"/>
                <a:gd name="T7" fmla="*/ 8 h 17"/>
                <a:gd name="T8" fmla="*/ 0 w 18"/>
                <a:gd name="T9" fmla="*/ 4 h 17"/>
                <a:gd name="T10" fmla="*/ 3 w 18"/>
                <a:gd name="T11" fmla="*/ 3 h 17"/>
                <a:gd name="T12" fmla="*/ 6 w 18"/>
                <a:gd name="T13" fmla="*/ 1 h 17"/>
                <a:gd name="T14" fmla="*/ 10 w 18"/>
                <a:gd name="T15" fmla="*/ 1 h 17"/>
                <a:gd name="T16" fmla="*/ 18 w 18"/>
                <a:gd name="T17" fmla="*/ 0 h 17"/>
                <a:gd name="T18" fmla="*/ 17 w 18"/>
                <a:gd name="T19" fmla="*/ 5 h 17"/>
                <a:gd name="T20" fmla="*/ 16 w 18"/>
                <a:gd name="T21" fmla="*/ 8 h 17"/>
                <a:gd name="T22" fmla="*/ 14 w 18"/>
                <a:gd name="T23" fmla="*/ 11 h 17"/>
                <a:gd name="T24" fmla="*/ 13 w 18"/>
                <a:gd name="T25" fmla="*/ 16 h 17"/>
                <a:gd name="T26" fmla="*/ 12 w 18"/>
                <a:gd name="T27" fmla="*/ 16 h 17"/>
                <a:gd name="T28" fmla="*/ 10 w 18"/>
                <a:gd name="T29" fmla="*/ 16 h 17"/>
                <a:gd name="T30" fmla="*/ 9 w 18"/>
                <a:gd name="T31" fmla="*/ 16 h 17"/>
                <a:gd name="T32" fmla="*/ 8 w 18"/>
                <a:gd name="T33" fmla="*/ 17 h 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8" h="17">
                  <a:moveTo>
                    <a:pt x="8" y="17"/>
                  </a:moveTo>
                  <a:lnTo>
                    <a:pt x="3" y="13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1"/>
                  </a:lnTo>
                  <a:lnTo>
                    <a:pt x="10" y="1"/>
                  </a:lnTo>
                  <a:lnTo>
                    <a:pt x="18" y="0"/>
                  </a:lnTo>
                  <a:lnTo>
                    <a:pt x="17" y="5"/>
                  </a:lnTo>
                  <a:lnTo>
                    <a:pt x="16" y="8"/>
                  </a:lnTo>
                  <a:lnTo>
                    <a:pt x="14" y="11"/>
                  </a:lnTo>
                  <a:lnTo>
                    <a:pt x="13" y="16"/>
                  </a:lnTo>
                  <a:lnTo>
                    <a:pt x="12" y="16"/>
                  </a:lnTo>
                  <a:lnTo>
                    <a:pt x="10" y="16"/>
                  </a:lnTo>
                  <a:lnTo>
                    <a:pt x="9" y="16"/>
                  </a:lnTo>
                  <a:lnTo>
                    <a:pt x="8" y="17"/>
                  </a:lnTo>
                  <a:close/>
                </a:path>
              </a:pathLst>
            </a:custGeom>
            <a:solidFill>
              <a:srgbClr val="99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4" name="Freeform 42">
              <a:extLst>
                <a:ext uri="{FF2B5EF4-FFF2-40B4-BE49-F238E27FC236}">
                  <a16:creationId xmlns:a16="http://schemas.microsoft.com/office/drawing/2014/main" id="{4BE13FF4-A7FE-9B65-48CE-A08475C59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3" y="2036"/>
              <a:ext cx="69" cy="56"/>
            </a:xfrm>
            <a:custGeom>
              <a:avLst/>
              <a:gdLst>
                <a:gd name="T0" fmla="*/ 6 w 69"/>
                <a:gd name="T1" fmla="*/ 56 h 56"/>
                <a:gd name="T2" fmla="*/ 5 w 69"/>
                <a:gd name="T3" fmla="*/ 48 h 56"/>
                <a:gd name="T4" fmla="*/ 3 w 69"/>
                <a:gd name="T5" fmla="*/ 41 h 56"/>
                <a:gd name="T6" fmla="*/ 2 w 69"/>
                <a:gd name="T7" fmla="*/ 35 h 56"/>
                <a:gd name="T8" fmla="*/ 0 w 69"/>
                <a:gd name="T9" fmla="*/ 27 h 56"/>
                <a:gd name="T10" fmla="*/ 5 w 69"/>
                <a:gd name="T11" fmla="*/ 25 h 56"/>
                <a:gd name="T12" fmla="*/ 12 w 69"/>
                <a:gd name="T13" fmla="*/ 23 h 56"/>
                <a:gd name="T14" fmla="*/ 17 w 69"/>
                <a:gd name="T15" fmla="*/ 21 h 56"/>
                <a:gd name="T16" fmla="*/ 23 w 69"/>
                <a:gd name="T17" fmla="*/ 18 h 56"/>
                <a:gd name="T18" fmla="*/ 27 w 69"/>
                <a:gd name="T19" fmla="*/ 15 h 56"/>
                <a:gd name="T20" fmla="*/ 33 w 69"/>
                <a:gd name="T21" fmla="*/ 11 h 56"/>
                <a:gd name="T22" fmla="*/ 37 w 69"/>
                <a:gd name="T23" fmla="*/ 6 h 56"/>
                <a:gd name="T24" fmla="*/ 42 w 69"/>
                <a:gd name="T25" fmla="*/ 0 h 56"/>
                <a:gd name="T26" fmla="*/ 46 w 69"/>
                <a:gd name="T27" fmla="*/ 1 h 56"/>
                <a:gd name="T28" fmla="*/ 51 w 69"/>
                <a:gd name="T29" fmla="*/ 1 h 56"/>
                <a:gd name="T30" fmla="*/ 56 w 69"/>
                <a:gd name="T31" fmla="*/ 3 h 56"/>
                <a:gd name="T32" fmla="*/ 66 w 69"/>
                <a:gd name="T33" fmla="*/ 7 h 56"/>
                <a:gd name="T34" fmla="*/ 66 w 69"/>
                <a:gd name="T35" fmla="*/ 8 h 56"/>
                <a:gd name="T36" fmla="*/ 67 w 69"/>
                <a:gd name="T37" fmla="*/ 9 h 56"/>
                <a:gd name="T38" fmla="*/ 67 w 69"/>
                <a:gd name="T39" fmla="*/ 11 h 56"/>
                <a:gd name="T40" fmla="*/ 69 w 69"/>
                <a:gd name="T41" fmla="*/ 12 h 56"/>
                <a:gd name="T42" fmla="*/ 63 w 69"/>
                <a:gd name="T43" fmla="*/ 20 h 56"/>
                <a:gd name="T44" fmla="*/ 57 w 69"/>
                <a:gd name="T45" fmla="*/ 27 h 56"/>
                <a:gd name="T46" fmla="*/ 50 w 69"/>
                <a:gd name="T47" fmla="*/ 33 h 56"/>
                <a:gd name="T48" fmla="*/ 42 w 69"/>
                <a:gd name="T49" fmla="*/ 39 h 56"/>
                <a:gd name="T50" fmla="*/ 33 w 69"/>
                <a:gd name="T51" fmla="*/ 45 h 56"/>
                <a:gd name="T52" fmla="*/ 24 w 69"/>
                <a:gd name="T53" fmla="*/ 49 h 56"/>
                <a:gd name="T54" fmla="*/ 15 w 69"/>
                <a:gd name="T55" fmla="*/ 53 h 56"/>
                <a:gd name="T56" fmla="*/ 6 w 69"/>
                <a:gd name="T57" fmla="*/ 56 h 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9" h="56">
                  <a:moveTo>
                    <a:pt x="6" y="56"/>
                  </a:moveTo>
                  <a:lnTo>
                    <a:pt x="5" y="48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7"/>
                  </a:lnTo>
                  <a:lnTo>
                    <a:pt x="5" y="25"/>
                  </a:lnTo>
                  <a:lnTo>
                    <a:pt x="12" y="23"/>
                  </a:lnTo>
                  <a:lnTo>
                    <a:pt x="17" y="21"/>
                  </a:lnTo>
                  <a:lnTo>
                    <a:pt x="23" y="18"/>
                  </a:lnTo>
                  <a:lnTo>
                    <a:pt x="27" y="15"/>
                  </a:lnTo>
                  <a:lnTo>
                    <a:pt x="33" y="11"/>
                  </a:lnTo>
                  <a:lnTo>
                    <a:pt x="37" y="6"/>
                  </a:lnTo>
                  <a:lnTo>
                    <a:pt x="42" y="0"/>
                  </a:lnTo>
                  <a:lnTo>
                    <a:pt x="46" y="1"/>
                  </a:lnTo>
                  <a:lnTo>
                    <a:pt x="51" y="1"/>
                  </a:lnTo>
                  <a:lnTo>
                    <a:pt x="56" y="3"/>
                  </a:lnTo>
                  <a:lnTo>
                    <a:pt x="66" y="7"/>
                  </a:lnTo>
                  <a:lnTo>
                    <a:pt x="66" y="8"/>
                  </a:lnTo>
                  <a:lnTo>
                    <a:pt x="67" y="9"/>
                  </a:lnTo>
                  <a:lnTo>
                    <a:pt x="67" y="11"/>
                  </a:lnTo>
                  <a:lnTo>
                    <a:pt x="69" y="12"/>
                  </a:lnTo>
                  <a:lnTo>
                    <a:pt x="63" y="20"/>
                  </a:lnTo>
                  <a:lnTo>
                    <a:pt x="57" y="27"/>
                  </a:lnTo>
                  <a:lnTo>
                    <a:pt x="50" y="33"/>
                  </a:lnTo>
                  <a:lnTo>
                    <a:pt x="42" y="39"/>
                  </a:lnTo>
                  <a:lnTo>
                    <a:pt x="33" y="45"/>
                  </a:lnTo>
                  <a:lnTo>
                    <a:pt x="24" y="49"/>
                  </a:lnTo>
                  <a:lnTo>
                    <a:pt x="15" y="53"/>
                  </a:lnTo>
                  <a:lnTo>
                    <a:pt x="6" y="56"/>
                  </a:lnTo>
                  <a:close/>
                </a:path>
              </a:pathLst>
            </a:custGeom>
            <a:solidFill>
              <a:srgbClr val="FFCCCC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5" name="Freeform 43">
              <a:extLst>
                <a:ext uri="{FF2B5EF4-FFF2-40B4-BE49-F238E27FC236}">
                  <a16:creationId xmlns:a16="http://schemas.microsoft.com/office/drawing/2014/main" id="{DDA5BD79-936F-F646-3447-90148BAD9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" y="2043"/>
              <a:ext cx="26" cy="33"/>
            </a:xfrm>
            <a:custGeom>
              <a:avLst/>
              <a:gdLst>
                <a:gd name="T0" fmla="*/ 1 w 26"/>
                <a:gd name="T1" fmla="*/ 33 h 33"/>
                <a:gd name="T2" fmla="*/ 0 w 26"/>
                <a:gd name="T3" fmla="*/ 29 h 33"/>
                <a:gd name="T4" fmla="*/ 1 w 26"/>
                <a:gd name="T5" fmla="*/ 23 h 33"/>
                <a:gd name="T6" fmla="*/ 2 w 26"/>
                <a:gd name="T7" fmla="*/ 14 h 33"/>
                <a:gd name="T8" fmla="*/ 5 w 26"/>
                <a:gd name="T9" fmla="*/ 0 h 33"/>
                <a:gd name="T10" fmla="*/ 10 w 26"/>
                <a:gd name="T11" fmla="*/ 1 h 33"/>
                <a:gd name="T12" fmla="*/ 16 w 26"/>
                <a:gd name="T13" fmla="*/ 4 h 33"/>
                <a:gd name="T14" fmla="*/ 21 w 26"/>
                <a:gd name="T15" fmla="*/ 11 h 33"/>
                <a:gd name="T16" fmla="*/ 26 w 26"/>
                <a:gd name="T17" fmla="*/ 19 h 33"/>
                <a:gd name="T18" fmla="*/ 12 w 26"/>
                <a:gd name="T19" fmla="*/ 28 h 33"/>
                <a:gd name="T20" fmla="*/ 6 w 26"/>
                <a:gd name="T21" fmla="*/ 32 h 33"/>
                <a:gd name="T22" fmla="*/ 2 w 26"/>
                <a:gd name="T23" fmla="*/ 33 h 33"/>
                <a:gd name="T24" fmla="*/ 1 w 26"/>
                <a:gd name="T25" fmla="*/ 33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6" h="33">
                  <a:moveTo>
                    <a:pt x="1" y="33"/>
                  </a:moveTo>
                  <a:lnTo>
                    <a:pt x="0" y="29"/>
                  </a:lnTo>
                  <a:lnTo>
                    <a:pt x="1" y="23"/>
                  </a:lnTo>
                  <a:lnTo>
                    <a:pt x="2" y="14"/>
                  </a:lnTo>
                  <a:lnTo>
                    <a:pt x="5" y="0"/>
                  </a:lnTo>
                  <a:lnTo>
                    <a:pt x="10" y="1"/>
                  </a:lnTo>
                  <a:lnTo>
                    <a:pt x="16" y="4"/>
                  </a:lnTo>
                  <a:lnTo>
                    <a:pt x="21" y="11"/>
                  </a:lnTo>
                  <a:lnTo>
                    <a:pt x="26" y="19"/>
                  </a:lnTo>
                  <a:lnTo>
                    <a:pt x="12" y="28"/>
                  </a:lnTo>
                  <a:lnTo>
                    <a:pt x="6" y="32"/>
                  </a:lnTo>
                  <a:lnTo>
                    <a:pt x="2" y="33"/>
                  </a:lnTo>
                  <a:lnTo>
                    <a:pt x="1" y="33"/>
                  </a:lnTo>
                  <a:close/>
                </a:path>
              </a:pathLst>
            </a:custGeom>
            <a:solidFill>
              <a:srgbClr val="FFCCCC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6" name="Freeform 44">
              <a:extLst>
                <a:ext uri="{FF2B5EF4-FFF2-40B4-BE49-F238E27FC236}">
                  <a16:creationId xmlns:a16="http://schemas.microsoft.com/office/drawing/2014/main" id="{58C1539B-B74F-F427-62AA-D4B0C788D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5" y="1926"/>
              <a:ext cx="190" cy="148"/>
            </a:xfrm>
            <a:custGeom>
              <a:avLst/>
              <a:gdLst>
                <a:gd name="T0" fmla="*/ 117 w 190"/>
                <a:gd name="T1" fmla="*/ 146 h 148"/>
                <a:gd name="T2" fmla="*/ 99 w 190"/>
                <a:gd name="T3" fmla="*/ 141 h 148"/>
                <a:gd name="T4" fmla="*/ 89 w 190"/>
                <a:gd name="T5" fmla="*/ 132 h 148"/>
                <a:gd name="T6" fmla="*/ 83 w 190"/>
                <a:gd name="T7" fmla="*/ 117 h 148"/>
                <a:gd name="T8" fmla="*/ 62 w 190"/>
                <a:gd name="T9" fmla="*/ 105 h 148"/>
                <a:gd name="T10" fmla="*/ 38 w 190"/>
                <a:gd name="T11" fmla="*/ 96 h 148"/>
                <a:gd name="T12" fmla="*/ 24 w 190"/>
                <a:gd name="T13" fmla="*/ 80 h 148"/>
                <a:gd name="T14" fmla="*/ 20 w 190"/>
                <a:gd name="T15" fmla="*/ 56 h 148"/>
                <a:gd name="T16" fmla="*/ 22 w 190"/>
                <a:gd name="T17" fmla="*/ 36 h 148"/>
                <a:gd name="T18" fmla="*/ 23 w 190"/>
                <a:gd name="T19" fmla="*/ 29 h 148"/>
                <a:gd name="T20" fmla="*/ 18 w 190"/>
                <a:gd name="T21" fmla="*/ 22 h 148"/>
                <a:gd name="T22" fmla="*/ 9 w 190"/>
                <a:gd name="T23" fmla="*/ 22 h 148"/>
                <a:gd name="T24" fmla="*/ 0 w 190"/>
                <a:gd name="T25" fmla="*/ 17 h 148"/>
                <a:gd name="T26" fmla="*/ 1 w 190"/>
                <a:gd name="T27" fmla="*/ 8 h 148"/>
                <a:gd name="T28" fmla="*/ 23 w 190"/>
                <a:gd name="T29" fmla="*/ 1 h 148"/>
                <a:gd name="T30" fmla="*/ 47 w 190"/>
                <a:gd name="T31" fmla="*/ 1 h 148"/>
                <a:gd name="T32" fmla="*/ 60 w 190"/>
                <a:gd name="T33" fmla="*/ 0 h 148"/>
                <a:gd name="T34" fmla="*/ 67 w 190"/>
                <a:gd name="T35" fmla="*/ 1 h 148"/>
                <a:gd name="T36" fmla="*/ 75 w 190"/>
                <a:gd name="T37" fmla="*/ 11 h 148"/>
                <a:gd name="T38" fmla="*/ 89 w 190"/>
                <a:gd name="T39" fmla="*/ 27 h 148"/>
                <a:gd name="T40" fmla="*/ 108 w 190"/>
                <a:gd name="T41" fmla="*/ 37 h 148"/>
                <a:gd name="T42" fmla="*/ 130 w 190"/>
                <a:gd name="T43" fmla="*/ 39 h 148"/>
                <a:gd name="T44" fmla="*/ 144 w 190"/>
                <a:gd name="T45" fmla="*/ 36 h 148"/>
                <a:gd name="T46" fmla="*/ 146 w 190"/>
                <a:gd name="T47" fmla="*/ 34 h 148"/>
                <a:gd name="T48" fmla="*/ 157 w 190"/>
                <a:gd name="T49" fmla="*/ 34 h 148"/>
                <a:gd name="T50" fmla="*/ 172 w 190"/>
                <a:gd name="T51" fmla="*/ 47 h 148"/>
                <a:gd name="T52" fmla="*/ 166 w 190"/>
                <a:gd name="T53" fmla="*/ 63 h 148"/>
                <a:gd name="T54" fmla="*/ 159 w 190"/>
                <a:gd name="T55" fmla="*/ 71 h 148"/>
                <a:gd name="T56" fmla="*/ 161 w 190"/>
                <a:gd name="T57" fmla="*/ 79 h 148"/>
                <a:gd name="T58" fmla="*/ 170 w 190"/>
                <a:gd name="T59" fmla="*/ 83 h 148"/>
                <a:gd name="T60" fmla="*/ 179 w 190"/>
                <a:gd name="T61" fmla="*/ 89 h 148"/>
                <a:gd name="T62" fmla="*/ 187 w 190"/>
                <a:gd name="T63" fmla="*/ 98 h 148"/>
                <a:gd name="T64" fmla="*/ 189 w 190"/>
                <a:gd name="T65" fmla="*/ 117 h 148"/>
                <a:gd name="T66" fmla="*/ 179 w 190"/>
                <a:gd name="T67" fmla="*/ 133 h 148"/>
                <a:gd name="T68" fmla="*/ 162 w 190"/>
                <a:gd name="T69" fmla="*/ 142 h 148"/>
                <a:gd name="T70" fmla="*/ 141 w 190"/>
                <a:gd name="T71" fmla="*/ 147 h 14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90" h="148">
                  <a:moveTo>
                    <a:pt x="130" y="148"/>
                  </a:moveTo>
                  <a:lnTo>
                    <a:pt x="117" y="146"/>
                  </a:lnTo>
                  <a:lnTo>
                    <a:pt x="107" y="143"/>
                  </a:lnTo>
                  <a:lnTo>
                    <a:pt x="99" y="141"/>
                  </a:lnTo>
                  <a:lnTo>
                    <a:pt x="93" y="137"/>
                  </a:lnTo>
                  <a:lnTo>
                    <a:pt x="89" y="132"/>
                  </a:lnTo>
                  <a:lnTo>
                    <a:pt x="85" y="126"/>
                  </a:lnTo>
                  <a:lnTo>
                    <a:pt x="83" y="117"/>
                  </a:lnTo>
                  <a:lnTo>
                    <a:pt x="80" y="107"/>
                  </a:lnTo>
                  <a:lnTo>
                    <a:pt x="62" y="105"/>
                  </a:lnTo>
                  <a:lnTo>
                    <a:pt x="48" y="101"/>
                  </a:lnTo>
                  <a:lnTo>
                    <a:pt x="38" y="96"/>
                  </a:lnTo>
                  <a:lnTo>
                    <a:pt x="30" y="89"/>
                  </a:lnTo>
                  <a:lnTo>
                    <a:pt x="24" y="80"/>
                  </a:lnTo>
                  <a:lnTo>
                    <a:pt x="22" y="69"/>
                  </a:lnTo>
                  <a:lnTo>
                    <a:pt x="20" y="56"/>
                  </a:lnTo>
                  <a:lnTo>
                    <a:pt x="20" y="40"/>
                  </a:lnTo>
                  <a:lnTo>
                    <a:pt x="22" y="36"/>
                  </a:lnTo>
                  <a:lnTo>
                    <a:pt x="23" y="32"/>
                  </a:lnTo>
                  <a:lnTo>
                    <a:pt x="23" y="29"/>
                  </a:lnTo>
                  <a:lnTo>
                    <a:pt x="23" y="23"/>
                  </a:lnTo>
                  <a:lnTo>
                    <a:pt x="18" y="22"/>
                  </a:lnTo>
                  <a:lnTo>
                    <a:pt x="13" y="21"/>
                  </a:lnTo>
                  <a:lnTo>
                    <a:pt x="9" y="22"/>
                  </a:lnTo>
                  <a:lnTo>
                    <a:pt x="4" y="22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1" y="8"/>
                  </a:lnTo>
                  <a:lnTo>
                    <a:pt x="4" y="2"/>
                  </a:lnTo>
                  <a:lnTo>
                    <a:pt x="23" y="1"/>
                  </a:lnTo>
                  <a:lnTo>
                    <a:pt x="37" y="1"/>
                  </a:lnTo>
                  <a:lnTo>
                    <a:pt x="47" y="1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7" y="1"/>
                  </a:lnTo>
                  <a:lnTo>
                    <a:pt x="70" y="1"/>
                  </a:lnTo>
                  <a:lnTo>
                    <a:pt x="75" y="11"/>
                  </a:lnTo>
                  <a:lnTo>
                    <a:pt x="81" y="20"/>
                  </a:lnTo>
                  <a:lnTo>
                    <a:pt x="89" y="27"/>
                  </a:lnTo>
                  <a:lnTo>
                    <a:pt x="98" y="32"/>
                  </a:lnTo>
                  <a:lnTo>
                    <a:pt x="108" y="37"/>
                  </a:lnTo>
                  <a:lnTo>
                    <a:pt x="119" y="39"/>
                  </a:lnTo>
                  <a:lnTo>
                    <a:pt x="130" y="39"/>
                  </a:lnTo>
                  <a:lnTo>
                    <a:pt x="143" y="37"/>
                  </a:lnTo>
                  <a:lnTo>
                    <a:pt x="144" y="36"/>
                  </a:lnTo>
                  <a:lnTo>
                    <a:pt x="144" y="34"/>
                  </a:lnTo>
                  <a:lnTo>
                    <a:pt x="146" y="34"/>
                  </a:lnTo>
                  <a:lnTo>
                    <a:pt x="147" y="33"/>
                  </a:lnTo>
                  <a:lnTo>
                    <a:pt x="157" y="34"/>
                  </a:lnTo>
                  <a:lnTo>
                    <a:pt x="167" y="39"/>
                  </a:lnTo>
                  <a:lnTo>
                    <a:pt x="172" y="47"/>
                  </a:lnTo>
                  <a:lnTo>
                    <a:pt x="170" y="60"/>
                  </a:lnTo>
                  <a:lnTo>
                    <a:pt x="166" y="63"/>
                  </a:lnTo>
                  <a:lnTo>
                    <a:pt x="162" y="68"/>
                  </a:lnTo>
                  <a:lnTo>
                    <a:pt x="159" y="71"/>
                  </a:lnTo>
                  <a:lnTo>
                    <a:pt x="157" y="76"/>
                  </a:lnTo>
                  <a:lnTo>
                    <a:pt x="161" y="79"/>
                  </a:lnTo>
                  <a:lnTo>
                    <a:pt x="166" y="81"/>
                  </a:lnTo>
                  <a:lnTo>
                    <a:pt x="170" y="83"/>
                  </a:lnTo>
                  <a:lnTo>
                    <a:pt x="174" y="86"/>
                  </a:lnTo>
                  <a:lnTo>
                    <a:pt x="179" y="89"/>
                  </a:lnTo>
                  <a:lnTo>
                    <a:pt x="183" y="92"/>
                  </a:lnTo>
                  <a:lnTo>
                    <a:pt x="187" y="98"/>
                  </a:lnTo>
                  <a:lnTo>
                    <a:pt x="190" y="105"/>
                  </a:lnTo>
                  <a:lnTo>
                    <a:pt x="189" y="117"/>
                  </a:lnTo>
                  <a:lnTo>
                    <a:pt x="184" y="126"/>
                  </a:lnTo>
                  <a:lnTo>
                    <a:pt x="179" y="133"/>
                  </a:lnTo>
                  <a:lnTo>
                    <a:pt x="171" y="139"/>
                  </a:lnTo>
                  <a:lnTo>
                    <a:pt x="162" y="142"/>
                  </a:lnTo>
                  <a:lnTo>
                    <a:pt x="152" y="146"/>
                  </a:lnTo>
                  <a:lnTo>
                    <a:pt x="141" y="147"/>
                  </a:lnTo>
                  <a:lnTo>
                    <a:pt x="130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7" name="Freeform 45">
              <a:extLst>
                <a:ext uri="{FF2B5EF4-FFF2-40B4-BE49-F238E27FC236}">
                  <a16:creationId xmlns:a16="http://schemas.microsoft.com/office/drawing/2014/main" id="{ABCA7E9C-25DA-9DEA-FB6B-D585AE9BA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0" y="2076"/>
              <a:ext cx="122" cy="39"/>
            </a:xfrm>
            <a:custGeom>
              <a:avLst/>
              <a:gdLst>
                <a:gd name="T0" fmla="*/ 0 w 122"/>
                <a:gd name="T1" fmla="*/ 39 h 39"/>
                <a:gd name="T2" fmla="*/ 1 w 122"/>
                <a:gd name="T3" fmla="*/ 33 h 39"/>
                <a:gd name="T4" fmla="*/ 3 w 122"/>
                <a:gd name="T5" fmla="*/ 27 h 39"/>
                <a:gd name="T6" fmla="*/ 4 w 122"/>
                <a:gd name="T7" fmla="*/ 20 h 39"/>
                <a:gd name="T8" fmla="*/ 5 w 122"/>
                <a:gd name="T9" fmla="*/ 14 h 39"/>
                <a:gd name="T10" fmla="*/ 11 w 122"/>
                <a:gd name="T11" fmla="*/ 10 h 39"/>
                <a:gd name="T12" fmla="*/ 24 w 122"/>
                <a:gd name="T13" fmla="*/ 7 h 39"/>
                <a:gd name="T14" fmla="*/ 39 w 122"/>
                <a:gd name="T15" fmla="*/ 3 h 39"/>
                <a:gd name="T16" fmla="*/ 58 w 122"/>
                <a:gd name="T17" fmla="*/ 2 h 39"/>
                <a:gd name="T18" fmla="*/ 77 w 122"/>
                <a:gd name="T19" fmla="*/ 1 h 39"/>
                <a:gd name="T20" fmla="*/ 95 w 122"/>
                <a:gd name="T21" fmla="*/ 0 h 39"/>
                <a:gd name="T22" fmla="*/ 110 w 122"/>
                <a:gd name="T23" fmla="*/ 0 h 39"/>
                <a:gd name="T24" fmla="*/ 122 w 122"/>
                <a:gd name="T25" fmla="*/ 0 h 39"/>
                <a:gd name="T26" fmla="*/ 108 w 122"/>
                <a:gd name="T27" fmla="*/ 11 h 39"/>
                <a:gd name="T28" fmla="*/ 98 w 122"/>
                <a:gd name="T29" fmla="*/ 19 h 39"/>
                <a:gd name="T30" fmla="*/ 90 w 122"/>
                <a:gd name="T31" fmla="*/ 25 h 39"/>
                <a:gd name="T32" fmla="*/ 85 w 122"/>
                <a:gd name="T33" fmla="*/ 30 h 39"/>
                <a:gd name="T34" fmla="*/ 82 w 122"/>
                <a:gd name="T35" fmla="*/ 32 h 39"/>
                <a:gd name="T36" fmla="*/ 80 w 122"/>
                <a:gd name="T37" fmla="*/ 34 h 39"/>
                <a:gd name="T38" fmla="*/ 79 w 122"/>
                <a:gd name="T39" fmla="*/ 37 h 39"/>
                <a:gd name="T40" fmla="*/ 78 w 122"/>
                <a:gd name="T41" fmla="*/ 38 h 39"/>
                <a:gd name="T42" fmla="*/ 67 w 122"/>
                <a:gd name="T43" fmla="*/ 38 h 39"/>
                <a:gd name="T44" fmla="*/ 57 w 122"/>
                <a:gd name="T45" fmla="*/ 37 h 39"/>
                <a:gd name="T46" fmla="*/ 50 w 122"/>
                <a:gd name="T47" fmla="*/ 37 h 39"/>
                <a:gd name="T48" fmla="*/ 43 w 122"/>
                <a:gd name="T49" fmla="*/ 37 h 39"/>
                <a:gd name="T50" fmla="*/ 35 w 122"/>
                <a:gd name="T51" fmla="*/ 38 h 39"/>
                <a:gd name="T52" fmla="*/ 26 w 122"/>
                <a:gd name="T53" fmla="*/ 38 h 39"/>
                <a:gd name="T54" fmla="*/ 15 w 122"/>
                <a:gd name="T55" fmla="*/ 38 h 39"/>
                <a:gd name="T56" fmla="*/ 0 w 122"/>
                <a:gd name="T57" fmla="*/ 39 h 3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22" h="39">
                  <a:moveTo>
                    <a:pt x="0" y="39"/>
                  </a:moveTo>
                  <a:lnTo>
                    <a:pt x="1" y="33"/>
                  </a:lnTo>
                  <a:lnTo>
                    <a:pt x="3" y="27"/>
                  </a:lnTo>
                  <a:lnTo>
                    <a:pt x="4" y="20"/>
                  </a:lnTo>
                  <a:lnTo>
                    <a:pt x="5" y="14"/>
                  </a:lnTo>
                  <a:lnTo>
                    <a:pt x="11" y="10"/>
                  </a:lnTo>
                  <a:lnTo>
                    <a:pt x="24" y="7"/>
                  </a:lnTo>
                  <a:lnTo>
                    <a:pt x="39" y="3"/>
                  </a:lnTo>
                  <a:lnTo>
                    <a:pt x="58" y="2"/>
                  </a:lnTo>
                  <a:lnTo>
                    <a:pt x="77" y="1"/>
                  </a:lnTo>
                  <a:lnTo>
                    <a:pt x="95" y="0"/>
                  </a:lnTo>
                  <a:lnTo>
                    <a:pt x="110" y="0"/>
                  </a:lnTo>
                  <a:lnTo>
                    <a:pt x="122" y="0"/>
                  </a:lnTo>
                  <a:lnTo>
                    <a:pt x="108" y="11"/>
                  </a:lnTo>
                  <a:lnTo>
                    <a:pt x="98" y="19"/>
                  </a:lnTo>
                  <a:lnTo>
                    <a:pt x="90" y="25"/>
                  </a:lnTo>
                  <a:lnTo>
                    <a:pt x="85" y="30"/>
                  </a:lnTo>
                  <a:lnTo>
                    <a:pt x="82" y="32"/>
                  </a:lnTo>
                  <a:lnTo>
                    <a:pt x="80" y="34"/>
                  </a:lnTo>
                  <a:lnTo>
                    <a:pt x="79" y="37"/>
                  </a:lnTo>
                  <a:lnTo>
                    <a:pt x="78" y="38"/>
                  </a:lnTo>
                  <a:lnTo>
                    <a:pt x="67" y="38"/>
                  </a:lnTo>
                  <a:lnTo>
                    <a:pt x="57" y="37"/>
                  </a:lnTo>
                  <a:lnTo>
                    <a:pt x="50" y="37"/>
                  </a:lnTo>
                  <a:lnTo>
                    <a:pt x="43" y="37"/>
                  </a:lnTo>
                  <a:lnTo>
                    <a:pt x="35" y="38"/>
                  </a:lnTo>
                  <a:lnTo>
                    <a:pt x="26" y="38"/>
                  </a:lnTo>
                  <a:lnTo>
                    <a:pt x="15" y="38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8" name="Freeform 46">
              <a:extLst>
                <a:ext uri="{FF2B5EF4-FFF2-40B4-BE49-F238E27FC236}">
                  <a16:creationId xmlns:a16="http://schemas.microsoft.com/office/drawing/2014/main" id="{DD9BBB40-473F-976F-051F-CCB2DA003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5" y="1913"/>
              <a:ext cx="151" cy="139"/>
            </a:xfrm>
            <a:custGeom>
              <a:avLst/>
              <a:gdLst>
                <a:gd name="T0" fmla="*/ 113 w 151"/>
                <a:gd name="T1" fmla="*/ 139 h 139"/>
                <a:gd name="T2" fmla="*/ 104 w 151"/>
                <a:gd name="T3" fmla="*/ 135 h 139"/>
                <a:gd name="T4" fmla="*/ 95 w 151"/>
                <a:gd name="T5" fmla="*/ 130 h 139"/>
                <a:gd name="T6" fmla="*/ 85 w 151"/>
                <a:gd name="T7" fmla="*/ 124 h 139"/>
                <a:gd name="T8" fmla="*/ 76 w 151"/>
                <a:gd name="T9" fmla="*/ 116 h 139"/>
                <a:gd name="T10" fmla="*/ 66 w 151"/>
                <a:gd name="T11" fmla="*/ 110 h 139"/>
                <a:gd name="T12" fmla="*/ 59 w 151"/>
                <a:gd name="T13" fmla="*/ 103 h 139"/>
                <a:gd name="T14" fmla="*/ 52 w 151"/>
                <a:gd name="T15" fmla="*/ 96 h 139"/>
                <a:gd name="T16" fmla="*/ 46 w 151"/>
                <a:gd name="T17" fmla="*/ 91 h 139"/>
                <a:gd name="T18" fmla="*/ 42 w 151"/>
                <a:gd name="T19" fmla="*/ 83 h 139"/>
                <a:gd name="T20" fmla="*/ 39 w 151"/>
                <a:gd name="T21" fmla="*/ 76 h 139"/>
                <a:gd name="T22" fmla="*/ 35 w 151"/>
                <a:gd name="T23" fmla="*/ 69 h 139"/>
                <a:gd name="T24" fmla="*/ 32 w 151"/>
                <a:gd name="T25" fmla="*/ 61 h 139"/>
                <a:gd name="T26" fmla="*/ 23 w 151"/>
                <a:gd name="T27" fmla="*/ 59 h 139"/>
                <a:gd name="T28" fmla="*/ 15 w 151"/>
                <a:gd name="T29" fmla="*/ 56 h 139"/>
                <a:gd name="T30" fmla="*/ 7 w 151"/>
                <a:gd name="T31" fmla="*/ 55 h 139"/>
                <a:gd name="T32" fmla="*/ 0 w 151"/>
                <a:gd name="T33" fmla="*/ 53 h 139"/>
                <a:gd name="T34" fmla="*/ 3 w 151"/>
                <a:gd name="T35" fmla="*/ 37 h 139"/>
                <a:gd name="T36" fmla="*/ 10 w 151"/>
                <a:gd name="T37" fmla="*/ 24 h 139"/>
                <a:gd name="T38" fmla="*/ 18 w 151"/>
                <a:gd name="T39" fmla="*/ 12 h 139"/>
                <a:gd name="T40" fmla="*/ 25 w 151"/>
                <a:gd name="T41" fmla="*/ 0 h 139"/>
                <a:gd name="T42" fmla="*/ 35 w 151"/>
                <a:gd name="T43" fmla="*/ 2 h 139"/>
                <a:gd name="T44" fmla="*/ 45 w 151"/>
                <a:gd name="T45" fmla="*/ 4 h 139"/>
                <a:gd name="T46" fmla="*/ 56 w 151"/>
                <a:gd name="T47" fmla="*/ 6 h 139"/>
                <a:gd name="T48" fmla="*/ 66 w 151"/>
                <a:gd name="T49" fmla="*/ 7 h 139"/>
                <a:gd name="T50" fmla="*/ 78 w 151"/>
                <a:gd name="T51" fmla="*/ 10 h 139"/>
                <a:gd name="T52" fmla="*/ 89 w 151"/>
                <a:gd name="T53" fmla="*/ 11 h 139"/>
                <a:gd name="T54" fmla="*/ 100 w 151"/>
                <a:gd name="T55" fmla="*/ 13 h 139"/>
                <a:gd name="T56" fmla="*/ 111 w 151"/>
                <a:gd name="T57" fmla="*/ 14 h 139"/>
                <a:gd name="T58" fmla="*/ 111 w 151"/>
                <a:gd name="T59" fmla="*/ 25 h 139"/>
                <a:gd name="T60" fmla="*/ 112 w 151"/>
                <a:gd name="T61" fmla="*/ 34 h 139"/>
                <a:gd name="T62" fmla="*/ 118 w 151"/>
                <a:gd name="T63" fmla="*/ 42 h 139"/>
                <a:gd name="T64" fmla="*/ 130 w 151"/>
                <a:gd name="T65" fmla="*/ 47 h 139"/>
                <a:gd name="T66" fmla="*/ 130 w 151"/>
                <a:gd name="T67" fmla="*/ 62 h 139"/>
                <a:gd name="T68" fmla="*/ 131 w 151"/>
                <a:gd name="T69" fmla="*/ 76 h 139"/>
                <a:gd name="T70" fmla="*/ 133 w 151"/>
                <a:gd name="T71" fmla="*/ 91 h 139"/>
                <a:gd name="T72" fmla="*/ 141 w 151"/>
                <a:gd name="T73" fmla="*/ 106 h 139"/>
                <a:gd name="T74" fmla="*/ 147 w 151"/>
                <a:gd name="T75" fmla="*/ 111 h 139"/>
                <a:gd name="T76" fmla="*/ 149 w 151"/>
                <a:gd name="T77" fmla="*/ 114 h 139"/>
                <a:gd name="T78" fmla="*/ 150 w 151"/>
                <a:gd name="T79" fmla="*/ 116 h 139"/>
                <a:gd name="T80" fmla="*/ 151 w 151"/>
                <a:gd name="T81" fmla="*/ 119 h 139"/>
                <a:gd name="T82" fmla="*/ 147 w 151"/>
                <a:gd name="T83" fmla="*/ 123 h 139"/>
                <a:gd name="T84" fmla="*/ 142 w 151"/>
                <a:gd name="T85" fmla="*/ 128 h 139"/>
                <a:gd name="T86" fmla="*/ 139 w 151"/>
                <a:gd name="T87" fmla="*/ 131 h 139"/>
                <a:gd name="T88" fmla="*/ 134 w 151"/>
                <a:gd name="T89" fmla="*/ 133 h 139"/>
                <a:gd name="T90" fmla="*/ 130 w 151"/>
                <a:gd name="T91" fmla="*/ 135 h 139"/>
                <a:gd name="T92" fmla="*/ 125 w 151"/>
                <a:gd name="T93" fmla="*/ 138 h 139"/>
                <a:gd name="T94" fmla="*/ 120 w 151"/>
                <a:gd name="T95" fmla="*/ 139 h 139"/>
                <a:gd name="T96" fmla="*/ 113 w 151"/>
                <a:gd name="T97" fmla="*/ 139 h 13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51" h="139">
                  <a:moveTo>
                    <a:pt x="113" y="139"/>
                  </a:moveTo>
                  <a:lnTo>
                    <a:pt x="104" y="135"/>
                  </a:lnTo>
                  <a:lnTo>
                    <a:pt x="95" y="130"/>
                  </a:lnTo>
                  <a:lnTo>
                    <a:pt x="85" y="124"/>
                  </a:lnTo>
                  <a:lnTo>
                    <a:pt x="76" y="116"/>
                  </a:lnTo>
                  <a:lnTo>
                    <a:pt x="66" y="110"/>
                  </a:lnTo>
                  <a:lnTo>
                    <a:pt x="59" y="103"/>
                  </a:lnTo>
                  <a:lnTo>
                    <a:pt x="52" y="96"/>
                  </a:lnTo>
                  <a:lnTo>
                    <a:pt x="46" y="91"/>
                  </a:lnTo>
                  <a:lnTo>
                    <a:pt x="42" y="83"/>
                  </a:lnTo>
                  <a:lnTo>
                    <a:pt x="39" y="76"/>
                  </a:lnTo>
                  <a:lnTo>
                    <a:pt x="35" y="69"/>
                  </a:lnTo>
                  <a:lnTo>
                    <a:pt x="32" y="61"/>
                  </a:lnTo>
                  <a:lnTo>
                    <a:pt x="23" y="59"/>
                  </a:lnTo>
                  <a:lnTo>
                    <a:pt x="15" y="56"/>
                  </a:lnTo>
                  <a:lnTo>
                    <a:pt x="7" y="55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4"/>
                  </a:lnTo>
                  <a:lnTo>
                    <a:pt x="18" y="12"/>
                  </a:lnTo>
                  <a:lnTo>
                    <a:pt x="25" y="0"/>
                  </a:lnTo>
                  <a:lnTo>
                    <a:pt x="35" y="2"/>
                  </a:lnTo>
                  <a:lnTo>
                    <a:pt x="45" y="4"/>
                  </a:lnTo>
                  <a:lnTo>
                    <a:pt x="56" y="6"/>
                  </a:lnTo>
                  <a:lnTo>
                    <a:pt x="66" y="7"/>
                  </a:lnTo>
                  <a:lnTo>
                    <a:pt x="78" y="10"/>
                  </a:lnTo>
                  <a:lnTo>
                    <a:pt x="89" y="11"/>
                  </a:lnTo>
                  <a:lnTo>
                    <a:pt x="100" y="13"/>
                  </a:lnTo>
                  <a:lnTo>
                    <a:pt x="111" y="14"/>
                  </a:lnTo>
                  <a:lnTo>
                    <a:pt x="111" y="25"/>
                  </a:lnTo>
                  <a:lnTo>
                    <a:pt x="112" y="34"/>
                  </a:lnTo>
                  <a:lnTo>
                    <a:pt x="118" y="42"/>
                  </a:lnTo>
                  <a:lnTo>
                    <a:pt x="130" y="47"/>
                  </a:lnTo>
                  <a:lnTo>
                    <a:pt x="130" y="62"/>
                  </a:lnTo>
                  <a:lnTo>
                    <a:pt x="131" y="76"/>
                  </a:lnTo>
                  <a:lnTo>
                    <a:pt x="133" y="91"/>
                  </a:lnTo>
                  <a:lnTo>
                    <a:pt x="141" y="106"/>
                  </a:lnTo>
                  <a:lnTo>
                    <a:pt x="147" y="111"/>
                  </a:lnTo>
                  <a:lnTo>
                    <a:pt x="149" y="114"/>
                  </a:lnTo>
                  <a:lnTo>
                    <a:pt x="150" y="116"/>
                  </a:lnTo>
                  <a:lnTo>
                    <a:pt x="151" y="119"/>
                  </a:lnTo>
                  <a:lnTo>
                    <a:pt x="147" y="123"/>
                  </a:lnTo>
                  <a:lnTo>
                    <a:pt x="142" y="128"/>
                  </a:lnTo>
                  <a:lnTo>
                    <a:pt x="139" y="131"/>
                  </a:lnTo>
                  <a:lnTo>
                    <a:pt x="134" y="133"/>
                  </a:lnTo>
                  <a:lnTo>
                    <a:pt x="130" y="135"/>
                  </a:lnTo>
                  <a:lnTo>
                    <a:pt x="125" y="138"/>
                  </a:lnTo>
                  <a:lnTo>
                    <a:pt x="120" y="139"/>
                  </a:lnTo>
                  <a:lnTo>
                    <a:pt x="113" y="139"/>
                  </a:lnTo>
                  <a:close/>
                </a:path>
              </a:pathLst>
            </a:custGeom>
            <a:solidFill>
              <a:srgbClr val="99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9" name="Freeform 47">
              <a:extLst>
                <a:ext uri="{FF2B5EF4-FFF2-40B4-BE49-F238E27FC236}">
                  <a16:creationId xmlns:a16="http://schemas.microsoft.com/office/drawing/2014/main" id="{EA89DA4B-6054-C907-19A8-67D73592E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2" y="2055"/>
              <a:ext cx="56" cy="8"/>
            </a:xfrm>
            <a:custGeom>
              <a:avLst/>
              <a:gdLst>
                <a:gd name="T0" fmla="*/ 1 w 54"/>
                <a:gd name="T1" fmla="*/ 8 h 8"/>
                <a:gd name="T2" fmla="*/ 0 w 54"/>
                <a:gd name="T3" fmla="*/ 8 h 8"/>
                <a:gd name="T4" fmla="*/ 0 w 54"/>
                <a:gd name="T5" fmla="*/ 6 h 8"/>
                <a:gd name="T6" fmla="*/ 0 w 54"/>
                <a:gd name="T7" fmla="*/ 4 h 8"/>
                <a:gd name="T8" fmla="*/ 0 w 54"/>
                <a:gd name="T9" fmla="*/ 0 h 8"/>
                <a:gd name="T10" fmla="*/ 2 w 54"/>
                <a:gd name="T11" fmla="*/ 0 h 8"/>
                <a:gd name="T12" fmla="*/ 4 w 54"/>
                <a:gd name="T13" fmla="*/ 0 h 8"/>
                <a:gd name="T14" fmla="*/ 7 w 54"/>
                <a:gd name="T15" fmla="*/ 0 h 8"/>
                <a:gd name="T16" fmla="*/ 12 w 54"/>
                <a:gd name="T17" fmla="*/ 0 h 8"/>
                <a:gd name="T18" fmla="*/ 17 w 54"/>
                <a:gd name="T19" fmla="*/ 0 h 8"/>
                <a:gd name="T20" fmla="*/ 26 w 54"/>
                <a:gd name="T21" fmla="*/ 0 h 8"/>
                <a:gd name="T22" fmla="*/ 39 w 54"/>
                <a:gd name="T23" fmla="*/ 0 h 8"/>
                <a:gd name="T24" fmla="*/ 54 w 54"/>
                <a:gd name="T25" fmla="*/ 0 h 8"/>
                <a:gd name="T26" fmla="*/ 53 w 54"/>
                <a:gd name="T27" fmla="*/ 2 h 8"/>
                <a:gd name="T28" fmla="*/ 53 w 54"/>
                <a:gd name="T29" fmla="*/ 3 h 8"/>
                <a:gd name="T30" fmla="*/ 53 w 54"/>
                <a:gd name="T31" fmla="*/ 5 h 8"/>
                <a:gd name="T32" fmla="*/ 53 w 54"/>
                <a:gd name="T33" fmla="*/ 8 h 8"/>
                <a:gd name="T34" fmla="*/ 46 w 54"/>
                <a:gd name="T35" fmla="*/ 8 h 8"/>
                <a:gd name="T36" fmla="*/ 40 w 54"/>
                <a:gd name="T37" fmla="*/ 8 h 8"/>
                <a:gd name="T38" fmla="*/ 33 w 54"/>
                <a:gd name="T39" fmla="*/ 8 h 8"/>
                <a:gd name="T40" fmla="*/ 26 w 54"/>
                <a:gd name="T41" fmla="*/ 8 h 8"/>
                <a:gd name="T42" fmla="*/ 20 w 54"/>
                <a:gd name="T43" fmla="*/ 8 h 8"/>
                <a:gd name="T44" fmla="*/ 13 w 54"/>
                <a:gd name="T45" fmla="*/ 8 h 8"/>
                <a:gd name="T46" fmla="*/ 7 w 54"/>
                <a:gd name="T47" fmla="*/ 8 h 8"/>
                <a:gd name="T48" fmla="*/ 1 w 54"/>
                <a:gd name="T49" fmla="*/ 8 h 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4" h="8">
                  <a:moveTo>
                    <a:pt x="1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6" y="0"/>
                  </a:lnTo>
                  <a:lnTo>
                    <a:pt x="39" y="0"/>
                  </a:lnTo>
                  <a:lnTo>
                    <a:pt x="54" y="0"/>
                  </a:lnTo>
                  <a:lnTo>
                    <a:pt x="53" y="2"/>
                  </a:lnTo>
                  <a:lnTo>
                    <a:pt x="53" y="3"/>
                  </a:lnTo>
                  <a:lnTo>
                    <a:pt x="53" y="5"/>
                  </a:lnTo>
                  <a:lnTo>
                    <a:pt x="53" y="8"/>
                  </a:lnTo>
                  <a:lnTo>
                    <a:pt x="46" y="8"/>
                  </a:lnTo>
                  <a:lnTo>
                    <a:pt x="40" y="8"/>
                  </a:lnTo>
                  <a:lnTo>
                    <a:pt x="33" y="8"/>
                  </a:lnTo>
                  <a:lnTo>
                    <a:pt x="26" y="8"/>
                  </a:lnTo>
                  <a:lnTo>
                    <a:pt x="20" y="8"/>
                  </a:lnTo>
                  <a:lnTo>
                    <a:pt x="13" y="8"/>
                  </a:lnTo>
                  <a:lnTo>
                    <a:pt x="7" y="8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20" name="Freeform 48">
              <a:extLst>
                <a:ext uri="{FF2B5EF4-FFF2-40B4-BE49-F238E27FC236}">
                  <a16:creationId xmlns:a16="http://schemas.microsoft.com/office/drawing/2014/main" id="{4E6F9022-E7CF-4F7C-66E9-A2AF4CC1A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5" y="1913"/>
              <a:ext cx="52" cy="45"/>
            </a:xfrm>
            <a:custGeom>
              <a:avLst/>
              <a:gdLst>
                <a:gd name="T0" fmla="*/ 37 w 52"/>
                <a:gd name="T1" fmla="*/ 43 h 43"/>
                <a:gd name="T2" fmla="*/ 30 w 52"/>
                <a:gd name="T3" fmla="*/ 41 h 43"/>
                <a:gd name="T4" fmla="*/ 23 w 52"/>
                <a:gd name="T5" fmla="*/ 37 h 43"/>
                <a:gd name="T6" fmla="*/ 18 w 52"/>
                <a:gd name="T7" fmla="*/ 34 h 43"/>
                <a:gd name="T8" fmla="*/ 12 w 52"/>
                <a:gd name="T9" fmla="*/ 31 h 43"/>
                <a:gd name="T10" fmla="*/ 8 w 52"/>
                <a:gd name="T11" fmla="*/ 26 h 43"/>
                <a:gd name="T12" fmla="*/ 4 w 52"/>
                <a:gd name="T13" fmla="*/ 22 h 43"/>
                <a:gd name="T14" fmla="*/ 1 w 52"/>
                <a:gd name="T15" fmla="*/ 16 h 43"/>
                <a:gd name="T16" fmla="*/ 0 w 52"/>
                <a:gd name="T17" fmla="*/ 11 h 43"/>
                <a:gd name="T18" fmla="*/ 4 w 52"/>
                <a:gd name="T19" fmla="*/ 6 h 43"/>
                <a:gd name="T20" fmla="*/ 7 w 52"/>
                <a:gd name="T21" fmla="*/ 4 h 43"/>
                <a:gd name="T22" fmla="*/ 8 w 52"/>
                <a:gd name="T23" fmla="*/ 2 h 43"/>
                <a:gd name="T24" fmla="*/ 9 w 52"/>
                <a:gd name="T25" fmla="*/ 0 h 43"/>
                <a:gd name="T26" fmla="*/ 13 w 52"/>
                <a:gd name="T27" fmla="*/ 1 h 43"/>
                <a:gd name="T28" fmla="*/ 20 w 52"/>
                <a:gd name="T29" fmla="*/ 4 h 43"/>
                <a:gd name="T30" fmla="*/ 27 w 52"/>
                <a:gd name="T31" fmla="*/ 9 h 43"/>
                <a:gd name="T32" fmla="*/ 36 w 52"/>
                <a:gd name="T33" fmla="*/ 14 h 43"/>
                <a:gd name="T34" fmla="*/ 42 w 52"/>
                <a:gd name="T35" fmla="*/ 21 h 43"/>
                <a:gd name="T36" fmla="*/ 49 w 52"/>
                <a:gd name="T37" fmla="*/ 29 h 43"/>
                <a:gd name="T38" fmla="*/ 52 w 52"/>
                <a:gd name="T39" fmla="*/ 35 h 43"/>
                <a:gd name="T40" fmla="*/ 52 w 52"/>
                <a:gd name="T41" fmla="*/ 42 h 43"/>
                <a:gd name="T42" fmla="*/ 50 w 52"/>
                <a:gd name="T43" fmla="*/ 43 h 43"/>
                <a:gd name="T44" fmla="*/ 47 w 52"/>
                <a:gd name="T45" fmla="*/ 43 h 43"/>
                <a:gd name="T46" fmla="*/ 43 w 52"/>
                <a:gd name="T47" fmla="*/ 43 h 43"/>
                <a:gd name="T48" fmla="*/ 37 w 52"/>
                <a:gd name="T49" fmla="*/ 43 h 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2" h="43">
                  <a:moveTo>
                    <a:pt x="37" y="43"/>
                  </a:moveTo>
                  <a:lnTo>
                    <a:pt x="30" y="41"/>
                  </a:lnTo>
                  <a:lnTo>
                    <a:pt x="23" y="37"/>
                  </a:lnTo>
                  <a:lnTo>
                    <a:pt x="18" y="34"/>
                  </a:lnTo>
                  <a:lnTo>
                    <a:pt x="12" y="31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4" y="6"/>
                  </a:lnTo>
                  <a:lnTo>
                    <a:pt x="7" y="4"/>
                  </a:lnTo>
                  <a:lnTo>
                    <a:pt x="8" y="2"/>
                  </a:lnTo>
                  <a:lnTo>
                    <a:pt x="9" y="0"/>
                  </a:lnTo>
                  <a:lnTo>
                    <a:pt x="13" y="1"/>
                  </a:lnTo>
                  <a:lnTo>
                    <a:pt x="20" y="4"/>
                  </a:lnTo>
                  <a:lnTo>
                    <a:pt x="27" y="9"/>
                  </a:lnTo>
                  <a:lnTo>
                    <a:pt x="36" y="14"/>
                  </a:lnTo>
                  <a:lnTo>
                    <a:pt x="42" y="21"/>
                  </a:lnTo>
                  <a:lnTo>
                    <a:pt x="49" y="29"/>
                  </a:lnTo>
                  <a:lnTo>
                    <a:pt x="52" y="35"/>
                  </a:lnTo>
                  <a:lnTo>
                    <a:pt x="52" y="42"/>
                  </a:lnTo>
                  <a:lnTo>
                    <a:pt x="50" y="43"/>
                  </a:lnTo>
                  <a:lnTo>
                    <a:pt x="47" y="43"/>
                  </a:lnTo>
                  <a:lnTo>
                    <a:pt x="43" y="43"/>
                  </a:lnTo>
                  <a:lnTo>
                    <a:pt x="37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21" name="Freeform 49">
              <a:extLst>
                <a:ext uri="{FF2B5EF4-FFF2-40B4-BE49-F238E27FC236}">
                  <a16:creationId xmlns:a16="http://schemas.microsoft.com/office/drawing/2014/main" id="{AED54019-FA3E-F6AE-1D56-0631A852F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5" y="1850"/>
              <a:ext cx="157" cy="68"/>
            </a:xfrm>
            <a:custGeom>
              <a:avLst/>
              <a:gdLst>
                <a:gd name="T0" fmla="*/ 97 w 157"/>
                <a:gd name="T1" fmla="*/ 68 h 68"/>
                <a:gd name="T2" fmla="*/ 84 w 157"/>
                <a:gd name="T3" fmla="*/ 67 h 68"/>
                <a:gd name="T4" fmla="*/ 72 w 157"/>
                <a:gd name="T5" fmla="*/ 66 h 68"/>
                <a:gd name="T6" fmla="*/ 59 w 157"/>
                <a:gd name="T7" fmla="*/ 65 h 68"/>
                <a:gd name="T8" fmla="*/ 45 w 157"/>
                <a:gd name="T9" fmla="*/ 63 h 68"/>
                <a:gd name="T10" fmla="*/ 32 w 157"/>
                <a:gd name="T11" fmla="*/ 59 h 68"/>
                <a:gd name="T12" fmla="*/ 21 w 157"/>
                <a:gd name="T13" fmla="*/ 57 h 68"/>
                <a:gd name="T14" fmla="*/ 10 w 157"/>
                <a:gd name="T15" fmla="*/ 53 h 68"/>
                <a:gd name="T16" fmla="*/ 0 w 157"/>
                <a:gd name="T17" fmla="*/ 48 h 68"/>
                <a:gd name="T18" fmla="*/ 1 w 157"/>
                <a:gd name="T19" fmla="*/ 35 h 68"/>
                <a:gd name="T20" fmla="*/ 3 w 157"/>
                <a:gd name="T21" fmla="*/ 23 h 68"/>
                <a:gd name="T22" fmla="*/ 6 w 157"/>
                <a:gd name="T23" fmla="*/ 10 h 68"/>
                <a:gd name="T24" fmla="*/ 12 w 157"/>
                <a:gd name="T25" fmla="*/ 0 h 68"/>
                <a:gd name="T26" fmla="*/ 30 w 157"/>
                <a:gd name="T27" fmla="*/ 1 h 68"/>
                <a:gd name="T28" fmla="*/ 48 w 157"/>
                <a:gd name="T29" fmla="*/ 4 h 68"/>
                <a:gd name="T30" fmla="*/ 65 w 157"/>
                <a:gd name="T31" fmla="*/ 7 h 68"/>
                <a:gd name="T32" fmla="*/ 83 w 157"/>
                <a:gd name="T33" fmla="*/ 13 h 68"/>
                <a:gd name="T34" fmla="*/ 101 w 157"/>
                <a:gd name="T35" fmla="*/ 19 h 68"/>
                <a:gd name="T36" fmla="*/ 119 w 157"/>
                <a:gd name="T37" fmla="*/ 27 h 68"/>
                <a:gd name="T38" fmla="*/ 137 w 157"/>
                <a:gd name="T39" fmla="*/ 36 h 68"/>
                <a:gd name="T40" fmla="*/ 154 w 157"/>
                <a:gd name="T41" fmla="*/ 46 h 68"/>
                <a:gd name="T42" fmla="*/ 155 w 157"/>
                <a:gd name="T43" fmla="*/ 49 h 68"/>
                <a:gd name="T44" fmla="*/ 155 w 157"/>
                <a:gd name="T45" fmla="*/ 54 h 68"/>
                <a:gd name="T46" fmla="*/ 157 w 157"/>
                <a:gd name="T47" fmla="*/ 57 h 68"/>
                <a:gd name="T48" fmla="*/ 157 w 157"/>
                <a:gd name="T49" fmla="*/ 62 h 68"/>
                <a:gd name="T50" fmla="*/ 152 w 157"/>
                <a:gd name="T51" fmla="*/ 65 h 68"/>
                <a:gd name="T52" fmla="*/ 145 w 157"/>
                <a:gd name="T53" fmla="*/ 66 h 68"/>
                <a:gd name="T54" fmla="*/ 137 w 157"/>
                <a:gd name="T55" fmla="*/ 67 h 68"/>
                <a:gd name="T56" fmla="*/ 127 w 157"/>
                <a:gd name="T57" fmla="*/ 68 h 68"/>
                <a:gd name="T58" fmla="*/ 117 w 157"/>
                <a:gd name="T59" fmla="*/ 68 h 68"/>
                <a:gd name="T60" fmla="*/ 108 w 157"/>
                <a:gd name="T61" fmla="*/ 68 h 68"/>
                <a:gd name="T62" fmla="*/ 101 w 157"/>
                <a:gd name="T63" fmla="*/ 68 h 68"/>
                <a:gd name="T64" fmla="*/ 97 w 157"/>
                <a:gd name="T65" fmla="*/ 68 h 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7" h="68">
                  <a:moveTo>
                    <a:pt x="97" y="68"/>
                  </a:moveTo>
                  <a:lnTo>
                    <a:pt x="84" y="67"/>
                  </a:lnTo>
                  <a:lnTo>
                    <a:pt x="72" y="66"/>
                  </a:lnTo>
                  <a:lnTo>
                    <a:pt x="59" y="65"/>
                  </a:lnTo>
                  <a:lnTo>
                    <a:pt x="45" y="63"/>
                  </a:lnTo>
                  <a:lnTo>
                    <a:pt x="32" y="59"/>
                  </a:lnTo>
                  <a:lnTo>
                    <a:pt x="21" y="57"/>
                  </a:lnTo>
                  <a:lnTo>
                    <a:pt x="10" y="53"/>
                  </a:lnTo>
                  <a:lnTo>
                    <a:pt x="0" y="48"/>
                  </a:lnTo>
                  <a:lnTo>
                    <a:pt x="1" y="35"/>
                  </a:lnTo>
                  <a:lnTo>
                    <a:pt x="3" y="23"/>
                  </a:lnTo>
                  <a:lnTo>
                    <a:pt x="6" y="10"/>
                  </a:lnTo>
                  <a:lnTo>
                    <a:pt x="12" y="0"/>
                  </a:lnTo>
                  <a:lnTo>
                    <a:pt x="30" y="1"/>
                  </a:lnTo>
                  <a:lnTo>
                    <a:pt x="48" y="4"/>
                  </a:lnTo>
                  <a:lnTo>
                    <a:pt x="65" y="7"/>
                  </a:lnTo>
                  <a:lnTo>
                    <a:pt x="83" y="13"/>
                  </a:lnTo>
                  <a:lnTo>
                    <a:pt x="101" y="19"/>
                  </a:lnTo>
                  <a:lnTo>
                    <a:pt x="119" y="27"/>
                  </a:lnTo>
                  <a:lnTo>
                    <a:pt x="137" y="36"/>
                  </a:lnTo>
                  <a:lnTo>
                    <a:pt x="154" y="46"/>
                  </a:lnTo>
                  <a:lnTo>
                    <a:pt x="155" y="49"/>
                  </a:lnTo>
                  <a:lnTo>
                    <a:pt x="155" y="54"/>
                  </a:lnTo>
                  <a:lnTo>
                    <a:pt x="157" y="57"/>
                  </a:lnTo>
                  <a:lnTo>
                    <a:pt x="157" y="62"/>
                  </a:lnTo>
                  <a:lnTo>
                    <a:pt x="152" y="65"/>
                  </a:lnTo>
                  <a:lnTo>
                    <a:pt x="145" y="66"/>
                  </a:lnTo>
                  <a:lnTo>
                    <a:pt x="137" y="67"/>
                  </a:lnTo>
                  <a:lnTo>
                    <a:pt x="127" y="68"/>
                  </a:lnTo>
                  <a:lnTo>
                    <a:pt x="117" y="68"/>
                  </a:lnTo>
                  <a:lnTo>
                    <a:pt x="108" y="68"/>
                  </a:lnTo>
                  <a:lnTo>
                    <a:pt x="101" y="68"/>
                  </a:lnTo>
                  <a:lnTo>
                    <a:pt x="97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22" name="Freeform 50">
              <a:extLst>
                <a:ext uri="{FF2B5EF4-FFF2-40B4-BE49-F238E27FC236}">
                  <a16:creationId xmlns:a16="http://schemas.microsoft.com/office/drawing/2014/main" id="{B7EF4E89-3518-C147-CC56-FE4E14F92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2" y="1898"/>
              <a:ext cx="16" cy="15"/>
            </a:xfrm>
            <a:custGeom>
              <a:avLst/>
              <a:gdLst>
                <a:gd name="T0" fmla="*/ 5 w 14"/>
                <a:gd name="T1" fmla="*/ 17 h 17"/>
                <a:gd name="T2" fmla="*/ 4 w 14"/>
                <a:gd name="T3" fmla="*/ 17 h 17"/>
                <a:gd name="T4" fmla="*/ 3 w 14"/>
                <a:gd name="T5" fmla="*/ 17 h 17"/>
                <a:gd name="T6" fmla="*/ 2 w 14"/>
                <a:gd name="T7" fmla="*/ 17 h 17"/>
                <a:gd name="T8" fmla="*/ 1 w 14"/>
                <a:gd name="T9" fmla="*/ 17 h 17"/>
                <a:gd name="T10" fmla="*/ 1 w 14"/>
                <a:gd name="T11" fmla="*/ 12 h 17"/>
                <a:gd name="T12" fmla="*/ 1 w 14"/>
                <a:gd name="T13" fmla="*/ 8 h 17"/>
                <a:gd name="T14" fmla="*/ 0 w 14"/>
                <a:gd name="T15" fmla="*/ 5 h 17"/>
                <a:gd name="T16" fmla="*/ 0 w 14"/>
                <a:gd name="T17" fmla="*/ 0 h 17"/>
                <a:gd name="T18" fmla="*/ 3 w 14"/>
                <a:gd name="T19" fmla="*/ 0 h 17"/>
                <a:gd name="T20" fmla="*/ 7 w 14"/>
                <a:gd name="T21" fmla="*/ 0 h 17"/>
                <a:gd name="T22" fmla="*/ 11 w 14"/>
                <a:gd name="T23" fmla="*/ 0 h 17"/>
                <a:gd name="T24" fmla="*/ 14 w 14"/>
                <a:gd name="T25" fmla="*/ 0 h 17"/>
                <a:gd name="T26" fmla="*/ 13 w 14"/>
                <a:gd name="T27" fmla="*/ 4 h 17"/>
                <a:gd name="T28" fmla="*/ 12 w 14"/>
                <a:gd name="T29" fmla="*/ 10 h 17"/>
                <a:gd name="T30" fmla="*/ 8 w 14"/>
                <a:gd name="T31" fmla="*/ 16 h 17"/>
                <a:gd name="T32" fmla="*/ 5 w 14"/>
                <a:gd name="T33" fmla="*/ 17 h 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4" h="17">
                  <a:moveTo>
                    <a:pt x="5" y="17"/>
                  </a:moveTo>
                  <a:lnTo>
                    <a:pt x="4" y="17"/>
                  </a:lnTo>
                  <a:lnTo>
                    <a:pt x="3" y="17"/>
                  </a:lnTo>
                  <a:lnTo>
                    <a:pt x="2" y="17"/>
                  </a:lnTo>
                  <a:lnTo>
                    <a:pt x="1" y="17"/>
                  </a:lnTo>
                  <a:lnTo>
                    <a:pt x="1" y="12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3" y="4"/>
                  </a:lnTo>
                  <a:lnTo>
                    <a:pt x="12" y="10"/>
                  </a:lnTo>
                  <a:lnTo>
                    <a:pt x="8" y="16"/>
                  </a:lnTo>
                  <a:lnTo>
                    <a:pt x="5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23" name="Freeform 51">
              <a:extLst>
                <a:ext uri="{FF2B5EF4-FFF2-40B4-BE49-F238E27FC236}">
                  <a16:creationId xmlns:a16="http://schemas.microsoft.com/office/drawing/2014/main" id="{2EC697B4-9859-9AA6-6450-88CC531D39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" y="1851"/>
              <a:ext cx="61" cy="45"/>
            </a:xfrm>
            <a:custGeom>
              <a:avLst/>
              <a:gdLst>
                <a:gd name="T0" fmla="*/ 9 w 61"/>
                <a:gd name="T1" fmla="*/ 45 h 45"/>
                <a:gd name="T2" fmla="*/ 7 w 61"/>
                <a:gd name="T3" fmla="*/ 43 h 45"/>
                <a:gd name="T4" fmla="*/ 4 w 61"/>
                <a:gd name="T5" fmla="*/ 40 h 45"/>
                <a:gd name="T6" fmla="*/ 2 w 61"/>
                <a:gd name="T7" fmla="*/ 39 h 45"/>
                <a:gd name="T8" fmla="*/ 0 w 61"/>
                <a:gd name="T9" fmla="*/ 37 h 45"/>
                <a:gd name="T10" fmla="*/ 2 w 61"/>
                <a:gd name="T11" fmla="*/ 28 h 45"/>
                <a:gd name="T12" fmla="*/ 8 w 61"/>
                <a:gd name="T13" fmla="*/ 20 h 45"/>
                <a:gd name="T14" fmla="*/ 14 w 61"/>
                <a:gd name="T15" fmla="*/ 13 h 45"/>
                <a:gd name="T16" fmla="*/ 23 w 61"/>
                <a:gd name="T17" fmla="*/ 7 h 45"/>
                <a:gd name="T18" fmla="*/ 33 w 61"/>
                <a:gd name="T19" fmla="*/ 3 h 45"/>
                <a:gd name="T20" fmla="*/ 42 w 61"/>
                <a:gd name="T21" fmla="*/ 0 h 45"/>
                <a:gd name="T22" fmla="*/ 52 w 61"/>
                <a:gd name="T23" fmla="*/ 0 h 45"/>
                <a:gd name="T24" fmla="*/ 61 w 61"/>
                <a:gd name="T25" fmla="*/ 3 h 45"/>
                <a:gd name="T26" fmla="*/ 60 w 61"/>
                <a:gd name="T27" fmla="*/ 10 h 45"/>
                <a:gd name="T28" fmla="*/ 56 w 61"/>
                <a:gd name="T29" fmla="*/ 18 h 45"/>
                <a:gd name="T30" fmla="*/ 50 w 61"/>
                <a:gd name="T31" fmla="*/ 25 h 45"/>
                <a:gd name="T32" fmla="*/ 42 w 61"/>
                <a:gd name="T33" fmla="*/ 32 h 45"/>
                <a:gd name="T34" fmla="*/ 35 w 61"/>
                <a:gd name="T35" fmla="*/ 36 h 45"/>
                <a:gd name="T36" fmla="*/ 26 w 61"/>
                <a:gd name="T37" fmla="*/ 40 h 45"/>
                <a:gd name="T38" fmla="*/ 17 w 61"/>
                <a:gd name="T39" fmla="*/ 44 h 45"/>
                <a:gd name="T40" fmla="*/ 9 w 61"/>
                <a:gd name="T41" fmla="*/ 45 h 4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1" h="45">
                  <a:moveTo>
                    <a:pt x="9" y="45"/>
                  </a:moveTo>
                  <a:lnTo>
                    <a:pt x="7" y="43"/>
                  </a:lnTo>
                  <a:lnTo>
                    <a:pt x="4" y="40"/>
                  </a:lnTo>
                  <a:lnTo>
                    <a:pt x="2" y="39"/>
                  </a:lnTo>
                  <a:lnTo>
                    <a:pt x="0" y="37"/>
                  </a:lnTo>
                  <a:lnTo>
                    <a:pt x="2" y="28"/>
                  </a:lnTo>
                  <a:lnTo>
                    <a:pt x="8" y="20"/>
                  </a:lnTo>
                  <a:lnTo>
                    <a:pt x="14" y="13"/>
                  </a:lnTo>
                  <a:lnTo>
                    <a:pt x="23" y="7"/>
                  </a:lnTo>
                  <a:lnTo>
                    <a:pt x="33" y="3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1" y="3"/>
                  </a:lnTo>
                  <a:lnTo>
                    <a:pt x="60" y="10"/>
                  </a:lnTo>
                  <a:lnTo>
                    <a:pt x="56" y="18"/>
                  </a:lnTo>
                  <a:lnTo>
                    <a:pt x="50" y="25"/>
                  </a:lnTo>
                  <a:lnTo>
                    <a:pt x="42" y="32"/>
                  </a:lnTo>
                  <a:lnTo>
                    <a:pt x="35" y="36"/>
                  </a:lnTo>
                  <a:lnTo>
                    <a:pt x="26" y="40"/>
                  </a:lnTo>
                  <a:lnTo>
                    <a:pt x="17" y="44"/>
                  </a:lnTo>
                  <a:lnTo>
                    <a:pt x="9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24" name="Freeform 52">
              <a:extLst>
                <a:ext uri="{FF2B5EF4-FFF2-40B4-BE49-F238E27FC236}">
                  <a16:creationId xmlns:a16="http://schemas.microsoft.com/office/drawing/2014/main" id="{E6A91691-3D5F-2F4D-C7FD-CC4EBE411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" y="1761"/>
              <a:ext cx="178" cy="126"/>
            </a:xfrm>
            <a:custGeom>
              <a:avLst/>
              <a:gdLst>
                <a:gd name="T0" fmla="*/ 145 w 176"/>
                <a:gd name="T1" fmla="*/ 127 h 127"/>
                <a:gd name="T2" fmla="*/ 127 w 176"/>
                <a:gd name="T3" fmla="*/ 118 h 127"/>
                <a:gd name="T4" fmla="*/ 110 w 176"/>
                <a:gd name="T5" fmla="*/ 110 h 127"/>
                <a:gd name="T6" fmla="*/ 93 w 176"/>
                <a:gd name="T7" fmla="*/ 103 h 127"/>
                <a:gd name="T8" fmla="*/ 77 w 176"/>
                <a:gd name="T9" fmla="*/ 96 h 127"/>
                <a:gd name="T10" fmla="*/ 60 w 176"/>
                <a:gd name="T11" fmla="*/ 90 h 127"/>
                <a:gd name="T12" fmla="*/ 43 w 176"/>
                <a:gd name="T13" fmla="*/ 86 h 127"/>
                <a:gd name="T14" fmla="*/ 26 w 176"/>
                <a:gd name="T15" fmla="*/ 82 h 127"/>
                <a:gd name="T16" fmla="*/ 8 w 176"/>
                <a:gd name="T17" fmla="*/ 77 h 127"/>
                <a:gd name="T18" fmla="*/ 3 w 176"/>
                <a:gd name="T19" fmla="*/ 68 h 127"/>
                <a:gd name="T20" fmla="*/ 0 w 176"/>
                <a:gd name="T21" fmla="*/ 59 h 127"/>
                <a:gd name="T22" fmla="*/ 0 w 176"/>
                <a:gd name="T23" fmla="*/ 52 h 127"/>
                <a:gd name="T24" fmla="*/ 2 w 176"/>
                <a:gd name="T25" fmla="*/ 43 h 127"/>
                <a:gd name="T26" fmla="*/ 8 w 176"/>
                <a:gd name="T27" fmla="*/ 44 h 127"/>
                <a:gd name="T28" fmla="*/ 13 w 176"/>
                <a:gd name="T29" fmla="*/ 46 h 127"/>
                <a:gd name="T30" fmla="*/ 20 w 176"/>
                <a:gd name="T31" fmla="*/ 49 h 127"/>
                <a:gd name="T32" fmla="*/ 28 w 176"/>
                <a:gd name="T33" fmla="*/ 50 h 127"/>
                <a:gd name="T34" fmla="*/ 31 w 176"/>
                <a:gd name="T35" fmla="*/ 39 h 127"/>
                <a:gd name="T36" fmla="*/ 36 w 176"/>
                <a:gd name="T37" fmla="*/ 30 h 127"/>
                <a:gd name="T38" fmla="*/ 43 w 176"/>
                <a:gd name="T39" fmla="*/ 23 h 127"/>
                <a:gd name="T40" fmla="*/ 54 w 176"/>
                <a:gd name="T41" fmla="*/ 20 h 127"/>
                <a:gd name="T42" fmla="*/ 57 w 176"/>
                <a:gd name="T43" fmla="*/ 25 h 127"/>
                <a:gd name="T44" fmla="*/ 59 w 176"/>
                <a:gd name="T45" fmla="*/ 30 h 127"/>
                <a:gd name="T46" fmla="*/ 62 w 176"/>
                <a:gd name="T47" fmla="*/ 35 h 127"/>
                <a:gd name="T48" fmla="*/ 67 w 176"/>
                <a:gd name="T49" fmla="*/ 40 h 127"/>
                <a:gd name="T50" fmla="*/ 78 w 176"/>
                <a:gd name="T51" fmla="*/ 33 h 127"/>
                <a:gd name="T52" fmla="*/ 88 w 176"/>
                <a:gd name="T53" fmla="*/ 24 h 127"/>
                <a:gd name="T54" fmla="*/ 99 w 176"/>
                <a:gd name="T55" fmla="*/ 16 h 127"/>
                <a:gd name="T56" fmla="*/ 110 w 176"/>
                <a:gd name="T57" fmla="*/ 9 h 127"/>
                <a:gd name="T58" fmla="*/ 121 w 176"/>
                <a:gd name="T59" fmla="*/ 5 h 127"/>
                <a:gd name="T60" fmla="*/ 135 w 176"/>
                <a:gd name="T61" fmla="*/ 1 h 127"/>
                <a:gd name="T62" fmla="*/ 148 w 176"/>
                <a:gd name="T63" fmla="*/ 0 h 127"/>
                <a:gd name="T64" fmla="*/ 163 w 176"/>
                <a:gd name="T65" fmla="*/ 4 h 127"/>
                <a:gd name="T66" fmla="*/ 170 w 176"/>
                <a:gd name="T67" fmla="*/ 18 h 127"/>
                <a:gd name="T68" fmla="*/ 169 w 176"/>
                <a:gd name="T69" fmla="*/ 35 h 127"/>
                <a:gd name="T70" fmla="*/ 163 w 176"/>
                <a:gd name="T71" fmla="*/ 52 h 127"/>
                <a:gd name="T72" fmla="*/ 156 w 176"/>
                <a:gd name="T73" fmla="*/ 67 h 127"/>
                <a:gd name="T74" fmla="*/ 156 w 176"/>
                <a:gd name="T75" fmla="*/ 69 h 127"/>
                <a:gd name="T76" fmla="*/ 156 w 176"/>
                <a:gd name="T77" fmla="*/ 72 h 127"/>
                <a:gd name="T78" fmla="*/ 156 w 176"/>
                <a:gd name="T79" fmla="*/ 74 h 127"/>
                <a:gd name="T80" fmla="*/ 155 w 176"/>
                <a:gd name="T81" fmla="*/ 76 h 127"/>
                <a:gd name="T82" fmla="*/ 163 w 176"/>
                <a:gd name="T83" fmla="*/ 78 h 127"/>
                <a:gd name="T84" fmla="*/ 170 w 176"/>
                <a:gd name="T85" fmla="*/ 80 h 127"/>
                <a:gd name="T86" fmla="*/ 173 w 176"/>
                <a:gd name="T87" fmla="*/ 87 h 127"/>
                <a:gd name="T88" fmla="*/ 176 w 176"/>
                <a:gd name="T89" fmla="*/ 97 h 127"/>
                <a:gd name="T90" fmla="*/ 168 w 176"/>
                <a:gd name="T91" fmla="*/ 107 h 127"/>
                <a:gd name="T92" fmla="*/ 163 w 176"/>
                <a:gd name="T93" fmla="*/ 116 h 127"/>
                <a:gd name="T94" fmla="*/ 157 w 176"/>
                <a:gd name="T95" fmla="*/ 123 h 127"/>
                <a:gd name="T96" fmla="*/ 145 w 176"/>
                <a:gd name="T97" fmla="*/ 127 h 12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6" h="127">
                  <a:moveTo>
                    <a:pt x="145" y="127"/>
                  </a:moveTo>
                  <a:lnTo>
                    <a:pt x="127" y="118"/>
                  </a:lnTo>
                  <a:lnTo>
                    <a:pt x="110" y="110"/>
                  </a:lnTo>
                  <a:lnTo>
                    <a:pt x="93" y="103"/>
                  </a:lnTo>
                  <a:lnTo>
                    <a:pt x="77" y="96"/>
                  </a:lnTo>
                  <a:lnTo>
                    <a:pt x="60" y="90"/>
                  </a:lnTo>
                  <a:lnTo>
                    <a:pt x="43" y="86"/>
                  </a:lnTo>
                  <a:lnTo>
                    <a:pt x="26" y="82"/>
                  </a:lnTo>
                  <a:lnTo>
                    <a:pt x="8" y="77"/>
                  </a:lnTo>
                  <a:lnTo>
                    <a:pt x="3" y="68"/>
                  </a:lnTo>
                  <a:lnTo>
                    <a:pt x="0" y="59"/>
                  </a:lnTo>
                  <a:lnTo>
                    <a:pt x="0" y="52"/>
                  </a:lnTo>
                  <a:lnTo>
                    <a:pt x="2" y="43"/>
                  </a:lnTo>
                  <a:lnTo>
                    <a:pt x="8" y="44"/>
                  </a:lnTo>
                  <a:lnTo>
                    <a:pt x="13" y="46"/>
                  </a:lnTo>
                  <a:lnTo>
                    <a:pt x="20" y="49"/>
                  </a:lnTo>
                  <a:lnTo>
                    <a:pt x="28" y="50"/>
                  </a:lnTo>
                  <a:lnTo>
                    <a:pt x="31" y="39"/>
                  </a:lnTo>
                  <a:lnTo>
                    <a:pt x="36" y="30"/>
                  </a:lnTo>
                  <a:lnTo>
                    <a:pt x="43" y="23"/>
                  </a:lnTo>
                  <a:lnTo>
                    <a:pt x="54" y="20"/>
                  </a:lnTo>
                  <a:lnTo>
                    <a:pt x="57" y="25"/>
                  </a:lnTo>
                  <a:lnTo>
                    <a:pt x="59" y="30"/>
                  </a:lnTo>
                  <a:lnTo>
                    <a:pt x="62" y="35"/>
                  </a:lnTo>
                  <a:lnTo>
                    <a:pt x="67" y="40"/>
                  </a:lnTo>
                  <a:lnTo>
                    <a:pt x="78" y="33"/>
                  </a:lnTo>
                  <a:lnTo>
                    <a:pt x="88" y="24"/>
                  </a:lnTo>
                  <a:lnTo>
                    <a:pt x="99" y="16"/>
                  </a:lnTo>
                  <a:lnTo>
                    <a:pt x="110" y="9"/>
                  </a:lnTo>
                  <a:lnTo>
                    <a:pt x="121" y="5"/>
                  </a:lnTo>
                  <a:lnTo>
                    <a:pt x="135" y="1"/>
                  </a:lnTo>
                  <a:lnTo>
                    <a:pt x="148" y="0"/>
                  </a:lnTo>
                  <a:lnTo>
                    <a:pt x="163" y="4"/>
                  </a:lnTo>
                  <a:lnTo>
                    <a:pt x="170" y="18"/>
                  </a:lnTo>
                  <a:lnTo>
                    <a:pt x="169" y="35"/>
                  </a:lnTo>
                  <a:lnTo>
                    <a:pt x="163" y="52"/>
                  </a:lnTo>
                  <a:lnTo>
                    <a:pt x="156" y="67"/>
                  </a:lnTo>
                  <a:lnTo>
                    <a:pt x="156" y="69"/>
                  </a:lnTo>
                  <a:lnTo>
                    <a:pt x="156" y="72"/>
                  </a:lnTo>
                  <a:lnTo>
                    <a:pt x="156" y="74"/>
                  </a:lnTo>
                  <a:lnTo>
                    <a:pt x="155" y="76"/>
                  </a:lnTo>
                  <a:lnTo>
                    <a:pt x="163" y="78"/>
                  </a:lnTo>
                  <a:lnTo>
                    <a:pt x="170" y="80"/>
                  </a:lnTo>
                  <a:lnTo>
                    <a:pt x="173" y="87"/>
                  </a:lnTo>
                  <a:lnTo>
                    <a:pt x="176" y="97"/>
                  </a:lnTo>
                  <a:lnTo>
                    <a:pt x="168" y="107"/>
                  </a:lnTo>
                  <a:lnTo>
                    <a:pt x="163" y="116"/>
                  </a:lnTo>
                  <a:lnTo>
                    <a:pt x="157" y="123"/>
                  </a:lnTo>
                  <a:lnTo>
                    <a:pt x="145" y="1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</p:grpSp>
      <p:pic>
        <p:nvPicPr>
          <p:cNvPr id="22534" name="Picture 53" descr="BD07231_">
            <a:extLst>
              <a:ext uri="{FF2B5EF4-FFF2-40B4-BE49-F238E27FC236}">
                <a16:creationId xmlns:a16="http://schemas.microsoft.com/office/drawing/2014/main" id="{C992F9DC-22F0-3B75-DDDB-B0653199B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163" y="4033838"/>
            <a:ext cx="15938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Rectangle 2">
            <a:extLst>
              <a:ext uri="{FF2B5EF4-FFF2-40B4-BE49-F238E27FC236}">
                <a16:creationId xmlns:a16="http://schemas.microsoft.com/office/drawing/2014/main" id="{B82C3C0F-DD8A-0F65-F96D-9024D2F37F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When to Employ DFSS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03D2CA20-57AF-B322-F819-282FFCDD67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800"/>
              <a:t>Product or Process doesn’t currently exist</a:t>
            </a:r>
          </a:p>
          <a:p>
            <a:pPr lvl="1" eaLnBrk="1" hangingPunct="1">
              <a:defRPr/>
            </a:pPr>
            <a:r>
              <a:rPr lang="en-US" altLang="en-US"/>
              <a:t>New product or service introduction</a:t>
            </a:r>
          </a:p>
          <a:p>
            <a:pPr lvl="1" eaLnBrk="1" hangingPunct="1">
              <a:defRPr/>
            </a:pPr>
            <a:r>
              <a:rPr lang="en-US" altLang="en-US"/>
              <a:t>Multiple fundamentally different versions of the process are in use</a:t>
            </a:r>
          </a:p>
          <a:p>
            <a:pPr eaLnBrk="1" hangingPunct="1">
              <a:buFont typeface="Symbol" panose="05050102010706020507" pitchFamily="18" charset="2"/>
              <a:buNone/>
              <a:defRPr/>
            </a:pPr>
            <a:endParaRPr lang="en-US" altLang="en-US"/>
          </a:p>
          <a:p>
            <a:pPr eaLnBrk="1" hangingPunct="1">
              <a:buFont typeface="Symbol" panose="05050102010706020507" pitchFamily="18" charset="2"/>
              <a:buNone/>
              <a:defRPr/>
            </a:pPr>
            <a:r>
              <a:rPr lang="en-US" altLang="en-US" sz="2800"/>
              <a:t>		</a:t>
            </a:r>
            <a:r>
              <a:rPr lang="en-US" altLang="en-US" sz="2800" i="1"/>
              <a:t>OR</a:t>
            </a:r>
          </a:p>
          <a:p>
            <a:pPr eaLnBrk="1" hangingPunct="1">
              <a:defRPr/>
            </a:pPr>
            <a:endParaRPr lang="en-US" altLang="en-US" sz="2800"/>
          </a:p>
          <a:p>
            <a:pPr eaLnBrk="1" hangingPunct="1">
              <a:defRPr/>
            </a:pPr>
            <a:r>
              <a:rPr lang="en-US" altLang="en-US" sz="2800"/>
              <a:t>When incremental improvement isn’t enough</a:t>
            </a:r>
          </a:p>
          <a:p>
            <a:pPr lvl="1" eaLnBrk="1" hangingPunct="1">
              <a:defRPr/>
            </a:pPr>
            <a:r>
              <a:rPr lang="en-US" altLang="en-US"/>
              <a:t>Next generation product</a:t>
            </a:r>
          </a:p>
          <a:p>
            <a:pPr lvl="1" eaLnBrk="1" hangingPunct="1">
              <a:defRPr/>
            </a:pPr>
            <a:r>
              <a:rPr lang="en-US" altLang="en-US"/>
              <a:t>Process broken or does not exist</a:t>
            </a:r>
          </a:p>
          <a:p>
            <a:pPr lvl="1" eaLnBrk="1" hangingPunct="1">
              <a:defRPr/>
            </a:pPr>
            <a:r>
              <a:rPr lang="en-US" altLang="en-US"/>
              <a:t>Product/Process has reached entitlement</a:t>
            </a:r>
          </a:p>
          <a:p>
            <a:pPr lvl="1" eaLnBrk="1" hangingPunct="1">
              <a:defRPr/>
            </a:pPr>
            <a:r>
              <a:rPr lang="en-US" altLang="en-US"/>
              <a:t>Information technology implementation</a:t>
            </a:r>
          </a:p>
          <a:p>
            <a:pPr eaLnBrk="1" hangingPunct="1">
              <a:defRPr/>
            </a:pPr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8E75F5-D3E0-F98C-F140-8F542CEB2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EE18C3E-0B68-C37A-04AA-1DF83ED3E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DFSS Process</a:t>
            </a:r>
          </a:p>
        </p:txBody>
      </p:sp>
    </p:spTree>
    <p:extLst>
      <p:ext uri="{BB962C8B-B14F-4D97-AF65-F5344CB8AC3E}">
        <p14:creationId xmlns:p14="http://schemas.microsoft.com/office/powerpoint/2010/main" val="42499774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2">
            <a:extLst>
              <a:ext uri="{FF2B5EF4-FFF2-40B4-BE49-F238E27FC236}">
                <a16:creationId xmlns:a16="http://schemas.microsoft.com/office/drawing/2014/main" id="{02E1BDFB-D6B2-DEDA-C097-09D90EBF29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DMEDVI, DMAIEC And PM Systems</a:t>
            </a:r>
          </a:p>
        </p:txBody>
      </p:sp>
      <p:sp>
        <p:nvSpPr>
          <p:cNvPr id="30723" name="Rectangle 4">
            <a:extLst>
              <a:ext uri="{FF2B5EF4-FFF2-40B4-BE49-F238E27FC236}">
                <a16:creationId xmlns:a16="http://schemas.microsoft.com/office/drawing/2014/main" id="{1C116D35-9A4B-359A-410D-5F31EEFB1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50" y="914400"/>
            <a:ext cx="72421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92150" indent="-23018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sz="2400" b="1" i="1" dirty="0">
                <a:solidFill>
                  <a:schemeClr val="accent2"/>
                </a:solidFill>
                <a:latin typeface="Arial" panose="020B0604020202020204" pitchFamily="34" charset="0"/>
              </a:rPr>
              <a:t>How Do They Differ?</a:t>
            </a:r>
          </a:p>
        </p:txBody>
      </p:sp>
      <p:sp>
        <p:nvSpPr>
          <p:cNvPr id="30724" name="Rectangle 5">
            <a:extLst>
              <a:ext uri="{FF2B5EF4-FFF2-40B4-BE49-F238E27FC236}">
                <a16:creationId xmlns:a16="http://schemas.microsoft.com/office/drawing/2014/main" id="{FBE17D59-D8C0-21B8-196E-3ABDF1E3A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150" y="1278687"/>
            <a:ext cx="5480050" cy="5080000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 anchor="ctr" anchorCtr="1"/>
          <a:lstStyle>
            <a:lvl1pPr marL="342900" indent="-3429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863600" indent="-23653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ct val="75000"/>
              </a:spcAft>
              <a:buClr>
                <a:schemeClr val="accent2"/>
              </a:buClr>
              <a:buFont typeface="Symbol" panose="05050102010706020507" pitchFamily="18" charset="2"/>
              <a:buChar char="·"/>
              <a:defRPr/>
            </a:pPr>
            <a:r>
              <a:rPr lang="en-US" altLang="en-US" sz="1941" dirty="0">
                <a:latin typeface="Arial" panose="020B0604020202020204" pitchFamily="34" charset="0"/>
              </a:rPr>
              <a:t>Product/Process Design (DMEDVI) – Project</a:t>
            </a:r>
          </a:p>
          <a:p>
            <a:pPr lvl="1" eaLnBrk="1" hangingPunct="1">
              <a:spcBef>
                <a:spcPct val="20000"/>
              </a:spcBef>
              <a:spcAft>
                <a:spcPct val="75000"/>
              </a:spcAft>
              <a:buClr>
                <a:schemeClr val="accent2"/>
              </a:buClr>
              <a:buFontTx/>
              <a:buChar char=""/>
              <a:defRPr/>
            </a:pPr>
            <a:r>
              <a:rPr lang="en-US" altLang="en-US" sz="1765" b="1" dirty="0">
                <a:solidFill>
                  <a:schemeClr val="accent2"/>
                </a:solidFill>
                <a:latin typeface="Arial" panose="020B0604020202020204" pitchFamily="34" charset="0"/>
              </a:rPr>
              <a:t>Optimize Design</a:t>
            </a:r>
            <a:r>
              <a:rPr lang="en-US" altLang="en-US" sz="1765" dirty="0">
                <a:solidFill>
                  <a:schemeClr val="folHlin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765" dirty="0">
                <a:latin typeface="Arial" panose="020B0604020202020204" pitchFamily="34" charset="0"/>
              </a:rPr>
              <a:t>Across CTQs And Subprocesses</a:t>
            </a:r>
            <a:br>
              <a:rPr lang="en-US" altLang="en-US" sz="1765" dirty="0">
                <a:latin typeface="Arial" panose="020B0604020202020204" pitchFamily="34" charset="0"/>
              </a:rPr>
            </a:br>
            <a:endParaRPr lang="en-US" altLang="en-US" sz="1765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spcAft>
                <a:spcPct val="75000"/>
              </a:spcAft>
              <a:buClr>
                <a:schemeClr val="accent2"/>
              </a:buClr>
              <a:buFont typeface="Symbol" panose="05050102010706020507" pitchFamily="18" charset="2"/>
              <a:buChar char="·"/>
              <a:defRPr/>
            </a:pPr>
            <a:r>
              <a:rPr lang="en-US" altLang="en-US" sz="1941" dirty="0">
                <a:latin typeface="Arial" panose="020B0604020202020204" pitchFamily="34" charset="0"/>
              </a:rPr>
              <a:t>Process Improvement (DMAIEC) – Project</a:t>
            </a:r>
          </a:p>
          <a:p>
            <a:pPr lvl="1" eaLnBrk="1" hangingPunct="1">
              <a:spcBef>
                <a:spcPct val="20000"/>
              </a:spcBef>
              <a:spcAft>
                <a:spcPct val="75000"/>
              </a:spcAft>
              <a:buClr>
                <a:schemeClr val="accent2"/>
              </a:buClr>
              <a:buFontTx/>
              <a:buChar char=""/>
              <a:defRPr/>
            </a:pPr>
            <a:r>
              <a:rPr lang="en-US" altLang="en-US" sz="1765" dirty="0">
                <a:latin typeface="Arial" panose="020B0604020202020204" pitchFamily="34" charset="0"/>
              </a:rPr>
              <a:t>Focus On </a:t>
            </a:r>
            <a:r>
              <a:rPr lang="en-US" altLang="en-US" sz="1765" b="1" dirty="0">
                <a:solidFill>
                  <a:schemeClr val="accent2"/>
                </a:solidFill>
                <a:latin typeface="Arial" panose="020B0604020202020204" pitchFamily="34" charset="0"/>
              </a:rPr>
              <a:t>Root Causes</a:t>
            </a:r>
            <a:r>
              <a:rPr lang="en-US" altLang="en-US" sz="1765" dirty="0">
                <a:solidFill>
                  <a:schemeClr val="folHlin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765" dirty="0">
                <a:latin typeface="Arial" panose="020B0604020202020204" pitchFamily="34" charset="0"/>
              </a:rPr>
              <a:t>That Drive CTQ Performance</a:t>
            </a:r>
          </a:p>
          <a:p>
            <a:pPr lvl="1" eaLnBrk="1" hangingPunct="1">
              <a:spcBef>
                <a:spcPct val="20000"/>
              </a:spcBef>
              <a:spcAft>
                <a:spcPct val="75000"/>
              </a:spcAft>
              <a:buClr>
                <a:schemeClr val="accent2"/>
              </a:buClr>
              <a:defRPr/>
            </a:pPr>
            <a:endParaRPr lang="en-US" altLang="en-US" sz="1765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spcAft>
                <a:spcPct val="75000"/>
              </a:spcAft>
              <a:buClr>
                <a:schemeClr val="accent2"/>
              </a:buClr>
              <a:buFont typeface="Symbol" panose="05050102010706020507" pitchFamily="18" charset="2"/>
              <a:buChar char="·"/>
              <a:defRPr/>
            </a:pPr>
            <a:r>
              <a:rPr lang="en-US" altLang="en-US" sz="1941" dirty="0">
                <a:latin typeface="Arial" panose="020B0604020202020204" pitchFamily="34" charset="0"/>
              </a:rPr>
              <a:t>Process Management (PM System) –</a:t>
            </a:r>
            <a:r>
              <a:rPr lang="en-US" altLang="en-US" sz="1941" dirty="0">
                <a:solidFill>
                  <a:schemeClr val="hlin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941" dirty="0">
                <a:latin typeface="Arial" panose="020B0604020202020204" pitchFamily="34" charset="0"/>
              </a:rPr>
              <a:t>Process</a:t>
            </a:r>
          </a:p>
          <a:p>
            <a:pPr lvl="1" eaLnBrk="1" hangingPunct="1">
              <a:spcBef>
                <a:spcPct val="20000"/>
              </a:spcBef>
              <a:spcAft>
                <a:spcPct val="75000"/>
              </a:spcAft>
              <a:buClr>
                <a:schemeClr val="accent2"/>
              </a:buClr>
              <a:buFontTx/>
              <a:buChar char=""/>
              <a:defRPr/>
            </a:pPr>
            <a:r>
              <a:rPr lang="en-US" altLang="en-US" sz="1765" b="1" dirty="0">
                <a:solidFill>
                  <a:schemeClr val="accent2"/>
                </a:solidFill>
                <a:latin typeface="Arial" panose="020B0604020202020204" pitchFamily="34" charset="0"/>
              </a:rPr>
              <a:t>Ongoing</a:t>
            </a:r>
            <a:r>
              <a:rPr lang="en-US" altLang="en-US" sz="1765" dirty="0">
                <a:latin typeface="Arial" panose="020B0604020202020204" pitchFamily="34" charset="0"/>
              </a:rPr>
              <a:t> Management Of Processes</a:t>
            </a:r>
          </a:p>
          <a:p>
            <a:pPr lvl="1" eaLnBrk="1" hangingPunct="1">
              <a:spcBef>
                <a:spcPct val="20000"/>
              </a:spcBef>
              <a:spcAft>
                <a:spcPct val="75000"/>
              </a:spcAft>
              <a:buClr>
                <a:schemeClr val="accent2"/>
              </a:buClr>
              <a:buFontTx/>
              <a:buChar char=""/>
              <a:defRPr/>
            </a:pPr>
            <a:r>
              <a:rPr lang="en-US" altLang="en-US" sz="1765" dirty="0">
                <a:latin typeface="Arial" panose="020B0604020202020204" pitchFamily="34" charset="0"/>
              </a:rPr>
              <a:t>“</a:t>
            </a:r>
            <a:r>
              <a:rPr lang="en-US" altLang="en-US" sz="1765" b="1" dirty="0">
                <a:solidFill>
                  <a:schemeClr val="accent2"/>
                </a:solidFill>
                <a:latin typeface="Arial" panose="020B0604020202020204" pitchFamily="34" charset="0"/>
              </a:rPr>
              <a:t>Leaning</a:t>
            </a:r>
            <a:r>
              <a:rPr lang="en-US" altLang="en-US" sz="1765" dirty="0">
                <a:latin typeface="Arial" panose="020B0604020202020204" pitchFamily="34" charset="0"/>
              </a:rPr>
              <a:t>” Existing Production Processes</a:t>
            </a:r>
          </a:p>
        </p:txBody>
      </p:sp>
      <p:grpSp>
        <p:nvGrpSpPr>
          <p:cNvPr id="28677" name="Group 6">
            <a:extLst>
              <a:ext uri="{FF2B5EF4-FFF2-40B4-BE49-F238E27FC236}">
                <a16:creationId xmlns:a16="http://schemas.microsoft.com/office/drawing/2014/main" id="{6530C69E-F71E-3CB6-721C-F154E2F0B92B}"/>
              </a:ext>
            </a:extLst>
          </p:cNvPr>
          <p:cNvGrpSpPr>
            <a:grpSpLocks/>
          </p:cNvGrpSpPr>
          <p:nvPr/>
        </p:nvGrpSpPr>
        <p:grpSpPr bwMode="auto">
          <a:xfrm>
            <a:off x="6502400" y="5285537"/>
            <a:ext cx="1533525" cy="952500"/>
            <a:chOff x="4546" y="3730"/>
            <a:chExt cx="1095" cy="680"/>
          </a:xfrm>
        </p:grpSpPr>
        <p:sp>
          <p:nvSpPr>
            <p:cNvPr id="30784" name="Rectangle 7">
              <a:extLst>
                <a:ext uri="{FF2B5EF4-FFF2-40B4-BE49-F238E27FC236}">
                  <a16:creationId xmlns:a16="http://schemas.microsoft.com/office/drawing/2014/main" id="{FE26A30C-4308-83A9-F0EE-B31340910E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1" y="3733"/>
              <a:ext cx="108" cy="677"/>
            </a:xfrm>
            <a:prstGeom prst="rect">
              <a:avLst/>
            </a:prstGeom>
            <a:solidFill>
              <a:srgbClr val="AD6900"/>
            </a:soli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5" name="Rectangle 8">
              <a:extLst>
                <a:ext uri="{FF2B5EF4-FFF2-40B4-BE49-F238E27FC236}">
                  <a16:creationId xmlns:a16="http://schemas.microsoft.com/office/drawing/2014/main" id="{E45F6D2A-4B99-7CB5-EE29-33B17E24B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3" y="3733"/>
              <a:ext cx="109" cy="677"/>
            </a:xfrm>
            <a:prstGeom prst="rect">
              <a:avLst/>
            </a:prstGeom>
            <a:solidFill>
              <a:srgbClr val="AD6900"/>
            </a:soli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6" name="Rectangle 9">
              <a:extLst>
                <a:ext uri="{FF2B5EF4-FFF2-40B4-BE49-F238E27FC236}">
                  <a16:creationId xmlns:a16="http://schemas.microsoft.com/office/drawing/2014/main" id="{7E24DE7E-06D6-63F8-A341-D4B892101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5" y="3733"/>
              <a:ext cx="109" cy="677"/>
            </a:xfrm>
            <a:prstGeom prst="rect">
              <a:avLst/>
            </a:prstGeom>
            <a:solidFill>
              <a:srgbClr val="AD6900"/>
            </a:soli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7" name="Rectangle 10">
              <a:extLst>
                <a:ext uri="{FF2B5EF4-FFF2-40B4-BE49-F238E27FC236}">
                  <a16:creationId xmlns:a16="http://schemas.microsoft.com/office/drawing/2014/main" id="{5A5F20AA-26BA-15CF-E77C-E6564ACE99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6" y="3733"/>
              <a:ext cx="109" cy="677"/>
            </a:xfrm>
            <a:prstGeom prst="rect">
              <a:avLst/>
            </a:prstGeom>
            <a:solidFill>
              <a:srgbClr val="AD6900"/>
            </a:soli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8" name="AutoShape 11">
              <a:extLst>
                <a:ext uri="{FF2B5EF4-FFF2-40B4-BE49-F238E27FC236}">
                  <a16:creationId xmlns:a16="http://schemas.microsoft.com/office/drawing/2014/main" id="{22BB7B97-7105-3116-BBDD-4A9AB2CBF0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6" y="4235"/>
              <a:ext cx="1095" cy="170"/>
            </a:xfrm>
            <a:prstGeom prst="rightArrow">
              <a:avLst>
                <a:gd name="adj1" fmla="val 50000"/>
                <a:gd name="adj2" fmla="val 37007"/>
              </a:avLst>
            </a:prstGeom>
            <a:solidFill>
              <a:srgbClr val="004E47"/>
            </a:soli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9" name="AutoShape 12">
              <a:extLst>
                <a:ext uri="{FF2B5EF4-FFF2-40B4-BE49-F238E27FC236}">
                  <a16:creationId xmlns:a16="http://schemas.microsoft.com/office/drawing/2014/main" id="{679CABC7-B21D-8685-84F8-E6CC6C2D03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6" y="3898"/>
              <a:ext cx="1095" cy="168"/>
            </a:xfrm>
            <a:prstGeom prst="rightArrow">
              <a:avLst>
                <a:gd name="adj1" fmla="val 50000"/>
                <a:gd name="adj2" fmla="val 37448"/>
              </a:avLst>
            </a:prstGeom>
            <a:solidFill>
              <a:srgbClr val="004E47"/>
            </a:soli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90" name="AutoShape 13">
              <a:extLst>
                <a:ext uri="{FF2B5EF4-FFF2-40B4-BE49-F238E27FC236}">
                  <a16:creationId xmlns:a16="http://schemas.microsoft.com/office/drawing/2014/main" id="{7CB4496C-FD62-9CBB-BEF1-BE25C16F32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6" y="3730"/>
              <a:ext cx="1095" cy="170"/>
            </a:xfrm>
            <a:prstGeom prst="rightArrow">
              <a:avLst>
                <a:gd name="adj1" fmla="val 50000"/>
                <a:gd name="adj2" fmla="val 37007"/>
              </a:avLst>
            </a:prstGeom>
            <a:solidFill>
              <a:srgbClr val="004E47"/>
            </a:soli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91" name="AutoShape 14">
              <a:extLst>
                <a:ext uri="{FF2B5EF4-FFF2-40B4-BE49-F238E27FC236}">
                  <a16:creationId xmlns:a16="http://schemas.microsoft.com/office/drawing/2014/main" id="{11822323-2257-13A2-81AF-CEA19036E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6" y="4067"/>
              <a:ext cx="1095" cy="170"/>
            </a:xfrm>
            <a:prstGeom prst="rightArrow">
              <a:avLst>
                <a:gd name="adj1" fmla="val 50000"/>
                <a:gd name="adj2" fmla="val 37007"/>
              </a:avLst>
            </a:prstGeom>
            <a:solidFill>
              <a:srgbClr val="004E47"/>
            </a:soli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</p:grpSp>
      <p:grpSp>
        <p:nvGrpSpPr>
          <p:cNvPr id="28678" name="Group 15">
            <a:extLst>
              <a:ext uri="{FF2B5EF4-FFF2-40B4-BE49-F238E27FC236}">
                <a16:creationId xmlns:a16="http://schemas.microsoft.com/office/drawing/2014/main" id="{8F70ADE0-C8F1-4383-087C-61ED21E7C241}"/>
              </a:ext>
            </a:extLst>
          </p:cNvPr>
          <p:cNvGrpSpPr>
            <a:grpSpLocks/>
          </p:cNvGrpSpPr>
          <p:nvPr/>
        </p:nvGrpSpPr>
        <p:grpSpPr bwMode="auto">
          <a:xfrm>
            <a:off x="6248575" y="3252177"/>
            <a:ext cx="2157413" cy="668338"/>
            <a:chOff x="4290" y="1167"/>
            <a:chExt cx="1540" cy="477"/>
          </a:xfrm>
        </p:grpSpPr>
        <p:sp>
          <p:nvSpPr>
            <p:cNvPr id="30759" name="Line 16">
              <a:extLst>
                <a:ext uri="{FF2B5EF4-FFF2-40B4-BE49-F238E27FC236}">
                  <a16:creationId xmlns:a16="http://schemas.microsoft.com/office/drawing/2014/main" id="{AD2361A0-D4D9-AC6F-3772-3F8D72699A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0" y="1307"/>
              <a:ext cx="0" cy="3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60" name="Rectangle 17">
              <a:extLst>
                <a:ext uri="{FF2B5EF4-FFF2-40B4-BE49-F238E27FC236}">
                  <a16:creationId xmlns:a16="http://schemas.microsoft.com/office/drawing/2014/main" id="{C4E7B762-3578-E9B3-BD7F-31D8F68867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5" y="1404"/>
              <a:ext cx="162" cy="4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61" name="Line 18">
              <a:extLst>
                <a:ext uri="{FF2B5EF4-FFF2-40B4-BE49-F238E27FC236}">
                  <a16:creationId xmlns:a16="http://schemas.microsoft.com/office/drawing/2014/main" id="{D4F75459-C6DE-55AA-542B-8233C05BB0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72" y="1521"/>
              <a:ext cx="0" cy="9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62" name="Line 19">
              <a:extLst>
                <a:ext uri="{FF2B5EF4-FFF2-40B4-BE49-F238E27FC236}">
                  <a16:creationId xmlns:a16="http://schemas.microsoft.com/office/drawing/2014/main" id="{5FB0FA55-E9CA-CF73-1A2F-A1D1751F1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63" y="1516"/>
              <a:ext cx="0" cy="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63" name="Line 20">
              <a:extLst>
                <a:ext uri="{FF2B5EF4-FFF2-40B4-BE49-F238E27FC236}">
                  <a16:creationId xmlns:a16="http://schemas.microsoft.com/office/drawing/2014/main" id="{9622D796-3012-4895-7A4B-A9816F58EF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72" y="1521"/>
              <a:ext cx="39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64" name="Line 21">
              <a:extLst>
                <a:ext uri="{FF2B5EF4-FFF2-40B4-BE49-F238E27FC236}">
                  <a16:creationId xmlns:a16="http://schemas.microsoft.com/office/drawing/2014/main" id="{7F7B9346-FE2B-CF92-0984-4FDC281E90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58" y="1200"/>
              <a:ext cx="0" cy="3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65" name="Rectangle 22">
              <a:extLst>
                <a:ext uri="{FF2B5EF4-FFF2-40B4-BE49-F238E27FC236}">
                  <a16:creationId xmlns:a16="http://schemas.microsoft.com/office/drawing/2014/main" id="{E2A612DD-CFC5-3877-F2DA-C33C565AF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8" y="1404"/>
              <a:ext cx="162" cy="4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66" name="Line 23">
              <a:extLst>
                <a:ext uri="{FF2B5EF4-FFF2-40B4-BE49-F238E27FC236}">
                  <a16:creationId xmlns:a16="http://schemas.microsoft.com/office/drawing/2014/main" id="{A7B321FF-A2B5-83FD-AA11-958EBCF77B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6" y="1306"/>
              <a:ext cx="98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67" name="Rectangle 24">
              <a:extLst>
                <a:ext uri="{FF2B5EF4-FFF2-40B4-BE49-F238E27FC236}">
                  <a16:creationId xmlns:a16="http://schemas.microsoft.com/office/drawing/2014/main" id="{1ECAC096-769A-CA34-3DE6-CF0B63A51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6" y="1167"/>
              <a:ext cx="162" cy="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68" name="Line 25">
              <a:extLst>
                <a:ext uri="{FF2B5EF4-FFF2-40B4-BE49-F238E27FC236}">
                  <a16:creationId xmlns:a16="http://schemas.microsoft.com/office/drawing/2014/main" id="{280AA5D2-8813-12D7-F7A4-61C8428833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54" y="1309"/>
              <a:ext cx="0" cy="3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69" name="Line 26">
              <a:extLst>
                <a:ext uri="{FF2B5EF4-FFF2-40B4-BE49-F238E27FC236}">
                  <a16:creationId xmlns:a16="http://schemas.microsoft.com/office/drawing/2014/main" id="{6F6B36B6-53C6-E6EA-711B-506273EFB4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56" y="1521"/>
              <a:ext cx="0" cy="9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70" name="Line 27">
              <a:extLst>
                <a:ext uri="{FF2B5EF4-FFF2-40B4-BE49-F238E27FC236}">
                  <a16:creationId xmlns:a16="http://schemas.microsoft.com/office/drawing/2014/main" id="{F4175681-7759-D87F-BF3D-DB67A447D8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50" y="1519"/>
              <a:ext cx="0" cy="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71" name="Line 28">
              <a:extLst>
                <a:ext uri="{FF2B5EF4-FFF2-40B4-BE49-F238E27FC236}">
                  <a16:creationId xmlns:a16="http://schemas.microsoft.com/office/drawing/2014/main" id="{0C997E1A-25D4-1CCF-9416-EAC5C78463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56" y="1521"/>
              <a:ext cx="39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72" name="Line 29">
              <a:extLst>
                <a:ext uri="{FF2B5EF4-FFF2-40B4-BE49-F238E27FC236}">
                  <a16:creationId xmlns:a16="http://schemas.microsoft.com/office/drawing/2014/main" id="{B79EF254-9EC0-EB18-94E1-AD58542FA6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62" y="1528"/>
              <a:ext cx="0" cy="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73" name="Line 30">
              <a:extLst>
                <a:ext uri="{FF2B5EF4-FFF2-40B4-BE49-F238E27FC236}">
                  <a16:creationId xmlns:a16="http://schemas.microsoft.com/office/drawing/2014/main" id="{2BCE1B10-299D-E2A7-4ECD-F1176820C2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56" y="1527"/>
              <a:ext cx="0" cy="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74" name="Line 31">
              <a:extLst>
                <a:ext uri="{FF2B5EF4-FFF2-40B4-BE49-F238E27FC236}">
                  <a16:creationId xmlns:a16="http://schemas.microsoft.com/office/drawing/2014/main" id="{1EAEBC4A-4775-0E86-53DF-1328C6D4F9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57" y="1528"/>
              <a:ext cx="2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75" name="Rectangle 32">
              <a:extLst>
                <a:ext uri="{FF2B5EF4-FFF2-40B4-BE49-F238E27FC236}">
                  <a16:creationId xmlns:a16="http://schemas.microsoft.com/office/drawing/2014/main" id="{16D95B34-D3BB-33D7-DE04-7137A6DB7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0" y="1596"/>
              <a:ext cx="162" cy="4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76" name="Rectangle 33">
              <a:extLst>
                <a:ext uri="{FF2B5EF4-FFF2-40B4-BE49-F238E27FC236}">
                  <a16:creationId xmlns:a16="http://schemas.microsoft.com/office/drawing/2014/main" id="{F1BDB7C4-32E8-6A34-44EA-90D8B39118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5" y="1596"/>
              <a:ext cx="162" cy="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77" name="Rectangle 34">
              <a:extLst>
                <a:ext uri="{FF2B5EF4-FFF2-40B4-BE49-F238E27FC236}">
                  <a16:creationId xmlns:a16="http://schemas.microsoft.com/office/drawing/2014/main" id="{1E322C57-B442-0B90-AAEA-AD03ED5D7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0" y="1596"/>
              <a:ext cx="162" cy="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78" name="Rectangle 35">
              <a:extLst>
                <a:ext uri="{FF2B5EF4-FFF2-40B4-BE49-F238E27FC236}">
                  <a16:creationId xmlns:a16="http://schemas.microsoft.com/office/drawing/2014/main" id="{E41C2567-EDFF-F4A6-D120-600CE07AA1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0" y="1596"/>
              <a:ext cx="162" cy="4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79" name="Rectangle 36">
              <a:extLst>
                <a:ext uri="{FF2B5EF4-FFF2-40B4-BE49-F238E27FC236}">
                  <a16:creationId xmlns:a16="http://schemas.microsoft.com/office/drawing/2014/main" id="{57C59A0E-5CE9-99F6-50B9-C5AA7504F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5" y="1596"/>
              <a:ext cx="162" cy="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0" name="Rectangle 37">
              <a:extLst>
                <a:ext uri="{FF2B5EF4-FFF2-40B4-BE49-F238E27FC236}">
                  <a16:creationId xmlns:a16="http://schemas.microsoft.com/office/drawing/2014/main" id="{2D3DDB73-AB29-0691-772C-368D1F63AC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8" y="1596"/>
              <a:ext cx="162" cy="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1" name="Rectangle 38">
              <a:extLst>
                <a:ext uri="{FF2B5EF4-FFF2-40B4-BE49-F238E27FC236}">
                  <a16:creationId xmlns:a16="http://schemas.microsoft.com/office/drawing/2014/main" id="{A7A43EF9-0AB5-0636-5E8D-85472D9A7C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3" y="1596"/>
              <a:ext cx="162" cy="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2" name="Rectangle 39">
              <a:extLst>
                <a:ext uri="{FF2B5EF4-FFF2-40B4-BE49-F238E27FC236}">
                  <a16:creationId xmlns:a16="http://schemas.microsoft.com/office/drawing/2014/main" id="{1A80319E-8397-FFF8-9F73-51D7B12196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8" y="1596"/>
              <a:ext cx="162" cy="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3" name="Rectangle 40">
              <a:extLst>
                <a:ext uri="{FF2B5EF4-FFF2-40B4-BE49-F238E27FC236}">
                  <a16:creationId xmlns:a16="http://schemas.microsoft.com/office/drawing/2014/main" id="{F9CBA640-894F-AA6C-5C31-8309A34933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5" y="1404"/>
              <a:ext cx="162" cy="4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</p:grpSp>
      <p:sp>
        <p:nvSpPr>
          <p:cNvPr id="30727" name="Rectangle 41">
            <a:extLst>
              <a:ext uri="{FF2B5EF4-FFF2-40B4-BE49-F238E27FC236}">
                <a16:creationId xmlns:a16="http://schemas.microsoft.com/office/drawing/2014/main" id="{73856B85-0E7E-7D8D-CAF2-5641465A6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7838" y="2939440"/>
            <a:ext cx="1209675" cy="314325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 anchor="ctr" anchorCtr="1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863600" indent="-23653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50000"/>
              </a:spcAft>
              <a:defRPr/>
            </a:pPr>
            <a:r>
              <a:rPr lang="en-US" altLang="en-US" sz="1588" b="1">
                <a:latin typeface="Arial" panose="020B0604020202020204" pitchFamily="34" charset="0"/>
              </a:rPr>
              <a:t>CTQ Tree</a:t>
            </a:r>
          </a:p>
        </p:txBody>
      </p:sp>
      <p:sp>
        <p:nvSpPr>
          <p:cNvPr id="30728" name="Rectangle 42">
            <a:extLst>
              <a:ext uri="{FF2B5EF4-FFF2-40B4-BE49-F238E27FC236}">
                <a16:creationId xmlns:a16="http://schemas.microsoft.com/office/drawing/2014/main" id="{83AE56E1-ADE8-A695-BD58-D33E68F69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3421" y="1066800"/>
            <a:ext cx="1209675" cy="314325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 anchor="ctr" anchorCtr="1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863600" indent="-23653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50000"/>
              </a:spcAft>
              <a:defRPr/>
            </a:pPr>
            <a:r>
              <a:rPr lang="en-US" altLang="en-US" sz="1588" b="1">
                <a:latin typeface="Arial" panose="020B0604020202020204" pitchFamily="34" charset="0"/>
              </a:rPr>
              <a:t>QFD</a:t>
            </a:r>
          </a:p>
        </p:txBody>
      </p:sp>
      <p:sp>
        <p:nvSpPr>
          <p:cNvPr id="30729" name="Rectangle 43">
            <a:extLst>
              <a:ext uri="{FF2B5EF4-FFF2-40B4-BE49-F238E27FC236}">
                <a16:creationId xmlns:a16="http://schemas.microsoft.com/office/drawing/2014/main" id="{6E8747E0-C9EB-00D9-76A7-C7128B6E9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4725" y="4969624"/>
            <a:ext cx="2284413" cy="312738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 anchor="ctr" anchorCtr="1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863600" indent="-23653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Aft>
                <a:spcPct val="50000"/>
              </a:spcAft>
              <a:defRPr/>
            </a:pPr>
            <a:r>
              <a:rPr lang="en-US" altLang="en-US" sz="1588" b="1">
                <a:latin typeface="Arial" panose="020B0604020202020204" pitchFamily="34" charset="0"/>
              </a:rPr>
              <a:t>Core Process Matrix</a:t>
            </a:r>
          </a:p>
        </p:txBody>
      </p:sp>
      <p:grpSp>
        <p:nvGrpSpPr>
          <p:cNvPr id="28682" name="Group 44">
            <a:extLst>
              <a:ext uri="{FF2B5EF4-FFF2-40B4-BE49-F238E27FC236}">
                <a16:creationId xmlns:a16="http://schemas.microsoft.com/office/drawing/2014/main" id="{F2309C24-1136-B2CF-C1FF-ECFEF1A021DB}"/>
              </a:ext>
            </a:extLst>
          </p:cNvPr>
          <p:cNvGrpSpPr>
            <a:grpSpLocks/>
          </p:cNvGrpSpPr>
          <p:nvPr/>
        </p:nvGrpSpPr>
        <p:grpSpPr bwMode="auto">
          <a:xfrm>
            <a:off x="6191296" y="1325562"/>
            <a:ext cx="1682750" cy="1352550"/>
            <a:chOff x="4259" y="2174"/>
            <a:chExt cx="1202" cy="965"/>
          </a:xfrm>
        </p:grpSpPr>
        <p:grpSp>
          <p:nvGrpSpPr>
            <p:cNvPr id="28683" name="Group 45">
              <a:extLst>
                <a:ext uri="{FF2B5EF4-FFF2-40B4-BE49-F238E27FC236}">
                  <a16:creationId xmlns:a16="http://schemas.microsoft.com/office/drawing/2014/main" id="{6BF40256-84BE-B822-D803-E555CA05DB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42" y="2416"/>
              <a:ext cx="917" cy="723"/>
              <a:chOff x="4542" y="2416"/>
              <a:chExt cx="917" cy="723"/>
            </a:xfrm>
          </p:grpSpPr>
          <p:sp>
            <p:nvSpPr>
              <p:cNvPr id="30752" name="Rectangle 46">
                <a:extLst>
                  <a:ext uri="{FF2B5EF4-FFF2-40B4-BE49-F238E27FC236}">
                    <a16:creationId xmlns:a16="http://schemas.microsoft.com/office/drawing/2014/main" id="{C0DABE10-E98D-10AC-ECD9-7FE90C1362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42" y="2421"/>
                <a:ext cx="915" cy="718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30753" name="Line 47">
                <a:extLst>
                  <a:ext uri="{FF2B5EF4-FFF2-40B4-BE49-F238E27FC236}">
                    <a16:creationId xmlns:a16="http://schemas.microsoft.com/office/drawing/2014/main" id="{3A03EE5F-2022-515A-043C-96D4140D11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73" y="2416"/>
                <a:ext cx="0" cy="71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54" name="Line 48">
                <a:extLst>
                  <a:ext uri="{FF2B5EF4-FFF2-40B4-BE49-F238E27FC236}">
                    <a16:creationId xmlns:a16="http://schemas.microsoft.com/office/drawing/2014/main" id="{15E398F3-1072-3D6C-E4BC-EB704B2EBE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04" y="2416"/>
                <a:ext cx="0" cy="71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55" name="Line 49">
                <a:extLst>
                  <a:ext uri="{FF2B5EF4-FFF2-40B4-BE49-F238E27FC236}">
                    <a16:creationId xmlns:a16="http://schemas.microsoft.com/office/drawing/2014/main" id="{A888B485-5A71-EA59-B241-9003FEF005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35" y="2416"/>
                <a:ext cx="0" cy="71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56" name="Line 50">
                <a:extLst>
                  <a:ext uri="{FF2B5EF4-FFF2-40B4-BE49-F238E27FC236}">
                    <a16:creationId xmlns:a16="http://schemas.microsoft.com/office/drawing/2014/main" id="{470AE9E1-83AF-A19D-607B-56A81A65DB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66" y="2416"/>
                <a:ext cx="0" cy="71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57" name="Line 51">
                <a:extLst>
                  <a:ext uri="{FF2B5EF4-FFF2-40B4-BE49-F238E27FC236}">
                    <a16:creationId xmlns:a16="http://schemas.microsoft.com/office/drawing/2014/main" id="{3FEC787A-FBEF-BEB8-9012-FF48A85CF1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7" y="2416"/>
                <a:ext cx="0" cy="71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58" name="Line 52">
                <a:extLst>
                  <a:ext uri="{FF2B5EF4-FFF2-40B4-BE49-F238E27FC236}">
                    <a16:creationId xmlns:a16="http://schemas.microsoft.com/office/drawing/2014/main" id="{4F3164ED-15D5-B9B5-1824-33003A37C8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8" y="2416"/>
                <a:ext cx="0" cy="71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</p:grpSp>
        <p:grpSp>
          <p:nvGrpSpPr>
            <p:cNvPr id="28684" name="Group 53">
              <a:extLst>
                <a:ext uri="{FF2B5EF4-FFF2-40B4-BE49-F238E27FC236}">
                  <a16:creationId xmlns:a16="http://schemas.microsoft.com/office/drawing/2014/main" id="{B71EA681-5D85-C18B-BF63-8C6023205E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41" y="2174"/>
              <a:ext cx="920" cy="244"/>
              <a:chOff x="4541" y="2174"/>
              <a:chExt cx="920" cy="244"/>
            </a:xfrm>
          </p:grpSpPr>
          <p:sp>
            <p:nvSpPr>
              <p:cNvPr id="30738" name="Line 54">
                <a:extLst>
                  <a:ext uri="{FF2B5EF4-FFF2-40B4-BE49-F238E27FC236}">
                    <a16:creationId xmlns:a16="http://schemas.microsoft.com/office/drawing/2014/main" id="{ED4C8851-0EAC-755A-F443-7670AF910C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37" y="2211"/>
                <a:ext cx="392" cy="20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39" name="Line 55">
                <a:extLst>
                  <a:ext uri="{FF2B5EF4-FFF2-40B4-BE49-F238E27FC236}">
                    <a16:creationId xmlns:a16="http://schemas.microsoft.com/office/drawing/2014/main" id="{C59DD143-F888-205C-1662-33139CE616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02" y="2176"/>
                <a:ext cx="459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0" name="Line 56">
                <a:extLst>
                  <a:ext uri="{FF2B5EF4-FFF2-40B4-BE49-F238E27FC236}">
                    <a16:creationId xmlns:a16="http://schemas.microsoft.com/office/drawing/2014/main" id="{59777AAD-23DF-FBF9-04C3-FA1BB10DF5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70" y="2245"/>
                <a:ext cx="327" cy="1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1" name="Line 57">
                <a:extLst>
                  <a:ext uri="{FF2B5EF4-FFF2-40B4-BE49-F238E27FC236}">
                    <a16:creationId xmlns:a16="http://schemas.microsoft.com/office/drawing/2014/main" id="{72CDC06A-B1C2-0106-A566-D1A18DB2C1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01" y="2279"/>
                <a:ext cx="264" cy="13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2" name="Line 58">
                <a:extLst>
                  <a:ext uri="{FF2B5EF4-FFF2-40B4-BE49-F238E27FC236}">
                    <a16:creationId xmlns:a16="http://schemas.microsoft.com/office/drawing/2014/main" id="{3E3606F0-B09A-ECC0-BF41-567E972DDE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36" y="2312"/>
                <a:ext cx="197" cy="10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3" name="Line 59">
                <a:extLst>
                  <a:ext uri="{FF2B5EF4-FFF2-40B4-BE49-F238E27FC236}">
                    <a16:creationId xmlns:a16="http://schemas.microsoft.com/office/drawing/2014/main" id="{A027B97F-B28B-ACFC-9700-B5DD156321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72" y="2346"/>
                <a:ext cx="129" cy="7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4" name="Line 60">
                <a:extLst>
                  <a:ext uri="{FF2B5EF4-FFF2-40B4-BE49-F238E27FC236}">
                    <a16:creationId xmlns:a16="http://schemas.microsoft.com/office/drawing/2014/main" id="{3DC15238-73ED-E3EE-91A8-A9D77FD5AD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5" y="2384"/>
                <a:ext cx="67" cy="3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5" name="Line 61">
                <a:extLst>
                  <a:ext uri="{FF2B5EF4-FFF2-40B4-BE49-F238E27FC236}">
                    <a16:creationId xmlns:a16="http://schemas.microsoft.com/office/drawing/2014/main" id="{A22070C4-2A15-F387-343A-5AF8DC1073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01" y="2346"/>
                <a:ext cx="132" cy="7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6" name="Line 62">
                <a:extLst>
                  <a:ext uri="{FF2B5EF4-FFF2-40B4-BE49-F238E27FC236}">
                    <a16:creationId xmlns:a16="http://schemas.microsoft.com/office/drawing/2014/main" id="{C3C8C9C8-A32D-DF70-134D-022003DAAD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33" y="2384"/>
                <a:ext cx="65" cy="3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7" name="Line 63">
                <a:extLst>
                  <a:ext uri="{FF2B5EF4-FFF2-40B4-BE49-F238E27FC236}">
                    <a16:creationId xmlns:a16="http://schemas.microsoft.com/office/drawing/2014/main" id="{1DC82FD1-158C-CFAA-4B50-F5B5FD5C45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69" y="2312"/>
                <a:ext cx="197" cy="10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8" name="Line 64">
                <a:extLst>
                  <a:ext uri="{FF2B5EF4-FFF2-40B4-BE49-F238E27FC236}">
                    <a16:creationId xmlns:a16="http://schemas.microsoft.com/office/drawing/2014/main" id="{970D5658-5D7D-E89E-DA15-A58FC8E4E8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937" y="2279"/>
                <a:ext cx="264" cy="13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9" name="Line 65">
                <a:extLst>
                  <a:ext uri="{FF2B5EF4-FFF2-40B4-BE49-F238E27FC236}">
                    <a16:creationId xmlns:a16="http://schemas.microsoft.com/office/drawing/2014/main" id="{EBB30E74-DB50-07C7-C5B2-9DD9B401AB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07" y="2245"/>
                <a:ext cx="327" cy="1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50" name="Line 66">
                <a:extLst>
                  <a:ext uri="{FF2B5EF4-FFF2-40B4-BE49-F238E27FC236}">
                    <a16:creationId xmlns:a16="http://schemas.microsoft.com/office/drawing/2014/main" id="{9450CB03-0B58-5A6A-7FBD-25887C5E0F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73" y="2209"/>
                <a:ext cx="396" cy="20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51" name="Line 67">
                <a:extLst>
                  <a:ext uri="{FF2B5EF4-FFF2-40B4-BE49-F238E27FC236}">
                    <a16:creationId xmlns:a16="http://schemas.microsoft.com/office/drawing/2014/main" id="{F6631982-3DBF-7725-FD47-D7D7530A5C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41" y="2174"/>
                <a:ext cx="463" cy="2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</p:grpSp>
        <p:grpSp>
          <p:nvGrpSpPr>
            <p:cNvPr id="28685" name="Group 68">
              <a:extLst>
                <a:ext uri="{FF2B5EF4-FFF2-40B4-BE49-F238E27FC236}">
                  <a16:creationId xmlns:a16="http://schemas.microsoft.com/office/drawing/2014/main" id="{92443068-DE47-7A4B-F519-302962084E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59" y="2540"/>
              <a:ext cx="1200" cy="471"/>
              <a:chOff x="4259" y="2540"/>
              <a:chExt cx="1200" cy="471"/>
            </a:xfrm>
          </p:grpSpPr>
          <p:sp>
            <p:nvSpPr>
              <p:cNvPr id="30734" name="Rectangle 69">
                <a:extLst>
                  <a:ext uri="{FF2B5EF4-FFF2-40B4-BE49-F238E27FC236}">
                    <a16:creationId xmlns:a16="http://schemas.microsoft.com/office/drawing/2014/main" id="{CF2EBA43-93A5-6D30-4213-3C7E9D8FC0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4" y="2540"/>
                <a:ext cx="1195" cy="47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30735" name="Line 70">
                <a:extLst>
                  <a:ext uri="{FF2B5EF4-FFF2-40B4-BE49-F238E27FC236}">
                    <a16:creationId xmlns:a16="http://schemas.microsoft.com/office/drawing/2014/main" id="{E380BCB3-28EC-6EAD-D599-8FA416E43E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9" y="2663"/>
                <a:ext cx="119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36" name="Line 71">
                <a:extLst>
                  <a:ext uri="{FF2B5EF4-FFF2-40B4-BE49-F238E27FC236}">
                    <a16:creationId xmlns:a16="http://schemas.microsoft.com/office/drawing/2014/main" id="{E9857DBE-FBCF-117D-3320-0279641A17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9" y="2779"/>
                <a:ext cx="119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37" name="Line 72">
                <a:extLst>
                  <a:ext uri="{FF2B5EF4-FFF2-40B4-BE49-F238E27FC236}">
                    <a16:creationId xmlns:a16="http://schemas.microsoft.com/office/drawing/2014/main" id="{7DDF3840-2149-E542-B8D1-8BBB25CCC1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9" y="2899"/>
                <a:ext cx="119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Rectangle 2">
            <a:extLst>
              <a:ext uri="{FF2B5EF4-FFF2-40B4-BE49-F238E27FC236}">
                <a16:creationId xmlns:a16="http://schemas.microsoft.com/office/drawing/2014/main" id="{C8AB042F-8628-B562-3F3F-275CA4B38D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DFSS &amp; New Product Development (NPD)</a:t>
            </a:r>
          </a:p>
        </p:txBody>
      </p:sp>
      <p:sp>
        <p:nvSpPr>
          <p:cNvPr id="28675" name="AutoShape 3">
            <a:extLst>
              <a:ext uri="{FF2B5EF4-FFF2-40B4-BE49-F238E27FC236}">
                <a16:creationId xmlns:a16="http://schemas.microsoft.com/office/drawing/2014/main" id="{3385D487-E319-906D-4C49-99310E3F68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2038" y="2481263"/>
            <a:ext cx="4157662" cy="1036637"/>
          </a:xfrm>
          <a:prstGeom prst="triangle">
            <a:avLst>
              <a:gd name="adj" fmla="val 12662"/>
            </a:avLst>
          </a:prstGeom>
          <a:gradFill rotWithShape="0">
            <a:gsLst>
              <a:gs pos="0">
                <a:srgbClr val="919191"/>
              </a:gs>
              <a:gs pos="100000">
                <a:srgbClr val="F4F4F4"/>
              </a:gs>
            </a:gsLst>
            <a:lin ang="270000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4995B870-255F-90B3-E92B-22A1994A84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463" y="5880100"/>
            <a:ext cx="1793875" cy="4318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id="{88DBAC7A-E8B0-F4B5-864E-9329DE38A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575" y="5880100"/>
            <a:ext cx="2725738" cy="4318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78" name="AutoShape 7">
            <a:extLst>
              <a:ext uri="{FF2B5EF4-FFF2-40B4-BE49-F238E27FC236}">
                <a16:creationId xmlns:a16="http://schemas.microsoft.com/office/drawing/2014/main" id="{385186AF-961C-5335-A6C0-13FF9989A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850" y="2151063"/>
            <a:ext cx="1225550" cy="312737"/>
          </a:xfrm>
          <a:prstGeom prst="homePlate">
            <a:avLst>
              <a:gd name="adj" fmla="val 130643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79" name="AutoShape 8">
            <a:extLst>
              <a:ext uri="{FF2B5EF4-FFF2-40B4-BE49-F238E27FC236}">
                <a16:creationId xmlns:a16="http://schemas.microsoft.com/office/drawing/2014/main" id="{4FF93B8D-D084-C61A-35A8-A957E9A946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6013" y="2151063"/>
            <a:ext cx="1223962" cy="312737"/>
          </a:xfrm>
          <a:prstGeom prst="homePlate">
            <a:avLst>
              <a:gd name="adj" fmla="val 130643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0" name="AutoShape 9">
            <a:extLst>
              <a:ext uri="{FF2B5EF4-FFF2-40B4-BE49-F238E27FC236}">
                <a16:creationId xmlns:a16="http://schemas.microsoft.com/office/drawing/2014/main" id="{FCA80B0B-B278-8180-E64E-37EA9177FB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1588" y="2154238"/>
            <a:ext cx="1304925" cy="311150"/>
          </a:xfrm>
          <a:prstGeom prst="homePlate">
            <a:avLst>
              <a:gd name="adj" fmla="val 139940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1" name="Oval 10">
            <a:extLst>
              <a:ext uri="{FF2B5EF4-FFF2-40B4-BE49-F238E27FC236}">
                <a16:creationId xmlns:a16="http://schemas.microsoft.com/office/drawing/2014/main" id="{E0FF7FB6-B041-A6D4-BD20-F2C6E88BE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0438" y="2247900"/>
            <a:ext cx="115887" cy="117475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2" name="Oval 11">
            <a:extLst>
              <a:ext uri="{FF2B5EF4-FFF2-40B4-BE49-F238E27FC236}">
                <a16:creationId xmlns:a16="http://schemas.microsoft.com/office/drawing/2014/main" id="{4E472F63-B70A-608A-2F50-F8DA20725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4163" y="1652588"/>
            <a:ext cx="115887" cy="115887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3" name="Oval 12">
            <a:extLst>
              <a:ext uri="{FF2B5EF4-FFF2-40B4-BE49-F238E27FC236}">
                <a16:creationId xmlns:a16="http://schemas.microsoft.com/office/drawing/2014/main" id="{450C21D9-B6D4-C897-C6EA-473A99C211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4900" y="2255838"/>
            <a:ext cx="119063" cy="117475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4" name="Oval 13">
            <a:extLst>
              <a:ext uri="{FF2B5EF4-FFF2-40B4-BE49-F238E27FC236}">
                <a16:creationId xmlns:a16="http://schemas.microsoft.com/office/drawing/2014/main" id="{8407FAA1-B91C-73A1-8B0C-1E592684A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1652588"/>
            <a:ext cx="117475" cy="115887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5" name="AutoShape 14">
            <a:extLst>
              <a:ext uri="{FF2B5EF4-FFF2-40B4-BE49-F238E27FC236}">
                <a16:creationId xmlns:a16="http://schemas.microsoft.com/office/drawing/2014/main" id="{87960490-D0E9-B69E-2219-55AC992CD8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5275" y="1550988"/>
            <a:ext cx="1223963" cy="311150"/>
          </a:xfrm>
          <a:prstGeom prst="homePlate">
            <a:avLst>
              <a:gd name="adj" fmla="val 131231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6" name="AutoShape 15">
            <a:extLst>
              <a:ext uri="{FF2B5EF4-FFF2-40B4-BE49-F238E27FC236}">
                <a16:creationId xmlns:a16="http://schemas.microsoft.com/office/drawing/2014/main" id="{4F9F7725-C15B-1EEE-D94A-A4650C2B3E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1846263"/>
            <a:ext cx="123825" cy="266700"/>
          </a:xfrm>
          <a:prstGeom prst="upArrow">
            <a:avLst>
              <a:gd name="adj1" fmla="val 50000"/>
              <a:gd name="adj2" fmla="val 107294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7" name="AutoShape 16">
            <a:extLst>
              <a:ext uri="{FF2B5EF4-FFF2-40B4-BE49-F238E27FC236}">
                <a16:creationId xmlns:a16="http://schemas.microsoft.com/office/drawing/2014/main" id="{3E422E57-11F5-E297-1093-261485B1B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4163" y="1860550"/>
            <a:ext cx="131762" cy="246063"/>
          </a:xfrm>
          <a:prstGeom prst="downArrow">
            <a:avLst>
              <a:gd name="adj1" fmla="val 50000"/>
              <a:gd name="adj2" fmla="val 93626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8" name="Rectangle 17">
            <a:extLst>
              <a:ext uri="{FF2B5EF4-FFF2-40B4-BE49-F238E27FC236}">
                <a16:creationId xmlns:a16="http://schemas.microsoft.com/office/drawing/2014/main" id="{69BB2BEC-4296-756E-7C2F-6FD410211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1463" y="1528763"/>
            <a:ext cx="942975" cy="3730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03654" tIns="51828" rIns="103654" bIns="51828">
            <a:spAutoFit/>
          </a:bodyPr>
          <a:lstStyle>
            <a:lvl1pPr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US" altLang="en-US" sz="971">
                <a:latin typeface="Arial" panose="020B0604020202020204" pitchFamily="34" charset="0"/>
              </a:rPr>
              <a:t>Advanced</a:t>
            </a:r>
          </a:p>
          <a:p>
            <a:pPr>
              <a:lnSpc>
                <a:spcPct val="90000"/>
              </a:lnSpc>
              <a:defRPr/>
            </a:pPr>
            <a:r>
              <a:rPr lang="en-US" altLang="en-US" sz="971">
                <a:latin typeface="Arial" panose="020B0604020202020204" pitchFamily="34" charset="0"/>
              </a:rPr>
              <a:t>Development</a:t>
            </a:r>
          </a:p>
        </p:txBody>
      </p:sp>
      <p:sp>
        <p:nvSpPr>
          <p:cNvPr id="28689" name="Rectangle 18">
            <a:extLst>
              <a:ext uri="{FF2B5EF4-FFF2-40B4-BE49-F238E27FC236}">
                <a16:creationId xmlns:a16="http://schemas.microsoft.com/office/drawing/2014/main" id="{52B772F5-E2F1-92DA-0EBA-5ED8CB5D25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3150" y="2178050"/>
            <a:ext cx="692150" cy="254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03654" tIns="51828" rIns="103654" bIns="51828">
            <a:spAutoFit/>
          </a:bodyPr>
          <a:lstStyle>
            <a:lvl1pPr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971">
                <a:latin typeface="Arial" panose="020B0604020202020204" pitchFamily="34" charset="0"/>
              </a:rPr>
              <a:t>Planning</a:t>
            </a:r>
          </a:p>
        </p:txBody>
      </p:sp>
      <p:sp>
        <p:nvSpPr>
          <p:cNvPr id="28690" name="Rectangle 19">
            <a:extLst>
              <a:ext uri="{FF2B5EF4-FFF2-40B4-BE49-F238E27FC236}">
                <a16:creationId xmlns:a16="http://schemas.microsoft.com/office/drawing/2014/main" id="{23A65F20-67BB-0AFD-2B24-7B7ECE1F60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2119313"/>
            <a:ext cx="1060450" cy="3730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03654" tIns="51828" rIns="103654" bIns="51828">
            <a:spAutoFit/>
          </a:bodyPr>
          <a:lstStyle>
            <a:lvl1pPr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US" altLang="en-US" sz="971">
                <a:latin typeface="Arial" panose="020B0604020202020204" pitchFamily="34" charset="0"/>
              </a:rPr>
              <a:t>Design And</a:t>
            </a:r>
          </a:p>
          <a:p>
            <a:pPr>
              <a:lnSpc>
                <a:spcPct val="90000"/>
              </a:lnSpc>
              <a:defRPr/>
            </a:pPr>
            <a:r>
              <a:rPr lang="en-US" altLang="en-US" sz="971">
                <a:latin typeface="Arial" panose="020B0604020202020204" pitchFamily="34" charset="0"/>
              </a:rPr>
              <a:t>Implementation</a:t>
            </a:r>
          </a:p>
        </p:txBody>
      </p:sp>
      <p:sp>
        <p:nvSpPr>
          <p:cNvPr id="28691" name="Rectangle 20">
            <a:extLst>
              <a:ext uri="{FF2B5EF4-FFF2-40B4-BE49-F238E27FC236}">
                <a16:creationId xmlns:a16="http://schemas.microsoft.com/office/drawing/2014/main" id="{C645374F-7157-B358-FD74-FF0DB9B1C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4438" y="2119313"/>
            <a:ext cx="1231900" cy="3730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03654" tIns="51828" rIns="103654" bIns="51828">
            <a:spAutoFit/>
          </a:bodyPr>
          <a:lstStyle>
            <a:lvl1pPr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US" altLang="en-US" sz="971">
                <a:latin typeface="Arial" panose="020B0604020202020204" pitchFamily="34" charset="0"/>
              </a:rPr>
              <a:t>Further</a:t>
            </a:r>
            <a:br>
              <a:rPr lang="en-US" altLang="en-US" sz="971">
                <a:latin typeface="Arial" panose="020B0604020202020204" pitchFamily="34" charset="0"/>
              </a:rPr>
            </a:br>
            <a:r>
              <a:rPr lang="en-US" altLang="en-US" sz="971">
                <a:latin typeface="Arial" panose="020B0604020202020204" pitchFamily="34" charset="0"/>
              </a:rPr>
              <a:t>Commercialization</a:t>
            </a:r>
          </a:p>
        </p:txBody>
      </p:sp>
      <p:sp>
        <p:nvSpPr>
          <p:cNvPr id="28692" name="Rectangle 21">
            <a:extLst>
              <a:ext uri="{FF2B5EF4-FFF2-40B4-BE49-F238E27FC236}">
                <a16:creationId xmlns:a16="http://schemas.microsoft.com/office/drawing/2014/main" id="{3E751EAB-8254-5C36-F22C-4354033A16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8450" y="1479550"/>
            <a:ext cx="3298825" cy="1200150"/>
          </a:xfrm>
          <a:prstGeom prst="rect">
            <a:avLst/>
          </a:prstGeom>
          <a:noFill/>
          <a:ln>
            <a:noFill/>
          </a:ln>
          <a:effectLst/>
        </p:spPr>
        <p:txBody>
          <a:bodyPr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588" b="1">
                <a:latin typeface="Arial" panose="020B0604020202020204" pitchFamily="34" charset="0"/>
              </a:rPr>
              <a:t>NPD Process</a:t>
            </a:r>
            <a:endParaRPr lang="en-US" altLang="en-US" sz="1588" i="1">
              <a:latin typeface="Arial" panose="020B0604020202020204" pitchFamily="34" charset="0"/>
            </a:endParaRPr>
          </a:p>
          <a:p>
            <a:pPr>
              <a:defRPr/>
            </a:pPr>
            <a:r>
              <a:rPr lang="en-US" altLang="en-US" sz="1412">
                <a:latin typeface="Arial" panose="020B0604020202020204" pitchFamily="34" charset="0"/>
              </a:rPr>
              <a:t>A Disciplined Process To Plan, Design And Launch New Products And Services With The Right Features At The Right Time</a:t>
            </a:r>
          </a:p>
        </p:txBody>
      </p:sp>
      <p:sp>
        <p:nvSpPr>
          <p:cNvPr id="28693" name="Rectangle 22">
            <a:extLst>
              <a:ext uri="{FF2B5EF4-FFF2-40B4-BE49-F238E27FC236}">
                <a16:creationId xmlns:a16="http://schemas.microsoft.com/office/drawing/2014/main" id="{95CD71FF-1EDC-798C-2E4D-FF0C07896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5" y="3468688"/>
            <a:ext cx="1766888" cy="16081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  <a:defRPr/>
            </a:pPr>
            <a:r>
              <a:rPr lang="en-US" altLang="en-US" sz="1412">
                <a:latin typeface="Arial" panose="020B0604020202020204" pitchFamily="34" charset="0"/>
              </a:rPr>
              <a:t>Product Concept</a:t>
            </a:r>
          </a:p>
          <a:p>
            <a:pPr>
              <a:buFontTx/>
              <a:buChar char="•"/>
              <a:defRPr/>
            </a:pPr>
            <a:endParaRPr lang="en-US" altLang="en-US" sz="1412">
              <a:latin typeface="Arial" panose="020B0604020202020204" pitchFamily="34" charset="0"/>
            </a:endParaRPr>
          </a:p>
          <a:p>
            <a:pPr>
              <a:buFontTx/>
              <a:buChar char="•"/>
              <a:defRPr/>
            </a:pPr>
            <a:r>
              <a:rPr lang="en-US" altLang="en-US" sz="1412">
                <a:latin typeface="Arial" panose="020B0604020202020204" pitchFamily="34" charset="0"/>
              </a:rPr>
              <a:t>Customers</a:t>
            </a:r>
          </a:p>
          <a:p>
            <a:pPr>
              <a:buFontTx/>
              <a:buChar char="•"/>
              <a:defRPr/>
            </a:pPr>
            <a:endParaRPr lang="en-US" altLang="en-US" sz="1412">
              <a:latin typeface="Arial" panose="020B0604020202020204" pitchFamily="34" charset="0"/>
            </a:endParaRPr>
          </a:p>
          <a:p>
            <a:pPr>
              <a:buFontTx/>
              <a:buChar char="•"/>
              <a:defRPr/>
            </a:pPr>
            <a:r>
              <a:rPr lang="en-US" altLang="en-US" sz="1412">
                <a:latin typeface="Arial" panose="020B0604020202020204" pitchFamily="34" charset="0"/>
              </a:rPr>
              <a:t>Market Segment</a:t>
            </a:r>
          </a:p>
          <a:p>
            <a:pPr>
              <a:buFontTx/>
              <a:buChar char="•"/>
              <a:defRPr/>
            </a:pPr>
            <a:endParaRPr lang="en-US" altLang="en-US" sz="1412">
              <a:latin typeface="Arial" panose="020B0604020202020204" pitchFamily="34" charset="0"/>
            </a:endParaRPr>
          </a:p>
          <a:p>
            <a:pPr>
              <a:buFontTx/>
              <a:buChar char="•"/>
              <a:defRPr/>
            </a:pPr>
            <a:r>
              <a:rPr lang="en-US" altLang="en-US" sz="1412">
                <a:latin typeface="Arial" panose="020B0604020202020204" pitchFamily="34" charset="0"/>
              </a:rPr>
              <a:t>Mature Technology</a:t>
            </a:r>
          </a:p>
        </p:txBody>
      </p:sp>
      <p:sp>
        <p:nvSpPr>
          <p:cNvPr id="28694" name="Rectangle 23">
            <a:extLst>
              <a:ext uri="{FF2B5EF4-FFF2-40B4-BE49-F238E27FC236}">
                <a16:creationId xmlns:a16="http://schemas.microsoft.com/office/drawing/2014/main" id="{81B20A6B-C598-3570-2032-A3A9BA6FF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25" y="3132138"/>
            <a:ext cx="788988" cy="3317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588" b="1">
                <a:latin typeface="Arial" panose="020B0604020202020204" pitchFamily="34" charset="0"/>
              </a:rPr>
              <a:t>Inputs</a:t>
            </a:r>
          </a:p>
        </p:txBody>
      </p:sp>
      <p:sp>
        <p:nvSpPr>
          <p:cNvPr id="28695" name="Rectangle 24">
            <a:extLst>
              <a:ext uri="{FF2B5EF4-FFF2-40B4-BE49-F238E27FC236}">
                <a16:creationId xmlns:a16="http://schemas.microsoft.com/office/drawing/2014/main" id="{843E2357-C76C-C4BC-5E25-A0066C8B82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3344863"/>
            <a:ext cx="2074862" cy="1825625"/>
          </a:xfrm>
          <a:prstGeom prst="rect">
            <a:avLst/>
          </a:prstGeom>
          <a:noFill/>
          <a:ln>
            <a:noFill/>
          </a:ln>
          <a:effectLst/>
        </p:spPr>
        <p:txBody>
          <a:bodyPr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  <a:defRPr/>
            </a:pPr>
            <a:r>
              <a:rPr lang="en-US" altLang="en-US" sz="1412">
                <a:latin typeface="Arial" panose="020B0604020202020204" pitchFamily="34" charset="0"/>
              </a:rPr>
              <a:t>Implemented Product/ Service Design</a:t>
            </a:r>
          </a:p>
          <a:p>
            <a:pPr>
              <a:buFontTx/>
              <a:buChar char="•"/>
              <a:defRPr/>
            </a:pPr>
            <a:endParaRPr lang="en-US" altLang="en-US" sz="1412">
              <a:latin typeface="Arial" panose="020B0604020202020204" pitchFamily="34" charset="0"/>
            </a:endParaRPr>
          </a:p>
          <a:p>
            <a:pPr>
              <a:buFontTx/>
              <a:buChar char="•"/>
              <a:defRPr/>
            </a:pPr>
            <a:r>
              <a:rPr lang="en-US" altLang="en-US" sz="1412">
                <a:latin typeface="Arial" panose="020B0604020202020204" pitchFamily="34" charset="0"/>
              </a:rPr>
              <a:t>Implemented Process Design</a:t>
            </a:r>
          </a:p>
          <a:p>
            <a:pPr>
              <a:buFontTx/>
              <a:buChar char="•"/>
              <a:defRPr/>
            </a:pPr>
            <a:endParaRPr lang="en-US" altLang="en-US" sz="1412">
              <a:latin typeface="Arial" panose="020B0604020202020204" pitchFamily="34" charset="0"/>
            </a:endParaRPr>
          </a:p>
          <a:p>
            <a:pPr>
              <a:buFontTx/>
              <a:buChar char="•"/>
              <a:defRPr/>
            </a:pPr>
            <a:r>
              <a:rPr lang="en-US" altLang="en-US" sz="1412">
                <a:latin typeface="Arial" panose="020B0604020202020204" pitchFamily="34" charset="0"/>
              </a:rPr>
              <a:t>Measurement/ Control Plan</a:t>
            </a:r>
          </a:p>
        </p:txBody>
      </p:sp>
      <p:sp>
        <p:nvSpPr>
          <p:cNvPr id="28696" name="Rectangle 25">
            <a:extLst>
              <a:ext uri="{FF2B5EF4-FFF2-40B4-BE49-F238E27FC236}">
                <a16:creationId xmlns:a16="http://schemas.microsoft.com/office/drawing/2014/main" id="{9A843CF1-3909-6444-30CE-EB327C02F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8013" y="3008313"/>
            <a:ext cx="957262" cy="3317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588" b="1">
                <a:latin typeface="Arial" panose="020B0604020202020204" pitchFamily="34" charset="0"/>
              </a:rPr>
              <a:t>Outputs</a:t>
            </a:r>
          </a:p>
        </p:txBody>
      </p:sp>
      <p:sp>
        <p:nvSpPr>
          <p:cNvPr id="429082" name="Rectangle 26">
            <a:extLst>
              <a:ext uri="{FF2B5EF4-FFF2-40B4-BE49-F238E27FC236}">
                <a16:creationId xmlns:a16="http://schemas.microsoft.com/office/drawing/2014/main" id="{09D11690-5514-CB38-F2E8-911FDABA44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5213" y="3529013"/>
            <a:ext cx="4137025" cy="263525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1243" tIns="40622" rIns="81243" bIns="40622" anchor="ctr"/>
          <a:lstStyle/>
          <a:p>
            <a:pPr algn="ctr">
              <a:defRPr/>
            </a:pPr>
            <a:r>
              <a:rPr lang="en-US" altLang="en-US" sz="1108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Design For Six Sigma</a:t>
            </a:r>
          </a:p>
        </p:txBody>
      </p:sp>
      <p:sp>
        <p:nvSpPr>
          <p:cNvPr id="28698" name="AutoShape 27">
            <a:extLst>
              <a:ext uri="{FF2B5EF4-FFF2-40B4-BE49-F238E27FC236}">
                <a16:creationId xmlns:a16="http://schemas.microsoft.com/office/drawing/2014/main" id="{E2764667-E7EC-F7D2-C87D-B720376768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2763" y="3886200"/>
            <a:ext cx="1065212" cy="696913"/>
          </a:xfrm>
          <a:prstGeom prst="homePlate">
            <a:avLst>
              <a:gd name="adj" fmla="val 50870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99" name="AutoShape 28">
            <a:extLst>
              <a:ext uri="{FF2B5EF4-FFF2-40B4-BE49-F238E27FC236}">
                <a16:creationId xmlns:a16="http://schemas.microsoft.com/office/drawing/2014/main" id="{64D696E6-D3CB-4F7E-9A92-D38418E692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9188" y="3898900"/>
            <a:ext cx="1044575" cy="688975"/>
          </a:xfrm>
          <a:prstGeom prst="homePlate">
            <a:avLst>
              <a:gd name="adj" fmla="val 50542"/>
            </a:avLst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700" name="Rectangle 29">
            <a:extLst>
              <a:ext uri="{FF2B5EF4-FFF2-40B4-BE49-F238E27FC236}">
                <a16:creationId xmlns:a16="http://schemas.microsoft.com/office/drawing/2014/main" id="{D801ADA8-8885-4103-FBDA-74B5331CE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5850" y="3865563"/>
            <a:ext cx="730250" cy="739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701" name="AutoShape 30">
            <a:extLst>
              <a:ext uri="{FF2B5EF4-FFF2-40B4-BE49-F238E27FC236}">
                <a16:creationId xmlns:a16="http://schemas.microsoft.com/office/drawing/2014/main" id="{3B8DE6B9-E6E8-B974-4DFE-02CF2107E3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7413" y="3884613"/>
            <a:ext cx="1063625" cy="688975"/>
          </a:xfrm>
          <a:prstGeom prst="homePlate">
            <a:avLst>
              <a:gd name="adj" fmla="val 51491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702" name="AutoShape 31">
            <a:extLst>
              <a:ext uri="{FF2B5EF4-FFF2-40B4-BE49-F238E27FC236}">
                <a16:creationId xmlns:a16="http://schemas.microsoft.com/office/drawing/2014/main" id="{020B2F79-41A7-A7EA-AD02-A78E269B5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6525" y="3884613"/>
            <a:ext cx="1063625" cy="688975"/>
          </a:xfrm>
          <a:prstGeom prst="homePlate">
            <a:avLst>
              <a:gd name="adj" fmla="val 51491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703" name="AutoShape 32">
            <a:extLst>
              <a:ext uri="{FF2B5EF4-FFF2-40B4-BE49-F238E27FC236}">
                <a16:creationId xmlns:a16="http://schemas.microsoft.com/office/drawing/2014/main" id="{12B2D25C-F3B7-8CE3-F9C8-39A90A7015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2450" y="3884613"/>
            <a:ext cx="1200150" cy="690562"/>
          </a:xfrm>
          <a:prstGeom prst="homePlate">
            <a:avLst>
              <a:gd name="adj" fmla="val 57945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704" name="Rectangle 33">
            <a:extLst>
              <a:ext uri="{FF2B5EF4-FFF2-40B4-BE49-F238E27FC236}">
                <a16:creationId xmlns:a16="http://schemas.microsoft.com/office/drawing/2014/main" id="{2893C9EB-7142-7585-1B8F-32F9581A5C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1713" y="4095750"/>
            <a:ext cx="792162" cy="2778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235" b="1">
                <a:latin typeface="Arial" panose="020B0604020202020204" pitchFamily="34" charset="0"/>
              </a:rPr>
              <a:t>M</a:t>
            </a:r>
            <a:r>
              <a:rPr lang="en-US" altLang="en-US" sz="1235">
                <a:latin typeface="Arial" panose="020B0604020202020204" pitchFamily="34" charset="0"/>
              </a:rPr>
              <a:t>easure</a:t>
            </a:r>
          </a:p>
        </p:txBody>
      </p:sp>
      <p:sp>
        <p:nvSpPr>
          <p:cNvPr id="28705" name="Rectangle 34">
            <a:extLst>
              <a:ext uri="{FF2B5EF4-FFF2-40B4-BE49-F238E27FC236}">
                <a16:creationId xmlns:a16="http://schemas.microsoft.com/office/drawing/2014/main" id="{E09A45E7-A16C-7710-7A39-F707B55651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8313" y="4095750"/>
            <a:ext cx="711200" cy="2778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235" b="1">
                <a:latin typeface="Arial" panose="020B0604020202020204" pitchFamily="34" charset="0"/>
              </a:rPr>
              <a:t>E</a:t>
            </a:r>
            <a:r>
              <a:rPr lang="en-US" altLang="en-US" sz="1235">
                <a:latin typeface="Arial" panose="020B0604020202020204" pitchFamily="34" charset="0"/>
              </a:rPr>
              <a:t>xplore</a:t>
            </a:r>
          </a:p>
        </p:txBody>
      </p:sp>
      <p:sp>
        <p:nvSpPr>
          <p:cNvPr id="28706" name="Rectangle 35">
            <a:extLst>
              <a:ext uri="{FF2B5EF4-FFF2-40B4-BE49-F238E27FC236}">
                <a16:creationId xmlns:a16="http://schemas.microsoft.com/office/drawing/2014/main" id="{34BE9C2C-3F97-AAFF-8B65-F60D1B7C1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3163" y="4095750"/>
            <a:ext cx="668337" cy="2778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235" b="1">
                <a:latin typeface="Arial" panose="020B0604020202020204" pitchFamily="34" charset="0"/>
              </a:rPr>
              <a:t>D</a:t>
            </a:r>
            <a:r>
              <a:rPr lang="en-US" altLang="en-US" sz="1235">
                <a:latin typeface="Arial" panose="020B0604020202020204" pitchFamily="34" charset="0"/>
              </a:rPr>
              <a:t>esign</a:t>
            </a:r>
          </a:p>
        </p:txBody>
      </p:sp>
      <p:sp>
        <p:nvSpPr>
          <p:cNvPr id="28707" name="Rectangle 36">
            <a:extLst>
              <a:ext uri="{FF2B5EF4-FFF2-40B4-BE49-F238E27FC236}">
                <a16:creationId xmlns:a16="http://schemas.microsoft.com/office/drawing/2014/main" id="{6F726F80-618C-647E-F420-75A1E53D7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3288" y="4095750"/>
            <a:ext cx="579437" cy="2778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235" b="1">
                <a:latin typeface="Arial" panose="020B0604020202020204" pitchFamily="34" charset="0"/>
              </a:rPr>
              <a:t>V</a:t>
            </a:r>
            <a:r>
              <a:rPr lang="en-US" altLang="en-US" sz="1235">
                <a:latin typeface="Arial" panose="020B0604020202020204" pitchFamily="34" charset="0"/>
              </a:rPr>
              <a:t>erify</a:t>
            </a:r>
          </a:p>
        </p:txBody>
      </p:sp>
      <p:sp>
        <p:nvSpPr>
          <p:cNvPr id="28708" name="AutoShape 37">
            <a:extLst>
              <a:ext uri="{FF2B5EF4-FFF2-40B4-BE49-F238E27FC236}">
                <a16:creationId xmlns:a16="http://schemas.microsoft.com/office/drawing/2014/main" id="{FB3C539C-15E0-BE52-3E9B-6CC5484C16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3813" y="3892550"/>
            <a:ext cx="1035050" cy="679450"/>
          </a:xfrm>
          <a:prstGeom prst="homePlate">
            <a:avLst>
              <a:gd name="adj" fmla="val 50790"/>
            </a:avLst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709" name="Rectangle 38">
            <a:extLst>
              <a:ext uri="{FF2B5EF4-FFF2-40B4-BE49-F238E27FC236}">
                <a16:creationId xmlns:a16="http://schemas.microsoft.com/office/drawing/2014/main" id="{9843B5D9-6CA0-D268-CEAF-AF3FD298F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8" y="3865563"/>
            <a:ext cx="722312" cy="720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710" name="AutoShape 39">
            <a:extLst>
              <a:ext uri="{FF2B5EF4-FFF2-40B4-BE49-F238E27FC236}">
                <a16:creationId xmlns:a16="http://schemas.microsoft.com/office/drawing/2014/main" id="{997CC7AB-4FEC-1861-B2B8-4B10B9536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1725" y="3876675"/>
            <a:ext cx="1036638" cy="695325"/>
          </a:xfrm>
          <a:prstGeom prst="homePlate">
            <a:avLst>
              <a:gd name="adj" fmla="val 49731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711" name="Rectangle 40">
            <a:extLst>
              <a:ext uri="{FF2B5EF4-FFF2-40B4-BE49-F238E27FC236}">
                <a16:creationId xmlns:a16="http://schemas.microsoft.com/office/drawing/2014/main" id="{A738397A-AB42-241C-67D4-5FF71AC1E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100" y="4095750"/>
            <a:ext cx="631825" cy="2778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235" b="1">
                <a:latin typeface="Arial" panose="020B0604020202020204" pitchFamily="34" charset="0"/>
              </a:rPr>
              <a:t>D</a:t>
            </a:r>
            <a:r>
              <a:rPr lang="en-US" altLang="en-US" sz="1235">
                <a:latin typeface="Arial" panose="020B0604020202020204" pitchFamily="34" charset="0"/>
              </a:rPr>
              <a:t>efine</a:t>
            </a:r>
          </a:p>
        </p:txBody>
      </p:sp>
      <p:sp>
        <p:nvSpPr>
          <p:cNvPr id="28712" name="Rectangle 41">
            <a:extLst>
              <a:ext uri="{FF2B5EF4-FFF2-40B4-BE49-F238E27FC236}">
                <a16:creationId xmlns:a16="http://schemas.microsoft.com/office/drawing/2014/main" id="{AAC33D81-38F7-A58C-7C1A-1C901B7A7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50" y="820738"/>
            <a:ext cx="72421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92150" indent="-23018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en-US" sz="2400" b="1" i="1" dirty="0">
                <a:solidFill>
                  <a:schemeClr val="accent2"/>
                </a:solidFill>
                <a:latin typeface="Arial" panose="020B0604020202020204" pitchFamily="34" charset="0"/>
              </a:rPr>
              <a:t>When To Use DFSS</a:t>
            </a:r>
          </a:p>
        </p:txBody>
      </p:sp>
      <p:grpSp>
        <p:nvGrpSpPr>
          <p:cNvPr id="26665" name="Group 42">
            <a:extLst>
              <a:ext uri="{FF2B5EF4-FFF2-40B4-BE49-F238E27FC236}">
                <a16:creationId xmlns:a16="http://schemas.microsoft.com/office/drawing/2014/main" id="{2F216429-59E4-FF86-28DC-9CE389FA677C}"/>
              </a:ext>
            </a:extLst>
          </p:cNvPr>
          <p:cNvGrpSpPr>
            <a:grpSpLocks/>
          </p:cNvGrpSpPr>
          <p:nvPr/>
        </p:nvGrpSpPr>
        <p:grpSpPr bwMode="auto">
          <a:xfrm>
            <a:off x="447675" y="5861050"/>
            <a:ext cx="8226425" cy="593725"/>
            <a:chOff x="137" y="3920"/>
            <a:chExt cx="5872" cy="424"/>
          </a:xfrm>
          <a:solidFill>
            <a:srgbClr val="FFFF00"/>
          </a:solidFill>
        </p:grpSpPr>
        <p:sp>
          <p:nvSpPr>
            <p:cNvPr id="28714" name="Rectangle 43">
              <a:extLst>
                <a:ext uri="{FF2B5EF4-FFF2-40B4-BE49-F238E27FC236}">
                  <a16:creationId xmlns:a16="http://schemas.microsoft.com/office/drawing/2014/main" id="{E1D71C36-1D5A-3631-D6AE-5EF7149711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" y="3920"/>
              <a:ext cx="5872" cy="424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429100" name="Rectangle 44">
              <a:extLst>
                <a:ext uri="{FF2B5EF4-FFF2-40B4-BE49-F238E27FC236}">
                  <a16:creationId xmlns:a16="http://schemas.microsoft.com/office/drawing/2014/main" id="{9FACCF87-C359-00F2-7B42-313E545D0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3953"/>
              <a:ext cx="5750" cy="359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none" lIns="81243" tIns="40622" rIns="81243" bIns="40622" anchor="ctr"/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en-US" sz="2294" b="1" i="1"/>
                <a:t>Design For Six Sigma Is </a:t>
              </a:r>
              <a:r>
                <a:rPr lang="en-US" altLang="en-US" sz="2294" b="1" i="1" u="sng"/>
                <a:t>Bounded</a:t>
              </a:r>
              <a:r>
                <a:rPr lang="en-US" altLang="en-US" sz="2294" b="1" i="1"/>
                <a:t> Within The NPD Cycle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Rectangle 2">
            <a:extLst>
              <a:ext uri="{FF2B5EF4-FFF2-40B4-BE49-F238E27FC236}">
                <a16:creationId xmlns:a16="http://schemas.microsoft.com/office/drawing/2014/main" id="{D15DCC9A-6A97-54A8-2FAC-2F7FC80733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DFSS Relation To DMAIEC</a:t>
            </a:r>
          </a:p>
        </p:txBody>
      </p:sp>
      <p:sp>
        <p:nvSpPr>
          <p:cNvPr id="32771" name="Line 3">
            <a:extLst>
              <a:ext uri="{FF2B5EF4-FFF2-40B4-BE49-F238E27FC236}">
                <a16:creationId xmlns:a16="http://schemas.microsoft.com/office/drawing/2014/main" id="{4B913D8D-649E-63FF-E04E-CCC0AE018C1D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9250" y="3776663"/>
            <a:ext cx="0" cy="538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32772" name="Line 4">
            <a:extLst>
              <a:ext uri="{FF2B5EF4-FFF2-40B4-BE49-F238E27FC236}">
                <a16:creationId xmlns:a16="http://schemas.microsoft.com/office/drawing/2014/main" id="{3805B945-849F-E602-EC5E-F0226108DF2F}"/>
              </a:ext>
            </a:extLst>
          </p:cNvPr>
          <p:cNvSpPr>
            <a:spLocks noChangeShapeType="1"/>
          </p:cNvSpPr>
          <p:nvPr/>
        </p:nvSpPr>
        <p:spPr bwMode="auto">
          <a:xfrm>
            <a:off x="6030913" y="3776663"/>
            <a:ext cx="0" cy="538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32773" name="Line 5">
            <a:extLst>
              <a:ext uri="{FF2B5EF4-FFF2-40B4-BE49-F238E27FC236}">
                <a16:creationId xmlns:a16="http://schemas.microsoft.com/office/drawing/2014/main" id="{D9B93C97-26BC-251C-6B36-4707FC916A58}"/>
              </a:ext>
            </a:extLst>
          </p:cNvPr>
          <p:cNvSpPr>
            <a:spLocks noChangeShapeType="1"/>
          </p:cNvSpPr>
          <p:nvPr/>
        </p:nvSpPr>
        <p:spPr bwMode="auto">
          <a:xfrm>
            <a:off x="1704975" y="3776663"/>
            <a:ext cx="0" cy="538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32774" name="Freeform 6">
            <a:extLst>
              <a:ext uri="{FF2B5EF4-FFF2-40B4-BE49-F238E27FC236}">
                <a16:creationId xmlns:a16="http://schemas.microsoft.com/office/drawing/2014/main" id="{50F3A289-5E61-09A9-FB32-CED5C692EDB1}"/>
              </a:ext>
            </a:extLst>
          </p:cNvPr>
          <p:cNvSpPr>
            <a:spLocks/>
          </p:cNvSpPr>
          <p:nvPr/>
        </p:nvSpPr>
        <p:spPr bwMode="auto">
          <a:xfrm>
            <a:off x="6657975" y="2554288"/>
            <a:ext cx="292100" cy="741362"/>
          </a:xfrm>
          <a:custGeom>
            <a:avLst/>
            <a:gdLst>
              <a:gd name="T0" fmla="*/ 0 w 209"/>
              <a:gd name="T1" fmla="*/ 838200 h 529"/>
              <a:gd name="T2" fmla="*/ 330200 w 209"/>
              <a:gd name="T3" fmla="*/ 838200 h 529"/>
              <a:gd name="T4" fmla="*/ 330200 w 209"/>
              <a:gd name="T5" fmla="*/ 0 h 52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9" h="529">
                <a:moveTo>
                  <a:pt x="0" y="528"/>
                </a:moveTo>
                <a:lnTo>
                  <a:pt x="208" y="528"/>
                </a:lnTo>
                <a:lnTo>
                  <a:pt x="208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75" name="Freeform 7">
            <a:extLst>
              <a:ext uri="{FF2B5EF4-FFF2-40B4-BE49-F238E27FC236}">
                <a16:creationId xmlns:a16="http://schemas.microsoft.com/office/drawing/2014/main" id="{A7DC19B1-3241-E978-2C4A-EB70A9FD728D}"/>
              </a:ext>
            </a:extLst>
          </p:cNvPr>
          <p:cNvSpPr>
            <a:spLocks/>
          </p:cNvSpPr>
          <p:nvPr/>
        </p:nvSpPr>
        <p:spPr bwMode="auto">
          <a:xfrm>
            <a:off x="4786313" y="2554288"/>
            <a:ext cx="292100" cy="741362"/>
          </a:xfrm>
          <a:custGeom>
            <a:avLst/>
            <a:gdLst>
              <a:gd name="T0" fmla="*/ 0 w 209"/>
              <a:gd name="T1" fmla="*/ 838200 h 529"/>
              <a:gd name="T2" fmla="*/ 330200 w 209"/>
              <a:gd name="T3" fmla="*/ 838200 h 529"/>
              <a:gd name="T4" fmla="*/ 330200 w 209"/>
              <a:gd name="T5" fmla="*/ 0 h 52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9" h="529">
                <a:moveTo>
                  <a:pt x="0" y="528"/>
                </a:moveTo>
                <a:lnTo>
                  <a:pt x="208" y="528"/>
                </a:lnTo>
                <a:lnTo>
                  <a:pt x="208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76" name="Freeform 8">
            <a:extLst>
              <a:ext uri="{FF2B5EF4-FFF2-40B4-BE49-F238E27FC236}">
                <a16:creationId xmlns:a16="http://schemas.microsoft.com/office/drawing/2014/main" id="{FFC0D2EE-4ED9-D997-2D79-38C5BB4DB1D9}"/>
              </a:ext>
            </a:extLst>
          </p:cNvPr>
          <p:cNvSpPr>
            <a:spLocks/>
          </p:cNvSpPr>
          <p:nvPr/>
        </p:nvSpPr>
        <p:spPr bwMode="auto">
          <a:xfrm>
            <a:off x="2411413" y="2543175"/>
            <a:ext cx="460375" cy="752475"/>
          </a:xfrm>
          <a:custGeom>
            <a:avLst/>
            <a:gdLst>
              <a:gd name="T0" fmla="*/ 0 w 329"/>
              <a:gd name="T1" fmla="*/ 850900 h 537"/>
              <a:gd name="T2" fmla="*/ 520700 w 329"/>
              <a:gd name="T3" fmla="*/ 850900 h 537"/>
              <a:gd name="T4" fmla="*/ 520700 w 329"/>
              <a:gd name="T5" fmla="*/ 0 h 53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29" h="537">
                <a:moveTo>
                  <a:pt x="0" y="536"/>
                </a:moveTo>
                <a:lnTo>
                  <a:pt x="328" y="536"/>
                </a:lnTo>
                <a:lnTo>
                  <a:pt x="328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77" name="Rectangle 10">
            <a:extLst>
              <a:ext uri="{FF2B5EF4-FFF2-40B4-BE49-F238E27FC236}">
                <a16:creationId xmlns:a16="http://schemas.microsoft.com/office/drawing/2014/main" id="{E34FB5A6-6510-0CAD-4563-1EDBAC474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3850" y="2765425"/>
            <a:ext cx="422275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235">
                <a:latin typeface="Arial" panose="020B0604020202020204" pitchFamily="34" charset="0"/>
              </a:rPr>
              <a:t>Yes</a:t>
            </a:r>
          </a:p>
        </p:txBody>
      </p:sp>
      <p:sp>
        <p:nvSpPr>
          <p:cNvPr id="32778" name="Rectangle 11">
            <a:extLst>
              <a:ext uri="{FF2B5EF4-FFF2-40B4-BE49-F238E27FC236}">
                <a16:creationId xmlns:a16="http://schemas.microsoft.com/office/drawing/2014/main" id="{8FF8B19B-91C9-BB43-9B7A-C6A15AEEE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7900" y="3997325"/>
            <a:ext cx="422275" cy="2730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235">
                <a:latin typeface="Arial" panose="020B0604020202020204" pitchFamily="34" charset="0"/>
              </a:rPr>
              <a:t>Yes</a:t>
            </a:r>
          </a:p>
        </p:txBody>
      </p:sp>
      <p:sp>
        <p:nvSpPr>
          <p:cNvPr id="32779" name="Rectangle 12">
            <a:extLst>
              <a:ext uri="{FF2B5EF4-FFF2-40B4-BE49-F238E27FC236}">
                <a16:creationId xmlns:a16="http://schemas.microsoft.com/office/drawing/2014/main" id="{4E3CF87B-E970-FDDF-A3FC-B4750FC468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50" y="820738"/>
            <a:ext cx="72421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92150" indent="-23018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en-US" sz="2400" b="1" i="1" dirty="0">
                <a:solidFill>
                  <a:schemeClr val="accent2"/>
                </a:solidFill>
                <a:latin typeface="Arial" panose="020B0604020202020204" pitchFamily="34" charset="0"/>
              </a:rPr>
              <a:t>When To Use DFSS</a:t>
            </a:r>
          </a:p>
        </p:txBody>
      </p:sp>
      <p:sp>
        <p:nvSpPr>
          <p:cNvPr id="32780" name="AutoShape 13">
            <a:extLst>
              <a:ext uri="{FF2B5EF4-FFF2-40B4-BE49-F238E27FC236}">
                <a16:creationId xmlns:a16="http://schemas.microsoft.com/office/drawing/2014/main" id="{095161AA-2530-9F8E-1ACD-AC0882E81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038" y="1792288"/>
            <a:ext cx="1908175" cy="739775"/>
          </a:xfrm>
          <a:prstGeom prst="homePlate">
            <a:avLst>
              <a:gd name="adj" fmla="val 85985"/>
            </a:avLst>
          </a:pr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32781" name="Freeform 14">
            <a:extLst>
              <a:ext uri="{FF2B5EF4-FFF2-40B4-BE49-F238E27FC236}">
                <a16:creationId xmlns:a16="http://schemas.microsoft.com/office/drawing/2014/main" id="{4A397DDB-5301-15C0-8037-61097EC763AA}"/>
              </a:ext>
            </a:extLst>
          </p:cNvPr>
          <p:cNvSpPr>
            <a:spLocks/>
          </p:cNvSpPr>
          <p:nvPr/>
        </p:nvSpPr>
        <p:spPr bwMode="auto">
          <a:xfrm>
            <a:off x="2057400" y="1795463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82" name="Freeform 15">
            <a:extLst>
              <a:ext uri="{FF2B5EF4-FFF2-40B4-BE49-F238E27FC236}">
                <a16:creationId xmlns:a16="http://schemas.microsoft.com/office/drawing/2014/main" id="{EC4A9864-3194-93F4-F2D2-C4A34236A94F}"/>
              </a:ext>
            </a:extLst>
          </p:cNvPr>
          <p:cNvSpPr>
            <a:spLocks/>
          </p:cNvSpPr>
          <p:nvPr/>
        </p:nvSpPr>
        <p:spPr bwMode="auto">
          <a:xfrm>
            <a:off x="3346450" y="1795463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83" name="Freeform 16">
            <a:extLst>
              <a:ext uri="{FF2B5EF4-FFF2-40B4-BE49-F238E27FC236}">
                <a16:creationId xmlns:a16="http://schemas.microsoft.com/office/drawing/2014/main" id="{7E9514E3-912E-09C6-1C0F-6884DBF4A7E1}"/>
              </a:ext>
            </a:extLst>
          </p:cNvPr>
          <p:cNvSpPr>
            <a:spLocks/>
          </p:cNvSpPr>
          <p:nvPr/>
        </p:nvSpPr>
        <p:spPr bwMode="auto">
          <a:xfrm>
            <a:off x="4646613" y="1795463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84" name="Freeform 17">
            <a:extLst>
              <a:ext uri="{FF2B5EF4-FFF2-40B4-BE49-F238E27FC236}">
                <a16:creationId xmlns:a16="http://schemas.microsoft.com/office/drawing/2014/main" id="{F225A385-41F5-7801-5A80-47D8A9F1334F}"/>
              </a:ext>
            </a:extLst>
          </p:cNvPr>
          <p:cNvSpPr>
            <a:spLocks/>
          </p:cNvSpPr>
          <p:nvPr/>
        </p:nvSpPr>
        <p:spPr bwMode="auto">
          <a:xfrm>
            <a:off x="5946775" y="1795463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85" name="Freeform 18">
            <a:extLst>
              <a:ext uri="{FF2B5EF4-FFF2-40B4-BE49-F238E27FC236}">
                <a16:creationId xmlns:a16="http://schemas.microsoft.com/office/drawing/2014/main" id="{482317C8-4A45-F840-B73E-523EA3406B56}"/>
              </a:ext>
            </a:extLst>
          </p:cNvPr>
          <p:cNvSpPr>
            <a:spLocks/>
          </p:cNvSpPr>
          <p:nvPr/>
        </p:nvSpPr>
        <p:spPr bwMode="auto">
          <a:xfrm>
            <a:off x="3560763" y="1852613"/>
            <a:ext cx="1609725" cy="615950"/>
          </a:xfrm>
          <a:custGeom>
            <a:avLst/>
            <a:gdLst>
              <a:gd name="T0" fmla="*/ 4763 w 1149"/>
              <a:gd name="T1" fmla="*/ 0 h 439"/>
              <a:gd name="T2" fmla="*/ 606425 w 1149"/>
              <a:gd name="T3" fmla="*/ 350837 h 439"/>
              <a:gd name="T4" fmla="*/ 0 w 1149"/>
              <a:gd name="T5" fmla="*/ 695325 h 439"/>
              <a:gd name="T6" fmla="*/ 1223963 w 1149"/>
              <a:gd name="T7" fmla="*/ 695325 h 439"/>
              <a:gd name="T8" fmla="*/ 1822450 w 1149"/>
              <a:gd name="T9" fmla="*/ 347662 h 439"/>
              <a:gd name="T10" fmla="*/ 1219200 w 1149"/>
              <a:gd name="T11" fmla="*/ 0 h 439"/>
              <a:gd name="T12" fmla="*/ 4763 w 1149"/>
              <a:gd name="T13" fmla="*/ 0 h 4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49" h="439">
                <a:moveTo>
                  <a:pt x="3" y="0"/>
                </a:moveTo>
                <a:lnTo>
                  <a:pt x="382" y="221"/>
                </a:lnTo>
                <a:lnTo>
                  <a:pt x="0" y="438"/>
                </a:lnTo>
                <a:lnTo>
                  <a:pt x="771" y="438"/>
                </a:lnTo>
                <a:lnTo>
                  <a:pt x="1148" y="219"/>
                </a:lnTo>
                <a:lnTo>
                  <a:pt x="768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86" name="Rectangle 19">
            <a:extLst>
              <a:ext uri="{FF2B5EF4-FFF2-40B4-BE49-F238E27FC236}">
                <a16:creationId xmlns:a16="http://schemas.microsoft.com/office/drawing/2014/main" id="{8EBD2502-F3A3-2A2A-C15F-68389DBFF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5413" y="2022475"/>
            <a:ext cx="1085850" cy="347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Analyze</a:t>
            </a:r>
          </a:p>
        </p:txBody>
      </p:sp>
      <p:sp>
        <p:nvSpPr>
          <p:cNvPr id="32787" name="Freeform 20">
            <a:extLst>
              <a:ext uri="{FF2B5EF4-FFF2-40B4-BE49-F238E27FC236}">
                <a16:creationId xmlns:a16="http://schemas.microsoft.com/office/drawing/2014/main" id="{93B93DF1-9703-45B1-CD32-06380FA9C840}"/>
              </a:ext>
            </a:extLst>
          </p:cNvPr>
          <p:cNvSpPr>
            <a:spLocks/>
          </p:cNvSpPr>
          <p:nvPr/>
        </p:nvSpPr>
        <p:spPr bwMode="auto">
          <a:xfrm>
            <a:off x="2238375" y="1852613"/>
            <a:ext cx="1609725" cy="615950"/>
          </a:xfrm>
          <a:custGeom>
            <a:avLst/>
            <a:gdLst>
              <a:gd name="T0" fmla="*/ 4763 w 1149"/>
              <a:gd name="T1" fmla="*/ 0 h 439"/>
              <a:gd name="T2" fmla="*/ 606425 w 1149"/>
              <a:gd name="T3" fmla="*/ 350837 h 439"/>
              <a:gd name="T4" fmla="*/ 0 w 1149"/>
              <a:gd name="T5" fmla="*/ 695325 h 439"/>
              <a:gd name="T6" fmla="*/ 1223963 w 1149"/>
              <a:gd name="T7" fmla="*/ 695325 h 439"/>
              <a:gd name="T8" fmla="*/ 1822450 w 1149"/>
              <a:gd name="T9" fmla="*/ 347662 h 439"/>
              <a:gd name="T10" fmla="*/ 1219200 w 1149"/>
              <a:gd name="T11" fmla="*/ 0 h 439"/>
              <a:gd name="T12" fmla="*/ 4763 w 1149"/>
              <a:gd name="T13" fmla="*/ 0 h 4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49" h="439">
                <a:moveTo>
                  <a:pt x="3" y="0"/>
                </a:moveTo>
                <a:lnTo>
                  <a:pt x="382" y="221"/>
                </a:lnTo>
                <a:lnTo>
                  <a:pt x="0" y="438"/>
                </a:lnTo>
                <a:lnTo>
                  <a:pt x="771" y="438"/>
                </a:lnTo>
                <a:lnTo>
                  <a:pt x="1148" y="219"/>
                </a:lnTo>
                <a:lnTo>
                  <a:pt x="768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88" name="Freeform 21">
            <a:extLst>
              <a:ext uri="{FF2B5EF4-FFF2-40B4-BE49-F238E27FC236}">
                <a16:creationId xmlns:a16="http://schemas.microsoft.com/office/drawing/2014/main" id="{94E79A7D-0FD3-76D2-0660-C76A858E9771}"/>
              </a:ext>
            </a:extLst>
          </p:cNvPr>
          <p:cNvSpPr>
            <a:spLocks/>
          </p:cNvSpPr>
          <p:nvPr/>
        </p:nvSpPr>
        <p:spPr bwMode="auto">
          <a:xfrm>
            <a:off x="4860925" y="1852613"/>
            <a:ext cx="1609725" cy="615950"/>
          </a:xfrm>
          <a:custGeom>
            <a:avLst/>
            <a:gdLst>
              <a:gd name="T0" fmla="*/ 4763 w 1149"/>
              <a:gd name="T1" fmla="*/ 0 h 439"/>
              <a:gd name="T2" fmla="*/ 606425 w 1149"/>
              <a:gd name="T3" fmla="*/ 350837 h 439"/>
              <a:gd name="T4" fmla="*/ 0 w 1149"/>
              <a:gd name="T5" fmla="*/ 695325 h 439"/>
              <a:gd name="T6" fmla="*/ 1223963 w 1149"/>
              <a:gd name="T7" fmla="*/ 695325 h 439"/>
              <a:gd name="T8" fmla="*/ 1822450 w 1149"/>
              <a:gd name="T9" fmla="*/ 347662 h 439"/>
              <a:gd name="T10" fmla="*/ 1219200 w 1149"/>
              <a:gd name="T11" fmla="*/ 0 h 439"/>
              <a:gd name="T12" fmla="*/ 4763 w 1149"/>
              <a:gd name="T13" fmla="*/ 0 h 4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49" h="439">
                <a:moveTo>
                  <a:pt x="3" y="0"/>
                </a:moveTo>
                <a:lnTo>
                  <a:pt x="382" y="221"/>
                </a:lnTo>
                <a:lnTo>
                  <a:pt x="0" y="438"/>
                </a:lnTo>
                <a:lnTo>
                  <a:pt x="771" y="438"/>
                </a:lnTo>
                <a:lnTo>
                  <a:pt x="1148" y="219"/>
                </a:lnTo>
                <a:lnTo>
                  <a:pt x="768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89" name="Rectangle 22">
            <a:extLst>
              <a:ext uri="{FF2B5EF4-FFF2-40B4-BE49-F238E27FC236}">
                <a16:creationId xmlns:a16="http://schemas.microsoft.com/office/drawing/2014/main" id="{DC62CD8F-AB6F-5462-5C78-0432C4E14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4138" y="2022475"/>
            <a:ext cx="1085850" cy="347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Measure</a:t>
            </a:r>
          </a:p>
        </p:txBody>
      </p:sp>
      <p:sp>
        <p:nvSpPr>
          <p:cNvPr id="32790" name="Rectangle 23">
            <a:extLst>
              <a:ext uri="{FF2B5EF4-FFF2-40B4-BE49-F238E27FC236}">
                <a16:creationId xmlns:a16="http://schemas.microsoft.com/office/drawing/2014/main" id="{AEFB8B68-C0D1-3C88-BC14-1B08F3890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3363" y="1938338"/>
            <a:ext cx="1085850" cy="3476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Improve</a:t>
            </a:r>
          </a:p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Execute</a:t>
            </a:r>
          </a:p>
        </p:txBody>
      </p:sp>
      <p:sp>
        <p:nvSpPr>
          <p:cNvPr id="32791" name="Rectangle 24">
            <a:extLst>
              <a:ext uri="{FF2B5EF4-FFF2-40B4-BE49-F238E27FC236}">
                <a16:creationId xmlns:a16="http://schemas.microsoft.com/office/drawing/2014/main" id="{5168D482-4D8E-E2DC-5A1A-5CCD8942F5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9713" y="2022475"/>
            <a:ext cx="1087437" cy="347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Control</a:t>
            </a:r>
          </a:p>
        </p:txBody>
      </p:sp>
      <p:sp>
        <p:nvSpPr>
          <p:cNvPr id="32792" name="Rectangle 25">
            <a:extLst>
              <a:ext uri="{FF2B5EF4-FFF2-40B4-BE49-F238E27FC236}">
                <a16:creationId xmlns:a16="http://schemas.microsoft.com/office/drawing/2014/main" id="{9D7B7B89-7B61-AC69-20A7-C98F18AE4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650" y="2022475"/>
            <a:ext cx="1087438" cy="347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Define</a:t>
            </a:r>
          </a:p>
        </p:txBody>
      </p:sp>
      <p:sp>
        <p:nvSpPr>
          <p:cNvPr id="32793" name="AutoShape 26">
            <a:extLst>
              <a:ext uri="{FF2B5EF4-FFF2-40B4-BE49-F238E27FC236}">
                <a16:creationId xmlns:a16="http://schemas.microsoft.com/office/drawing/2014/main" id="{D32A7A3F-5289-EF29-739B-C51AF4BF98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7000" y="2551113"/>
            <a:ext cx="1619250" cy="1487487"/>
          </a:xfrm>
          <a:prstGeom prst="diamond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28059" name="Rectangle 27">
            <a:extLst>
              <a:ext uri="{FF2B5EF4-FFF2-40B4-BE49-F238E27FC236}">
                <a16:creationId xmlns:a16="http://schemas.microsoft.com/office/drawing/2014/main" id="{0A8A18EE-A00A-EEC1-360C-4BBCFB7B70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8775" y="2778125"/>
            <a:ext cx="1198563" cy="1058863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Is The Improvement </a:t>
            </a:r>
            <a:b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New Or Redesigned Product/</a:t>
            </a:r>
            <a:b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Service?</a:t>
            </a:r>
          </a:p>
        </p:txBody>
      </p:sp>
      <p:sp>
        <p:nvSpPr>
          <p:cNvPr id="32795" name="AutoShape 28">
            <a:extLst>
              <a:ext uri="{FF2B5EF4-FFF2-40B4-BE49-F238E27FC236}">
                <a16:creationId xmlns:a16="http://schemas.microsoft.com/office/drawing/2014/main" id="{DC098958-56A4-2723-C09E-798A1DC548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038" y="4818063"/>
            <a:ext cx="1908175" cy="739775"/>
          </a:xfrm>
          <a:prstGeom prst="homePlate">
            <a:avLst>
              <a:gd name="adj" fmla="val 85985"/>
            </a:avLst>
          </a:pr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32796" name="Freeform 29">
            <a:extLst>
              <a:ext uri="{FF2B5EF4-FFF2-40B4-BE49-F238E27FC236}">
                <a16:creationId xmlns:a16="http://schemas.microsoft.com/office/drawing/2014/main" id="{0A08AC27-86C1-1B12-15E5-6FAB3124F6B7}"/>
              </a:ext>
            </a:extLst>
          </p:cNvPr>
          <p:cNvSpPr>
            <a:spLocks/>
          </p:cNvSpPr>
          <p:nvPr/>
        </p:nvSpPr>
        <p:spPr bwMode="auto">
          <a:xfrm>
            <a:off x="2057400" y="4821238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97" name="Freeform 30">
            <a:extLst>
              <a:ext uri="{FF2B5EF4-FFF2-40B4-BE49-F238E27FC236}">
                <a16:creationId xmlns:a16="http://schemas.microsoft.com/office/drawing/2014/main" id="{31D0A1F2-FCDC-0462-F85E-999D446B2242}"/>
              </a:ext>
            </a:extLst>
          </p:cNvPr>
          <p:cNvSpPr>
            <a:spLocks/>
          </p:cNvSpPr>
          <p:nvPr/>
        </p:nvSpPr>
        <p:spPr bwMode="auto">
          <a:xfrm>
            <a:off x="3346450" y="4821238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98" name="Freeform 31">
            <a:extLst>
              <a:ext uri="{FF2B5EF4-FFF2-40B4-BE49-F238E27FC236}">
                <a16:creationId xmlns:a16="http://schemas.microsoft.com/office/drawing/2014/main" id="{CAC6E1F4-0DBA-20D9-2DA8-BE198AD70472}"/>
              </a:ext>
            </a:extLst>
          </p:cNvPr>
          <p:cNvSpPr>
            <a:spLocks/>
          </p:cNvSpPr>
          <p:nvPr/>
        </p:nvSpPr>
        <p:spPr bwMode="auto">
          <a:xfrm>
            <a:off x="4646613" y="4821238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99" name="Freeform 32">
            <a:extLst>
              <a:ext uri="{FF2B5EF4-FFF2-40B4-BE49-F238E27FC236}">
                <a16:creationId xmlns:a16="http://schemas.microsoft.com/office/drawing/2014/main" id="{F962D34A-0D53-DFFA-72D9-22A99D40340D}"/>
              </a:ext>
            </a:extLst>
          </p:cNvPr>
          <p:cNvSpPr>
            <a:spLocks/>
          </p:cNvSpPr>
          <p:nvPr/>
        </p:nvSpPr>
        <p:spPr bwMode="auto">
          <a:xfrm>
            <a:off x="5946775" y="4821238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800" name="Freeform 33">
            <a:extLst>
              <a:ext uri="{FF2B5EF4-FFF2-40B4-BE49-F238E27FC236}">
                <a16:creationId xmlns:a16="http://schemas.microsoft.com/office/drawing/2014/main" id="{D7EE935E-3A74-765D-04A7-9F8C210B4005}"/>
              </a:ext>
            </a:extLst>
          </p:cNvPr>
          <p:cNvSpPr>
            <a:spLocks/>
          </p:cNvSpPr>
          <p:nvPr/>
        </p:nvSpPr>
        <p:spPr bwMode="auto">
          <a:xfrm>
            <a:off x="3560763" y="4878388"/>
            <a:ext cx="1609725" cy="615950"/>
          </a:xfrm>
          <a:custGeom>
            <a:avLst/>
            <a:gdLst>
              <a:gd name="T0" fmla="*/ 4763 w 1149"/>
              <a:gd name="T1" fmla="*/ 0 h 439"/>
              <a:gd name="T2" fmla="*/ 606425 w 1149"/>
              <a:gd name="T3" fmla="*/ 350837 h 439"/>
              <a:gd name="T4" fmla="*/ 0 w 1149"/>
              <a:gd name="T5" fmla="*/ 695325 h 439"/>
              <a:gd name="T6" fmla="*/ 1223963 w 1149"/>
              <a:gd name="T7" fmla="*/ 695325 h 439"/>
              <a:gd name="T8" fmla="*/ 1822450 w 1149"/>
              <a:gd name="T9" fmla="*/ 347662 h 439"/>
              <a:gd name="T10" fmla="*/ 1219200 w 1149"/>
              <a:gd name="T11" fmla="*/ 0 h 439"/>
              <a:gd name="T12" fmla="*/ 4763 w 1149"/>
              <a:gd name="T13" fmla="*/ 0 h 4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49" h="439">
                <a:moveTo>
                  <a:pt x="3" y="0"/>
                </a:moveTo>
                <a:lnTo>
                  <a:pt x="382" y="221"/>
                </a:lnTo>
                <a:lnTo>
                  <a:pt x="0" y="438"/>
                </a:lnTo>
                <a:lnTo>
                  <a:pt x="771" y="438"/>
                </a:lnTo>
                <a:lnTo>
                  <a:pt x="1148" y="219"/>
                </a:lnTo>
                <a:lnTo>
                  <a:pt x="768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801" name="Rectangle 34">
            <a:extLst>
              <a:ext uri="{FF2B5EF4-FFF2-40B4-BE49-F238E27FC236}">
                <a16:creationId xmlns:a16="http://schemas.microsoft.com/office/drawing/2014/main" id="{85599AC3-81FE-3C0B-205C-9AF512FCB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5413" y="5048250"/>
            <a:ext cx="1085850" cy="347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Explore</a:t>
            </a:r>
          </a:p>
        </p:txBody>
      </p:sp>
      <p:sp>
        <p:nvSpPr>
          <p:cNvPr id="32802" name="Freeform 35">
            <a:extLst>
              <a:ext uri="{FF2B5EF4-FFF2-40B4-BE49-F238E27FC236}">
                <a16:creationId xmlns:a16="http://schemas.microsoft.com/office/drawing/2014/main" id="{40E6177F-C49C-4DAB-69C4-1F1215C612B2}"/>
              </a:ext>
            </a:extLst>
          </p:cNvPr>
          <p:cNvSpPr>
            <a:spLocks/>
          </p:cNvSpPr>
          <p:nvPr/>
        </p:nvSpPr>
        <p:spPr bwMode="auto">
          <a:xfrm>
            <a:off x="2238375" y="4878388"/>
            <a:ext cx="1609725" cy="615950"/>
          </a:xfrm>
          <a:custGeom>
            <a:avLst/>
            <a:gdLst>
              <a:gd name="T0" fmla="*/ 4763 w 1149"/>
              <a:gd name="T1" fmla="*/ 0 h 439"/>
              <a:gd name="T2" fmla="*/ 606425 w 1149"/>
              <a:gd name="T3" fmla="*/ 350837 h 439"/>
              <a:gd name="T4" fmla="*/ 0 w 1149"/>
              <a:gd name="T5" fmla="*/ 695325 h 439"/>
              <a:gd name="T6" fmla="*/ 1223963 w 1149"/>
              <a:gd name="T7" fmla="*/ 695325 h 439"/>
              <a:gd name="T8" fmla="*/ 1822450 w 1149"/>
              <a:gd name="T9" fmla="*/ 347662 h 439"/>
              <a:gd name="T10" fmla="*/ 1219200 w 1149"/>
              <a:gd name="T11" fmla="*/ 0 h 439"/>
              <a:gd name="T12" fmla="*/ 4763 w 1149"/>
              <a:gd name="T13" fmla="*/ 0 h 4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49" h="439">
                <a:moveTo>
                  <a:pt x="3" y="0"/>
                </a:moveTo>
                <a:lnTo>
                  <a:pt x="382" y="221"/>
                </a:lnTo>
                <a:lnTo>
                  <a:pt x="0" y="438"/>
                </a:lnTo>
                <a:lnTo>
                  <a:pt x="771" y="438"/>
                </a:lnTo>
                <a:lnTo>
                  <a:pt x="1148" y="219"/>
                </a:lnTo>
                <a:lnTo>
                  <a:pt x="768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803" name="Freeform 36">
            <a:extLst>
              <a:ext uri="{FF2B5EF4-FFF2-40B4-BE49-F238E27FC236}">
                <a16:creationId xmlns:a16="http://schemas.microsoft.com/office/drawing/2014/main" id="{9C157389-3EA9-A71E-A674-AD05ED2D7103}"/>
              </a:ext>
            </a:extLst>
          </p:cNvPr>
          <p:cNvSpPr>
            <a:spLocks/>
          </p:cNvSpPr>
          <p:nvPr/>
        </p:nvSpPr>
        <p:spPr bwMode="auto">
          <a:xfrm>
            <a:off x="4860925" y="4878388"/>
            <a:ext cx="1609725" cy="615950"/>
          </a:xfrm>
          <a:custGeom>
            <a:avLst/>
            <a:gdLst>
              <a:gd name="T0" fmla="*/ 4763 w 1149"/>
              <a:gd name="T1" fmla="*/ 0 h 439"/>
              <a:gd name="T2" fmla="*/ 606425 w 1149"/>
              <a:gd name="T3" fmla="*/ 350837 h 439"/>
              <a:gd name="T4" fmla="*/ 0 w 1149"/>
              <a:gd name="T5" fmla="*/ 695325 h 439"/>
              <a:gd name="T6" fmla="*/ 1223963 w 1149"/>
              <a:gd name="T7" fmla="*/ 695325 h 439"/>
              <a:gd name="T8" fmla="*/ 1822450 w 1149"/>
              <a:gd name="T9" fmla="*/ 347662 h 439"/>
              <a:gd name="T10" fmla="*/ 1219200 w 1149"/>
              <a:gd name="T11" fmla="*/ 0 h 439"/>
              <a:gd name="T12" fmla="*/ 4763 w 1149"/>
              <a:gd name="T13" fmla="*/ 0 h 4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49" h="439">
                <a:moveTo>
                  <a:pt x="3" y="0"/>
                </a:moveTo>
                <a:lnTo>
                  <a:pt x="382" y="221"/>
                </a:lnTo>
                <a:lnTo>
                  <a:pt x="0" y="438"/>
                </a:lnTo>
                <a:lnTo>
                  <a:pt x="771" y="438"/>
                </a:lnTo>
                <a:lnTo>
                  <a:pt x="1148" y="219"/>
                </a:lnTo>
                <a:lnTo>
                  <a:pt x="768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804" name="Rectangle 37">
            <a:extLst>
              <a:ext uri="{FF2B5EF4-FFF2-40B4-BE49-F238E27FC236}">
                <a16:creationId xmlns:a16="http://schemas.microsoft.com/office/drawing/2014/main" id="{46C9D6B9-C467-66D3-E077-22F7171E5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4138" y="5048250"/>
            <a:ext cx="1085850" cy="347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Measure</a:t>
            </a:r>
          </a:p>
        </p:txBody>
      </p:sp>
      <p:sp>
        <p:nvSpPr>
          <p:cNvPr id="32805" name="Rectangle 38">
            <a:extLst>
              <a:ext uri="{FF2B5EF4-FFF2-40B4-BE49-F238E27FC236}">
                <a16:creationId xmlns:a16="http://schemas.microsoft.com/office/drawing/2014/main" id="{3779470A-48D5-9E49-CE70-88A23D6CB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3363" y="5048250"/>
            <a:ext cx="1085850" cy="347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Design</a:t>
            </a:r>
          </a:p>
        </p:txBody>
      </p:sp>
      <p:sp>
        <p:nvSpPr>
          <p:cNvPr id="32806" name="Rectangle 39">
            <a:extLst>
              <a:ext uri="{FF2B5EF4-FFF2-40B4-BE49-F238E27FC236}">
                <a16:creationId xmlns:a16="http://schemas.microsoft.com/office/drawing/2014/main" id="{F356B17C-4F07-E7C4-EF94-BA0A94080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4775" y="4964113"/>
            <a:ext cx="1087438" cy="3476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 dirty="0">
                <a:latin typeface="Arial" panose="020B0604020202020204" pitchFamily="34" charset="0"/>
              </a:rPr>
              <a:t>Verify &amp;</a:t>
            </a:r>
          </a:p>
          <a:p>
            <a:pPr algn="ctr">
              <a:lnSpc>
                <a:spcPts val="1853"/>
              </a:lnSpc>
              <a:defRPr/>
            </a:pPr>
            <a:r>
              <a:rPr lang="en-US" altLang="en-US" sz="1588" b="1" dirty="0">
                <a:latin typeface="Arial" panose="020B0604020202020204" pitchFamily="34" charset="0"/>
              </a:rPr>
              <a:t>Validate</a:t>
            </a:r>
          </a:p>
        </p:txBody>
      </p:sp>
      <p:sp>
        <p:nvSpPr>
          <p:cNvPr id="32807" name="Rectangle 40">
            <a:extLst>
              <a:ext uri="{FF2B5EF4-FFF2-40B4-BE49-F238E27FC236}">
                <a16:creationId xmlns:a16="http://schemas.microsoft.com/office/drawing/2014/main" id="{4114D477-679D-99B4-8FC2-96BB45B37E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650" y="5048250"/>
            <a:ext cx="1087438" cy="347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Define</a:t>
            </a:r>
          </a:p>
        </p:txBody>
      </p:sp>
      <p:sp>
        <p:nvSpPr>
          <p:cNvPr id="32808" name="AutoShape 41">
            <a:extLst>
              <a:ext uri="{FF2B5EF4-FFF2-40B4-BE49-F238E27FC236}">
                <a16:creationId xmlns:a16="http://schemas.microsoft.com/office/drawing/2014/main" id="{B36DAED6-66BD-3282-4767-DBF554069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6450" y="2551113"/>
            <a:ext cx="1619250" cy="1487487"/>
          </a:xfrm>
          <a:prstGeom prst="diamond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32809" name="AutoShape 42">
            <a:extLst>
              <a:ext uri="{FF2B5EF4-FFF2-40B4-BE49-F238E27FC236}">
                <a16:creationId xmlns:a16="http://schemas.microsoft.com/office/drawing/2014/main" id="{FEA5F0E8-FFBC-088F-3CBE-998D8838C7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175" y="2551113"/>
            <a:ext cx="1619250" cy="1487487"/>
          </a:xfrm>
          <a:prstGeom prst="diamond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28075" name="Rectangle 43">
            <a:extLst>
              <a:ext uri="{FF2B5EF4-FFF2-40B4-BE49-F238E27FC236}">
                <a16:creationId xmlns:a16="http://schemas.microsoft.com/office/drawing/2014/main" id="{CF2C6517-D765-748E-4989-C3FA462DE7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9338" y="2867025"/>
            <a:ext cx="1200150" cy="735013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Is</a:t>
            </a:r>
            <a:b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Incremental Improvement Enough?</a:t>
            </a:r>
          </a:p>
        </p:txBody>
      </p:sp>
      <p:sp>
        <p:nvSpPr>
          <p:cNvPr id="428076" name="Rectangle 44">
            <a:extLst>
              <a:ext uri="{FF2B5EF4-FFF2-40B4-BE49-F238E27FC236}">
                <a16:creationId xmlns:a16="http://schemas.microsoft.com/office/drawing/2014/main" id="{EF1BDE06-B49E-6B13-D9B1-B89FF6B9FF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3175" y="3013075"/>
            <a:ext cx="857250" cy="571500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Does A </a:t>
            </a:r>
            <a:b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Process Exist?</a:t>
            </a:r>
          </a:p>
        </p:txBody>
      </p:sp>
      <p:sp>
        <p:nvSpPr>
          <p:cNvPr id="32812" name="Freeform 45">
            <a:extLst>
              <a:ext uri="{FF2B5EF4-FFF2-40B4-BE49-F238E27FC236}">
                <a16:creationId xmlns:a16="http://schemas.microsoft.com/office/drawing/2014/main" id="{B944DB9A-860E-D00F-FA00-9E4F0853FCB3}"/>
              </a:ext>
            </a:extLst>
          </p:cNvPr>
          <p:cNvSpPr>
            <a:spLocks/>
          </p:cNvSpPr>
          <p:nvPr/>
        </p:nvSpPr>
        <p:spPr bwMode="auto">
          <a:xfrm>
            <a:off x="1470025" y="4314825"/>
            <a:ext cx="4549775" cy="493713"/>
          </a:xfrm>
          <a:custGeom>
            <a:avLst/>
            <a:gdLst>
              <a:gd name="T0" fmla="*/ 5156200 w 3249"/>
              <a:gd name="T1" fmla="*/ 0 h 353"/>
              <a:gd name="T2" fmla="*/ 0 w 3249"/>
              <a:gd name="T3" fmla="*/ 0 h 353"/>
              <a:gd name="T4" fmla="*/ 0 w 3249"/>
              <a:gd name="T5" fmla="*/ 558800 h 35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249" h="353">
                <a:moveTo>
                  <a:pt x="3248" y="0"/>
                </a:moveTo>
                <a:lnTo>
                  <a:pt x="0" y="0"/>
                </a:lnTo>
                <a:lnTo>
                  <a:pt x="0" y="352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813" name="Rectangle 46">
            <a:extLst>
              <a:ext uri="{FF2B5EF4-FFF2-40B4-BE49-F238E27FC236}">
                <a16:creationId xmlns:a16="http://schemas.microsoft.com/office/drawing/2014/main" id="{0D614716-DBBB-8ABC-D553-9D904F7B3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5925" y="3997325"/>
            <a:ext cx="365125" cy="2730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235">
                <a:latin typeface="Arial" panose="020B0604020202020204" pitchFamily="34" charset="0"/>
              </a:rPr>
              <a:t>No</a:t>
            </a:r>
          </a:p>
        </p:txBody>
      </p:sp>
      <p:sp>
        <p:nvSpPr>
          <p:cNvPr id="32814" name="Rectangle 47">
            <a:extLst>
              <a:ext uri="{FF2B5EF4-FFF2-40B4-BE49-F238E27FC236}">
                <a16:creationId xmlns:a16="http://schemas.microsoft.com/office/drawing/2014/main" id="{0C9FFB85-5480-0FC6-041B-CFF9E5A33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2763" y="3997325"/>
            <a:ext cx="366712" cy="2730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235">
                <a:latin typeface="Arial" panose="020B0604020202020204" pitchFamily="34" charset="0"/>
              </a:rPr>
              <a:t>No</a:t>
            </a:r>
          </a:p>
        </p:txBody>
      </p:sp>
      <p:sp>
        <p:nvSpPr>
          <p:cNvPr id="32815" name="Rectangle 48">
            <a:extLst>
              <a:ext uri="{FF2B5EF4-FFF2-40B4-BE49-F238E27FC236}">
                <a16:creationId xmlns:a16="http://schemas.microsoft.com/office/drawing/2014/main" id="{AAEFD1DC-58D8-8C7D-FDD2-DE04EB4C15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3175" y="2765425"/>
            <a:ext cx="422275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235">
                <a:latin typeface="Arial" panose="020B0604020202020204" pitchFamily="34" charset="0"/>
              </a:rPr>
              <a:t>Yes</a:t>
            </a:r>
          </a:p>
        </p:txBody>
      </p:sp>
      <p:sp>
        <p:nvSpPr>
          <p:cNvPr id="32816" name="Rectangle 49">
            <a:extLst>
              <a:ext uri="{FF2B5EF4-FFF2-40B4-BE49-F238E27FC236}">
                <a16:creationId xmlns:a16="http://schemas.microsoft.com/office/drawing/2014/main" id="{5D06EFC4-6A6E-828F-EDE1-C6D154472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1825" y="2765425"/>
            <a:ext cx="366713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235">
                <a:latin typeface="Arial" panose="020B0604020202020204" pitchFamily="34" charset="0"/>
              </a:rPr>
              <a:t>No</a:t>
            </a:r>
          </a:p>
        </p:txBody>
      </p:sp>
      <p:sp>
        <p:nvSpPr>
          <p:cNvPr id="32817" name="Rectangle 50">
            <a:extLst>
              <a:ext uri="{FF2B5EF4-FFF2-40B4-BE49-F238E27FC236}">
                <a16:creationId xmlns:a16="http://schemas.microsoft.com/office/drawing/2014/main" id="{53757E0D-DA1F-5EE0-01FA-01B9B40B81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1255713"/>
            <a:ext cx="5437187" cy="354012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altLang="en-US" sz="1765" b="1">
                <a:latin typeface="Arial" panose="020B0604020202020204" pitchFamily="34" charset="0"/>
              </a:rPr>
              <a:t>DMAIC/DMEDV Transition Points:</a:t>
            </a:r>
          </a:p>
        </p:txBody>
      </p:sp>
      <p:sp>
        <p:nvSpPr>
          <p:cNvPr id="2" name="Freeform 32">
            <a:extLst>
              <a:ext uri="{FF2B5EF4-FFF2-40B4-BE49-F238E27FC236}">
                <a16:creationId xmlns:a16="http://schemas.microsoft.com/office/drawing/2014/main" id="{F97FEC90-BFF4-2BF2-6E44-66C5F7B32E05}"/>
              </a:ext>
            </a:extLst>
          </p:cNvPr>
          <p:cNvSpPr>
            <a:spLocks/>
          </p:cNvSpPr>
          <p:nvPr/>
        </p:nvSpPr>
        <p:spPr bwMode="auto">
          <a:xfrm>
            <a:off x="6637338" y="5556250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" name="Rectangle 39">
            <a:extLst>
              <a:ext uri="{FF2B5EF4-FFF2-40B4-BE49-F238E27FC236}">
                <a16:creationId xmlns:a16="http://schemas.microsoft.com/office/drawing/2014/main" id="{4E4B5519-AE91-D94F-A07A-4B8961A47B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8362" y="5749925"/>
            <a:ext cx="1087438" cy="3476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 dirty="0">
                <a:latin typeface="Arial" panose="020B0604020202020204" pitchFamily="34" charset="0"/>
              </a:rPr>
              <a:t>Implement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2" name="Rectangle 2">
            <a:extLst>
              <a:ext uri="{FF2B5EF4-FFF2-40B4-BE49-F238E27FC236}">
                <a16:creationId xmlns:a16="http://schemas.microsoft.com/office/drawing/2014/main" id="{6F1E763F-FF7F-AB4D-2578-B9E65ADB79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Relation To Process Management (PM)</a:t>
            </a:r>
          </a:p>
        </p:txBody>
      </p:sp>
      <p:grpSp>
        <p:nvGrpSpPr>
          <p:cNvPr id="32771" name="Group 3">
            <a:extLst>
              <a:ext uri="{FF2B5EF4-FFF2-40B4-BE49-F238E27FC236}">
                <a16:creationId xmlns:a16="http://schemas.microsoft.com/office/drawing/2014/main" id="{1EB88D7D-C84E-4C9D-A062-1E8CA504A57F}"/>
              </a:ext>
            </a:extLst>
          </p:cNvPr>
          <p:cNvGrpSpPr>
            <a:grpSpLocks/>
          </p:cNvGrpSpPr>
          <p:nvPr/>
        </p:nvGrpSpPr>
        <p:grpSpPr bwMode="auto">
          <a:xfrm>
            <a:off x="6624638" y="5002212"/>
            <a:ext cx="1247775" cy="687388"/>
            <a:chOff x="4633" y="3470"/>
            <a:chExt cx="891" cy="491"/>
          </a:xfrm>
        </p:grpSpPr>
        <p:sp>
          <p:nvSpPr>
            <p:cNvPr id="34863" name="Rectangle 4">
              <a:extLst>
                <a:ext uri="{FF2B5EF4-FFF2-40B4-BE49-F238E27FC236}">
                  <a16:creationId xmlns:a16="http://schemas.microsoft.com/office/drawing/2014/main" id="{54D980C7-E3CB-6BD7-1289-D3B77307DB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3" y="3470"/>
              <a:ext cx="869" cy="491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64" name="Freeform 5">
              <a:extLst>
                <a:ext uri="{FF2B5EF4-FFF2-40B4-BE49-F238E27FC236}">
                  <a16:creationId xmlns:a16="http://schemas.microsoft.com/office/drawing/2014/main" id="{784B0669-F555-4948-DAC2-36844B944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" y="3512"/>
              <a:ext cx="712" cy="388"/>
            </a:xfrm>
            <a:custGeom>
              <a:avLst/>
              <a:gdLst>
                <a:gd name="T0" fmla="*/ 2 w 712"/>
                <a:gd name="T1" fmla="*/ 0 h 388"/>
                <a:gd name="T2" fmla="*/ 0 w 712"/>
                <a:gd name="T3" fmla="*/ 387 h 388"/>
                <a:gd name="T4" fmla="*/ 711 w 712"/>
                <a:gd name="T5" fmla="*/ 387 h 3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12" h="388">
                  <a:moveTo>
                    <a:pt x="2" y="0"/>
                  </a:moveTo>
                  <a:lnTo>
                    <a:pt x="0" y="387"/>
                  </a:lnTo>
                  <a:lnTo>
                    <a:pt x="711" y="387"/>
                  </a:lnTo>
                </a:path>
              </a:pathLst>
            </a:custGeom>
            <a:solidFill>
              <a:schemeClr val="accent2"/>
            </a:solidFill>
            <a:ln w="254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4865" name="Line 6">
              <a:extLst>
                <a:ext uri="{FF2B5EF4-FFF2-40B4-BE49-F238E27FC236}">
                  <a16:creationId xmlns:a16="http://schemas.microsoft.com/office/drawing/2014/main" id="{B1787F68-E5C8-AAE8-CD2D-FD36110EF4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12" y="3706"/>
              <a:ext cx="702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4866" name="Freeform 7">
              <a:extLst>
                <a:ext uri="{FF2B5EF4-FFF2-40B4-BE49-F238E27FC236}">
                  <a16:creationId xmlns:a16="http://schemas.microsoft.com/office/drawing/2014/main" id="{67526733-D78A-7FBB-8D3A-38130503D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1" y="3653"/>
              <a:ext cx="697" cy="101"/>
            </a:xfrm>
            <a:custGeom>
              <a:avLst/>
              <a:gdLst>
                <a:gd name="T0" fmla="*/ 0 w 697"/>
                <a:gd name="T1" fmla="*/ 99 h 100"/>
                <a:gd name="T2" fmla="*/ 104 w 697"/>
                <a:gd name="T3" fmla="*/ 27 h 100"/>
                <a:gd name="T4" fmla="*/ 160 w 697"/>
                <a:gd name="T5" fmla="*/ 91 h 100"/>
                <a:gd name="T6" fmla="*/ 240 w 697"/>
                <a:gd name="T7" fmla="*/ 11 h 100"/>
                <a:gd name="T8" fmla="*/ 304 w 697"/>
                <a:gd name="T9" fmla="*/ 99 h 100"/>
                <a:gd name="T10" fmla="*/ 344 w 697"/>
                <a:gd name="T11" fmla="*/ 19 h 100"/>
                <a:gd name="T12" fmla="*/ 392 w 697"/>
                <a:gd name="T13" fmla="*/ 91 h 100"/>
                <a:gd name="T14" fmla="*/ 432 w 697"/>
                <a:gd name="T15" fmla="*/ 11 h 100"/>
                <a:gd name="T16" fmla="*/ 504 w 697"/>
                <a:gd name="T17" fmla="*/ 83 h 100"/>
                <a:gd name="T18" fmla="*/ 560 w 697"/>
                <a:gd name="T19" fmla="*/ 3 h 100"/>
                <a:gd name="T20" fmla="*/ 632 w 697"/>
                <a:gd name="T21" fmla="*/ 91 h 100"/>
                <a:gd name="T22" fmla="*/ 641 w 697"/>
                <a:gd name="T23" fmla="*/ 0 h 100"/>
                <a:gd name="T24" fmla="*/ 696 w 697"/>
                <a:gd name="T25" fmla="*/ 75 h 1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97" h="100">
                  <a:moveTo>
                    <a:pt x="0" y="99"/>
                  </a:moveTo>
                  <a:lnTo>
                    <a:pt x="104" y="27"/>
                  </a:lnTo>
                  <a:lnTo>
                    <a:pt x="160" y="91"/>
                  </a:lnTo>
                  <a:lnTo>
                    <a:pt x="240" y="11"/>
                  </a:lnTo>
                  <a:lnTo>
                    <a:pt x="304" y="99"/>
                  </a:lnTo>
                  <a:lnTo>
                    <a:pt x="344" y="19"/>
                  </a:lnTo>
                  <a:lnTo>
                    <a:pt x="392" y="91"/>
                  </a:lnTo>
                  <a:lnTo>
                    <a:pt x="432" y="11"/>
                  </a:lnTo>
                  <a:lnTo>
                    <a:pt x="504" y="83"/>
                  </a:lnTo>
                  <a:lnTo>
                    <a:pt x="560" y="3"/>
                  </a:lnTo>
                  <a:lnTo>
                    <a:pt x="632" y="91"/>
                  </a:lnTo>
                  <a:lnTo>
                    <a:pt x="641" y="0"/>
                  </a:lnTo>
                  <a:lnTo>
                    <a:pt x="696" y="75"/>
                  </a:lnTo>
                </a:path>
              </a:pathLst>
            </a:custGeom>
            <a:solidFill>
              <a:schemeClr val="accent2"/>
            </a:solidFill>
            <a:ln w="254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</p:grpSp>
      <p:sp>
        <p:nvSpPr>
          <p:cNvPr id="34820" name="Rectangle 9">
            <a:extLst>
              <a:ext uri="{FF2B5EF4-FFF2-40B4-BE49-F238E27FC236}">
                <a16:creationId xmlns:a16="http://schemas.microsoft.com/office/drawing/2014/main" id="{C5400F61-65B7-4BED-7883-FDF59A99B5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50" y="820738"/>
            <a:ext cx="72421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92150" indent="-23018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en-US" sz="2400" b="1" i="1" dirty="0">
                <a:solidFill>
                  <a:schemeClr val="accent2"/>
                </a:solidFill>
                <a:latin typeface="Arial" panose="020B0604020202020204" pitchFamily="34" charset="0"/>
              </a:rPr>
              <a:t>Front And Back End Of DMEDVI</a:t>
            </a:r>
          </a:p>
        </p:txBody>
      </p:sp>
      <p:sp>
        <p:nvSpPr>
          <p:cNvPr id="34821" name="AutoShape 11">
            <a:extLst>
              <a:ext uri="{FF2B5EF4-FFF2-40B4-BE49-F238E27FC236}">
                <a16:creationId xmlns:a16="http://schemas.microsoft.com/office/drawing/2014/main" id="{9EB47B9F-84B8-02B0-9A12-110C49392B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5538" y="3324225"/>
            <a:ext cx="1797050" cy="693737"/>
          </a:xfrm>
          <a:prstGeom prst="homePlate">
            <a:avLst>
              <a:gd name="adj" fmla="val 86223"/>
            </a:avLst>
          </a:pr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34822" name="Freeform 12">
            <a:extLst>
              <a:ext uri="{FF2B5EF4-FFF2-40B4-BE49-F238E27FC236}">
                <a16:creationId xmlns:a16="http://schemas.microsoft.com/office/drawing/2014/main" id="{4AD43EA2-A28B-2D7F-7F95-A480CD66BB09}"/>
              </a:ext>
            </a:extLst>
          </p:cNvPr>
          <p:cNvSpPr>
            <a:spLocks/>
          </p:cNvSpPr>
          <p:nvPr/>
        </p:nvSpPr>
        <p:spPr bwMode="auto">
          <a:xfrm>
            <a:off x="2184400" y="3325812"/>
            <a:ext cx="1847850" cy="690563"/>
          </a:xfrm>
          <a:custGeom>
            <a:avLst/>
            <a:gdLst>
              <a:gd name="T0" fmla="*/ 6350 w 1320"/>
              <a:gd name="T1" fmla="*/ 0 h 493"/>
              <a:gd name="T2" fmla="*/ 696913 w 1320"/>
              <a:gd name="T3" fmla="*/ 393700 h 493"/>
              <a:gd name="T4" fmla="*/ 0 w 1320"/>
              <a:gd name="T5" fmla="*/ 781050 h 493"/>
              <a:gd name="T6" fmla="*/ 1406525 w 1320"/>
              <a:gd name="T7" fmla="*/ 781050 h 493"/>
              <a:gd name="T8" fmla="*/ 2093913 w 1320"/>
              <a:gd name="T9" fmla="*/ 390525 h 493"/>
              <a:gd name="T10" fmla="*/ 1400175 w 1320"/>
              <a:gd name="T11" fmla="*/ 0 h 493"/>
              <a:gd name="T12" fmla="*/ 6350 w 1320"/>
              <a:gd name="T13" fmla="*/ 0 h 49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20" h="493">
                <a:moveTo>
                  <a:pt x="4" y="0"/>
                </a:moveTo>
                <a:lnTo>
                  <a:pt x="439" y="248"/>
                </a:lnTo>
                <a:lnTo>
                  <a:pt x="0" y="492"/>
                </a:lnTo>
                <a:lnTo>
                  <a:pt x="886" y="492"/>
                </a:lnTo>
                <a:lnTo>
                  <a:pt x="1319" y="246"/>
                </a:lnTo>
                <a:lnTo>
                  <a:pt x="882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23" name="Freeform 13">
            <a:extLst>
              <a:ext uri="{FF2B5EF4-FFF2-40B4-BE49-F238E27FC236}">
                <a16:creationId xmlns:a16="http://schemas.microsoft.com/office/drawing/2014/main" id="{BDAE1FC3-3C47-F149-8CA6-BE3F58A85030}"/>
              </a:ext>
            </a:extLst>
          </p:cNvPr>
          <p:cNvSpPr>
            <a:spLocks/>
          </p:cNvSpPr>
          <p:nvPr/>
        </p:nvSpPr>
        <p:spPr bwMode="auto">
          <a:xfrm>
            <a:off x="3397250" y="3325812"/>
            <a:ext cx="1847850" cy="690563"/>
          </a:xfrm>
          <a:custGeom>
            <a:avLst/>
            <a:gdLst>
              <a:gd name="T0" fmla="*/ 6350 w 1320"/>
              <a:gd name="T1" fmla="*/ 0 h 493"/>
              <a:gd name="T2" fmla="*/ 696913 w 1320"/>
              <a:gd name="T3" fmla="*/ 393700 h 493"/>
              <a:gd name="T4" fmla="*/ 0 w 1320"/>
              <a:gd name="T5" fmla="*/ 781050 h 493"/>
              <a:gd name="T6" fmla="*/ 1406525 w 1320"/>
              <a:gd name="T7" fmla="*/ 781050 h 493"/>
              <a:gd name="T8" fmla="*/ 2093913 w 1320"/>
              <a:gd name="T9" fmla="*/ 390525 h 493"/>
              <a:gd name="T10" fmla="*/ 1400175 w 1320"/>
              <a:gd name="T11" fmla="*/ 0 h 493"/>
              <a:gd name="T12" fmla="*/ 6350 w 1320"/>
              <a:gd name="T13" fmla="*/ 0 h 49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20" h="493">
                <a:moveTo>
                  <a:pt x="4" y="0"/>
                </a:moveTo>
                <a:lnTo>
                  <a:pt x="439" y="248"/>
                </a:lnTo>
                <a:lnTo>
                  <a:pt x="0" y="492"/>
                </a:lnTo>
                <a:lnTo>
                  <a:pt x="886" y="492"/>
                </a:lnTo>
                <a:lnTo>
                  <a:pt x="1319" y="246"/>
                </a:lnTo>
                <a:lnTo>
                  <a:pt x="882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24" name="Freeform 14">
            <a:extLst>
              <a:ext uri="{FF2B5EF4-FFF2-40B4-BE49-F238E27FC236}">
                <a16:creationId xmlns:a16="http://schemas.microsoft.com/office/drawing/2014/main" id="{7C581A86-033F-CC4E-BE07-B691BF819A71}"/>
              </a:ext>
            </a:extLst>
          </p:cNvPr>
          <p:cNvSpPr>
            <a:spLocks/>
          </p:cNvSpPr>
          <p:nvPr/>
        </p:nvSpPr>
        <p:spPr bwMode="auto">
          <a:xfrm>
            <a:off x="4622800" y="3325812"/>
            <a:ext cx="1847850" cy="690563"/>
          </a:xfrm>
          <a:custGeom>
            <a:avLst/>
            <a:gdLst>
              <a:gd name="T0" fmla="*/ 6350 w 1320"/>
              <a:gd name="T1" fmla="*/ 0 h 493"/>
              <a:gd name="T2" fmla="*/ 696913 w 1320"/>
              <a:gd name="T3" fmla="*/ 393700 h 493"/>
              <a:gd name="T4" fmla="*/ 0 w 1320"/>
              <a:gd name="T5" fmla="*/ 781050 h 493"/>
              <a:gd name="T6" fmla="*/ 1406525 w 1320"/>
              <a:gd name="T7" fmla="*/ 781050 h 493"/>
              <a:gd name="T8" fmla="*/ 2093913 w 1320"/>
              <a:gd name="T9" fmla="*/ 390525 h 493"/>
              <a:gd name="T10" fmla="*/ 1400175 w 1320"/>
              <a:gd name="T11" fmla="*/ 0 h 493"/>
              <a:gd name="T12" fmla="*/ 6350 w 1320"/>
              <a:gd name="T13" fmla="*/ 0 h 49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20" h="493">
                <a:moveTo>
                  <a:pt x="4" y="0"/>
                </a:moveTo>
                <a:lnTo>
                  <a:pt x="439" y="248"/>
                </a:lnTo>
                <a:lnTo>
                  <a:pt x="0" y="492"/>
                </a:lnTo>
                <a:lnTo>
                  <a:pt x="886" y="492"/>
                </a:lnTo>
                <a:lnTo>
                  <a:pt x="1319" y="246"/>
                </a:lnTo>
                <a:lnTo>
                  <a:pt x="882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25" name="Freeform 15">
            <a:extLst>
              <a:ext uri="{FF2B5EF4-FFF2-40B4-BE49-F238E27FC236}">
                <a16:creationId xmlns:a16="http://schemas.microsoft.com/office/drawing/2014/main" id="{E1F65EA3-A243-97BD-E684-1D55B75FEF13}"/>
              </a:ext>
            </a:extLst>
          </p:cNvPr>
          <p:cNvSpPr>
            <a:spLocks/>
          </p:cNvSpPr>
          <p:nvPr/>
        </p:nvSpPr>
        <p:spPr bwMode="auto">
          <a:xfrm>
            <a:off x="5846763" y="3325812"/>
            <a:ext cx="1849437" cy="690563"/>
          </a:xfrm>
          <a:custGeom>
            <a:avLst/>
            <a:gdLst>
              <a:gd name="T0" fmla="*/ 6350 w 1320"/>
              <a:gd name="T1" fmla="*/ 0 h 493"/>
              <a:gd name="T2" fmla="*/ 696913 w 1320"/>
              <a:gd name="T3" fmla="*/ 393700 h 493"/>
              <a:gd name="T4" fmla="*/ 0 w 1320"/>
              <a:gd name="T5" fmla="*/ 781050 h 493"/>
              <a:gd name="T6" fmla="*/ 1406525 w 1320"/>
              <a:gd name="T7" fmla="*/ 781050 h 493"/>
              <a:gd name="T8" fmla="*/ 2093913 w 1320"/>
              <a:gd name="T9" fmla="*/ 390525 h 493"/>
              <a:gd name="T10" fmla="*/ 1400175 w 1320"/>
              <a:gd name="T11" fmla="*/ 0 h 493"/>
              <a:gd name="T12" fmla="*/ 6350 w 1320"/>
              <a:gd name="T13" fmla="*/ 0 h 49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20" h="493">
                <a:moveTo>
                  <a:pt x="4" y="0"/>
                </a:moveTo>
                <a:lnTo>
                  <a:pt x="439" y="248"/>
                </a:lnTo>
                <a:lnTo>
                  <a:pt x="0" y="492"/>
                </a:lnTo>
                <a:lnTo>
                  <a:pt x="886" y="492"/>
                </a:lnTo>
                <a:lnTo>
                  <a:pt x="1319" y="246"/>
                </a:lnTo>
                <a:lnTo>
                  <a:pt x="882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26" name="Freeform 16">
            <a:extLst>
              <a:ext uri="{FF2B5EF4-FFF2-40B4-BE49-F238E27FC236}">
                <a16:creationId xmlns:a16="http://schemas.microsoft.com/office/drawing/2014/main" id="{8791CC00-A20F-0B1E-CC74-A7C00FF57DE6}"/>
              </a:ext>
            </a:extLst>
          </p:cNvPr>
          <p:cNvSpPr>
            <a:spLocks/>
          </p:cNvSpPr>
          <p:nvPr/>
        </p:nvSpPr>
        <p:spPr bwMode="auto">
          <a:xfrm>
            <a:off x="3600450" y="3379787"/>
            <a:ext cx="1514475" cy="577850"/>
          </a:xfrm>
          <a:custGeom>
            <a:avLst/>
            <a:gdLst>
              <a:gd name="T0" fmla="*/ 4763 w 1082"/>
              <a:gd name="T1" fmla="*/ 0 h 413"/>
              <a:gd name="T2" fmla="*/ 571500 w 1082"/>
              <a:gd name="T3" fmla="*/ 330200 h 413"/>
              <a:gd name="T4" fmla="*/ 0 w 1082"/>
              <a:gd name="T5" fmla="*/ 654050 h 413"/>
              <a:gd name="T6" fmla="*/ 1152525 w 1082"/>
              <a:gd name="T7" fmla="*/ 654050 h 413"/>
              <a:gd name="T8" fmla="*/ 1716088 w 1082"/>
              <a:gd name="T9" fmla="*/ 327025 h 413"/>
              <a:gd name="T10" fmla="*/ 1147763 w 1082"/>
              <a:gd name="T11" fmla="*/ 0 h 413"/>
              <a:gd name="T12" fmla="*/ 4763 w 1082"/>
              <a:gd name="T13" fmla="*/ 0 h 4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82" h="413">
                <a:moveTo>
                  <a:pt x="3" y="0"/>
                </a:moveTo>
                <a:lnTo>
                  <a:pt x="360" y="208"/>
                </a:lnTo>
                <a:lnTo>
                  <a:pt x="0" y="412"/>
                </a:lnTo>
                <a:lnTo>
                  <a:pt x="726" y="412"/>
                </a:lnTo>
                <a:lnTo>
                  <a:pt x="1081" y="206"/>
                </a:lnTo>
                <a:lnTo>
                  <a:pt x="723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27" name="Rectangle 17">
            <a:extLst>
              <a:ext uri="{FF2B5EF4-FFF2-40B4-BE49-F238E27FC236}">
                <a16:creationId xmlns:a16="http://schemas.microsoft.com/office/drawing/2014/main" id="{F5AEB7C5-7031-BB53-DCD9-4E5B45F92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1288" y="3540125"/>
            <a:ext cx="1023937" cy="3254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Explore</a:t>
            </a:r>
          </a:p>
        </p:txBody>
      </p:sp>
      <p:sp>
        <p:nvSpPr>
          <p:cNvPr id="34828" name="Freeform 18">
            <a:extLst>
              <a:ext uri="{FF2B5EF4-FFF2-40B4-BE49-F238E27FC236}">
                <a16:creationId xmlns:a16="http://schemas.microsoft.com/office/drawing/2014/main" id="{6348BAD7-EBF6-4BBA-4E66-F86C28441B92}"/>
              </a:ext>
            </a:extLst>
          </p:cNvPr>
          <p:cNvSpPr>
            <a:spLocks/>
          </p:cNvSpPr>
          <p:nvPr/>
        </p:nvSpPr>
        <p:spPr bwMode="auto">
          <a:xfrm>
            <a:off x="2352675" y="3379787"/>
            <a:ext cx="1517650" cy="577850"/>
          </a:xfrm>
          <a:custGeom>
            <a:avLst/>
            <a:gdLst>
              <a:gd name="T0" fmla="*/ 4763 w 1083"/>
              <a:gd name="T1" fmla="*/ 0 h 413"/>
              <a:gd name="T2" fmla="*/ 571500 w 1083"/>
              <a:gd name="T3" fmla="*/ 330200 h 413"/>
              <a:gd name="T4" fmla="*/ 0 w 1083"/>
              <a:gd name="T5" fmla="*/ 654050 h 413"/>
              <a:gd name="T6" fmla="*/ 1152525 w 1083"/>
              <a:gd name="T7" fmla="*/ 654050 h 413"/>
              <a:gd name="T8" fmla="*/ 1717675 w 1083"/>
              <a:gd name="T9" fmla="*/ 327025 h 413"/>
              <a:gd name="T10" fmla="*/ 1147763 w 1083"/>
              <a:gd name="T11" fmla="*/ 0 h 413"/>
              <a:gd name="T12" fmla="*/ 4763 w 1083"/>
              <a:gd name="T13" fmla="*/ 0 h 4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83" h="413">
                <a:moveTo>
                  <a:pt x="3" y="0"/>
                </a:moveTo>
                <a:lnTo>
                  <a:pt x="360" y="208"/>
                </a:lnTo>
                <a:lnTo>
                  <a:pt x="0" y="412"/>
                </a:lnTo>
                <a:lnTo>
                  <a:pt x="726" y="412"/>
                </a:lnTo>
                <a:lnTo>
                  <a:pt x="1082" y="206"/>
                </a:lnTo>
                <a:lnTo>
                  <a:pt x="723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29" name="Freeform 19">
            <a:extLst>
              <a:ext uri="{FF2B5EF4-FFF2-40B4-BE49-F238E27FC236}">
                <a16:creationId xmlns:a16="http://schemas.microsoft.com/office/drawing/2014/main" id="{AC909E0D-8CF1-9CB1-EDBE-39EA48A2B830}"/>
              </a:ext>
            </a:extLst>
          </p:cNvPr>
          <p:cNvSpPr>
            <a:spLocks/>
          </p:cNvSpPr>
          <p:nvPr/>
        </p:nvSpPr>
        <p:spPr bwMode="auto">
          <a:xfrm>
            <a:off x="4824413" y="3379787"/>
            <a:ext cx="1516062" cy="577850"/>
          </a:xfrm>
          <a:custGeom>
            <a:avLst/>
            <a:gdLst>
              <a:gd name="T0" fmla="*/ 4763 w 1082"/>
              <a:gd name="T1" fmla="*/ 0 h 413"/>
              <a:gd name="T2" fmla="*/ 571500 w 1082"/>
              <a:gd name="T3" fmla="*/ 330200 h 413"/>
              <a:gd name="T4" fmla="*/ 0 w 1082"/>
              <a:gd name="T5" fmla="*/ 654050 h 413"/>
              <a:gd name="T6" fmla="*/ 1152525 w 1082"/>
              <a:gd name="T7" fmla="*/ 654050 h 413"/>
              <a:gd name="T8" fmla="*/ 1716088 w 1082"/>
              <a:gd name="T9" fmla="*/ 327025 h 413"/>
              <a:gd name="T10" fmla="*/ 1147763 w 1082"/>
              <a:gd name="T11" fmla="*/ 0 h 413"/>
              <a:gd name="T12" fmla="*/ 4763 w 1082"/>
              <a:gd name="T13" fmla="*/ 0 h 4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82" h="413">
                <a:moveTo>
                  <a:pt x="3" y="0"/>
                </a:moveTo>
                <a:lnTo>
                  <a:pt x="360" y="208"/>
                </a:lnTo>
                <a:lnTo>
                  <a:pt x="0" y="412"/>
                </a:lnTo>
                <a:lnTo>
                  <a:pt x="726" y="412"/>
                </a:lnTo>
                <a:lnTo>
                  <a:pt x="1081" y="206"/>
                </a:lnTo>
                <a:lnTo>
                  <a:pt x="723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30" name="Rectangle 20">
            <a:extLst>
              <a:ext uri="{FF2B5EF4-FFF2-40B4-BE49-F238E27FC236}">
                <a16:creationId xmlns:a16="http://schemas.microsoft.com/office/drawing/2014/main" id="{86B3C7E8-A556-57EF-5ECE-08978E7FC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6213" y="3540125"/>
            <a:ext cx="1023937" cy="3254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Measure</a:t>
            </a:r>
          </a:p>
        </p:txBody>
      </p:sp>
      <p:sp>
        <p:nvSpPr>
          <p:cNvPr id="34831" name="Rectangle 21">
            <a:extLst>
              <a:ext uri="{FF2B5EF4-FFF2-40B4-BE49-F238E27FC236}">
                <a16:creationId xmlns:a16="http://schemas.microsoft.com/office/drawing/2014/main" id="{2A9332D7-DA36-BD56-06BD-64387FE096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9863" y="3540125"/>
            <a:ext cx="1023937" cy="3254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Design</a:t>
            </a:r>
          </a:p>
        </p:txBody>
      </p:sp>
      <p:sp>
        <p:nvSpPr>
          <p:cNvPr id="34832" name="Rectangle 22">
            <a:extLst>
              <a:ext uri="{FF2B5EF4-FFF2-40B4-BE49-F238E27FC236}">
                <a16:creationId xmlns:a16="http://schemas.microsoft.com/office/drawing/2014/main" id="{8BD85BDA-7D22-0727-329B-DAD210EF7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8100" y="3444875"/>
            <a:ext cx="1023938" cy="3270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Verify &amp;</a:t>
            </a:r>
          </a:p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Validate</a:t>
            </a:r>
          </a:p>
        </p:txBody>
      </p:sp>
      <p:sp>
        <p:nvSpPr>
          <p:cNvPr id="34833" name="Rectangle 23">
            <a:extLst>
              <a:ext uri="{FF2B5EF4-FFF2-40B4-BE49-F238E27FC236}">
                <a16:creationId xmlns:a16="http://schemas.microsoft.com/office/drawing/2014/main" id="{2D6035BC-DF7A-B7E4-DC4B-45AA691B39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6975" y="3540125"/>
            <a:ext cx="1023938" cy="3254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Define</a:t>
            </a:r>
          </a:p>
        </p:txBody>
      </p:sp>
      <p:sp>
        <p:nvSpPr>
          <p:cNvPr id="34834" name="Rectangle 24">
            <a:extLst>
              <a:ext uri="{FF2B5EF4-FFF2-40B4-BE49-F238E27FC236}">
                <a16:creationId xmlns:a16="http://schemas.microsoft.com/office/drawing/2014/main" id="{8D9666EC-E2BD-CCCD-1EED-C23EC3694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1631950"/>
            <a:ext cx="3325813" cy="814387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>
            <a:lvl1pPr marL="2286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Aft>
                <a:spcPct val="8000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en-US" altLang="en-US" sz="1765">
                <a:latin typeface="Arial" panose="020B0604020202020204" pitchFamily="34" charset="0"/>
              </a:rPr>
              <a:t>Process Management Can Identify The Need To Redesign A Product/Service</a:t>
            </a:r>
          </a:p>
        </p:txBody>
      </p:sp>
      <p:sp>
        <p:nvSpPr>
          <p:cNvPr id="34835" name="Rectangle 25">
            <a:extLst>
              <a:ext uri="{FF2B5EF4-FFF2-40B4-BE49-F238E27FC236}">
                <a16:creationId xmlns:a16="http://schemas.microsoft.com/office/drawing/2014/main" id="{7497C5E5-0439-46CE-B690-09F34D6B8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0525" y="4791075"/>
            <a:ext cx="3048000" cy="1304925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>
            <a:lvl1pPr marL="2286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Aft>
                <a:spcPct val="8000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en-US" altLang="en-US" sz="1765" dirty="0">
                <a:latin typeface="Arial" panose="020B0604020202020204" pitchFamily="34" charset="0"/>
              </a:rPr>
              <a:t>DMEDVI Transitions </a:t>
            </a:r>
            <a:br>
              <a:rPr lang="en-US" altLang="en-US" sz="1765" dirty="0">
                <a:latin typeface="Arial" panose="020B0604020202020204" pitchFamily="34" charset="0"/>
              </a:rPr>
            </a:br>
            <a:r>
              <a:rPr lang="en-US" altLang="en-US" sz="1765" dirty="0">
                <a:latin typeface="Arial" panose="020B0604020202020204" pitchFamily="34" charset="0"/>
              </a:rPr>
              <a:t>The New Or Redesigned Product/Service To Process Management </a:t>
            </a:r>
            <a:br>
              <a:rPr lang="en-US" altLang="en-US" sz="1765" dirty="0">
                <a:latin typeface="Arial" panose="020B0604020202020204" pitchFamily="34" charset="0"/>
              </a:rPr>
            </a:br>
            <a:r>
              <a:rPr lang="en-US" altLang="en-US" sz="1765" dirty="0">
                <a:latin typeface="Arial" panose="020B0604020202020204" pitchFamily="34" charset="0"/>
              </a:rPr>
              <a:t>(In V&amp;V/Implement Steps)</a:t>
            </a:r>
          </a:p>
        </p:txBody>
      </p:sp>
      <p:grpSp>
        <p:nvGrpSpPr>
          <p:cNvPr id="32788" name="Group 26">
            <a:extLst>
              <a:ext uri="{FF2B5EF4-FFF2-40B4-BE49-F238E27FC236}">
                <a16:creationId xmlns:a16="http://schemas.microsoft.com/office/drawing/2014/main" id="{5B705EC6-72DB-3923-F5F7-15E10541F0E0}"/>
              </a:ext>
            </a:extLst>
          </p:cNvPr>
          <p:cNvGrpSpPr>
            <a:grpSpLocks/>
          </p:cNvGrpSpPr>
          <p:nvPr/>
        </p:nvGrpSpPr>
        <p:grpSpPr bwMode="auto">
          <a:xfrm>
            <a:off x="819150" y="1497012"/>
            <a:ext cx="1674813" cy="1092200"/>
            <a:chOff x="489" y="968"/>
            <a:chExt cx="1195" cy="780"/>
          </a:xfrm>
        </p:grpSpPr>
        <p:sp>
          <p:nvSpPr>
            <p:cNvPr id="34855" name="Rectangle 27">
              <a:extLst>
                <a:ext uri="{FF2B5EF4-FFF2-40B4-BE49-F238E27FC236}">
                  <a16:creationId xmlns:a16="http://schemas.microsoft.com/office/drawing/2014/main" id="{922E85ED-5C79-8FB5-B20D-990C75C390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" y="971"/>
              <a:ext cx="117" cy="777"/>
            </a:xfrm>
            <a:prstGeom prst="rect">
              <a:avLst/>
            </a:prstGeom>
            <a:gradFill rotWithShape="0">
              <a:gsLst>
                <a:gs pos="0">
                  <a:srgbClr val="008478"/>
                </a:gs>
                <a:gs pos="100000">
                  <a:srgbClr val="005C54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6" name="Rectangle 28">
              <a:extLst>
                <a:ext uri="{FF2B5EF4-FFF2-40B4-BE49-F238E27FC236}">
                  <a16:creationId xmlns:a16="http://schemas.microsoft.com/office/drawing/2014/main" id="{CBB2E15C-42D3-0D47-50B1-16EA4CB00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0" y="971"/>
              <a:ext cx="117" cy="777"/>
            </a:xfrm>
            <a:prstGeom prst="rect">
              <a:avLst/>
            </a:prstGeom>
            <a:gradFill rotWithShape="0">
              <a:gsLst>
                <a:gs pos="0">
                  <a:srgbClr val="008478"/>
                </a:gs>
                <a:gs pos="100000">
                  <a:srgbClr val="005C54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7" name="Rectangle 29">
              <a:extLst>
                <a:ext uri="{FF2B5EF4-FFF2-40B4-BE49-F238E27FC236}">
                  <a16:creationId xmlns:a16="http://schemas.microsoft.com/office/drawing/2014/main" id="{F8DAD594-1678-86EB-589E-A05E2084E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971"/>
              <a:ext cx="118" cy="777"/>
            </a:xfrm>
            <a:prstGeom prst="rect">
              <a:avLst/>
            </a:prstGeom>
            <a:gradFill rotWithShape="0">
              <a:gsLst>
                <a:gs pos="0">
                  <a:srgbClr val="008478"/>
                </a:gs>
                <a:gs pos="100000">
                  <a:srgbClr val="005C54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8" name="Rectangle 30">
              <a:extLst>
                <a:ext uri="{FF2B5EF4-FFF2-40B4-BE49-F238E27FC236}">
                  <a16:creationId xmlns:a16="http://schemas.microsoft.com/office/drawing/2014/main" id="{3D6BFACB-7626-A065-135F-3889098D5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3" y="971"/>
              <a:ext cx="117" cy="777"/>
            </a:xfrm>
            <a:prstGeom prst="rect">
              <a:avLst/>
            </a:prstGeom>
            <a:gradFill rotWithShape="0">
              <a:gsLst>
                <a:gs pos="0">
                  <a:srgbClr val="008478"/>
                </a:gs>
                <a:gs pos="100000">
                  <a:srgbClr val="005C54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9" name="AutoShape 31">
              <a:extLst>
                <a:ext uri="{FF2B5EF4-FFF2-40B4-BE49-F238E27FC236}">
                  <a16:creationId xmlns:a16="http://schemas.microsoft.com/office/drawing/2014/main" id="{A8DA4B8B-980E-93A2-DB57-7A8272CEC8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" y="1548"/>
              <a:ext cx="1195" cy="194"/>
            </a:xfrm>
            <a:prstGeom prst="rightArrow">
              <a:avLst>
                <a:gd name="adj1" fmla="val 50000"/>
                <a:gd name="adj2" fmla="val 35390"/>
              </a:avLst>
            </a:prstGeom>
            <a:gradFill rotWithShape="0">
              <a:gsLst>
                <a:gs pos="0">
                  <a:srgbClr val="004E47"/>
                </a:gs>
                <a:gs pos="100000">
                  <a:srgbClr val="1A605A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60" name="AutoShape 32">
              <a:extLst>
                <a:ext uri="{FF2B5EF4-FFF2-40B4-BE49-F238E27FC236}">
                  <a16:creationId xmlns:a16="http://schemas.microsoft.com/office/drawing/2014/main" id="{C2B2AB0B-02D4-1285-9811-A81E6A6BE9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" y="1160"/>
              <a:ext cx="1195" cy="195"/>
            </a:xfrm>
            <a:prstGeom prst="rightArrow">
              <a:avLst>
                <a:gd name="adj1" fmla="val 50000"/>
                <a:gd name="adj2" fmla="val 35209"/>
              </a:avLst>
            </a:prstGeom>
            <a:gradFill rotWithShape="0">
              <a:gsLst>
                <a:gs pos="0">
                  <a:srgbClr val="004E47"/>
                </a:gs>
                <a:gs pos="100000">
                  <a:srgbClr val="1A605A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61" name="AutoShape 33">
              <a:extLst>
                <a:ext uri="{FF2B5EF4-FFF2-40B4-BE49-F238E27FC236}">
                  <a16:creationId xmlns:a16="http://schemas.microsoft.com/office/drawing/2014/main" id="{CD3D45CF-250F-E838-2935-C74719C76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" y="968"/>
              <a:ext cx="1195" cy="193"/>
            </a:xfrm>
            <a:prstGeom prst="rightArrow">
              <a:avLst>
                <a:gd name="adj1" fmla="val 50000"/>
                <a:gd name="adj2" fmla="val 35574"/>
              </a:avLst>
            </a:prstGeom>
            <a:gradFill rotWithShape="0">
              <a:gsLst>
                <a:gs pos="0">
                  <a:srgbClr val="004E47"/>
                </a:gs>
                <a:gs pos="100000">
                  <a:srgbClr val="1A605A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62" name="AutoShape 34">
              <a:extLst>
                <a:ext uri="{FF2B5EF4-FFF2-40B4-BE49-F238E27FC236}">
                  <a16:creationId xmlns:a16="http://schemas.microsoft.com/office/drawing/2014/main" id="{47BCA2BF-C8F9-A0C1-8DC2-CE8BC0F820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" y="1355"/>
              <a:ext cx="1195" cy="195"/>
            </a:xfrm>
            <a:prstGeom prst="rightArrow">
              <a:avLst>
                <a:gd name="adj1" fmla="val 50000"/>
                <a:gd name="adj2" fmla="val 35209"/>
              </a:avLst>
            </a:prstGeom>
            <a:gradFill rotWithShape="0">
              <a:gsLst>
                <a:gs pos="0">
                  <a:srgbClr val="004E47"/>
                </a:gs>
                <a:gs pos="100000">
                  <a:srgbClr val="1A605A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</p:grpSp>
      <p:grpSp>
        <p:nvGrpSpPr>
          <p:cNvPr id="32789" name="Group 35">
            <a:extLst>
              <a:ext uri="{FF2B5EF4-FFF2-40B4-BE49-F238E27FC236}">
                <a16:creationId xmlns:a16="http://schemas.microsoft.com/office/drawing/2014/main" id="{D2AE3155-31B7-C32D-5FF9-36B65AB13EB0}"/>
              </a:ext>
            </a:extLst>
          </p:cNvPr>
          <p:cNvGrpSpPr>
            <a:grpSpLocks/>
          </p:cNvGrpSpPr>
          <p:nvPr/>
        </p:nvGrpSpPr>
        <p:grpSpPr bwMode="auto">
          <a:xfrm>
            <a:off x="4764088" y="4837112"/>
            <a:ext cx="1673225" cy="1092200"/>
            <a:chOff x="3305" y="3352"/>
            <a:chExt cx="1195" cy="780"/>
          </a:xfrm>
        </p:grpSpPr>
        <p:sp>
          <p:nvSpPr>
            <p:cNvPr id="34847" name="Rectangle 36">
              <a:extLst>
                <a:ext uri="{FF2B5EF4-FFF2-40B4-BE49-F238E27FC236}">
                  <a16:creationId xmlns:a16="http://schemas.microsoft.com/office/drawing/2014/main" id="{6487EB0C-FBF1-E3D8-66C6-052082FC16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5" y="3355"/>
              <a:ext cx="118" cy="777"/>
            </a:xfrm>
            <a:prstGeom prst="rect">
              <a:avLst/>
            </a:prstGeom>
            <a:gradFill rotWithShape="0">
              <a:gsLst>
                <a:gs pos="0">
                  <a:srgbClr val="008478"/>
                </a:gs>
                <a:gs pos="100000">
                  <a:srgbClr val="005C54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48" name="Rectangle 37">
              <a:extLst>
                <a:ext uri="{FF2B5EF4-FFF2-40B4-BE49-F238E27FC236}">
                  <a16:creationId xmlns:a16="http://schemas.microsoft.com/office/drawing/2014/main" id="{78E2894D-5635-30E2-77AC-04B9A66C26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6" y="3355"/>
              <a:ext cx="118" cy="777"/>
            </a:xfrm>
            <a:prstGeom prst="rect">
              <a:avLst/>
            </a:prstGeom>
            <a:gradFill rotWithShape="0">
              <a:gsLst>
                <a:gs pos="0">
                  <a:srgbClr val="008478"/>
                </a:gs>
                <a:gs pos="100000">
                  <a:srgbClr val="005C54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49" name="Rectangle 38">
              <a:extLst>
                <a:ext uri="{FF2B5EF4-FFF2-40B4-BE49-F238E27FC236}">
                  <a16:creationId xmlns:a16="http://schemas.microsoft.com/office/drawing/2014/main" id="{D08D5530-A3E1-6D94-22AA-680009CA59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" y="3355"/>
              <a:ext cx="117" cy="777"/>
            </a:xfrm>
            <a:prstGeom prst="rect">
              <a:avLst/>
            </a:prstGeom>
            <a:gradFill rotWithShape="0">
              <a:gsLst>
                <a:gs pos="0">
                  <a:srgbClr val="008478"/>
                </a:gs>
                <a:gs pos="100000">
                  <a:srgbClr val="005C54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0" name="Rectangle 39">
              <a:extLst>
                <a:ext uri="{FF2B5EF4-FFF2-40B4-BE49-F238E27FC236}">
                  <a16:creationId xmlns:a16="http://schemas.microsoft.com/office/drawing/2014/main" id="{FEDC4278-17C3-E4E7-E0DB-BBF4D8716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9" y="3355"/>
              <a:ext cx="117" cy="777"/>
            </a:xfrm>
            <a:prstGeom prst="rect">
              <a:avLst/>
            </a:prstGeom>
            <a:gradFill rotWithShape="0">
              <a:gsLst>
                <a:gs pos="0">
                  <a:srgbClr val="008478"/>
                </a:gs>
                <a:gs pos="100000">
                  <a:srgbClr val="005C54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1" name="AutoShape 40">
              <a:extLst>
                <a:ext uri="{FF2B5EF4-FFF2-40B4-BE49-F238E27FC236}">
                  <a16:creationId xmlns:a16="http://schemas.microsoft.com/office/drawing/2014/main" id="{27E29583-7883-15C5-B159-596E6B12B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" y="3932"/>
              <a:ext cx="1195" cy="194"/>
            </a:xfrm>
            <a:prstGeom prst="rightArrow">
              <a:avLst>
                <a:gd name="adj1" fmla="val 50000"/>
                <a:gd name="adj2" fmla="val 35390"/>
              </a:avLst>
            </a:prstGeom>
            <a:gradFill rotWithShape="0">
              <a:gsLst>
                <a:gs pos="0">
                  <a:srgbClr val="004E47"/>
                </a:gs>
                <a:gs pos="100000">
                  <a:srgbClr val="1A605A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2" name="AutoShape 41">
              <a:extLst>
                <a:ext uri="{FF2B5EF4-FFF2-40B4-BE49-F238E27FC236}">
                  <a16:creationId xmlns:a16="http://schemas.microsoft.com/office/drawing/2014/main" id="{B7BF379E-6E58-5CEA-599B-3C8EDC1A1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" y="3544"/>
              <a:ext cx="1195" cy="195"/>
            </a:xfrm>
            <a:prstGeom prst="rightArrow">
              <a:avLst>
                <a:gd name="adj1" fmla="val 50000"/>
                <a:gd name="adj2" fmla="val 35209"/>
              </a:avLst>
            </a:prstGeom>
            <a:gradFill rotWithShape="0">
              <a:gsLst>
                <a:gs pos="0">
                  <a:srgbClr val="004E47"/>
                </a:gs>
                <a:gs pos="100000">
                  <a:srgbClr val="1A605A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3" name="AutoShape 42">
              <a:extLst>
                <a:ext uri="{FF2B5EF4-FFF2-40B4-BE49-F238E27FC236}">
                  <a16:creationId xmlns:a16="http://schemas.microsoft.com/office/drawing/2014/main" id="{3F00BD12-27E4-DBEF-6887-B740601CC3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" y="3352"/>
              <a:ext cx="1195" cy="193"/>
            </a:xfrm>
            <a:prstGeom prst="rightArrow">
              <a:avLst>
                <a:gd name="adj1" fmla="val 50000"/>
                <a:gd name="adj2" fmla="val 35574"/>
              </a:avLst>
            </a:prstGeom>
            <a:gradFill rotWithShape="0">
              <a:gsLst>
                <a:gs pos="0">
                  <a:srgbClr val="004E47"/>
                </a:gs>
                <a:gs pos="100000">
                  <a:srgbClr val="1A605A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4" name="AutoShape 43">
              <a:extLst>
                <a:ext uri="{FF2B5EF4-FFF2-40B4-BE49-F238E27FC236}">
                  <a16:creationId xmlns:a16="http://schemas.microsoft.com/office/drawing/2014/main" id="{CEC8FD3F-C22D-3D8F-6C83-83AB1F9F46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" y="3739"/>
              <a:ext cx="1195" cy="195"/>
            </a:xfrm>
            <a:prstGeom prst="rightArrow">
              <a:avLst>
                <a:gd name="adj1" fmla="val 50000"/>
                <a:gd name="adj2" fmla="val 35209"/>
              </a:avLst>
            </a:prstGeom>
            <a:gradFill rotWithShape="0">
              <a:gsLst>
                <a:gs pos="0">
                  <a:srgbClr val="004E47"/>
                </a:gs>
                <a:gs pos="100000">
                  <a:srgbClr val="1A605A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</p:grpSp>
      <p:sp>
        <p:nvSpPr>
          <p:cNvPr id="34838" name="Freeform 44">
            <a:extLst>
              <a:ext uri="{FF2B5EF4-FFF2-40B4-BE49-F238E27FC236}">
                <a16:creationId xmlns:a16="http://schemas.microsoft.com/office/drawing/2014/main" id="{E33ADE7D-730A-919D-EF6E-34E99FAF21B0}"/>
              </a:ext>
            </a:extLst>
          </p:cNvPr>
          <p:cNvSpPr>
            <a:spLocks/>
          </p:cNvSpPr>
          <p:nvPr/>
        </p:nvSpPr>
        <p:spPr bwMode="auto">
          <a:xfrm>
            <a:off x="7761288" y="3649662"/>
            <a:ext cx="358775" cy="781050"/>
          </a:xfrm>
          <a:custGeom>
            <a:avLst/>
            <a:gdLst>
              <a:gd name="T0" fmla="*/ 404813 w 256"/>
              <a:gd name="T1" fmla="*/ 674687 h 557"/>
              <a:gd name="T2" fmla="*/ 133350 w 256"/>
              <a:gd name="T3" fmla="*/ 882650 h 557"/>
              <a:gd name="T4" fmla="*/ 0 w 256"/>
              <a:gd name="T5" fmla="*/ 550862 h 557"/>
              <a:gd name="T6" fmla="*/ 109538 w 256"/>
              <a:gd name="T7" fmla="*/ 584200 h 557"/>
              <a:gd name="T8" fmla="*/ 182563 w 256"/>
              <a:gd name="T9" fmla="*/ 339725 h 557"/>
              <a:gd name="T10" fmla="*/ 182563 w 256"/>
              <a:gd name="T11" fmla="*/ 295275 h 557"/>
              <a:gd name="T12" fmla="*/ 163513 w 256"/>
              <a:gd name="T13" fmla="*/ 258762 h 557"/>
              <a:gd name="T14" fmla="*/ 134938 w 256"/>
              <a:gd name="T15" fmla="*/ 230187 h 557"/>
              <a:gd name="T16" fmla="*/ 80963 w 256"/>
              <a:gd name="T17" fmla="*/ 207962 h 557"/>
              <a:gd name="T18" fmla="*/ 22225 w 256"/>
              <a:gd name="T19" fmla="*/ 188912 h 557"/>
              <a:gd name="T20" fmla="*/ 79375 w 256"/>
              <a:gd name="T21" fmla="*/ 0 h 557"/>
              <a:gd name="T22" fmla="*/ 169863 w 256"/>
              <a:gd name="T23" fmla="*/ 28575 h 557"/>
              <a:gd name="T24" fmla="*/ 209550 w 256"/>
              <a:gd name="T25" fmla="*/ 49212 h 557"/>
              <a:gd name="T26" fmla="*/ 250825 w 256"/>
              <a:gd name="T27" fmla="*/ 69850 h 557"/>
              <a:gd name="T28" fmla="*/ 279400 w 256"/>
              <a:gd name="T29" fmla="*/ 90487 h 557"/>
              <a:gd name="T30" fmla="*/ 306388 w 256"/>
              <a:gd name="T31" fmla="*/ 115887 h 557"/>
              <a:gd name="T32" fmla="*/ 328613 w 256"/>
              <a:gd name="T33" fmla="*/ 142875 h 557"/>
              <a:gd name="T34" fmla="*/ 350838 w 256"/>
              <a:gd name="T35" fmla="*/ 182562 h 557"/>
              <a:gd name="T36" fmla="*/ 369888 w 256"/>
              <a:gd name="T37" fmla="*/ 222250 h 557"/>
              <a:gd name="T38" fmla="*/ 376238 w 256"/>
              <a:gd name="T39" fmla="*/ 260350 h 557"/>
              <a:gd name="T40" fmla="*/ 385763 w 256"/>
              <a:gd name="T41" fmla="*/ 303212 h 557"/>
              <a:gd name="T42" fmla="*/ 381000 w 256"/>
              <a:gd name="T43" fmla="*/ 354012 h 557"/>
              <a:gd name="T44" fmla="*/ 371475 w 256"/>
              <a:gd name="T45" fmla="*/ 398462 h 557"/>
              <a:gd name="T46" fmla="*/ 298450 w 256"/>
              <a:gd name="T47" fmla="*/ 641350 h 557"/>
              <a:gd name="T48" fmla="*/ 404813 w 256"/>
              <a:gd name="T49" fmla="*/ 674687 h 55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56" h="557">
                <a:moveTo>
                  <a:pt x="255" y="425"/>
                </a:moveTo>
                <a:lnTo>
                  <a:pt x="84" y="556"/>
                </a:lnTo>
                <a:lnTo>
                  <a:pt x="0" y="347"/>
                </a:lnTo>
                <a:lnTo>
                  <a:pt x="69" y="368"/>
                </a:lnTo>
                <a:lnTo>
                  <a:pt x="115" y="214"/>
                </a:lnTo>
                <a:lnTo>
                  <a:pt x="115" y="186"/>
                </a:lnTo>
                <a:lnTo>
                  <a:pt x="103" y="163"/>
                </a:lnTo>
                <a:lnTo>
                  <a:pt x="85" y="145"/>
                </a:lnTo>
                <a:lnTo>
                  <a:pt x="51" y="131"/>
                </a:lnTo>
                <a:lnTo>
                  <a:pt x="14" y="119"/>
                </a:lnTo>
                <a:lnTo>
                  <a:pt x="50" y="0"/>
                </a:lnTo>
                <a:lnTo>
                  <a:pt x="107" y="18"/>
                </a:lnTo>
                <a:lnTo>
                  <a:pt x="132" y="31"/>
                </a:lnTo>
                <a:lnTo>
                  <a:pt x="158" y="44"/>
                </a:lnTo>
                <a:lnTo>
                  <a:pt x="176" y="57"/>
                </a:lnTo>
                <a:lnTo>
                  <a:pt x="193" y="73"/>
                </a:lnTo>
                <a:lnTo>
                  <a:pt x="207" y="90"/>
                </a:lnTo>
                <a:lnTo>
                  <a:pt x="221" y="115"/>
                </a:lnTo>
                <a:lnTo>
                  <a:pt x="233" y="140"/>
                </a:lnTo>
                <a:lnTo>
                  <a:pt x="237" y="164"/>
                </a:lnTo>
                <a:lnTo>
                  <a:pt x="243" y="191"/>
                </a:lnTo>
                <a:lnTo>
                  <a:pt x="240" y="223"/>
                </a:lnTo>
                <a:lnTo>
                  <a:pt x="234" y="251"/>
                </a:lnTo>
                <a:lnTo>
                  <a:pt x="188" y="404"/>
                </a:lnTo>
                <a:lnTo>
                  <a:pt x="255" y="425"/>
                </a:lnTo>
              </a:path>
            </a:pathLst>
          </a:custGeom>
          <a:solidFill>
            <a:schemeClr val="folHlink"/>
          </a:solidFill>
          <a:ln w="12700" cap="rnd" cmpd="sng">
            <a:solidFill>
              <a:srgbClr val="000000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39" name="Freeform 45">
            <a:extLst>
              <a:ext uri="{FF2B5EF4-FFF2-40B4-BE49-F238E27FC236}">
                <a16:creationId xmlns:a16="http://schemas.microsoft.com/office/drawing/2014/main" id="{F61C9100-2624-B3E8-4F41-5CADD8D8FAFD}"/>
              </a:ext>
            </a:extLst>
          </p:cNvPr>
          <p:cNvSpPr>
            <a:spLocks/>
          </p:cNvSpPr>
          <p:nvPr/>
        </p:nvSpPr>
        <p:spPr bwMode="auto">
          <a:xfrm>
            <a:off x="644525" y="2568575"/>
            <a:ext cx="465138" cy="709612"/>
          </a:xfrm>
          <a:custGeom>
            <a:avLst/>
            <a:gdLst>
              <a:gd name="T0" fmla="*/ 187325 w 332"/>
              <a:gd name="T1" fmla="*/ 746125 h 506"/>
              <a:gd name="T2" fmla="*/ 525463 w 332"/>
              <a:gd name="T3" fmla="*/ 801688 h 506"/>
              <a:gd name="T4" fmla="*/ 485775 w 332"/>
              <a:gd name="T5" fmla="*/ 447675 h 506"/>
              <a:gd name="T6" fmla="*/ 404813 w 332"/>
              <a:gd name="T7" fmla="*/ 528638 h 506"/>
              <a:gd name="T8" fmla="*/ 227013 w 332"/>
              <a:gd name="T9" fmla="*/ 347663 h 506"/>
              <a:gd name="T10" fmla="*/ 206375 w 332"/>
              <a:gd name="T11" fmla="*/ 307975 h 506"/>
              <a:gd name="T12" fmla="*/ 203200 w 332"/>
              <a:gd name="T13" fmla="*/ 266700 h 506"/>
              <a:gd name="T14" fmla="*/ 215900 w 332"/>
              <a:gd name="T15" fmla="*/ 228600 h 506"/>
              <a:gd name="T16" fmla="*/ 252413 w 332"/>
              <a:gd name="T17" fmla="*/ 182563 h 506"/>
              <a:gd name="T18" fmla="*/ 295275 w 332"/>
              <a:gd name="T19" fmla="*/ 139700 h 506"/>
              <a:gd name="T20" fmla="*/ 155575 w 332"/>
              <a:gd name="T21" fmla="*/ 0 h 506"/>
              <a:gd name="T22" fmla="*/ 90488 w 332"/>
              <a:gd name="T23" fmla="*/ 68263 h 506"/>
              <a:gd name="T24" fmla="*/ 65088 w 332"/>
              <a:gd name="T25" fmla="*/ 103188 h 506"/>
              <a:gd name="T26" fmla="*/ 38100 w 332"/>
              <a:gd name="T27" fmla="*/ 139700 h 506"/>
              <a:gd name="T28" fmla="*/ 23813 w 332"/>
              <a:gd name="T29" fmla="*/ 173038 h 506"/>
              <a:gd name="T30" fmla="*/ 11113 w 332"/>
              <a:gd name="T31" fmla="*/ 207963 h 506"/>
              <a:gd name="T32" fmla="*/ 3175 w 332"/>
              <a:gd name="T33" fmla="*/ 241300 h 506"/>
              <a:gd name="T34" fmla="*/ 0 w 332"/>
              <a:gd name="T35" fmla="*/ 285750 h 506"/>
              <a:gd name="T36" fmla="*/ 4763 w 332"/>
              <a:gd name="T37" fmla="*/ 331788 h 506"/>
              <a:gd name="T38" fmla="*/ 14288 w 332"/>
              <a:gd name="T39" fmla="*/ 369888 h 506"/>
              <a:gd name="T40" fmla="*/ 28575 w 332"/>
              <a:gd name="T41" fmla="*/ 409575 h 506"/>
              <a:gd name="T42" fmla="*/ 55563 w 332"/>
              <a:gd name="T43" fmla="*/ 455613 h 506"/>
              <a:gd name="T44" fmla="*/ 85725 w 332"/>
              <a:gd name="T45" fmla="*/ 488950 h 506"/>
              <a:gd name="T46" fmla="*/ 265113 w 332"/>
              <a:gd name="T47" fmla="*/ 668338 h 506"/>
              <a:gd name="T48" fmla="*/ 187325 w 332"/>
              <a:gd name="T49" fmla="*/ 746125 h 50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32" h="506">
                <a:moveTo>
                  <a:pt x="118" y="470"/>
                </a:moveTo>
                <a:lnTo>
                  <a:pt x="331" y="505"/>
                </a:lnTo>
                <a:lnTo>
                  <a:pt x="306" y="282"/>
                </a:lnTo>
                <a:lnTo>
                  <a:pt x="255" y="333"/>
                </a:lnTo>
                <a:lnTo>
                  <a:pt x="143" y="219"/>
                </a:lnTo>
                <a:lnTo>
                  <a:pt x="130" y="194"/>
                </a:lnTo>
                <a:lnTo>
                  <a:pt x="128" y="168"/>
                </a:lnTo>
                <a:lnTo>
                  <a:pt x="136" y="144"/>
                </a:lnTo>
                <a:lnTo>
                  <a:pt x="159" y="115"/>
                </a:lnTo>
                <a:lnTo>
                  <a:pt x="186" y="88"/>
                </a:lnTo>
                <a:lnTo>
                  <a:pt x="98" y="0"/>
                </a:lnTo>
                <a:lnTo>
                  <a:pt x="57" y="43"/>
                </a:lnTo>
                <a:lnTo>
                  <a:pt x="41" y="65"/>
                </a:lnTo>
                <a:lnTo>
                  <a:pt x="24" y="88"/>
                </a:lnTo>
                <a:lnTo>
                  <a:pt x="15" y="109"/>
                </a:lnTo>
                <a:lnTo>
                  <a:pt x="7" y="131"/>
                </a:lnTo>
                <a:lnTo>
                  <a:pt x="2" y="152"/>
                </a:lnTo>
                <a:lnTo>
                  <a:pt x="0" y="180"/>
                </a:lnTo>
                <a:lnTo>
                  <a:pt x="3" y="209"/>
                </a:lnTo>
                <a:lnTo>
                  <a:pt x="9" y="233"/>
                </a:lnTo>
                <a:lnTo>
                  <a:pt x="18" y="258"/>
                </a:lnTo>
                <a:lnTo>
                  <a:pt x="35" y="287"/>
                </a:lnTo>
                <a:lnTo>
                  <a:pt x="54" y="308"/>
                </a:lnTo>
                <a:lnTo>
                  <a:pt x="167" y="421"/>
                </a:lnTo>
                <a:lnTo>
                  <a:pt x="118" y="470"/>
                </a:lnTo>
              </a:path>
            </a:pathLst>
          </a:custGeom>
          <a:solidFill>
            <a:schemeClr val="folHlink"/>
          </a:solidFill>
          <a:ln w="12700" cap="rnd" cmpd="sng">
            <a:solidFill>
              <a:srgbClr val="000000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40" name="Rectangle 46">
            <a:extLst>
              <a:ext uri="{FF2B5EF4-FFF2-40B4-BE49-F238E27FC236}">
                <a16:creationId xmlns:a16="http://schemas.microsoft.com/office/drawing/2014/main" id="{6167BD23-FA0E-9673-C12E-FA6A5D3932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3050" y="5172075"/>
            <a:ext cx="839788" cy="517525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1412" b="1">
                <a:latin typeface="Symbol" panose="05050102010706020507" pitchFamily="18" charset="2"/>
              </a:rPr>
              <a:t>D</a:t>
            </a:r>
            <a:br>
              <a:rPr lang="en-US" altLang="en-US" sz="1412" b="1">
                <a:latin typeface="Symbol" panose="05050102010706020507" pitchFamily="18" charset="2"/>
              </a:rPr>
            </a:br>
            <a:r>
              <a:rPr lang="en-US" altLang="en-US" sz="1412" b="1">
                <a:latin typeface="Arial" panose="020B0604020202020204" pitchFamily="34" charset="0"/>
              </a:rPr>
              <a:t>Target</a:t>
            </a:r>
          </a:p>
        </p:txBody>
      </p:sp>
      <p:sp>
        <p:nvSpPr>
          <p:cNvPr id="34841" name="Rectangle 47">
            <a:extLst>
              <a:ext uri="{FF2B5EF4-FFF2-40B4-BE49-F238E27FC236}">
                <a16:creationId xmlns:a16="http://schemas.microsoft.com/office/drawing/2014/main" id="{8BD0CF05-B6C7-A55A-7458-91C87912EE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063" y="2135187"/>
            <a:ext cx="838200" cy="517525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1412" b="1">
                <a:latin typeface="Symbol" panose="05050102010706020507" pitchFamily="18" charset="2"/>
              </a:rPr>
              <a:t>D</a:t>
            </a:r>
            <a:br>
              <a:rPr lang="en-US" altLang="en-US" sz="1412" b="1">
                <a:latin typeface="Symbol" panose="05050102010706020507" pitchFamily="18" charset="2"/>
              </a:rPr>
            </a:br>
            <a:r>
              <a:rPr lang="en-US" altLang="en-US" sz="1412" b="1">
                <a:latin typeface="Arial" panose="020B0604020202020204" pitchFamily="34" charset="0"/>
              </a:rPr>
              <a:t>Target</a:t>
            </a:r>
          </a:p>
        </p:txBody>
      </p:sp>
      <p:grpSp>
        <p:nvGrpSpPr>
          <p:cNvPr id="32794" name="Group 48">
            <a:extLst>
              <a:ext uri="{FF2B5EF4-FFF2-40B4-BE49-F238E27FC236}">
                <a16:creationId xmlns:a16="http://schemas.microsoft.com/office/drawing/2014/main" id="{E8AC0D13-ECF7-24A9-50BA-78BE14692007}"/>
              </a:ext>
            </a:extLst>
          </p:cNvPr>
          <p:cNvGrpSpPr>
            <a:grpSpLocks/>
          </p:cNvGrpSpPr>
          <p:nvPr/>
        </p:nvGrpSpPr>
        <p:grpSpPr bwMode="auto">
          <a:xfrm>
            <a:off x="2898775" y="1766887"/>
            <a:ext cx="1247775" cy="687388"/>
            <a:chOff x="1973" y="1160"/>
            <a:chExt cx="891" cy="491"/>
          </a:xfrm>
        </p:grpSpPr>
        <p:sp>
          <p:nvSpPr>
            <p:cNvPr id="34843" name="Rectangle 49">
              <a:extLst>
                <a:ext uri="{FF2B5EF4-FFF2-40B4-BE49-F238E27FC236}">
                  <a16:creationId xmlns:a16="http://schemas.microsoft.com/office/drawing/2014/main" id="{A200EBA8-406B-D72A-5A10-206AD63013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3" y="1160"/>
              <a:ext cx="869" cy="491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44" name="Freeform 50">
              <a:extLst>
                <a:ext uri="{FF2B5EF4-FFF2-40B4-BE49-F238E27FC236}">
                  <a16:creationId xmlns:a16="http://schemas.microsoft.com/office/drawing/2014/main" id="{C972AA49-65E7-D5E9-A68F-F6D8D047F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" y="1202"/>
              <a:ext cx="712" cy="388"/>
            </a:xfrm>
            <a:custGeom>
              <a:avLst/>
              <a:gdLst>
                <a:gd name="T0" fmla="*/ 2 w 712"/>
                <a:gd name="T1" fmla="*/ 0 h 388"/>
                <a:gd name="T2" fmla="*/ 0 w 712"/>
                <a:gd name="T3" fmla="*/ 387 h 388"/>
                <a:gd name="T4" fmla="*/ 711 w 712"/>
                <a:gd name="T5" fmla="*/ 387 h 3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12" h="388">
                  <a:moveTo>
                    <a:pt x="2" y="0"/>
                  </a:moveTo>
                  <a:lnTo>
                    <a:pt x="0" y="387"/>
                  </a:lnTo>
                  <a:lnTo>
                    <a:pt x="711" y="387"/>
                  </a:lnTo>
                </a:path>
              </a:pathLst>
            </a:custGeom>
            <a:solidFill>
              <a:schemeClr val="accent2"/>
            </a:solidFill>
            <a:ln w="254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4845" name="Freeform 51">
              <a:extLst>
                <a:ext uri="{FF2B5EF4-FFF2-40B4-BE49-F238E27FC236}">
                  <a16:creationId xmlns:a16="http://schemas.microsoft.com/office/drawing/2014/main" id="{08369741-40C1-2B10-BAA6-9C80E4897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1" y="1226"/>
              <a:ext cx="669" cy="193"/>
            </a:xfrm>
            <a:custGeom>
              <a:avLst/>
              <a:gdLst>
                <a:gd name="T0" fmla="*/ 0 w 669"/>
                <a:gd name="T1" fmla="*/ 190 h 191"/>
                <a:gd name="T2" fmla="*/ 111 w 669"/>
                <a:gd name="T3" fmla="*/ 34 h 191"/>
                <a:gd name="T4" fmla="*/ 148 w 669"/>
                <a:gd name="T5" fmla="*/ 154 h 191"/>
                <a:gd name="T6" fmla="*/ 228 w 669"/>
                <a:gd name="T7" fmla="*/ 0 h 191"/>
                <a:gd name="T8" fmla="*/ 268 w 669"/>
                <a:gd name="T9" fmla="*/ 108 h 191"/>
                <a:gd name="T10" fmla="*/ 310 w 669"/>
                <a:gd name="T11" fmla="*/ 31 h 191"/>
                <a:gd name="T12" fmla="*/ 381 w 669"/>
                <a:gd name="T13" fmla="*/ 158 h 191"/>
                <a:gd name="T14" fmla="*/ 402 w 669"/>
                <a:gd name="T15" fmla="*/ 73 h 191"/>
                <a:gd name="T16" fmla="*/ 466 w 669"/>
                <a:gd name="T17" fmla="*/ 94 h 191"/>
                <a:gd name="T18" fmla="*/ 524 w 669"/>
                <a:gd name="T19" fmla="*/ 144 h 191"/>
                <a:gd name="T20" fmla="*/ 596 w 669"/>
                <a:gd name="T21" fmla="*/ 80 h 191"/>
                <a:gd name="T22" fmla="*/ 668 w 669"/>
                <a:gd name="T23" fmla="*/ 96 h 19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69" h="191">
                  <a:moveTo>
                    <a:pt x="0" y="190"/>
                  </a:moveTo>
                  <a:lnTo>
                    <a:pt x="111" y="34"/>
                  </a:lnTo>
                  <a:lnTo>
                    <a:pt x="148" y="154"/>
                  </a:lnTo>
                  <a:lnTo>
                    <a:pt x="228" y="0"/>
                  </a:lnTo>
                  <a:lnTo>
                    <a:pt x="268" y="108"/>
                  </a:lnTo>
                  <a:lnTo>
                    <a:pt x="310" y="31"/>
                  </a:lnTo>
                  <a:lnTo>
                    <a:pt x="381" y="158"/>
                  </a:lnTo>
                  <a:lnTo>
                    <a:pt x="402" y="73"/>
                  </a:lnTo>
                  <a:lnTo>
                    <a:pt x="466" y="94"/>
                  </a:lnTo>
                  <a:lnTo>
                    <a:pt x="524" y="144"/>
                  </a:lnTo>
                  <a:lnTo>
                    <a:pt x="596" y="80"/>
                  </a:lnTo>
                  <a:lnTo>
                    <a:pt x="668" y="96"/>
                  </a:lnTo>
                </a:path>
              </a:pathLst>
            </a:custGeom>
            <a:solidFill>
              <a:schemeClr val="accent2"/>
            </a:solidFill>
            <a:ln w="254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4846" name="Line 52">
              <a:extLst>
                <a:ext uri="{FF2B5EF4-FFF2-40B4-BE49-F238E27FC236}">
                  <a16:creationId xmlns:a16="http://schemas.microsoft.com/office/drawing/2014/main" id="{FB69E3EE-A626-D638-EC37-3D313B0C1E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2" y="1324"/>
              <a:ext cx="702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>
            <a:extLst>
              <a:ext uri="{FF2B5EF4-FFF2-40B4-BE49-F238E27FC236}">
                <a16:creationId xmlns:a16="http://schemas.microsoft.com/office/drawing/2014/main" id="{6502F261-07EC-83F8-A6F7-504FF7EDCE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The DMEDVI Process</a:t>
            </a:r>
          </a:p>
        </p:txBody>
      </p:sp>
      <p:grpSp>
        <p:nvGrpSpPr>
          <p:cNvPr id="34819" name="Group 1">
            <a:extLst>
              <a:ext uri="{FF2B5EF4-FFF2-40B4-BE49-F238E27FC236}">
                <a16:creationId xmlns:a16="http://schemas.microsoft.com/office/drawing/2014/main" id="{7038B393-A382-2953-550C-B2860D8702AE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460500"/>
            <a:ext cx="7731125" cy="3514725"/>
            <a:chOff x="838200" y="1655763"/>
            <a:chExt cx="8763000" cy="3983037"/>
          </a:xfrm>
        </p:grpSpPr>
        <p:sp>
          <p:nvSpPr>
            <p:cNvPr id="435204" name="Rectangle 4">
              <a:extLst>
                <a:ext uri="{FF2B5EF4-FFF2-40B4-BE49-F238E27FC236}">
                  <a16:creationId xmlns:a16="http://schemas.microsoft.com/office/drawing/2014/main" id="{9AD1B0F0-380E-854F-F1EE-88955F126D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200" y="1655763"/>
              <a:ext cx="7924487" cy="51272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lIns="8404" tIns="8404" rIns="8404" bIns="8404" anchor="ctr" anchorCtr="1"/>
            <a:lstStyle>
              <a:lvl1pPr marL="277813" indent="-27781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692150" indent="-23018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None/>
                <a:defRPr/>
              </a:pPr>
              <a:r>
                <a:rPr lang="en-US" altLang="en-US" sz="1765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Design For Six Sigma</a:t>
              </a:r>
            </a:p>
          </p:txBody>
        </p:sp>
        <p:grpSp>
          <p:nvGrpSpPr>
            <p:cNvPr id="34821" name="Group 5">
              <a:extLst>
                <a:ext uri="{FF2B5EF4-FFF2-40B4-BE49-F238E27FC236}">
                  <a16:creationId xmlns:a16="http://schemas.microsoft.com/office/drawing/2014/main" id="{18C6FD61-37E1-80AD-8FAA-5EC1C70FE5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1700" y="2871788"/>
              <a:ext cx="8699500" cy="2767012"/>
              <a:chOff x="337" y="1233"/>
              <a:chExt cx="5480" cy="1743"/>
            </a:xfrm>
          </p:grpSpPr>
          <p:sp>
            <p:nvSpPr>
              <p:cNvPr id="36885" name="AutoShape 6">
                <a:extLst>
                  <a:ext uri="{FF2B5EF4-FFF2-40B4-BE49-F238E27FC236}">
                    <a16:creationId xmlns:a16="http://schemas.microsoft.com/office/drawing/2014/main" id="{F61A336A-9376-B906-68EC-FEECFC3107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5" y="1233"/>
                <a:ext cx="1492" cy="1743"/>
              </a:xfrm>
              <a:prstGeom prst="homePlate">
                <a:avLst>
                  <a:gd name="adj" fmla="val 33333"/>
                </a:avLst>
              </a:prstGeom>
              <a:solidFill>
                <a:schemeClr val="bg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36886" name="AutoShape 7">
                <a:extLst>
                  <a:ext uri="{FF2B5EF4-FFF2-40B4-BE49-F238E27FC236}">
                    <a16:creationId xmlns:a16="http://schemas.microsoft.com/office/drawing/2014/main" id="{9E097B92-B35F-F833-9BB8-1EFB240BE3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8" y="1233"/>
                <a:ext cx="1491" cy="1743"/>
              </a:xfrm>
              <a:prstGeom prst="homePlate">
                <a:avLst>
                  <a:gd name="adj" fmla="val 33333"/>
                </a:avLst>
              </a:prstGeom>
              <a:solidFill>
                <a:schemeClr val="bg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36887" name="AutoShape 8">
                <a:extLst>
                  <a:ext uri="{FF2B5EF4-FFF2-40B4-BE49-F238E27FC236}">
                    <a16:creationId xmlns:a16="http://schemas.microsoft.com/office/drawing/2014/main" id="{B97489FD-501D-A2CB-0343-31ACE0CB15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9" y="1233"/>
                <a:ext cx="1494" cy="1743"/>
              </a:xfrm>
              <a:prstGeom prst="homePlate">
                <a:avLst>
                  <a:gd name="adj" fmla="val 33333"/>
                </a:avLst>
              </a:prstGeom>
              <a:solidFill>
                <a:schemeClr val="bg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36888" name="AutoShape 9">
                <a:extLst>
                  <a:ext uri="{FF2B5EF4-FFF2-40B4-BE49-F238E27FC236}">
                    <a16:creationId xmlns:a16="http://schemas.microsoft.com/office/drawing/2014/main" id="{7D29ACA4-1C7E-E04A-F070-E2077B75B2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4" y="1233"/>
                <a:ext cx="1491" cy="1743"/>
              </a:xfrm>
              <a:prstGeom prst="homePlate">
                <a:avLst>
                  <a:gd name="adj" fmla="val 33333"/>
                </a:avLst>
              </a:prstGeom>
              <a:solidFill>
                <a:schemeClr val="bg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36889" name="AutoShape 10">
                <a:extLst>
                  <a:ext uri="{FF2B5EF4-FFF2-40B4-BE49-F238E27FC236}">
                    <a16:creationId xmlns:a16="http://schemas.microsoft.com/office/drawing/2014/main" id="{D7FC4C45-A4F1-97DC-429D-857333AD9D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7" y="1233"/>
                <a:ext cx="1492" cy="1743"/>
              </a:xfrm>
              <a:prstGeom prst="homePlate">
                <a:avLst>
                  <a:gd name="adj" fmla="val 33333"/>
                </a:avLst>
              </a:prstGeom>
              <a:solidFill>
                <a:schemeClr val="bg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</p:grpSp>
        <p:sp>
          <p:nvSpPr>
            <p:cNvPr id="36870" name="AutoShape 11">
              <a:extLst>
                <a:ext uri="{FF2B5EF4-FFF2-40B4-BE49-F238E27FC236}">
                  <a16:creationId xmlns:a16="http://schemas.microsoft.com/office/drawing/2014/main" id="{9BEF8E84-5556-011B-F46E-719154F730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2621" y="2825128"/>
              <a:ext cx="2353594" cy="2754305"/>
            </a:xfrm>
            <a:prstGeom prst="homePlate">
              <a:avLst>
                <a:gd name="adj" fmla="val 33333"/>
              </a:avLst>
            </a:prstGeom>
            <a:gradFill rotWithShape="0">
              <a:gsLst>
                <a:gs pos="0">
                  <a:srgbClr val="004F47"/>
                </a:gs>
                <a:gs pos="100000">
                  <a:srgbClr val="669591"/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6871" name="AutoShape 12">
              <a:extLst>
                <a:ext uri="{FF2B5EF4-FFF2-40B4-BE49-F238E27FC236}">
                  <a16:creationId xmlns:a16="http://schemas.microsoft.com/office/drawing/2014/main" id="{03A9C67E-389A-B9E2-E872-84C6E32D9D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7364" y="2825128"/>
              <a:ext cx="2355393" cy="2754305"/>
            </a:xfrm>
            <a:prstGeom prst="homePlate">
              <a:avLst>
                <a:gd name="adj" fmla="val 33333"/>
              </a:avLst>
            </a:prstGeom>
            <a:gradFill rotWithShape="0">
              <a:gsLst>
                <a:gs pos="0">
                  <a:srgbClr val="004F47"/>
                </a:gs>
                <a:gs pos="100000">
                  <a:srgbClr val="669591"/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6872" name="AutoShape 13">
              <a:extLst>
                <a:ext uri="{FF2B5EF4-FFF2-40B4-BE49-F238E27FC236}">
                  <a16:creationId xmlns:a16="http://schemas.microsoft.com/office/drawing/2014/main" id="{7F6A9FDA-57F0-451A-A8D4-8AECCE38BC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705" y="2825128"/>
              <a:ext cx="2355394" cy="2754305"/>
            </a:xfrm>
            <a:prstGeom prst="homePlate">
              <a:avLst>
                <a:gd name="adj" fmla="val 33333"/>
              </a:avLst>
            </a:prstGeom>
            <a:gradFill rotWithShape="0">
              <a:gsLst>
                <a:gs pos="0">
                  <a:srgbClr val="004F47"/>
                </a:gs>
                <a:gs pos="100000">
                  <a:srgbClr val="669591"/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6873" name="AutoShape 14">
              <a:extLst>
                <a:ext uri="{FF2B5EF4-FFF2-40B4-BE49-F238E27FC236}">
                  <a16:creationId xmlns:a16="http://schemas.microsoft.com/office/drawing/2014/main" id="{2FA2AB6A-7877-6423-88BD-730A8BD0E4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2247" y="2825128"/>
              <a:ext cx="2355394" cy="2754305"/>
            </a:xfrm>
            <a:prstGeom prst="homePlate">
              <a:avLst>
                <a:gd name="adj" fmla="val 33333"/>
              </a:avLst>
            </a:prstGeom>
            <a:gradFill rotWithShape="0">
              <a:gsLst>
                <a:gs pos="0">
                  <a:srgbClr val="004F47"/>
                </a:gs>
                <a:gs pos="100000">
                  <a:srgbClr val="669591"/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6874" name="AutoShape 15">
              <a:extLst>
                <a:ext uri="{FF2B5EF4-FFF2-40B4-BE49-F238E27FC236}">
                  <a16:creationId xmlns:a16="http://schemas.microsoft.com/office/drawing/2014/main" id="{AFADD8A0-7756-EAF6-0B83-B05F46486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589" y="2825128"/>
              <a:ext cx="2353594" cy="2754305"/>
            </a:xfrm>
            <a:prstGeom prst="homePlate">
              <a:avLst>
                <a:gd name="adj" fmla="val 33333"/>
              </a:avLst>
            </a:prstGeom>
            <a:gradFill rotWithShape="0">
              <a:gsLst>
                <a:gs pos="0">
                  <a:srgbClr val="004F47"/>
                </a:gs>
                <a:gs pos="100000">
                  <a:srgbClr val="669591"/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435216" name="Rectangle 16">
              <a:extLst>
                <a:ext uri="{FF2B5EF4-FFF2-40B4-BE49-F238E27FC236}">
                  <a16:creationId xmlns:a16="http://schemas.microsoft.com/office/drawing/2014/main" id="{AABFD3D6-CC21-B1DC-B23D-AF6B9A410B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774" y="2265632"/>
              <a:ext cx="1398121" cy="4749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lIns="8404" tIns="8404" rIns="8404" bIns="8404" anchor="ctr" anchorCtr="1"/>
            <a:lstStyle>
              <a:lvl1pPr marL="406400" indent="-406400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Aft>
                  <a:spcPct val="50000"/>
                </a:spcAft>
                <a:defRPr/>
              </a:pPr>
              <a:r>
                <a:rPr lang="en-US" altLang="en-US" sz="1765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Define</a:t>
              </a:r>
            </a:p>
          </p:txBody>
        </p:sp>
        <p:sp>
          <p:nvSpPr>
            <p:cNvPr id="435217" name="Rectangle 17">
              <a:extLst>
                <a:ext uri="{FF2B5EF4-FFF2-40B4-BE49-F238E27FC236}">
                  <a16:creationId xmlns:a16="http://schemas.microsoft.com/office/drawing/2014/main" id="{EF607424-FE35-4D5F-80C2-702CEA6D45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3633" y="2265632"/>
              <a:ext cx="1398121" cy="4749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lIns="8404" tIns="8404" rIns="8404" bIns="8404" anchor="ctr" anchorCtr="1"/>
            <a:lstStyle>
              <a:lvl1pPr marL="406400" indent="-406400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Aft>
                  <a:spcPct val="50000"/>
                </a:spcAft>
                <a:defRPr/>
              </a:pPr>
              <a:r>
                <a:rPr lang="en-US" altLang="en-US" sz="1765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Measure</a:t>
              </a:r>
            </a:p>
          </p:txBody>
        </p:sp>
        <p:sp>
          <p:nvSpPr>
            <p:cNvPr id="435218" name="Rectangle 18">
              <a:extLst>
                <a:ext uri="{FF2B5EF4-FFF2-40B4-BE49-F238E27FC236}">
                  <a16:creationId xmlns:a16="http://schemas.microsoft.com/office/drawing/2014/main" id="{EBB71648-21CA-1FF2-67B9-F3527225BA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9686" y="2265632"/>
              <a:ext cx="1396322" cy="4749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lIns="8404" tIns="8404" rIns="8404" bIns="8404" anchor="ctr" anchorCtr="1"/>
            <a:lstStyle>
              <a:lvl1pPr marL="406400" indent="-406400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Aft>
                  <a:spcPct val="50000"/>
                </a:spcAft>
                <a:defRPr/>
              </a:pPr>
              <a:r>
                <a:rPr lang="en-US" altLang="en-US" sz="1765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Explore</a:t>
              </a:r>
            </a:p>
          </p:txBody>
        </p:sp>
        <p:sp>
          <p:nvSpPr>
            <p:cNvPr id="435219" name="Rectangle 19">
              <a:extLst>
                <a:ext uri="{FF2B5EF4-FFF2-40B4-BE49-F238E27FC236}">
                  <a16:creationId xmlns:a16="http://schemas.microsoft.com/office/drawing/2014/main" id="{FFE3587D-8A64-9DCC-1D1F-03AFBEB782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4737" y="2265632"/>
              <a:ext cx="1396322" cy="4749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lIns="8404" tIns="8404" rIns="8404" bIns="8404" anchor="ctr" anchorCtr="1"/>
            <a:lstStyle>
              <a:lvl1pPr marL="406400" indent="-406400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Aft>
                  <a:spcPct val="50000"/>
                </a:spcAft>
                <a:defRPr/>
              </a:pPr>
              <a:r>
                <a:rPr lang="en-US" altLang="en-US" sz="1765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Design</a:t>
              </a:r>
            </a:p>
          </p:txBody>
        </p:sp>
        <p:sp>
          <p:nvSpPr>
            <p:cNvPr id="435220" name="Rectangle 20">
              <a:extLst>
                <a:ext uri="{FF2B5EF4-FFF2-40B4-BE49-F238E27FC236}">
                  <a16:creationId xmlns:a16="http://schemas.microsoft.com/office/drawing/2014/main" id="{108CAF42-1B86-4BF4-44DA-07439342F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03386" y="2265632"/>
              <a:ext cx="1396322" cy="4749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lIns="8404" tIns="8404" rIns="8404" bIns="8404" anchor="ctr" anchorCtr="1"/>
            <a:lstStyle>
              <a:lvl1pPr marL="406400" indent="-406400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Aft>
                  <a:spcPct val="50000"/>
                </a:spcAft>
                <a:defRPr/>
              </a:pPr>
              <a:r>
                <a:rPr lang="en-US" altLang="en-US" sz="1765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Verify</a:t>
              </a:r>
            </a:p>
          </p:txBody>
        </p:sp>
        <p:sp>
          <p:nvSpPr>
            <p:cNvPr id="435226" name="Rectangle 26">
              <a:extLst>
                <a:ext uri="{FF2B5EF4-FFF2-40B4-BE49-F238E27FC236}">
                  <a16:creationId xmlns:a16="http://schemas.microsoft.com/office/drawing/2014/main" id="{7AADB9A9-B1F8-8082-F164-6E6676D308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1587" y="3377429"/>
              <a:ext cx="1272165" cy="168928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8404" tIns="8404" rIns="8404" bIns="8404" anchor="ctr" anchorCtr="1"/>
            <a:lstStyle>
              <a:lvl1pPr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Aft>
                  <a:spcPct val="50000"/>
                </a:spcAft>
                <a:defRPr/>
              </a:pPr>
              <a:r>
                <a:rPr lang="en-US" altLang="en-US" sz="1412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Understand Customer Needs And Specify CTQs</a:t>
              </a:r>
            </a:p>
          </p:txBody>
        </p:sp>
        <p:sp>
          <p:nvSpPr>
            <p:cNvPr id="435227" name="Rectangle 27">
              <a:extLst>
                <a:ext uri="{FF2B5EF4-FFF2-40B4-BE49-F238E27FC236}">
                  <a16:creationId xmlns:a16="http://schemas.microsoft.com/office/drawing/2014/main" id="{4664E89F-BE59-3040-56ED-CE88C73091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295" y="3377429"/>
              <a:ext cx="1486291" cy="168928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8404" tIns="8404" rIns="8404" bIns="8404" anchor="ctr" anchorCtr="1"/>
            <a:lstStyle>
              <a:lvl1pPr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Aft>
                  <a:spcPct val="50000"/>
                </a:spcAft>
                <a:defRPr/>
              </a:pPr>
              <a:r>
                <a:rPr lang="en-US" altLang="en-US" sz="1412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Initiate, Scope, And Plan The Project</a:t>
              </a:r>
            </a:p>
          </p:txBody>
        </p:sp>
        <p:sp>
          <p:nvSpPr>
            <p:cNvPr id="435228" name="Rectangle 28">
              <a:extLst>
                <a:ext uri="{FF2B5EF4-FFF2-40B4-BE49-F238E27FC236}">
                  <a16:creationId xmlns:a16="http://schemas.microsoft.com/office/drawing/2014/main" id="{9EDBEB61-44BE-91C8-3EC9-59D9D1CBA0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6048" y="3377429"/>
              <a:ext cx="1246973" cy="168928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8404" tIns="8404" rIns="8404" bIns="8404" anchor="ctr" anchorCtr="1"/>
            <a:lstStyle>
              <a:lvl1pPr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Aft>
                  <a:spcPct val="50000"/>
                </a:spcAft>
                <a:defRPr/>
              </a:pPr>
              <a:r>
                <a:rPr lang="en-US" altLang="en-US" sz="1412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Develop Design Concepts And High-Level Design</a:t>
              </a:r>
            </a:p>
          </p:txBody>
        </p:sp>
        <p:sp>
          <p:nvSpPr>
            <p:cNvPr id="435229" name="Rectangle 29">
              <a:extLst>
                <a:ext uri="{FF2B5EF4-FFF2-40B4-BE49-F238E27FC236}">
                  <a16:creationId xmlns:a16="http://schemas.microsoft.com/office/drawing/2014/main" id="{66CC1660-8024-096E-1499-2A54118FD1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7883" y="3377429"/>
              <a:ext cx="1219982" cy="168928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8404" tIns="8404" rIns="8404" bIns="8404" anchor="ctr" anchorCtr="1"/>
            <a:lstStyle>
              <a:lvl1pPr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Aft>
                  <a:spcPct val="50000"/>
                </a:spcAft>
                <a:defRPr/>
              </a:pPr>
              <a:r>
                <a:rPr lang="en-US" altLang="en-US" sz="1412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Develop Detailed Design And Associated Processes</a:t>
              </a:r>
            </a:p>
          </p:txBody>
        </p:sp>
        <p:sp>
          <p:nvSpPr>
            <p:cNvPr id="435230" name="Rectangle 30">
              <a:extLst>
                <a:ext uri="{FF2B5EF4-FFF2-40B4-BE49-F238E27FC236}">
                  <a16:creationId xmlns:a16="http://schemas.microsoft.com/office/drawing/2014/main" id="{E65C62CF-2738-44BA-EC5B-49DA601C1D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50131" y="3377429"/>
              <a:ext cx="1169600" cy="168928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8404" tIns="8404" rIns="8404" bIns="8404" anchor="ctr" anchorCtr="1"/>
            <a:lstStyle>
              <a:lvl1pPr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Aft>
                  <a:spcPct val="50000"/>
                </a:spcAft>
                <a:defRPr/>
              </a:pPr>
              <a:r>
                <a:rPr lang="en-US" altLang="en-US" sz="1412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Test Design – Against CTQs &amp; Customer Needs</a:t>
              </a:r>
            </a:p>
          </p:txBody>
        </p:sp>
      </p:grpSp>
      <p:sp>
        <p:nvSpPr>
          <p:cNvPr id="2" name="AutoShape 11">
            <a:extLst>
              <a:ext uri="{FF2B5EF4-FFF2-40B4-BE49-F238E27FC236}">
                <a16:creationId xmlns:a16="http://schemas.microsoft.com/office/drawing/2014/main" id="{4D3E82F1-194B-7D04-7490-3C1ED17710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4964013"/>
            <a:ext cx="2973800" cy="1131988"/>
          </a:xfrm>
          <a:prstGeom prst="homePlate">
            <a:avLst>
              <a:gd name="adj" fmla="val 33333"/>
            </a:avLst>
          </a:prstGeom>
          <a:gradFill rotWithShape="0">
            <a:gsLst>
              <a:gs pos="0">
                <a:srgbClr val="004F47"/>
              </a:gs>
              <a:gs pos="100000">
                <a:srgbClr val="669591"/>
              </a:gs>
            </a:gsLst>
            <a:lin ang="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3" name="Rectangle 30">
            <a:extLst>
              <a:ext uri="{FF2B5EF4-FFF2-40B4-BE49-F238E27FC236}">
                <a16:creationId xmlns:a16="http://schemas.microsoft.com/office/drawing/2014/main" id="{17CBAF9E-6ADA-34AE-5091-E21AB7E25A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4980767"/>
            <a:ext cx="2973800" cy="1131988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 anchor="ctr" anchorCtr="1"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863600" indent="-236538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Aft>
                <a:spcPct val="50000"/>
              </a:spcAft>
              <a:defRPr/>
            </a:pPr>
            <a:r>
              <a:rPr lang="en-US" altLang="en-US" sz="1412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Implement Full-Scale Processes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4" name="Rectangle 2">
            <a:extLst>
              <a:ext uri="{FF2B5EF4-FFF2-40B4-BE49-F238E27FC236}">
                <a16:creationId xmlns:a16="http://schemas.microsoft.com/office/drawing/2014/main" id="{ABB92F65-FC21-1493-C975-DB9D9ED738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Agenda/Contents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739F055-F409-7524-E270-934DDC5836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>
                <a:cs typeface="Times New Roman" panose="02020603050405020304" pitchFamily="18" charset="0"/>
              </a:rPr>
              <a:t>What &amp; Why DFSS?</a:t>
            </a:r>
          </a:p>
          <a:p>
            <a:endParaRPr lang="en-US" altLang="en-US" dirty="0">
              <a:cs typeface="Times New Roman" panose="02020603050405020304" pitchFamily="18" charset="0"/>
            </a:endParaRPr>
          </a:p>
          <a:p>
            <a:r>
              <a:rPr lang="en-US" altLang="en-US" dirty="0">
                <a:cs typeface="Times New Roman" panose="02020603050405020304" pitchFamily="18" charset="0"/>
              </a:rPr>
              <a:t>DFSS Process </a:t>
            </a:r>
          </a:p>
          <a:p>
            <a:endParaRPr lang="en-US" altLang="en-US" dirty="0">
              <a:cs typeface="Times New Roman" panose="02020603050405020304" pitchFamily="18" charset="0"/>
            </a:endParaRPr>
          </a:p>
          <a:p>
            <a:r>
              <a:rPr lang="en-US" altLang="en-US" dirty="0">
                <a:cs typeface="Times New Roman" panose="02020603050405020304" pitchFamily="18" charset="0"/>
              </a:rPr>
              <a:t>DFSS Examples</a:t>
            </a:r>
          </a:p>
          <a:p>
            <a:endParaRPr lang="en-US" altLang="en-US" dirty="0">
              <a:cs typeface="Times New Roman" panose="02020603050405020304" pitchFamily="18" charset="0"/>
            </a:endParaRPr>
          </a:p>
          <a:p>
            <a:r>
              <a:rPr lang="en-US" altLang="en-US" dirty="0">
                <a:cs typeface="Times New Roman" panose="02020603050405020304" pitchFamily="18" charset="0"/>
              </a:rPr>
              <a:t>Implementing DFSS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2">
            <a:extLst>
              <a:ext uri="{FF2B5EF4-FFF2-40B4-BE49-F238E27FC236}">
                <a16:creationId xmlns:a16="http://schemas.microsoft.com/office/drawing/2014/main" id="{F3683D68-0006-D847-2AED-F25684751D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DFSS – Key Elements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62A00680-F3AE-BDB3-86E9-2C252DD3EB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9900" y="990600"/>
            <a:ext cx="8204200" cy="3602037"/>
          </a:xfrm>
        </p:spPr>
        <p:txBody>
          <a:bodyPr/>
          <a:lstStyle/>
          <a:p>
            <a:pPr algn="just" eaLnBrk="1" hangingPunct="1"/>
            <a:r>
              <a:rPr lang="en-US" altLang="en-US" sz="2200" dirty="0"/>
              <a:t>Understanding Critical to Quality (CTQ) External and Internal Customer Requirements (the “Y’s”); </a:t>
            </a:r>
          </a:p>
          <a:p>
            <a:pPr algn="just" eaLnBrk="1" hangingPunct="1"/>
            <a:r>
              <a:rPr lang="en-US" altLang="en-US" sz="2200" dirty="0"/>
              <a:t>Developing </a:t>
            </a:r>
            <a:r>
              <a:rPr lang="en-US" altLang="en-US" sz="2200" i="1" dirty="0"/>
              <a:t>Superior </a:t>
            </a:r>
            <a:r>
              <a:rPr lang="en-US" altLang="en-US" sz="2200" dirty="0"/>
              <a:t>Design Concepts to Meet the CTQs;</a:t>
            </a:r>
          </a:p>
          <a:p>
            <a:pPr algn="just" eaLnBrk="1" hangingPunct="1"/>
            <a:r>
              <a:rPr lang="en-US" altLang="en-US" sz="2200" dirty="0"/>
              <a:t>Prediction of Design Quality and </a:t>
            </a:r>
            <a:r>
              <a:rPr lang="en-US" altLang="en-US" sz="2200" i="1" dirty="0"/>
              <a:t>Upstream</a:t>
            </a:r>
            <a:r>
              <a:rPr lang="en-US" altLang="en-US" sz="2200" dirty="0"/>
              <a:t> Defect Elimination;</a:t>
            </a:r>
          </a:p>
          <a:p>
            <a:pPr algn="just" eaLnBrk="1" hangingPunct="1"/>
            <a:r>
              <a:rPr lang="en-US" altLang="en-US" sz="2200" dirty="0"/>
              <a:t>Conducting Failure Mode and Effects Analysis (FMEA); </a:t>
            </a:r>
          </a:p>
          <a:p>
            <a:pPr algn="just" eaLnBrk="1" hangingPunct="1"/>
            <a:r>
              <a:rPr lang="en-US" altLang="en-US" sz="2200" dirty="0"/>
              <a:t>Performing Design of Experiments (DoE) to Identify and Optimize Critical Process Variables (CTP’s - the “X’s”); and </a:t>
            </a:r>
          </a:p>
          <a:p>
            <a:pPr algn="just" eaLnBrk="1" hangingPunct="1"/>
            <a:r>
              <a:rPr lang="en-US" altLang="en-US" sz="2200" dirty="0"/>
              <a:t>Benchmarking to Demonstrate Design Superiority.</a:t>
            </a:r>
          </a:p>
        </p:txBody>
      </p:sp>
      <p:sp>
        <p:nvSpPr>
          <p:cNvPr id="38916" name="AutoShape 4">
            <a:extLst>
              <a:ext uri="{FF2B5EF4-FFF2-40B4-BE49-F238E27FC236}">
                <a16:creationId xmlns:a16="http://schemas.microsoft.com/office/drawing/2014/main" id="{46D547F0-0677-F50C-EFD3-4103FFAEC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75" y="4905375"/>
            <a:ext cx="8256588" cy="14874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lIns="85814" tIns="42907" rIns="85814" bIns="42907">
            <a:spAutoFit/>
          </a:bodyPr>
          <a:lstStyle>
            <a:lvl1pPr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en-US" sz="1677" b="1">
                <a:solidFill>
                  <a:srgbClr val="FFFF66"/>
                </a:solidFill>
                <a:latin typeface="Arial Unicode MS" pitchFamily="34" charset="-128"/>
                <a:ea typeface="Arial Unicode MS" pitchFamily="34" charset="-128"/>
              </a:rPr>
              <a:t>GE Manager quote: “In the past, many projects were approved and implemented based on "gut feeling" and intuition. Designing a process to deliver 6</a:t>
            </a:r>
            <a:r>
              <a:rPr lang="en-US" altLang="en-US" sz="1677" b="1">
                <a:solidFill>
                  <a:srgbClr val="FFFF66"/>
                </a:solidFill>
                <a:latin typeface="Arial" panose="020B0604020202020204" pitchFamily="34" charset="0"/>
                <a:ea typeface="Arial Unicode MS" pitchFamily="34" charset="-128"/>
                <a:sym typeface="Symbol" panose="05050102010706020507" pitchFamily="18" charset="2"/>
              </a:rPr>
              <a:t></a:t>
            </a:r>
            <a:r>
              <a:rPr lang="en-US" altLang="en-US" sz="1677" b="1">
                <a:solidFill>
                  <a:srgbClr val="FFFF66"/>
                </a:solidFill>
                <a:latin typeface="Arial Unicode MS" pitchFamily="34" charset="-128"/>
                <a:ea typeface="Arial Unicode MS" pitchFamily="34" charset="-128"/>
              </a:rPr>
              <a:t> capabilities requires quantitative data. Using "gut feeling" in a Design for Six Sigma methodology will not permit passing a "tollgate.“”</a:t>
            </a:r>
            <a:endParaRPr lang="en-US" altLang="en-US" sz="1677" b="1">
              <a:solidFill>
                <a:srgbClr val="FFFF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>
            <a:extLst>
              <a:ext uri="{FF2B5EF4-FFF2-40B4-BE49-F238E27FC236}">
                <a16:creationId xmlns:a16="http://schemas.microsoft.com/office/drawing/2014/main" id="{24C4FCB1-6614-9C4C-4FFD-52479A91F4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For Six Sigma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07845E00-18D5-8255-272D-39EFF58242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4475" y="1476375"/>
            <a:ext cx="5591175" cy="3143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31108" name="Rectangle 4">
            <a:extLst>
              <a:ext uri="{FF2B5EF4-FFF2-40B4-BE49-F238E27FC236}">
                <a16:creationId xmlns:a16="http://schemas.microsoft.com/office/drawing/2014/main" id="{DE3351F1-BE89-43D1-F328-D374C161BF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588" y="234950"/>
            <a:ext cx="5543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 anchor="ctr"/>
          <a:lstStyle>
            <a:lvl1pPr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2382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38917" name="Group 5">
            <a:extLst>
              <a:ext uri="{FF2B5EF4-FFF2-40B4-BE49-F238E27FC236}">
                <a16:creationId xmlns:a16="http://schemas.microsoft.com/office/drawing/2014/main" id="{15573941-CCAC-9BE7-50FE-0F92E4A7DA6D}"/>
              </a:ext>
            </a:extLst>
          </p:cNvPr>
          <p:cNvGrpSpPr>
            <a:grpSpLocks/>
          </p:cNvGrpSpPr>
          <p:nvPr/>
        </p:nvGrpSpPr>
        <p:grpSpPr bwMode="auto">
          <a:xfrm>
            <a:off x="1558925" y="1911350"/>
            <a:ext cx="6140450" cy="1100137"/>
            <a:chOff x="1017" y="1119"/>
            <a:chExt cx="4384" cy="785"/>
          </a:xfrm>
        </p:grpSpPr>
        <p:sp>
          <p:nvSpPr>
            <p:cNvPr id="40995" name="AutoShape 6">
              <a:extLst>
                <a:ext uri="{FF2B5EF4-FFF2-40B4-BE49-F238E27FC236}">
                  <a16:creationId xmlns:a16="http://schemas.microsoft.com/office/drawing/2014/main" id="{DB3E4360-14B6-7778-C3EC-5B0A9726B6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8" y="1119"/>
              <a:ext cx="1193" cy="785"/>
            </a:xfrm>
            <a:prstGeom prst="homePlate">
              <a:avLst>
                <a:gd name="adj" fmla="val 50658"/>
              </a:avLst>
            </a:prstGeom>
            <a:solidFill>
              <a:schemeClr val="bg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40996" name="AutoShape 7">
              <a:extLst>
                <a:ext uri="{FF2B5EF4-FFF2-40B4-BE49-F238E27FC236}">
                  <a16:creationId xmlns:a16="http://schemas.microsoft.com/office/drawing/2014/main" id="{B4001974-D0C9-2DA0-1443-9BE48B915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0" y="1119"/>
              <a:ext cx="1193" cy="785"/>
            </a:xfrm>
            <a:prstGeom prst="homePlate">
              <a:avLst>
                <a:gd name="adj" fmla="val 50658"/>
              </a:avLst>
            </a:prstGeom>
            <a:solidFill>
              <a:schemeClr val="bg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40997" name="AutoShape 8">
              <a:extLst>
                <a:ext uri="{FF2B5EF4-FFF2-40B4-BE49-F238E27FC236}">
                  <a16:creationId xmlns:a16="http://schemas.microsoft.com/office/drawing/2014/main" id="{C227DD7F-065F-79DC-096B-30A6DECC9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2" y="1119"/>
              <a:ext cx="1196" cy="785"/>
            </a:xfrm>
            <a:prstGeom prst="homePlate">
              <a:avLst>
                <a:gd name="adj" fmla="val 50701"/>
              </a:avLst>
            </a:prstGeom>
            <a:solidFill>
              <a:schemeClr val="bg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40998" name="AutoShape 9">
              <a:extLst>
                <a:ext uri="{FF2B5EF4-FFF2-40B4-BE49-F238E27FC236}">
                  <a16:creationId xmlns:a16="http://schemas.microsoft.com/office/drawing/2014/main" id="{9406083E-9E3C-6A64-7926-79905FDCF1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5" y="1119"/>
              <a:ext cx="1192" cy="785"/>
            </a:xfrm>
            <a:prstGeom prst="homePlate">
              <a:avLst>
                <a:gd name="adj" fmla="val 50616"/>
              </a:avLst>
            </a:prstGeom>
            <a:solidFill>
              <a:schemeClr val="bg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40999" name="AutoShape 10">
              <a:extLst>
                <a:ext uri="{FF2B5EF4-FFF2-40B4-BE49-F238E27FC236}">
                  <a16:creationId xmlns:a16="http://schemas.microsoft.com/office/drawing/2014/main" id="{866175C5-D277-CB1A-C64F-1C003CA50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7" y="1119"/>
              <a:ext cx="1193" cy="785"/>
            </a:xfrm>
            <a:prstGeom prst="homePlate">
              <a:avLst>
                <a:gd name="adj" fmla="val 50658"/>
              </a:avLst>
            </a:prstGeom>
            <a:solidFill>
              <a:schemeClr val="bg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</p:grpSp>
      <p:sp>
        <p:nvSpPr>
          <p:cNvPr id="40966" name="AutoShape 11">
            <a:extLst>
              <a:ext uri="{FF2B5EF4-FFF2-40B4-BE49-F238E27FC236}">
                <a16:creationId xmlns:a16="http://schemas.microsoft.com/office/drawing/2014/main" id="{F89AC5CC-9281-C594-FF8D-5F00828C6A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3288" y="1870075"/>
            <a:ext cx="1671637" cy="1100137"/>
          </a:xfrm>
          <a:prstGeom prst="homePlate">
            <a:avLst>
              <a:gd name="adj" fmla="val 50658"/>
            </a:avLst>
          </a:prstGeom>
          <a:gradFill rotWithShape="0">
            <a:gsLst>
              <a:gs pos="0">
                <a:srgbClr val="004F47"/>
              </a:gs>
              <a:gs pos="100000">
                <a:srgbClr val="669591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67" name="AutoShape 12">
            <a:extLst>
              <a:ext uri="{FF2B5EF4-FFF2-40B4-BE49-F238E27FC236}">
                <a16:creationId xmlns:a16="http://schemas.microsoft.com/office/drawing/2014/main" id="{362BE76B-88EA-7CFA-5718-ED3FDA74BD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5688" y="1870075"/>
            <a:ext cx="1671637" cy="1100137"/>
          </a:xfrm>
          <a:prstGeom prst="homePlate">
            <a:avLst>
              <a:gd name="adj" fmla="val 50658"/>
            </a:avLst>
          </a:prstGeom>
          <a:gradFill rotWithShape="0">
            <a:gsLst>
              <a:gs pos="0">
                <a:srgbClr val="004F47"/>
              </a:gs>
              <a:gs pos="100000">
                <a:srgbClr val="669591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68" name="AutoShape 13">
            <a:extLst>
              <a:ext uri="{FF2B5EF4-FFF2-40B4-BE49-F238E27FC236}">
                <a16:creationId xmlns:a16="http://schemas.microsoft.com/office/drawing/2014/main" id="{BA20A75B-34AB-F640-9420-5B46E686E3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8088" y="1870075"/>
            <a:ext cx="1673225" cy="1100137"/>
          </a:xfrm>
          <a:prstGeom prst="homePlate">
            <a:avLst>
              <a:gd name="adj" fmla="val 50701"/>
            </a:avLst>
          </a:prstGeom>
          <a:gradFill rotWithShape="0">
            <a:gsLst>
              <a:gs pos="0">
                <a:srgbClr val="004F47"/>
              </a:gs>
              <a:gs pos="100000">
                <a:srgbClr val="669591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69" name="AutoShape 14">
            <a:extLst>
              <a:ext uri="{FF2B5EF4-FFF2-40B4-BE49-F238E27FC236}">
                <a16:creationId xmlns:a16="http://schemas.microsoft.com/office/drawing/2014/main" id="{7A78D3C2-C96B-CD9A-C390-9E3FDF1C9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2075" y="1870075"/>
            <a:ext cx="1670050" cy="1100137"/>
          </a:xfrm>
          <a:prstGeom prst="homePlate">
            <a:avLst>
              <a:gd name="adj" fmla="val 50616"/>
            </a:avLst>
          </a:prstGeom>
          <a:gradFill rotWithShape="0">
            <a:gsLst>
              <a:gs pos="0">
                <a:srgbClr val="004F47"/>
              </a:gs>
              <a:gs pos="100000">
                <a:srgbClr val="669591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70" name="AutoShape 15">
            <a:extLst>
              <a:ext uri="{FF2B5EF4-FFF2-40B4-BE49-F238E27FC236}">
                <a16:creationId xmlns:a16="http://schemas.microsoft.com/office/drawing/2014/main" id="{7C7B093B-3894-A49A-443A-896E43F94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4475" y="1870075"/>
            <a:ext cx="1670050" cy="1100137"/>
          </a:xfrm>
          <a:prstGeom prst="homePlate">
            <a:avLst>
              <a:gd name="adj" fmla="val 50658"/>
            </a:avLst>
          </a:prstGeom>
          <a:gradFill rotWithShape="0">
            <a:gsLst>
              <a:gs pos="0">
                <a:srgbClr val="004F47"/>
              </a:gs>
              <a:gs pos="100000">
                <a:srgbClr val="669591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71" name="Rectangle 16">
            <a:extLst>
              <a:ext uri="{FF2B5EF4-FFF2-40B4-BE49-F238E27FC236}">
                <a16:creationId xmlns:a16="http://schemas.microsoft.com/office/drawing/2014/main" id="{0CAA4CD7-A1E1-60F0-59AB-C9FD074AE1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6700" y="3162300"/>
            <a:ext cx="5591175" cy="314325"/>
          </a:xfrm>
          <a:prstGeom prst="rect">
            <a:avLst/>
          </a:prstGeom>
          <a:gradFill rotWithShape="0">
            <a:gsLst>
              <a:gs pos="0">
                <a:srgbClr val="7F93CE"/>
              </a:gs>
              <a:gs pos="50000">
                <a:srgbClr val="00289E"/>
              </a:gs>
              <a:gs pos="100000">
                <a:srgbClr val="7F93CE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31121" name="Rectangle 17">
            <a:extLst>
              <a:ext uri="{FF2B5EF4-FFF2-40B4-BE49-F238E27FC236}">
                <a16:creationId xmlns:a16="http://schemas.microsoft.com/office/drawing/2014/main" id="{7B192135-C88C-6D16-9CB7-CFB1ACF782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0075" y="1476375"/>
            <a:ext cx="2271713" cy="3317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88950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77900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466850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957388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14588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71788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28988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86188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588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Design For Six Sigma</a:t>
            </a:r>
          </a:p>
        </p:txBody>
      </p:sp>
      <p:sp>
        <p:nvSpPr>
          <p:cNvPr id="40973" name="Rectangle 18">
            <a:extLst>
              <a:ext uri="{FF2B5EF4-FFF2-40B4-BE49-F238E27FC236}">
                <a16:creationId xmlns:a16="http://schemas.microsoft.com/office/drawing/2014/main" id="{FE171F9F-5084-F880-BF37-A5DE58BFD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6700" y="3532187"/>
            <a:ext cx="5591175" cy="314325"/>
          </a:xfrm>
          <a:prstGeom prst="rect">
            <a:avLst/>
          </a:prstGeom>
          <a:gradFill rotWithShape="0">
            <a:gsLst>
              <a:gs pos="0">
                <a:srgbClr val="7F93CE"/>
              </a:gs>
              <a:gs pos="50000">
                <a:srgbClr val="00289E"/>
              </a:gs>
              <a:gs pos="100000">
                <a:srgbClr val="7F93CE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74" name="Rectangle 19">
            <a:extLst>
              <a:ext uri="{FF2B5EF4-FFF2-40B4-BE49-F238E27FC236}">
                <a16:creationId xmlns:a16="http://schemas.microsoft.com/office/drawing/2014/main" id="{31192A4E-BBEF-1268-DD2B-F310BEA82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6700" y="4641850"/>
            <a:ext cx="5591175" cy="314325"/>
          </a:xfrm>
          <a:prstGeom prst="rect">
            <a:avLst/>
          </a:prstGeom>
          <a:gradFill rotWithShape="0">
            <a:gsLst>
              <a:gs pos="0">
                <a:srgbClr val="7F93CE"/>
              </a:gs>
              <a:gs pos="50000">
                <a:srgbClr val="00289E"/>
              </a:gs>
              <a:gs pos="100000">
                <a:srgbClr val="7F93CE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75" name="Rectangle 20">
            <a:extLst>
              <a:ext uri="{FF2B5EF4-FFF2-40B4-BE49-F238E27FC236}">
                <a16:creationId xmlns:a16="http://schemas.microsoft.com/office/drawing/2014/main" id="{780728BB-AE57-5461-1B11-D33DD941B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6700" y="5000625"/>
            <a:ext cx="5591175" cy="314325"/>
          </a:xfrm>
          <a:prstGeom prst="rect">
            <a:avLst/>
          </a:prstGeom>
          <a:gradFill rotWithShape="0">
            <a:gsLst>
              <a:gs pos="0">
                <a:srgbClr val="7F93CE"/>
              </a:gs>
              <a:gs pos="50000">
                <a:srgbClr val="00289E"/>
              </a:gs>
              <a:gs pos="100000">
                <a:srgbClr val="7F93CE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76" name="Rectangle 21">
            <a:extLst>
              <a:ext uri="{FF2B5EF4-FFF2-40B4-BE49-F238E27FC236}">
                <a16:creationId xmlns:a16="http://schemas.microsoft.com/office/drawing/2014/main" id="{068F9581-DD3D-6CBD-F12B-B75D6B85A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6700" y="5359400"/>
            <a:ext cx="5591175" cy="312737"/>
          </a:xfrm>
          <a:prstGeom prst="rect">
            <a:avLst/>
          </a:prstGeom>
          <a:gradFill rotWithShape="0">
            <a:gsLst>
              <a:gs pos="0">
                <a:srgbClr val="7F93CE"/>
              </a:gs>
              <a:gs pos="50000">
                <a:srgbClr val="00289E"/>
              </a:gs>
              <a:gs pos="100000">
                <a:srgbClr val="7F93CE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31126" name="Rectangle 22">
            <a:extLst>
              <a:ext uri="{FF2B5EF4-FFF2-40B4-BE49-F238E27FC236}">
                <a16:creationId xmlns:a16="http://schemas.microsoft.com/office/drawing/2014/main" id="{28453499-0A85-5372-2787-A26103FFA8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0525" y="3132137"/>
            <a:ext cx="2803525" cy="381000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941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Master Black Belt</a:t>
            </a:r>
          </a:p>
        </p:txBody>
      </p:sp>
      <p:sp>
        <p:nvSpPr>
          <p:cNvPr id="431127" name="Rectangle 23">
            <a:extLst>
              <a:ext uri="{FF2B5EF4-FFF2-40B4-BE49-F238E27FC236}">
                <a16:creationId xmlns:a16="http://schemas.microsoft.com/office/drawing/2014/main" id="{789FCF7B-E30E-2835-ECB7-298CF8F0A0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2975" y="3502025"/>
            <a:ext cx="4238625" cy="381000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941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Black Belt</a:t>
            </a:r>
          </a:p>
        </p:txBody>
      </p:sp>
      <p:sp>
        <p:nvSpPr>
          <p:cNvPr id="431128" name="Rectangle 24">
            <a:extLst>
              <a:ext uri="{FF2B5EF4-FFF2-40B4-BE49-F238E27FC236}">
                <a16:creationId xmlns:a16="http://schemas.microsoft.com/office/drawing/2014/main" id="{EEB4B589-E098-F8C4-E3D0-768358B182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6700" y="4611687"/>
            <a:ext cx="5591175" cy="379413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941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Engineering</a:t>
            </a:r>
          </a:p>
        </p:txBody>
      </p:sp>
      <p:sp>
        <p:nvSpPr>
          <p:cNvPr id="431129" name="Rectangle 25">
            <a:extLst>
              <a:ext uri="{FF2B5EF4-FFF2-40B4-BE49-F238E27FC236}">
                <a16:creationId xmlns:a16="http://schemas.microsoft.com/office/drawing/2014/main" id="{87B0A7E2-D9D4-4960-5E91-DFEA47A5A5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0525" y="4970462"/>
            <a:ext cx="2803525" cy="379413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941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“ilities”</a:t>
            </a:r>
          </a:p>
        </p:txBody>
      </p:sp>
      <p:sp>
        <p:nvSpPr>
          <p:cNvPr id="431130" name="Rectangle 26">
            <a:extLst>
              <a:ext uri="{FF2B5EF4-FFF2-40B4-BE49-F238E27FC236}">
                <a16:creationId xmlns:a16="http://schemas.microsoft.com/office/drawing/2014/main" id="{E0C763E3-0C05-F0FA-501A-0589A376AD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5327650"/>
            <a:ext cx="5121275" cy="381000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941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Others (i.e., Legal, HR, Quality Analyst …)</a:t>
            </a:r>
          </a:p>
        </p:txBody>
      </p:sp>
      <p:sp>
        <p:nvSpPr>
          <p:cNvPr id="431131" name="Rectangle 27">
            <a:extLst>
              <a:ext uri="{FF2B5EF4-FFF2-40B4-BE49-F238E27FC236}">
                <a16:creationId xmlns:a16="http://schemas.microsoft.com/office/drawing/2014/main" id="{4D0F2B14-309A-A098-06CC-D8CB79B28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5938" y="2247900"/>
            <a:ext cx="857250" cy="3540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/>
          <a:p>
            <a:pPr>
              <a:defRPr/>
            </a:pPr>
            <a:r>
              <a:rPr lang="en-US" altLang="en-US" sz="1765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Define</a:t>
            </a:r>
          </a:p>
        </p:txBody>
      </p:sp>
      <p:sp>
        <p:nvSpPr>
          <p:cNvPr id="431132" name="Rectangle 28">
            <a:extLst>
              <a:ext uri="{FF2B5EF4-FFF2-40B4-BE49-F238E27FC236}">
                <a16:creationId xmlns:a16="http://schemas.microsoft.com/office/drawing/2014/main" id="{6A5793BC-7922-0C47-5F7F-A2FD560A9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1663" y="2247900"/>
            <a:ext cx="1085850" cy="3540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/>
          <a:p>
            <a:pPr>
              <a:defRPr/>
            </a:pPr>
            <a:r>
              <a:rPr lang="en-US" altLang="en-US" sz="1765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Measure</a:t>
            </a:r>
          </a:p>
        </p:txBody>
      </p:sp>
      <p:sp>
        <p:nvSpPr>
          <p:cNvPr id="431133" name="Rectangle 29">
            <a:extLst>
              <a:ext uri="{FF2B5EF4-FFF2-40B4-BE49-F238E27FC236}">
                <a16:creationId xmlns:a16="http://schemas.microsoft.com/office/drawing/2014/main" id="{4FD2B794-398E-2705-0AC8-CDD1ADB41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0" y="2247900"/>
            <a:ext cx="995363" cy="3540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/>
          <a:p>
            <a:pPr>
              <a:defRPr/>
            </a:pPr>
            <a:r>
              <a:rPr lang="en-US" altLang="en-US" sz="1765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Explore</a:t>
            </a:r>
          </a:p>
        </p:txBody>
      </p:sp>
      <p:sp>
        <p:nvSpPr>
          <p:cNvPr id="431134" name="Rectangle 30">
            <a:extLst>
              <a:ext uri="{FF2B5EF4-FFF2-40B4-BE49-F238E27FC236}">
                <a16:creationId xmlns:a16="http://schemas.microsoft.com/office/drawing/2014/main" id="{517834B0-EA41-7542-58F6-440A05E8A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3225" y="2247900"/>
            <a:ext cx="919163" cy="3540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/>
          <a:p>
            <a:pPr>
              <a:defRPr/>
            </a:pPr>
            <a:r>
              <a:rPr lang="en-US" altLang="en-US" sz="1765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Design</a:t>
            </a:r>
          </a:p>
        </p:txBody>
      </p:sp>
      <p:sp>
        <p:nvSpPr>
          <p:cNvPr id="431135" name="Rectangle 31">
            <a:extLst>
              <a:ext uri="{FF2B5EF4-FFF2-40B4-BE49-F238E27FC236}">
                <a16:creationId xmlns:a16="http://schemas.microsoft.com/office/drawing/2014/main" id="{6534ACAB-EAA0-9C28-8314-43B7CD71B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1150" y="2247900"/>
            <a:ext cx="781050" cy="3540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/>
          <a:p>
            <a:pPr>
              <a:defRPr/>
            </a:pPr>
            <a:r>
              <a:rPr lang="en-US" altLang="en-US" sz="1765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Verify</a:t>
            </a:r>
          </a:p>
        </p:txBody>
      </p:sp>
      <p:sp>
        <p:nvSpPr>
          <p:cNvPr id="40987" name="Rectangle 32">
            <a:extLst>
              <a:ext uri="{FF2B5EF4-FFF2-40B4-BE49-F238E27FC236}">
                <a16:creationId xmlns:a16="http://schemas.microsoft.com/office/drawing/2014/main" id="{68A11462-EDFE-CC33-699A-4B0B15F51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50" y="820738"/>
            <a:ext cx="72421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92150" indent="-23018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en-US" sz="2400" b="1" i="1" dirty="0">
                <a:solidFill>
                  <a:schemeClr val="accent2"/>
                </a:solidFill>
                <a:latin typeface="Arial" panose="020B0604020202020204" pitchFamily="34" charset="0"/>
              </a:rPr>
              <a:t>Critical Success Factor</a:t>
            </a:r>
          </a:p>
        </p:txBody>
      </p:sp>
      <p:grpSp>
        <p:nvGrpSpPr>
          <p:cNvPr id="38940" name="Group 33">
            <a:extLst>
              <a:ext uri="{FF2B5EF4-FFF2-40B4-BE49-F238E27FC236}">
                <a16:creationId xmlns:a16="http://schemas.microsoft.com/office/drawing/2014/main" id="{49B4AD41-91CE-C42C-E8F7-749F6903A169}"/>
              </a:ext>
            </a:extLst>
          </p:cNvPr>
          <p:cNvGrpSpPr>
            <a:grpSpLocks/>
          </p:cNvGrpSpPr>
          <p:nvPr/>
        </p:nvGrpSpPr>
        <p:grpSpPr bwMode="auto">
          <a:xfrm>
            <a:off x="595313" y="5935662"/>
            <a:ext cx="7686675" cy="617538"/>
            <a:chOff x="329" y="3992"/>
            <a:chExt cx="5488" cy="440"/>
          </a:xfrm>
        </p:grpSpPr>
        <p:sp>
          <p:nvSpPr>
            <p:cNvPr id="40993" name="Rectangle 34">
              <a:extLst>
                <a:ext uri="{FF2B5EF4-FFF2-40B4-BE49-F238E27FC236}">
                  <a16:creationId xmlns:a16="http://schemas.microsoft.com/office/drawing/2014/main" id="{651D6D3A-BDBD-4BD5-7172-AF05165371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" y="3992"/>
              <a:ext cx="5488" cy="440"/>
            </a:xfrm>
            <a:prstGeom prst="rect">
              <a:avLst/>
            </a:prstGeom>
            <a:gradFill rotWithShape="0">
              <a:gsLst>
                <a:gs pos="0">
                  <a:srgbClr val="919191"/>
                </a:gs>
                <a:gs pos="100000">
                  <a:srgbClr val="484848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431139" name="Rectangle 35">
              <a:extLst>
                <a:ext uri="{FF2B5EF4-FFF2-40B4-BE49-F238E27FC236}">
                  <a16:creationId xmlns:a16="http://schemas.microsoft.com/office/drawing/2014/main" id="{78F074C6-77DC-7AB7-7451-FD49E89C9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" y="4026"/>
              <a:ext cx="5376" cy="373"/>
            </a:xfrm>
            <a:prstGeom prst="rect">
              <a:avLst/>
            </a:prstGeom>
            <a:gradFill rotWithShape="0">
              <a:gsLst>
                <a:gs pos="0">
                  <a:srgbClr val="919191">
                    <a:gamma/>
                    <a:shade val="49804"/>
                    <a:invGamma/>
                  </a:srgbClr>
                </a:gs>
                <a:gs pos="100000">
                  <a:srgbClr val="919191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81243" tIns="40622" rIns="81243" bIns="40622" anchor="ctr"/>
            <a:lstStyle/>
            <a:p>
              <a:pPr algn="ctr">
                <a:defRPr/>
              </a:pPr>
              <a:r>
                <a:rPr lang="en-US" altLang="en-US" sz="2294" b="1" i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Functional Collaboration = Critical Success Factor</a:t>
              </a:r>
            </a:p>
          </p:txBody>
        </p:sp>
      </p:grpSp>
      <p:sp>
        <p:nvSpPr>
          <p:cNvPr id="40989" name="Rectangle 36">
            <a:extLst>
              <a:ext uri="{FF2B5EF4-FFF2-40B4-BE49-F238E27FC236}">
                <a16:creationId xmlns:a16="http://schemas.microsoft.com/office/drawing/2014/main" id="{31214681-1129-F3D4-EE34-9B505BFA84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6700" y="3902075"/>
            <a:ext cx="5591175" cy="314325"/>
          </a:xfrm>
          <a:prstGeom prst="rect">
            <a:avLst/>
          </a:prstGeom>
          <a:gradFill rotWithShape="0">
            <a:gsLst>
              <a:gs pos="0">
                <a:srgbClr val="7F93CE"/>
              </a:gs>
              <a:gs pos="50000">
                <a:srgbClr val="00289E"/>
              </a:gs>
              <a:gs pos="100000">
                <a:srgbClr val="7F93CE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90" name="Rectangle 37">
            <a:extLst>
              <a:ext uri="{FF2B5EF4-FFF2-40B4-BE49-F238E27FC236}">
                <a16:creationId xmlns:a16="http://schemas.microsoft.com/office/drawing/2014/main" id="{E6D23F7F-8C49-FF4C-35DF-A456249705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6700" y="4271962"/>
            <a:ext cx="5591175" cy="314325"/>
          </a:xfrm>
          <a:prstGeom prst="rect">
            <a:avLst/>
          </a:prstGeom>
          <a:gradFill rotWithShape="0">
            <a:gsLst>
              <a:gs pos="0">
                <a:srgbClr val="7F93CE"/>
              </a:gs>
              <a:gs pos="50000">
                <a:srgbClr val="00289E"/>
              </a:gs>
              <a:gs pos="100000">
                <a:srgbClr val="7F93CE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31142" name="Rectangle 38">
            <a:extLst>
              <a:ext uri="{FF2B5EF4-FFF2-40B4-BE49-F238E27FC236}">
                <a16:creationId xmlns:a16="http://schemas.microsoft.com/office/drawing/2014/main" id="{5310E12F-0772-48C9-1FD5-D1ACC3BE24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0525" y="3871912"/>
            <a:ext cx="2803525" cy="381000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941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Operations</a:t>
            </a:r>
          </a:p>
        </p:txBody>
      </p:sp>
      <p:sp>
        <p:nvSpPr>
          <p:cNvPr id="431143" name="Rectangle 39">
            <a:extLst>
              <a:ext uri="{FF2B5EF4-FFF2-40B4-BE49-F238E27FC236}">
                <a16:creationId xmlns:a16="http://schemas.microsoft.com/office/drawing/2014/main" id="{8A026132-A86A-3AAB-89AD-D8946D139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2975" y="4241800"/>
            <a:ext cx="4238625" cy="381000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941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Marketing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6DF64-B89B-0291-B1AC-96E674808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B58C41F-50EF-4BEB-8727-174CDBD18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DFSS Examples</a:t>
            </a:r>
          </a:p>
        </p:txBody>
      </p:sp>
    </p:spTree>
    <p:extLst>
      <p:ext uri="{BB962C8B-B14F-4D97-AF65-F5344CB8AC3E}">
        <p14:creationId xmlns:p14="http://schemas.microsoft.com/office/powerpoint/2010/main" val="16236542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2">
            <a:extLst>
              <a:ext uri="{FF2B5EF4-FFF2-40B4-BE49-F238E27FC236}">
                <a16:creationId xmlns:a16="http://schemas.microsoft.com/office/drawing/2014/main" id="{C81CA709-528B-ECD8-E807-65C93894A1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9900" y="201613"/>
            <a:ext cx="6321425" cy="6016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1941"/>
              <a:t>Predicting Design Quality – Manufacturing Variation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C331EE7E-9E45-AFCB-0016-2BCDD8EB0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38" y="1825625"/>
            <a:ext cx="8874125" cy="2825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grpSp>
        <p:nvGrpSpPr>
          <p:cNvPr id="40964" name="Group 4">
            <a:extLst>
              <a:ext uri="{FF2B5EF4-FFF2-40B4-BE49-F238E27FC236}">
                <a16:creationId xmlns:a16="http://schemas.microsoft.com/office/drawing/2014/main" id="{B7809AEE-AD7F-4C35-6785-4C3D4DA19F34}"/>
              </a:ext>
            </a:extLst>
          </p:cNvPr>
          <p:cNvGrpSpPr>
            <a:grpSpLocks/>
          </p:cNvGrpSpPr>
          <p:nvPr/>
        </p:nvGrpSpPr>
        <p:grpSpPr bwMode="auto">
          <a:xfrm>
            <a:off x="476250" y="990600"/>
            <a:ext cx="4584700" cy="3240088"/>
            <a:chOff x="240" y="624"/>
            <a:chExt cx="3224" cy="2041"/>
          </a:xfrm>
        </p:grpSpPr>
        <p:grpSp>
          <p:nvGrpSpPr>
            <p:cNvPr id="40977" name="Group 5">
              <a:extLst>
                <a:ext uri="{FF2B5EF4-FFF2-40B4-BE49-F238E27FC236}">
                  <a16:creationId xmlns:a16="http://schemas.microsoft.com/office/drawing/2014/main" id="{57B3ADDC-2B61-E05B-43D2-25C3C4DE73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624"/>
              <a:ext cx="3224" cy="1998"/>
              <a:chOff x="-10" y="-10"/>
              <a:chExt cx="3224" cy="1998"/>
            </a:xfrm>
          </p:grpSpPr>
          <p:grpSp>
            <p:nvGrpSpPr>
              <p:cNvPr id="40979" name="Group 6">
                <a:extLst>
                  <a:ext uri="{FF2B5EF4-FFF2-40B4-BE49-F238E27FC236}">
                    <a16:creationId xmlns:a16="http://schemas.microsoft.com/office/drawing/2014/main" id="{8387F2CD-7435-93F3-8F3D-19E9A238B9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3204" cy="1978"/>
                <a:chOff x="0" y="0"/>
                <a:chExt cx="3204" cy="1978"/>
              </a:xfrm>
            </p:grpSpPr>
            <p:sp>
              <p:nvSpPr>
                <p:cNvPr id="43029" name="Rectangle 7">
                  <a:extLst>
                    <a:ext uri="{FF2B5EF4-FFF2-40B4-BE49-F238E27FC236}">
                      <a16:creationId xmlns:a16="http://schemas.microsoft.com/office/drawing/2014/main" id="{B437C677-54E2-6AF7-496A-6ED2C3BD03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204" cy="19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lIns="85814" tIns="42907" rIns="85814" bIns="42907" anchor="ctr"/>
                <a:lstStyle>
                  <a:lvl1pPr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811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811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811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811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>
                    <a:defRPr/>
                  </a:pPr>
                  <a:r>
                    <a:rPr lang="de-DE" altLang="en-US" sz="2294"/>
                    <a:t>  </a:t>
                  </a:r>
                  <a:r>
                    <a:rPr lang="de-DE" altLang="en-US" sz="18795"/>
                    <a:t> </a:t>
                  </a:r>
                  <a:r>
                    <a:rPr lang="de-DE" altLang="en-US" sz="2294"/>
                    <a:t>                                                      </a:t>
                  </a:r>
                </a:p>
              </p:txBody>
            </p:sp>
            <p:sp>
              <p:nvSpPr>
                <p:cNvPr id="43030" name="Rectangle 8">
                  <a:extLst>
                    <a:ext uri="{FF2B5EF4-FFF2-40B4-BE49-F238E27FC236}">
                      <a16:creationId xmlns:a16="http://schemas.microsoft.com/office/drawing/2014/main" id="{B1EC5CF0-0681-861B-5922-B8EC772912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204" cy="1978"/>
                </a:xfrm>
                <a:prstGeom prst="rect">
                  <a:avLst/>
                </a:prstGeom>
                <a:solidFill>
                  <a:schemeClr val="bg1"/>
                </a:solidFill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>
                  <a:lvl1pPr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en-US" altLang="en-US" sz="1235"/>
                </a:p>
              </p:txBody>
            </p:sp>
          </p:grpSp>
          <p:sp>
            <p:nvSpPr>
              <p:cNvPr id="43028" name="Rectangle 9">
                <a:extLst>
                  <a:ext uri="{FF2B5EF4-FFF2-40B4-BE49-F238E27FC236}">
                    <a16:creationId xmlns:a16="http://schemas.microsoft.com/office/drawing/2014/main" id="{4ACED009-24D8-106D-6DD8-2BFBF5F630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" y="-10"/>
                <a:ext cx="3224" cy="1998"/>
              </a:xfrm>
              <a:prstGeom prst="rect">
                <a:avLst/>
              </a:prstGeom>
              <a:solidFill>
                <a:schemeClr val="bg1"/>
              </a:solidFill>
              <a:ln w="33337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</p:grpSp>
        <p:pic>
          <p:nvPicPr>
            <p:cNvPr id="40978" name="Picture 10" descr="Slide Image">
              <a:extLst>
                <a:ext uri="{FF2B5EF4-FFF2-40B4-BE49-F238E27FC236}">
                  <a16:creationId xmlns:a16="http://schemas.microsoft.com/office/drawing/2014/main" id="{D688A535-5D92-C4CC-137C-43E5DB5485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" y="663"/>
              <a:ext cx="2671" cy="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013" name="Rectangle 11">
            <a:extLst>
              <a:ext uri="{FF2B5EF4-FFF2-40B4-BE49-F238E27FC236}">
                <a16:creationId xmlns:a16="http://schemas.microsoft.com/office/drawing/2014/main" id="{9DEAA544-763B-883C-C391-E344ADE1C7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38" y="1825625"/>
            <a:ext cx="8874125" cy="2825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grpSp>
        <p:nvGrpSpPr>
          <p:cNvPr id="40966" name="Group 12">
            <a:extLst>
              <a:ext uri="{FF2B5EF4-FFF2-40B4-BE49-F238E27FC236}">
                <a16:creationId xmlns:a16="http://schemas.microsoft.com/office/drawing/2014/main" id="{892E9CE1-D904-564C-1514-7C83087E9CBD}"/>
              </a:ext>
            </a:extLst>
          </p:cNvPr>
          <p:cNvGrpSpPr>
            <a:grpSpLocks/>
          </p:cNvGrpSpPr>
          <p:nvPr/>
        </p:nvGrpSpPr>
        <p:grpSpPr bwMode="auto">
          <a:xfrm>
            <a:off x="3821113" y="3160713"/>
            <a:ext cx="4584700" cy="3240087"/>
            <a:chOff x="2592" y="1824"/>
            <a:chExt cx="3224" cy="2041"/>
          </a:xfrm>
        </p:grpSpPr>
        <p:grpSp>
          <p:nvGrpSpPr>
            <p:cNvPr id="40971" name="Group 13">
              <a:extLst>
                <a:ext uri="{FF2B5EF4-FFF2-40B4-BE49-F238E27FC236}">
                  <a16:creationId xmlns:a16="http://schemas.microsoft.com/office/drawing/2014/main" id="{9E38616F-1062-EFD1-1756-157BE344C4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92" y="1824"/>
              <a:ext cx="3224" cy="1998"/>
              <a:chOff x="-10" y="-10"/>
              <a:chExt cx="3224" cy="1998"/>
            </a:xfrm>
          </p:grpSpPr>
          <p:grpSp>
            <p:nvGrpSpPr>
              <p:cNvPr id="40973" name="Group 14">
                <a:extLst>
                  <a:ext uri="{FF2B5EF4-FFF2-40B4-BE49-F238E27FC236}">
                    <a16:creationId xmlns:a16="http://schemas.microsoft.com/office/drawing/2014/main" id="{AFB20BE0-6D0E-6EDC-D77A-D6CAFCC89F5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3204" cy="1978"/>
                <a:chOff x="0" y="0"/>
                <a:chExt cx="3204" cy="1978"/>
              </a:xfrm>
            </p:grpSpPr>
            <p:sp>
              <p:nvSpPr>
                <p:cNvPr id="43023" name="Rectangle 15">
                  <a:extLst>
                    <a:ext uri="{FF2B5EF4-FFF2-40B4-BE49-F238E27FC236}">
                      <a16:creationId xmlns:a16="http://schemas.microsoft.com/office/drawing/2014/main" id="{D34D0C30-95BF-04A7-FDB5-6D2664BD5D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204" cy="19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lIns="85814" tIns="42907" rIns="85814" bIns="42907" anchor="ctr"/>
                <a:lstStyle>
                  <a:lvl1pPr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811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811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811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811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>
                    <a:defRPr/>
                  </a:pPr>
                  <a:r>
                    <a:rPr lang="de-DE" altLang="en-US" sz="2294"/>
                    <a:t>  </a:t>
                  </a:r>
                  <a:r>
                    <a:rPr lang="de-DE" altLang="en-US" sz="18795"/>
                    <a:t> </a:t>
                  </a:r>
                  <a:r>
                    <a:rPr lang="de-DE" altLang="en-US" sz="2294"/>
                    <a:t>                                                      </a:t>
                  </a:r>
                </a:p>
              </p:txBody>
            </p:sp>
            <p:sp>
              <p:nvSpPr>
                <p:cNvPr id="43024" name="Rectangle 16">
                  <a:extLst>
                    <a:ext uri="{FF2B5EF4-FFF2-40B4-BE49-F238E27FC236}">
                      <a16:creationId xmlns:a16="http://schemas.microsoft.com/office/drawing/2014/main" id="{CFE9301C-5553-6ACA-4B51-E176769261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204" cy="1978"/>
                </a:xfrm>
                <a:prstGeom prst="rect">
                  <a:avLst/>
                </a:prstGeom>
                <a:solidFill>
                  <a:schemeClr val="bg1"/>
                </a:solidFill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>
                  <a:lvl1pPr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en-US" altLang="en-US" sz="1235"/>
                </a:p>
              </p:txBody>
            </p:sp>
          </p:grpSp>
          <p:sp>
            <p:nvSpPr>
              <p:cNvPr id="43022" name="Rectangle 17">
                <a:extLst>
                  <a:ext uri="{FF2B5EF4-FFF2-40B4-BE49-F238E27FC236}">
                    <a16:creationId xmlns:a16="http://schemas.microsoft.com/office/drawing/2014/main" id="{2E154464-E521-1677-5BA3-AE9C3FA83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" y="-10"/>
                <a:ext cx="3224" cy="1998"/>
              </a:xfrm>
              <a:prstGeom prst="rect">
                <a:avLst/>
              </a:prstGeom>
              <a:solidFill>
                <a:schemeClr val="bg1"/>
              </a:solidFill>
              <a:ln w="33337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</p:grpSp>
        <p:pic>
          <p:nvPicPr>
            <p:cNvPr id="40972" name="Picture 18" descr="Slide Image">
              <a:extLst>
                <a:ext uri="{FF2B5EF4-FFF2-40B4-BE49-F238E27FC236}">
                  <a16:creationId xmlns:a16="http://schemas.microsoft.com/office/drawing/2014/main" id="{6D9DB14A-7AF3-D823-A279-447E64D85A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9" y="1863"/>
              <a:ext cx="2671" cy="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015" name="Text Box 19">
            <a:extLst>
              <a:ext uri="{FF2B5EF4-FFF2-40B4-BE49-F238E27FC236}">
                <a16:creationId xmlns:a16="http://schemas.microsoft.com/office/drawing/2014/main" id="{2FC48D0E-115D-267C-48F5-154FFF5A35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6363" y="914400"/>
            <a:ext cx="3071812" cy="1227138"/>
          </a:xfrm>
          <a:prstGeom prst="rect">
            <a:avLst/>
          </a:prstGeom>
          <a:noFill/>
          <a:ln>
            <a:noFill/>
          </a:ln>
          <a:effectLst/>
        </p:spPr>
        <p:txBody>
          <a:bodyPr lIns="85814" tIns="42907" rIns="85814" bIns="42907">
            <a:spAutoFit/>
          </a:bodyPr>
          <a:lstStyle>
            <a:lvl1pPr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853" b="1" i="1">
                <a:latin typeface="Arial" panose="020B0604020202020204" pitchFamily="34" charset="0"/>
              </a:rPr>
              <a:t>Monte Carlo Simulation -</a:t>
            </a:r>
            <a:r>
              <a:rPr lang="en-US" altLang="en-US" sz="1853">
                <a:latin typeface="Arial" panose="020B0604020202020204" pitchFamily="34" charset="0"/>
              </a:rPr>
              <a:t>Combining the Design and Manufacturing Process Capabilities . . . </a:t>
            </a:r>
          </a:p>
        </p:txBody>
      </p:sp>
      <p:sp>
        <p:nvSpPr>
          <p:cNvPr id="43016" name="AutoShape 20">
            <a:extLst>
              <a:ext uri="{FF2B5EF4-FFF2-40B4-BE49-F238E27FC236}">
                <a16:creationId xmlns:a16="http://schemas.microsoft.com/office/drawing/2014/main" id="{186768F8-988C-DF2E-822B-9547915CE410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4941888" y="2249487"/>
            <a:ext cx="762000" cy="682625"/>
          </a:xfrm>
          <a:custGeom>
            <a:avLst/>
            <a:gdLst>
              <a:gd name="T0" fmla="*/ 616874 w 21600"/>
              <a:gd name="T1" fmla="*/ 0 h 21600"/>
              <a:gd name="T2" fmla="*/ 370109 w 21600"/>
              <a:gd name="T3" fmla="*/ 258233 h 21600"/>
              <a:gd name="T4" fmla="*/ 0 w 21600"/>
              <a:gd name="T5" fmla="*/ 645619 h 21600"/>
              <a:gd name="T6" fmla="*/ 370109 w 21600"/>
              <a:gd name="T7" fmla="*/ 774700 h 21600"/>
              <a:gd name="T8" fmla="*/ 740217 w 21600"/>
              <a:gd name="T9" fmla="*/ 537986 h 21600"/>
              <a:gd name="T10" fmla="*/ 863600 w 21600"/>
              <a:gd name="T11" fmla="*/ 258233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9" y="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43017" name="Text Box 21">
            <a:extLst>
              <a:ext uri="{FF2B5EF4-FFF2-40B4-BE49-F238E27FC236}">
                <a16:creationId xmlns:a16="http://schemas.microsoft.com/office/drawing/2014/main" id="{5C805222-814F-9C30-4FE2-488BCCC93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" y="4495800"/>
            <a:ext cx="3289300" cy="942975"/>
          </a:xfrm>
          <a:prstGeom prst="rect">
            <a:avLst/>
          </a:prstGeom>
          <a:noFill/>
          <a:ln>
            <a:noFill/>
          </a:ln>
          <a:effectLst/>
        </p:spPr>
        <p:txBody>
          <a:bodyPr lIns="85814" tIns="42907" rIns="85814" bIns="42907">
            <a:spAutoFit/>
          </a:bodyPr>
          <a:lstStyle>
            <a:lvl1pPr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853">
                <a:latin typeface="Arial" panose="020B0604020202020204" pitchFamily="34" charset="0"/>
              </a:rPr>
              <a:t>. . . To Predict the </a:t>
            </a:r>
            <a:r>
              <a:rPr lang="en-US" altLang="en-US" sz="1853" i="1">
                <a:latin typeface="Arial" panose="020B0604020202020204" pitchFamily="34" charset="0"/>
              </a:rPr>
              <a:t>Produced </a:t>
            </a:r>
            <a:r>
              <a:rPr lang="en-US" altLang="en-US" sz="1853">
                <a:latin typeface="Arial" panose="020B0604020202020204" pitchFamily="34" charset="0"/>
              </a:rPr>
              <a:t>Quality (e.g. Defect Rate) of the Design!</a:t>
            </a:r>
          </a:p>
        </p:txBody>
      </p:sp>
      <p:sp>
        <p:nvSpPr>
          <p:cNvPr id="43018" name="AutoShape 22">
            <a:extLst>
              <a:ext uri="{FF2B5EF4-FFF2-40B4-BE49-F238E27FC236}">
                <a16:creationId xmlns:a16="http://schemas.microsoft.com/office/drawing/2014/main" id="{2B35E738-122C-BF8F-EFAA-38BC2D6A62F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855913" y="5259387"/>
            <a:ext cx="838200" cy="682625"/>
          </a:xfrm>
          <a:custGeom>
            <a:avLst/>
            <a:gdLst>
              <a:gd name="T0" fmla="*/ 679242 w 21600"/>
              <a:gd name="T1" fmla="*/ 0 h 21600"/>
              <a:gd name="T2" fmla="*/ 407527 w 21600"/>
              <a:gd name="T3" fmla="*/ 258233 h 21600"/>
              <a:gd name="T4" fmla="*/ 0 w 21600"/>
              <a:gd name="T5" fmla="*/ 645619 h 21600"/>
              <a:gd name="T6" fmla="*/ 407527 w 21600"/>
              <a:gd name="T7" fmla="*/ 774700 h 21600"/>
              <a:gd name="T8" fmla="*/ 815055 w 21600"/>
              <a:gd name="T9" fmla="*/ 537986 h 21600"/>
              <a:gd name="T10" fmla="*/ 950912 w 21600"/>
              <a:gd name="T11" fmla="*/ 258233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9" y="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2">
            <a:extLst>
              <a:ext uri="{FF2B5EF4-FFF2-40B4-BE49-F238E27FC236}">
                <a16:creationId xmlns:a16="http://schemas.microsoft.com/office/drawing/2014/main" id="{8E93B56B-3B30-A5A2-B1C5-5DD97A350F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A Small Start for GE Medical Systems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041B0A7C-31B2-3ACB-6053-7BC324AF38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646488" y="1738313"/>
            <a:ext cx="5027612" cy="4851400"/>
          </a:xfrm>
        </p:spPr>
        <p:txBody>
          <a:bodyPr/>
          <a:lstStyle/>
          <a:p>
            <a:pPr marL="150813" indent="-150813" defTabSz="514350" eaLnBrk="1" hangingPunct="1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First GE product to be developed employing Design for Six Sigma (DFSS) techniques. </a:t>
            </a:r>
          </a:p>
          <a:p>
            <a:pPr marL="150813" indent="-150813" defTabSz="514350" eaLnBrk="1" hangingPunct="1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Provides a nearly 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10-fold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increase in 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service life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over its predecessor:	</a:t>
            </a:r>
          </a:p>
          <a:p>
            <a:pPr marL="573088" lvl="1" indent="-207963" defTabSz="514350" eaLnBrk="1" hangingPunct="1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Increased machine "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uptime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</a:p>
          <a:p>
            <a:pPr marL="573088" lvl="1" indent="-207963" defTabSz="514350" eaLnBrk="1" hangingPunct="1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Increased Hospital 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profitability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</a:p>
          <a:p>
            <a:pPr marL="573088" lvl="1" indent="-207963" defTabSz="514350" eaLnBrk="1" hangingPunct="1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Improved level of 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patient care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1684" name="Picture 4" descr="Performix 630 x-ray tue">
            <a:extLst>
              <a:ext uri="{FF2B5EF4-FFF2-40B4-BE49-F238E27FC236}">
                <a16:creationId xmlns:a16="http://schemas.microsoft.com/office/drawing/2014/main" id="{BA3FCA66-0D36-65DE-03B9-957F14D2C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1600200"/>
            <a:ext cx="294005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3" name="Rectangle 5">
            <a:extLst>
              <a:ext uri="{FF2B5EF4-FFF2-40B4-BE49-F238E27FC236}">
                <a16:creationId xmlns:a16="http://schemas.microsoft.com/office/drawing/2014/main" id="{7D4B55D5-EC1D-BD78-9E86-5F9D23D9B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950" y="990600"/>
            <a:ext cx="8464550" cy="4397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5814" tIns="42907" rIns="85814" bIns="42907">
            <a:spAutoFit/>
          </a:bodyPr>
          <a:lstStyle>
            <a:lvl1pPr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2294">
                <a:cs typeface="Times New Roman" panose="02020603050405020304" pitchFamily="18" charset="0"/>
              </a:rPr>
              <a:t>Performix 630 X-Ray Tube for Computed Tomography (CT) Scanners</a:t>
            </a:r>
          </a:p>
        </p:txBody>
      </p:sp>
      <p:sp>
        <p:nvSpPr>
          <p:cNvPr id="73734" name="Rectangle 6">
            <a:extLst>
              <a:ext uri="{FF2B5EF4-FFF2-40B4-BE49-F238E27FC236}">
                <a16:creationId xmlns:a16="http://schemas.microsoft.com/office/drawing/2014/main" id="{930C4E4E-B1E2-938F-AFFC-B94E3DBDCA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725" y="5791200"/>
            <a:ext cx="8396288" cy="712788"/>
          </a:xfrm>
          <a:prstGeom prst="rect">
            <a:avLst/>
          </a:prstGeom>
          <a:noFill/>
          <a:ln>
            <a:noFill/>
          </a:ln>
          <a:effectLst/>
        </p:spPr>
        <p:txBody>
          <a:bodyPr lIns="85814" tIns="42907" rIns="85814" bIns="42907">
            <a:spAutoFit/>
          </a:bodyPr>
          <a:lstStyle>
            <a:lvl1pPr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en-US" sz="1853">
                <a:cs typeface="Times New Roman" panose="02020603050405020304" pitchFamily="18" charset="0"/>
              </a:rPr>
              <a:t>CRD's Mark Vermilyea (left) and Lembit Salasoo </a:t>
            </a:r>
          </a:p>
          <a:p>
            <a:pPr>
              <a:spcBef>
                <a:spcPct val="20000"/>
              </a:spcBef>
              <a:defRPr/>
            </a:pPr>
            <a:r>
              <a:rPr lang="en-US" altLang="en-US" sz="1853">
                <a:cs typeface="Times New Roman" panose="02020603050405020304" pitchFamily="18" charset="0"/>
              </a:rPr>
              <a:t>- members of the GEMS-CRD team responsible for the product. </a:t>
            </a:r>
          </a:p>
        </p:txBody>
      </p:sp>
    </p:spTree>
    <p:extLst>
      <p:ext uri="{BB962C8B-B14F-4D97-AF65-F5344CB8AC3E}">
        <p14:creationId xmlns:p14="http://schemas.microsoft.com/office/powerpoint/2010/main" val="2343450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2" name="Rectangle 2">
            <a:extLst>
              <a:ext uri="{FF2B5EF4-FFF2-40B4-BE49-F238E27FC236}">
                <a16:creationId xmlns:a16="http://schemas.microsoft.com/office/drawing/2014/main" id="{684D5C3A-36AA-ED3D-077E-2CA33C0308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GE </a:t>
            </a:r>
            <a:r>
              <a:rPr lang="en-US" altLang="en-US" i="0"/>
              <a:t>LightSpeed </a:t>
            </a:r>
            <a:r>
              <a:rPr lang="en-US" altLang="en-US"/>
              <a:t>CT Scanner</a:t>
            </a:r>
          </a:p>
        </p:txBody>
      </p:sp>
      <p:sp>
        <p:nvSpPr>
          <p:cNvPr id="73731" name="Rectangle 3">
            <a:extLst>
              <a:ext uri="{FF2B5EF4-FFF2-40B4-BE49-F238E27FC236}">
                <a16:creationId xmlns:a16="http://schemas.microsoft.com/office/drawing/2014/main" id="{217F32E3-3B1A-538E-56C8-F377484D39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defTabSz="514350" eaLnBrk="1" hangingPunct="1">
              <a:buNone/>
            </a:pPr>
            <a:r>
              <a:rPr lang="en-US" alt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Product: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Computed Tomography (CT) Scanner – Launched 1998</a:t>
            </a:r>
          </a:p>
          <a:p>
            <a:pPr marL="0" indent="0" defTabSz="514350" eaLnBrk="1" hangingPunct="1">
              <a:buNone/>
            </a:pPr>
            <a:r>
              <a:rPr lang="en-US" alt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DFSS Process:</a:t>
            </a:r>
          </a:p>
          <a:p>
            <a:pPr marL="263525" indent="-263525" defTabSz="514350" eaLnBrk="1" hangingPunct="1"/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"GE incorporated input from more than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100 customers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around the world to make sure the technology was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meaningful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not just new. . “</a:t>
            </a:r>
          </a:p>
          <a:p>
            <a:pPr marL="263525" indent="-263525" algn="just" defTabSz="514350" eaLnBrk="1" hangingPunct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t>"The LightSpeed Scanner's advancements were the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direct result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t> of the GE's Design for Six Sigma quality effort, an approach that enabled GE scientists and engineers to develop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more benefits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t> and introduce the scanner at least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one year earlier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t> than what otherwise would have been possible.  Specifically, this approach allows GE to develop nearly flawless products through a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disciplined process control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t> approach that is delivering tremendous results."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3525" indent="-263525" algn="just" defTabSz="514350" eaLnBrk="1" hangingPunct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t>Six Sigma allowed us to manage this complex technology --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including R&amp;D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t> breakthroughs in materials science, computers, software and electronics -- to achieve a system with unprecedented speed and image clarity."</a:t>
            </a:r>
          </a:p>
          <a:p>
            <a:pPr marL="263525" indent="-263525" defTabSz="514350" eaLnBrk="1" hangingPunct="1"/>
            <a:r>
              <a:rPr lang="en-US" alt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Customer Response: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"The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speed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breathtaking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," said Dr. Carl Ravin, professor and chairman of the Department of Radiology at Duke Medical Center. "A body scan that used to take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three minutes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now can be completed in approximately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20 seconds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453698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2">
            <a:extLst>
              <a:ext uri="{FF2B5EF4-FFF2-40B4-BE49-F238E27FC236}">
                <a16:creationId xmlns:a16="http://schemas.microsoft.com/office/drawing/2014/main" id="{C693E397-112B-D928-FF7E-FD7609B3E9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45059" name="Picture 3" descr="img008">
            <a:extLst>
              <a:ext uri="{FF2B5EF4-FFF2-40B4-BE49-F238E27FC236}">
                <a16:creationId xmlns:a16="http://schemas.microsoft.com/office/drawing/2014/main" id="{4BCEDA47-6C93-2489-0B1D-5F8115A83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Text Box 4">
            <a:extLst>
              <a:ext uri="{FF2B5EF4-FFF2-40B4-BE49-F238E27FC236}">
                <a16:creationId xmlns:a16="http://schemas.microsoft.com/office/drawing/2014/main" id="{CF09854E-F7C5-90E9-CC15-BBA2BE062D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7713" y="3657600"/>
            <a:ext cx="1709737" cy="1009650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500" i="1"/>
              <a:t>A Passion for Listening to the Voice of the Customer!!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>
            <a:extLst>
              <a:ext uri="{FF2B5EF4-FFF2-40B4-BE49-F238E27FC236}">
                <a16:creationId xmlns:a16="http://schemas.microsoft.com/office/drawing/2014/main" id="{382D75C3-0E0F-D1AD-6B0A-7362D602C0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47107" name="Picture 3" descr="img009">
            <a:extLst>
              <a:ext uri="{FF2B5EF4-FFF2-40B4-BE49-F238E27FC236}">
                <a16:creationId xmlns:a16="http://schemas.microsoft.com/office/drawing/2014/main" id="{BE86BBE2-79EF-D2BB-1E3C-360E48C26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50" y="952500"/>
            <a:ext cx="6689725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Text Box 4">
            <a:extLst>
              <a:ext uri="{FF2B5EF4-FFF2-40B4-BE49-F238E27FC236}">
                <a16:creationId xmlns:a16="http://schemas.microsoft.com/office/drawing/2014/main" id="{9B93AB3F-FEA9-50E6-92FB-44D003E50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725" y="3962400"/>
            <a:ext cx="1744663" cy="1241425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Quality Function Deployment (QFD) – Aids the </a:t>
            </a:r>
            <a:r>
              <a:rPr lang="en-US" altLang="en-US" sz="1500" i="1"/>
              <a:t>Translation</a:t>
            </a:r>
            <a:r>
              <a:rPr lang="en-US" altLang="en-US" sz="1500"/>
              <a:t> from VOC to Specs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>
            <a:extLst>
              <a:ext uri="{FF2B5EF4-FFF2-40B4-BE49-F238E27FC236}">
                <a16:creationId xmlns:a16="http://schemas.microsoft.com/office/drawing/2014/main" id="{205AFB90-7DB4-EE6F-3B67-148A30F031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49155" name="Picture 3" descr="img011">
            <a:extLst>
              <a:ext uri="{FF2B5EF4-FFF2-40B4-BE49-F238E27FC236}">
                <a16:creationId xmlns:a16="http://schemas.microsoft.com/office/drawing/2014/main" id="{BBB2D52E-374A-C009-42A0-31473BDA26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563" y="914400"/>
            <a:ext cx="6689725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Text Box 4">
            <a:extLst>
              <a:ext uri="{FF2B5EF4-FFF2-40B4-BE49-F238E27FC236}">
                <a16:creationId xmlns:a16="http://schemas.microsoft.com/office/drawing/2014/main" id="{A735F121-792D-3D39-226B-F9EEB4FF9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" y="2420938"/>
            <a:ext cx="1546225" cy="1009650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Challenging Traditional Design Quality Measures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>
            <a:extLst>
              <a:ext uri="{FF2B5EF4-FFF2-40B4-BE49-F238E27FC236}">
                <a16:creationId xmlns:a16="http://schemas.microsoft.com/office/drawing/2014/main" id="{1B972928-518F-5343-9D55-80284B8076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51203" name="Picture 3" descr="img012">
            <a:extLst>
              <a:ext uri="{FF2B5EF4-FFF2-40B4-BE49-F238E27FC236}">
                <a16:creationId xmlns:a16="http://schemas.microsoft.com/office/drawing/2014/main" id="{DD227DDF-605D-A0B0-116B-C11AD36793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Text Box 4">
            <a:extLst>
              <a:ext uri="{FF2B5EF4-FFF2-40B4-BE49-F238E27FC236}">
                <a16:creationId xmlns:a16="http://schemas.microsoft.com/office/drawing/2014/main" id="{2DB24CCB-71EF-933A-37A5-878A8E4402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9638" y="1828800"/>
            <a:ext cx="1062037" cy="317500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Scintillator</a:t>
            </a:r>
          </a:p>
        </p:txBody>
      </p:sp>
      <p:sp>
        <p:nvSpPr>
          <p:cNvPr id="51205" name="Text Box 5">
            <a:extLst>
              <a:ext uri="{FF2B5EF4-FFF2-40B4-BE49-F238E27FC236}">
                <a16:creationId xmlns:a16="http://schemas.microsoft.com/office/drawing/2014/main" id="{1E841EAB-615E-8D40-7E3A-B3B176FB8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5325" y="1828800"/>
            <a:ext cx="1555750" cy="317500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Detector Design</a:t>
            </a:r>
          </a:p>
        </p:txBody>
      </p:sp>
      <p:sp>
        <p:nvSpPr>
          <p:cNvPr id="51206" name="Text Box 6">
            <a:extLst>
              <a:ext uri="{FF2B5EF4-FFF2-40B4-BE49-F238E27FC236}">
                <a16:creationId xmlns:a16="http://schemas.microsoft.com/office/drawing/2014/main" id="{51923811-1911-7E58-28E7-03E7FDD529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7888" y="1828800"/>
            <a:ext cx="1244600" cy="317500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Photo-Diode</a:t>
            </a:r>
          </a:p>
        </p:txBody>
      </p:sp>
      <p:sp>
        <p:nvSpPr>
          <p:cNvPr id="53255" name="AutoShape 7">
            <a:extLst>
              <a:ext uri="{FF2B5EF4-FFF2-40B4-BE49-F238E27FC236}">
                <a16:creationId xmlns:a16="http://schemas.microsoft.com/office/drawing/2014/main" id="{61D034FA-9FDA-E462-89A1-80B83A6BF8D7}"/>
              </a:ext>
            </a:extLst>
          </p:cNvPr>
          <p:cNvSpPr>
            <a:spLocks noChangeArrowheads="1"/>
          </p:cNvSpPr>
          <p:nvPr/>
        </p:nvSpPr>
        <p:spPr bwMode="auto">
          <a:xfrm rot="20230676">
            <a:off x="1431925" y="2057400"/>
            <a:ext cx="750888" cy="533400"/>
          </a:xfrm>
          <a:prstGeom prst="rightArrow">
            <a:avLst>
              <a:gd name="adj1" fmla="val 50000"/>
              <a:gd name="adj2" fmla="val 35171"/>
            </a:avLst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51208" name="Text Box 8">
            <a:extLst>
              <a:ext uri="{FF2B5EF4-FFF2-40B4-BE49-F238E27FC236}">
                <a16:creationId xmlns:a16="http://schemas.microsoft.com/office/drawing/2014/main" id="{5F0B8040-466E-34DD-9BD9-877CA3ED9D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2514600"/>
            <a:ext cx="1092200" cy="547688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Three Key Decisions: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Rectangle 2">
            <a:extLst>
              <a:ext uri="{FF2B5EF4-FFF2-40B4-BE49-F238E27FC236}">
                <a16:creationId xmlns:a16="http://schemas.microsoft.com/office/drawing/2014/main" id="{CD806D32-DFF9-07A0-C7D1-4D9A0D2D3B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Objectives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2C1C4459-897C-2F1E-A0CC-E974AEEBFE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170000"/>
              </a:spcAft>
            </a:pPr>
            <a:r>
              <a:rPr lang="en-US" altLang="en-US" dirty="0"/>
              <a:t>Help Understand </a:t>
            </a:r>
            <a:r>
              <a:rPr lang="en-US" altLang="en-US" b="1" i="1" dirty="0">
                <a:solidFill>
                  <a:schemeClr val="accent2"/>
                </a:solidFill>
              </a:rPr>
              <a:t>What</a:t>
            </a:r>
            <a:r>
              <a:rPr lang="en-US" altLang="en-US" dirty="0"/>
              <a:t> is </a:t>
            </a:r>
            <a:r>
              <a:rPr lang="en-US" altLang="en-US" b="1" i="1" dirty="0">
                <a:solidFill>
                  <a:schemeClr val="accent2"/>
                </a:solidFill>
              </a:rPr>
              <a:t>Design for Six Sigma</a:t>
            </a:r>
            <a:r>
              <a:rPr lang="en-US" altLang="en-US" dirty="0"/>
              <a:t> (DFSS),</a:t>
            </a:r>
          </a:p>
          <a:p>
            <a:pPr eaLnBrk="1" hangingPunct="1">
              <a:spcAft>
                <a:spcPct val="170000"/>
              </a:spcAft>
            </a:pPr>
            <a:r>
              <a:rPr lang="en-US" altLang="en-US" dirty="0"/>
              <a:t>Understand </a:t>
            </a:r>
            <a:r>
              <a:rPr lang="en-US" altLang="en-US" b="1" i="1" dirty="0">
                <a:solidFill>
                  <a:schemeClr val="accent2"/>
                </a:solidFill>
              </a:rPr>
              <a:t>Why </a:t>
            </a:r>
            <a:r>
              <a:rPr lang="en-US" altLang="en-US" dirty="0"/>
              <a:t>Companies are Adopting DFSS Methods,</a:t>
            </a:r>
          </a:p>
          <a:p>
            <a:pPr eaLnBrk="1" hangingPunct="1">
              <a:spcAft>
                <a:spcPct val="170000"/>
              </a:spcAft>
            </a:pPr>
            <a:r>
              <a:rPr lang="en-US" altLang="en-US" dirty="0"/>
              <a:t>Help Understand </a:t>
            </a:r>
            <a:r>
              <a:rPr lang="en-US" altLang="en-US" b="1" i="1" dirty="0">
                <a:solidFill>
                  <a:schemeClr val="accent2"/>
                </a:solidFill>
              </a:rPr>
              <a:t>How</a:t>
            </a:r>
            <a:r>
              <a:rPr lang="en-US" altLang="en-US" dirty="0"/>
              <a:t> Companies are Attempting to Accomplish Six Sigma Designs,</a:t>
            </a:r>
          </a:p>
          <a:p>
            <a:pPr eaLnBrk="1" hangingPunct="1">
              <a:spcAft>
                <a:spcPct val="170000"/>
              </a:spcAft>
            </a:pPr>
            <a:r>
              <a:rPr lang="en-US" altLang="en-US" dirty="0"/>
              <a:t>Impart a </a:t>
            </a:r>
            <a:r>
              <a:rPr lang="en-US" altLang="en-US" b="1" i="1" dirty="0">
                <a:solidFill>
                  <a:schemeClr val="accent2"/>
                </a:solidFill>
              </a:rPr>
              <a:t>Passion</a:t>
            </a:r>
            <a:r>
              <a:rPr lang="en-US" altLang="en-US" b="1" i="1" dirty="0">
                <a:solidFill>
                  <a:schemeClr val="hlink"/>
                </a:solidFill>
              </a:rPr>
              <a:t> </a:t>
            </a:r>
            <a:r>
              <a:rPr lang="en-US" altLang="en-US" dirty="0"/>
              <a:t>for Improving Your Business’ Research, Design and Development </a:t>
            </a:r>
            <a:r>
              <a:rPr lang="en-US" altLang="en-US" b="1" i="1" dirty="0">
                <a:solidFill>
                  <a:schemeClr val="accent2"/>
                </a:solidFill>
              </a:rPr>
              <a:t>Processes</a:t>
            </a:r>
            <a:r>
              <a:rPr lang="en-US" altLang="en-US" b="1" i="1" dirty="0">
                <a:solidFill>
                  <a:schemeClr val="hlink"/>
                </a:solidFill>
              </a:rPr>
              <a:t>.</a:t>
            </a:r>
          </a:p>
          <a:p>
            <a:pPr eaLnBrk="1" hangingPunct="1">
              <a:spcAft>
                <a:spcPct val="170000"/>
              </a:spcAft>
            </a:pPr>
            <a:endParaRPr lang="en-US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>
            <a:extLst>
              <a:ext uri="{FF2B5EF4-FFF2-40B4-BE49-F238E27FC236}">
                <a16:creationId xmlns:a16="http://schemas.microsoft.com/office/drawing/2014/main" id="{16596562-2F09-D704-0C1E-5216EB00BC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53251" name="Picture 3" descr="img013">
            <a:extLst>
              <a:ext uri="{FF2B5EF4-FFF2-40B4-BE49-F238E27FC236}">
                <a16:creationId xmlns:a16="http://schemas.microsoft.com/office/drawing/2014/main" id="{E77ECF1A-6EE2-2D3F-978F-089A221AC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713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Text Box 4">
            <a:extLst>
              <a:ext uri="{FF2B5EF4-FFF2-40B4-BE49-F238E27FC236}">
                <a16:creationId xmlns:a16="http://schemas.microsoft.com/office/drawing/2014/main" id="{DD94CE40-25AC-B30C-465D-3FA144DD46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725" y="1524000"/>
            <a:ext cx="1638300" cy="1009650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Driving Concept Selection from Customer-Driven Requirements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>
            <a:extLst>
              <a:ext uri="{FF2B5EF4-FFF2-40B4-BE49-F238E27FC236}">
                <a16:creationId xmlns:a16="http://schemas.microsoft.com/office/drawing/2014/main" id="{EA9972E7-ADC8-BD49-1E3E-C18E89B19E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55299" name="Picture 3" descr="img014">
            <a:extLst>
              <a:ext uri="{FF2B5EF4-FFF2-40B4-BE49-F238E27FC236}">
                <a16:creationId xmlns:a16="http://schemas.microsoft.com/office/drawing/2014/main" id="{DE2C5FE4-0A3B-8C0D-B388-AAC30AE735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Rectangle 2">
            <a:extLst>
              <a:ext uri="{FF2B5EF4-FFF2-40B4-BE49-F238E27FC236}">
                <a16:creationId xmlns:a16="http://schemas.microsoft.com/office/drawing/2014/main" id="{3CF149CE-2085-F4EB-B3A8-07DA9E3A8F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57347" name="Picture 3" descr="img016">
            <a:extLst>
              <a:ext uri="{FF2B5EF4-FFF2-40B4-BE49-F238E27FC236}">
                <a16:creationId xmlns:a16="http://schemas.microsoft.com/office/drawing/2014/main" id="{F5D23A17-657A-041F-9AB9-308B38D69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75" y="914400"/>
            <a:ext cx="6757988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Text Box 4">
            <a:extLst>
              <a:ext uri="{FF2B5EF4-FFF2-40B4-BE49-F238E27FC236}">
                <a16:creationId xmlns:a16="http://schemas.microsoft.com/office/drawing/2014/main" id="{4662A44D-B5CB-727A-2E8B-2B5EABC056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" y="4800600"/>
            <a:ext cx="6650038" cy="547688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Tiling: “Gluing” Small Detectors Together to Form a Larger Detector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– “One-Piece” Design Represented Major Infrastructure Investment for GE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>
            <a:extLst>
              <a:ext uri="{FF2B5EF4-FFF2-40B4-BE49-F238E27FC236}">
                <a16:creationId xmlns:a16="http://schemas.microsoft.com/office/drawing/2014/main" id="{22E44CC9-0866-E93C-9CFD-02852FB03E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59395" name="Picture 3" descr="img017">
            <a:extLst>
              <a:ext uri="{FF2B5EF4-FFF2-40B4-BE49-F238E27FC236}">
                <a16:creationId xmlns:a16="http://schemas.microsoft.com/office/drawing/2014/main" id="{46490375-461D-E5CC-B502-01BEB8CE80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>
            <a:extLst>
              <a:ext uri="{FF2B5EF4-FFF2-40B4-BE49-F238E27FC236}">
                <a16:creationId xmlns:a16="http://schemas.microsoft.com/office/drawing/2014/main" id="{E9D40779-514D-9859-C3CA-FEC6CA27AE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61443" name="Picture 3" descr="img020">
            <a:extLst>
              <a:ext uri="{FF2B5EF4-FFF2-40B4-BE49-F238E27FC236}">
                <a16:creationId xmlns:a16="http://schemas.microsoft.com/office/drawing/2014/main" id="{7FAD7FAA-6C73-C3FF-8E14-04893422E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4" name="Text Box 4">
            <a:extLst>
              <a:ext uri="{FF2B5EF4-FFF2-40B4-BE49-F238E27FC236}">
                <a16:creationId xmlns:a16="http://schemas.microsoft.com/office/drawing/2014/main" id="{D21D19A2-6B66-9753-B9AB-04C17070B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438" y="2955925"/>
            <a:ext cx="1925637" cy="1009650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 b="1"/>
              <a:t>Benchmarking</a:t>
            </a:r>
            <a:r>
              <a:rPr lang="en-US" altLang="en-US" sz="1500"/>
              <a:t> – Does the Design Clearly Outperform Competition?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>
            <a:extLst>
              <a:ext uri="{FF2B5EF4-FFF2-40B4-BE49-F238E27FC236}">
                <a16:creationId xmlns:a16="http://schemas.microsoft.com/office/drawing/2014/main" id="{367D4278-2A5A-5D7F-9D7A-140FFE7225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63491" name="Picture 3" descr="img021">
            <a:extLst>
              <a:ext uri="{FF2B5EF4-FFF2-40B4-BE49-F238E27FC236}">
                <a16:creationId xmlns:a16="http://schemas.microsoft.com/office/drawing/2014/main" id="{09DE6B71-A83F-093E-C52E-C78FBF9DF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Text Box 4">
            <a:extLst>
              <a:ext uri="{FF2B5EF4-FFF2-40B4-BE49-F238E27FC236}">
                <a16:creationId xmlns:a16="http://schemas.microsoft.com/office/drawing/2014/main" id="{A21E61FA-0C79-C381-073D-E31FE1B1C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725" y="2590800"/>
            <a:ext cx="2147888" cy="549275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 b="1"/>
              <a:t>DFSS Results</a:t>
            </a:r>
            <a:r>
              <a:rPr lang="en-US" altLang="en-US" sz="1500"/>
              <a:t> – High Contrast, Low Noise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>
            <a:extLst>
              <a:ext uri="{FF2B5EF4-FFF2-40B4-BE49-F238E27FC236}">
                <a16:creationId xmlns:a16="http://schemas.microsoft.com/office/drawing/2014/main" id="{DDA054C0-4F58-EAA7-7ABB-EAADAB065D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65539" name="Picture 3" descr="img022">
            <a:extLst>
              <a:ext uri="{FF2B5EF4-FFF2-40B4-BE49-F238E27FC236}">
                <a16:creationId xmlns:a16="http://schemas.microsoft.com/office/drawing/2014/main" id="{56531CEE-8960-566E-FD18-865C8E100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0" name="Text Box 4">
            <a:extLst>
              <a:ext uri="{FF2B5EF4-FFF2-40B4-BE49-F238E27FC236}">
                <a16:creationId xmlns:a16="http://schemas.microsoft.com/office/drawing/2014/main" id="{F6773ADA-FB0C-EDE5-54AE-F19FE631D9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725" y="2590800"/>
            <a:ext cx="1341438" cy="779463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 b="1"/>
              <a:t>Customer Benefits from DFSS</a:t>
            </a:r>
            <a:endParaRPr lang="en-US" altLang="en-US" sz="15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56DE2-950F-9450-82A8-0C5E4918B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CA40AAF-5998-46F3-03C9-BFE26718C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DFSS</a:t>
            </a:r>
          </a:p>
        </p:txBody>
      </p:sp>
    </p:spTree>
    <p:extLst>
      <p:ext uri="{BB962C8B-B14F-4D97-AF65-F5344CB8AC3E}">
        <p14:creationId xmlns:p14="http://schemas.microsoft.com/office/powerpoint/2010/main" val="20594294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2" name="Rectangle 2">
            <a:extLst>
              <a:ext uri="{FF2B5EF4-FFF2-40B4-BE49-F238E27FC236}">
                <a16:creationId xmlns:a16="http://schemas.microsoft.com/office/drawing/2014/main" id="{2C7F2743-E1D1-3D50-130C-2A3AE58AC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01613"/>
            <a:ext cx="6253163" cy="376237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471" dirty="0"/>
              <a:t>Innovation Success - Odds</a:t>
            </a:r>
          </a:p>
        </p:txBody>
      </p:sp>
      <p:graphicFrame>
        <p:nvGraphicFramePr>
          <p:cNvPr id="450598" name="Group 38">
            <a:extLst>
              <a:ext uri="{FF2B5EF4-FFF2-40B4-BE49-F238E27FC236}">
                <a16:creationId xmlns:a16="http://schemas.microsoft.com/office/drawing/2014/main" id="{C91C584E-298B-D118-EC5C-3BA9303491B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3699177"/>
              </p:ext>
            </p:extLst>
          </p:nvPr>
        </p:nvGraphicFramePr>
        <p:xfrm>
          <a:off x="201612" y="920250"/>
          <a:ext cx="6884988" cy="5292994"/>
        </p:xfrm>
        <a:graphic>
          <a:graphicData uri="http://schemas.openxmlformats.org/drawingml/2006/table">
            <a:tbl>
              <a:tblPr/>
              <a:tblGrid>
                <a:gridCol w="52649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Innovation Type</a:t>
                      </a:r>
                    </a:p>
                  </a:txBody>
                  <a:tcPr marL="89896" marR="89896" marT="44950" marB="449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Success/ Failure Ratio</a:t>
                      </a:r>
                    </a:p>
                  </a:txBody>
                  <a:tcPr marL="89896" marR="89896" marT="44950" marB="44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85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Need Spotting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– actively looking for an answer to a known problem</a:t>
                      </a:r>
                    </a:p>
                  </a:txBody>
                  <a:tcPr marL="89896" marR="89896" marT="44950" marB="449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2/1</a:t>
                      </a:r>
                    </a:p>
                  </a:txBody>
                  <a:tcPr marL="89896" marR="89896" marT="44950" marB="44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85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Market Research</a:t>
                      </a: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– actively seeking customer needs and wants</a:t>
                      </a:r>
                    </a:p>
                  </a:txBody>
                  <a:tcPr marL="89896" marR="89896" marT="44950" marB="449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4/1</a:t>
                      </a:r>
                    </a:p>
                  </a:txBody>
                  <a:tcPr marL="89896" marR="89896" marT="44950" marB="44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85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Solution Spotting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– finding a new way of using an existing piece of technology</a:t>
                      </a:r>
                    </a:p>
                  </a:txBody>
                  <a:tcPr marL="89896" marR="89896" marT="44950" marB="449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7/1</a:t>
                      </a:r>
                    </a:p>
                  </a:txBody>
                  <a:tcPr marL="89896" marR="89896" marT="44950" marB="44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85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Trend Following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– developing and launching a “me-too” product or service</a:t>
                      </a:r>
                    </a:p>
                  </a:txBody>
                  <a:tcPr marL="89896" marR="89896" marT="44950" marB="449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1/3</a:t>
                      </a:r>
                    </a:p>
                  </a:txBody>
                  <a:tcPr marL="89896" marR="89896" marT="44950" marB="44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872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Random Events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– serendipitous moments when innovators stumbled on to something they were not looking for, but recognized immediately the significance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896" marR="89896" marT="44950" marB="449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13/1</a:t>
                      </a:r>
                    </a:p>
                  </a:txBody>
                  <a:tcPr marL="89896" marR="89896" marT="44950" marB="44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129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Mental Inventions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– things dreamed up in the head with little reference to the outside world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896" marR="89896" marT="44950" marB="449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1/3</a:t>
                      </a:r>
                    </a:p>
                  </a:txBody>
                  <a:tcPr marL="89896" marR="89896" marT="44950" marB="44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9661" name="Text Box 29">
            <a:extLst>
              <a:ext uri="{FF2B5EF4-FFF2-40B4-BE49-F238E27FC236}">
                <a16:creationId xmlns:a16="http://schemas.microsoft.com/office/drawing/2014/main" id="{F87AFE4E-1504-8C6E-A38E-E867E796B3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7" y="6343650"/>
            <a:ext cx="8001000" cy="3619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765" b="1" dirty="0"/>
              <a:t>Lehmann, Goldenberg, Mazursky</a:t>
            </a:r>
            <a:r>
              <a:rPr lang="en-US" altLang="en-US" sz="1765" dirty="0"/>
              <a:t> – 197 projects, 111 successes, 86 failures</a:t>
            </a:r>
          </a:p>
        </p:txBody>
      </p:sp>
      <p:sp>
        <p:nvSpPr>
          <p:cNvPr id="69662" name="AutoShape 30">
            <a:extLst>
              <a:ext uri="{FF2B5EF4-FFF2-40B4-BE49-F238E27FC236}">
                <a16:creationId xmlns:a16="http://schemas.microsoft.com/office/drawing/2014/main" id="{E00503BD-DE1C-A5C4-BB9E-2A55AE331991}"/>
              </a:ext>
            </a:extLst>
          </p:cNvPr>
          <p:cNvSpPr>
            <a:spLocks/>
          </p:cNvSpPr>
          <p:nvPr/>
        </p:nvSpPr>
        <p:spPr bwMode="auto">
          <a:xfrm>
            <a:off x="6992937" y="1529849"/>
            <a:ext cx="442913" cy="2598737"/>
          </a:xfrm>
          <a:prstGeom prst="rightBrace">
            <a:avLst>
              <a:gd name="adj1" fmla="val 36593"/>
              <a:gd name="adj2" fmla="val 50000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69663" name="Text Box 31">
            <a:extLst>
              <a:ext uri="{FF2B5EF4-FFF2-40B4-BE49-F238E27FC236}">
                <a16:creationId xmlns:a16="http://schemas.microsoft.com/office/drawing/2014/main" id="{4C80B150-519F-5CDA-102E-C36649C581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0299" y="2231819"/>
            <a:ext cx="1552575" cy="1176338"/>
          </a:xfrm>
          <a:prstGeom prst="rect">
            <a:avLst/>
          </a:prstGeom>
          <a:noFill/>
          <a:ln>
            <a:noFill/>
          </a:ln>
          <a:effectLst/>
        </p:spPr>
        <p:txBody>
          <a:bodyPr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765" b="1" dirty="0"/>
              <a:t>DFSS Focus – Where the Odds are Good!</a:t>
            </a:r>
          </a:p>
        </p:txBody>
      </p:sp>
      <p:sp>
        <p:nvSpPr>
          <p:cNvPr id="69664" name="AutoShape 32">
            <a:extLst>
              <a:ext uri="{FF2B5EF4-FFF2-40B4-BE49-F238E27FC236}">
                <a16:creationId xmlns:a16="http://schemas.microsoft.com/office/drawing/2014/main" id="{7A33AD02-9586-2983-DEB6-154B689F12E2}"/>
              </a:ext>
            </a:extLst>
          </p:cNvPr>
          <p:cNvSpPr>
            <a:spLocks/>
          </p:cNvSpPr>
          <p:nvPr/>
        </p:nvSpPr>
        <p:spPr bwMode="auto">
          <a:xfrm>
            <a:off x="6992937" y="4128588"/>
            <a:ext cx="442913" cy="2084655"/>
          </a:xfrm>
          <a:prstGeom prst="rightBrace">
            <a:avLst>
              <a:gd name="adj1" fmla="val 36593"/>
              <a:gd name="adj2" fmla="val 50000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69665" name="Text Box 33">
            <a:extLst>
              <a:ext uri="{FF2B5EF4-FFF2-40B4-BE49-F238E27FC236}">
                <a16:creationId xmlns:a16="http://schemas.microsoft.com/office/drawing/2014/main" id="{E773B0C8-9D6B-3425-E65F-2CE805E81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9175" y="4128588"/>
            <a:ext cx="1774825" cy="906462"/>
          </a:xfrm>
          <a:prstGeom prst="rect">
            <a:avLst/>
          </a:prstGeom>
          <a:noFill/>
          <a:ln>
            <a:noFill/>
          </a:ln>
          <a:effectLst/>
        </p:spPr>
        <p:txBody>
          <a:bodyPr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765" b="1"/>
              <a:t>Still Need to “Allow” for This!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2">
            <a:extLst>
              <a:ext uri="{FF2B5EF4-FFF2-40B4-BE49-F238E27FC236}">
                <a16:creationId xmlns:a16="http://schemas.microsoft.com/office/drawing/2014/main" id="{EF554AAA-4998-566E-F730-2971094AE1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DFSS Implementation Process</a:t>
            </a:r>
          </a:p>
        </p:txBody>
      </p:sp>
      <p:sp>
        <p:nvSpPr>
          <p:cNvPr id="71683" name="Line 3">
            <a:extLst>
              <a:ext uri="{FF2B5EF4-FFF2-40B4-BE49-F238E27FC236}">
                <a16:creationId xmlns:a16="http://schemas.microsoft.com/office/drawing/2014/main" id="{2BE9F44E-63D1-4061-C33F-C2672C233246}"/>
              </a:ext>
            </a:extLst>
          </p:cNvPr>
          <p:cNvSpPr>
            <a:spLocks noChangeShapeType="1"/>
          </p:cNvSpPr>
          <p:nvPr/>
        </p:nvSpPr>
        <p:spPr bwMode="auto">
          <a:xfrm>
            <a:off x="2797175" y="4876800"/>
            <a:ext cx="546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684" name="Line 4">
            <a:extLst>
              <a:ext uri="{FF2B5EF4-FFF2-40B4-BE49-F238E27FC236}">
                <a16:creationId xmlns:a16="http://schemas.microsoft.com/office/drawing/2014/main" id="{9A8AFBBA-A97E-C114-F084-F8E49087897A}"/>
              </a:ext>
            </a:extLst>
          </p:cNvPr>
          <p:cNvSpPr>
            <a:spLocks noChangeShapeType="1"/>
          </p:cNvSpPr>
          <p:nvPr/>
        </p:nvSpPr>
        <p:spPr bwMode="auto">
          <a:xfrm>
            <a:off x="2797175" y="4191000"/>
            <a:ext cx="546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685" name="Line 5">
            <a:extLst>
              <a:ext uri="{FF2B5EF4-FFF2-40B4-BE49-F238E27FC236}">
                <a16:creationId xmlns:a16="http://schemas.microsoft.com/office/drawing/2014/main" id="{BA15D944-C0AE-D65F-EA30-66BBAFF8AF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797175" y="3505200"/>
            <a:ext cx="546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686" name="Line 6">
            <a:extLst>
              <a:ext uri="{FF2B5EF4-FFF2-40B4-BE49-F238E27FC236}">
                <a16:creationId xmlns:a16="http://schemas.microsoft.com/office/drawing/2014/main" id="{1D964557-3CDE-104D-141A-812065811907}"/>
              </a:ext>
            </a:extLst>
          </p:cNvPr>
          <p:cNvSpPr>
            <a:spLocks noChangeShapeType="1"/>
          </p:cNvSpPr>
          <p:nvPr/>
        </p:nvSpPr>
        <p:spPr bwMode="auto">
          <a:xfrm>
            <a:off x="2797175" y="2057400"/>
            <a:ext cx="546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687" name="Line 7">
            <a:extLst>
              <a:ext uri="{FF2B5EF4-FFF2-40B4-BE49-F238E27FC236}">
                <a16:creationId xmlns:a16="http://schemas.microsoft.com/office/drawing/2014/main" id="{4F0CE148-59A2-E81C-13A1-D4E7D1196405}"/>
              </a:ext>
            </a:extLst>
          </p:cNvPr>
          <p:cNvSpPr>
            <a:spLocks noChangeShapeType="1"/>
          </p:cNvSpPr>
          <p:nvPr/>
        </p:nvSpPr>
        <p:spPr bwMode="auto">
          <a:xfrm>
            <a:off x="2797175" y="2819400"/>
            <a:ext cx="546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688" name="Rectangle 8">
            <a:extLst>
              <a:ext uri="{FF2B5EF4-FFF2-40B4-BE49-F238E27FC236}">
                <a16:creationId xmlns:a16="http://schemas.microsoft.com/office/drawing/2014/main" id="{6C2BE07E-4894-3553-CB83-C77A15CEBF28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9725" y="838200"/>
            <a:ext cx="81311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lIns="86410" tIns="43205" rIns="86410" bIns="43205"/>
          <a:lstStyle>
            <a:lvl1pPr marL="319088" indent="-319088" defTabSz="6207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92150" indent="-250825" defTabSz="6207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63625" indent="-212725" defTabSz="6207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479550" indent="-212725" defTabSz="6207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95475" indent="-214313" defTabSz="6207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352675" indent="-214313" defTabSz="6207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09875" indent="-214313" defTabSz="6207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267075" indent="-214313" defTabSz="6207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24275" indent="-214313" defTabSz="6207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en-US" sz="2294"/>
              <a:t>Five Step Approach to Implementing DFSS Process Changes:</a:t>
            </a:r>
          </a:p>
        </p:txBody>
      </p:sp>
      <p:sp>
        <p:nvSpPr>
          <p:cNvPr id="71689" name="AutoShape 9">
            <a:extLst>
              <a:ext uri="{FF2B5EF4-FFF2-40B4-BE49-F238E27FC236}">
                <a16:creationId xmlns:a16="http://schemas.microsoft.com/office/drawing/2014/main" id="{393B8795-8FE0-BD07-7FC0-132E476360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975" y="2933700"/>
            <a:ext cx="1023938" cy="1143000"/>
          </a:xfrm>
          <a:prstGeom prst="homePlate">
            <a:avLst>
              <a:gd name="adj" fmla="val 25000"/>
            </a:avLst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Awareness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&amp; Diagnosis</a:t>
            </a:r>
          </a:p>
        </p:txBody>
      </p:sp>
      <p:sp>
        <p:nvSpPr>
          <p:cNvPr id="71690" name="AutoShape 10">
            <a:extLst>
              <a:ext uri="{FF2B5EF4-FFF2-40B4-BE49-F238E27FC236}">
                <a16:creationId xmlns:a16="http://schemas.microsoft.com/office/drawing/2014/main" id="{2377CF98-BF75-55FF-BC56-20E5ED97D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9913" y="1828800"/>
            <a:ext cx="1230312" cy="3352800"/>
          </a:xfrm>
          <a:prstGeom prst="homePlate">
            <a:avLst>
              <a:gd name="adj" fmla="val 25000"/>
            </a:avLst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Process </a:t>
            </a:r>
            <a:r>
              <a:rPr lang="en-US" altLang="en-US" sz="1324" b="1">
                <a:solidFill>
                  <a:schemeClr val="bg1"/>
                </a:solidFill>
                <a:sym typeface="Symbol" panose="05050102010706020507" pitchFamily="18" charset="2"/>
              </a:rPr>
              <a:t>’s, </a:t>
            </a:r>
            <a:endParaRPr lang="en-US" altLang="en-US" sz="1324" b="1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Education &amp;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Training</a:t>
            </a:r>
          </a:p>
        </p:txBody>
      </p:sp>
      <p:sp>
        <p:nvSpPr>
          <p:cNvPr id="71691" name="AutoShape 11">
            <a:extLst>
              <a:ext uri="{FF2B5EF4-FFF2-40B4-BE49-F238E27FC236}">
                <a16:creationId xmlns:a16="http://schemas.microsoft.com/office/drawing/2014/main" id="{D9989FE6-1E2D-2103-75CC-8B423E63E7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3275" y="1828800"/>
            <a:ext cx="1296988" cy="533400"/>
          </a:xfrm>
          <a:prstGeom prst="homePlate">
            <a:avLst>
              <a:gd name="adj" fmla="val 60921"/>
            </a:avLst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QFD/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Scorecards</a:t>
            </a:r>
          </a:p>
        </p:txBody>
      </p:sp>
      <p:sp>
        <p:nvSpPr>
          <p:cNvPr id="71692" name="AutoShape 12">
            <a:extLst>
              <a:ext uri="{FF2B5EF4-FFF2-40B4-BE49-F238E27FC236}">
                <a16:creationId xmlns:a16="http://schemas.microsoft.com/office/drawing/2014/main" id="{8BC48AA1-42CE-4929-005E-CF2B892873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3275" y="2533650"/>
            <a:ext cx="1296988" cy="533400"/>
          </a:xfrm>
          <a:prstGeom prst="homePlate">
            <a:avLst>
              <a:gd name="adj" fmla="val 60761"/>
            </a:avLst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Pugh</a:t>
            </a:r>
          </a:p>
        </p:txBody>
      </p:sp>
      <p:sp>
        <p:nvSpPr>
          <p:cNvPr id="71693" name="AutoShape 13">
            <a:extLst>
              <a:ext uri="{FF2B5EF4-FFF2-40B4-BE49-F238E27FC236}">
                <a16:creationId xmlns:a16="http://schemas.microsoft.com/office/drawing/2014/main" id="{BFC21954-5B18-904B-C566-9FA573290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3275" y="3238500"/>
            <a:ext cx="1296988" cy="533400"/>
          </a:xfrm>
          <a:prstGeom prst="homePlate">
            <a:avLst>
              <a:gd name="adj" fmla="val 60761"/>
            </a:avLst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Tolerance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Design</a:t>
            </a:r>
          </a:p>
        </p:txBody>
      </p:sp>
      <p:sp>
        <p:nvSpPr>
          <p:cNvPr id="71694" name="AutoShape 14">
            <a:extLst>
              <a:ext uri="{FF2B5EF4-FFF2-40B4-BE49-F238E27FC236}">
                <a16:creationId xmlns:a16="http://schemas.microsoft.com/office/drawing/2014/main" id="{C6A857C8-9986-6147-A908-9D7AE05EA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3275" y="3943350"/>
            <a:ext cx="1296988" cy="533400"/>
          </a:xfrm>
          <a:prstGeom prst="homePlate">
            <a:avLst>
              <a:gd name="adj" fmla="val 60761"/>
            </a:avLst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Reliability</a:t>
            </a:r>
          </a:p>
        </p:txBody>
      </p:sp>
      <p:sp>
        <p:nvSpPr>
          <p:cNvPr id="71695" name="AutoShape 15">
            <a:extLst>
              <a:ext uri="{FF2B5EF4-FFF2-40B4-BE49-F238E27FC236}">
                <a16:creationId xmlns:a16="http://schemas.microsoft.com/office/drawing/2014/main" id="{0C754F7C-ED67-8DEF-3242-389E5A68D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3275" y="4648200"/>
            <a:ext cx="1296988" cy="533400"/>
          </a:xfrm>
          <a:prstGeom prst="homePlate">
            <a:avLst>
              <a:gd name="adj" fmla="val 60761"/>
            </a:avLst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DOE/Robust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Design</a:t>
            </a:r>
          </a:p>
        </p:txBody>
      </p:sp>
      <p:sp>
        <p:nvSpPr>
          <p:cNvPr id="71696" name="AutoShape 16">
            <a:extLst>
              <a:ext uri="{FF2B5EF4-FFF2-40B4-BE49-F238E27FC236}">
                <a16:creationId xmlns:a16="http://schemas.microsoft.com/office/drawing/2014/main" id="{69DEDC8D-0573-1C82-8079-B0A0C8D404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1575" y="2895600"/>
            <a:ext cx="1296988" cy="1143000"/>
          </a:xfrm>
          <a:prstGeom prst="homePlate">
            <a:avLst>
              <a:gd name="adj" fmla="val 28370"/>
            </a:avLst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Integration 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Total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DFSS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Process</a:t>
            </a:r>
          </a:p>
        </p:txBody>
      </p:sp>
      <p:sp>
        <p:nvSpPr>
          <p:cNvPr id="71697" name="AutoShape 17">
            <a:extLst>
              <a:ext uri="{FF2B5EF4-FFF2-40B4-BE49-F238E27FC236}">
                <a16:creationId xmlns:a16="http://schemas.microsoft.com/office/drawing/2014/main" id="{AAE9CA84-5DF6-CA63-4961-81E3EC707A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6825" y="2895600"/>
            <a:ext cx="1501775" cy="1143000"/>
          </a:xfrm>
          <a:prstGeom prst="homePlate">
            <a:avLst>
              <a:gd name="adj" fmla="val 32843"/>
            </a:avLst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Institutionalize &amp;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Continual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Improvement</a:t>
            </a:r>
          </a:p>
        </p:txBody>
      </p:sp>
      <p:sp>
        <p:nvSpPr>
          <p:cNvPr id="71698" name="Line 18">
            <a:extLst>
              <a:ext uri="{FF2B5EF4-FFF2-40B4-BE49-F238E27FC236}">
                <a16:creationId xmlns:a16="http://schemas.microsoft.com/office/drawing/2014/main" id="{AFF7D47D-4033-B89B-C37D-BEDB1DCE0622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0263" y="2133600"/>
            <a:ext cx="341312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699" name="Line 19">
            <a:extLst>
              <a:ext uri="{FF2B5EF4-FFF2-40B4-BE49-F238E27FC236}">
                <a16:creationId xmlns:a16="http://schemas.microsoft.com/office/drawing/2014/main" id="{773EFAC4-CAF4-406D-D21D-C27B2E4FE79F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0263" y="2819400"/>
            <a:ext cx="341312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700" name="Line 20">
            <a:extLst>
              <a:ext uri="{FF2B5EF4-FFF2-40B4-BE49-F238E27FC236}">
                <a16:creationId xmlns:a16="http://schemas.microsoft.com/office/drawing/2014/main" id="{2118AB7B-26E1-CD51-3E70-FBF080BBD3D7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0263" y="3505200"/>
            <a:ext cx="34131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701" name="Line 21">
            <a:extLst>
              <a:ext uri="{FF2B5EF4-FFF2-40B4-BE49-F238E27FC236}">
                <a16:creationId xmlns:a16="http://schemas.microsoft.com/office/drawing/2014/main" id="{5A60BFA0-CC4D-F27B-0F5E-ED5A524C7AD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40263" y="3810000"/>
            <a:ext cx="341312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702" name="Line 22">
            <a:extLst>
              <a:ext uri="{FF2B5EF4-FFF2-40B4-BE49-F238E27FC236}">
                <a16:creationId xmlns:a16="http://schemas.microsoft.com/office/drawing/2014/main" id="{F782A9C9-09AE-1B15-5F08-32DDE3720DC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40263" y="4038600"/>
            <a:ext cx="341312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69655" name="Text Box 23">
            <a:extLst>
              <a:ext uri="{FF2B5EF4-FFF2-40B4-BE49-F238E27FC236}">
                <a16:creationId xmlns:a16="http://schemas.microsoft.com/office/drawing/2014/main" id="{23999630-277D-9448-BFF2-49D2B3E5C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" y="1400175"/>
            <a:ext cx="7707313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5814" tIns="42907" rIns="85814" bIns="42907">
            <a:spAutoFit/>
          </a:bodyPr>
          <a:lstStyle>
            <a:lvl1pPr defTabSz="9731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731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731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731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731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731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731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731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731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 b="1">
                <a:latin typeface="Times New Roman" panose="02020603050405020304" pitchFamily="18" charset="0"/>
              </a:rPr>
              <a:t>Learning/Analysis/Planning	    Pilot Projects	    Mainstream Design Processes</a:t>
            </a:r>
          </a:p>
        </p:txBody>
      </p:sp>
      <p:graphicFrame>
        <p:nvGraphicFramePr>
          <p:cNvPr id="416792" name="Group 24">
            <a:extLst>
              <a:ext uri="{FF2B5EF4-FFF2-40B4-BE49-F238E27FC236}">
                <a16:creationId xmlns:a16="http://schemas.microsoft.com/office/drawing/2014/main" id="{E4252776-9670-20C1-DEA5-AC5667172AA4}"/>
              </a:ext>
            </a:extLst>
          </p:cNvPr>
          <p:cNvGraphicFramePr>
            <a:graphicFrameLocks noGrp="1"/>
          </p:cNvGraphicFramePr>
          <p:nvPr/>
        </p:nvGraphicFramePr>
        <p:xfrm>
          <a:off x="815975" y="5334000"/>
          <a:ext cx="7032625" cy="1031875"/>
        </p:xfrm>
        <a:graphic>
          <a:graphicData uri="http://schemas.openxmlformats.org/drawingml/2006/table">
            <a:tbl>
              <a:tblPr/>
              <a:tblGrid>
                <a:gridCol w="10240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22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4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17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31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Core DFSS Team,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Leadership</a:t>
                      </a:r>
                    </a:p>
                  </a:txBody>
                  <a:tcPr marL="85825" marR="85825" marT="42876" marB="4287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Core DFSS Team, Pilot Groups, Leadership, In-House SME’s*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* - Subject Matter Expert</a:t>
                      </a:r>
                    </a:p>
                  </a:txBody>
                  <a:tcPr marL="85825" marR="85825" marT="42876" marB="4287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All</a:t>
                      </a:r>
                    </a:p>
                  </a:txBody>
                  <a:tcPr marL="85825" marR="85825" marT="42876" marB="4287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Leadership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(Top-Down)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Improvement (Bottom-Up)</a:t>
                      </a:r>
                    </a:p>
                  </a:txBody>
                  <a:tcPr marL="85825" marR="85825" marT="42876" marB="4287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9668" name="Text Box 36">
            <a:extLst>
              <a:ext uri="{FF2B5EF4-FFF2-40B4-BE49-F238E27FC236}">
                <a16:creationId xmlns:a16="http://schemas.microsoft.com/office/drawing/2014/main" id="{6988FB57-ECEE-C763-6F9B-45B3527D3C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25" y="4981575"/>
            <a:ext cx="633413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5814" tIns="42907" rIns="85814" bIns="42907">
            <a:spAutoFit/>
          </a:bodyPr>
          <a:lstStyle>
            <a:lvl1pPr defTabSz="9731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731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731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731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731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731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731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731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731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500" b="1">
                <a:latin typeface="Times New Roman" panose="02020603050405020304" pitchFamily="18" charset="0"/>
              </a:rPr>
              <a:t>Who:</a:t>
            </a:r>
          </a:p>
        </p:txBody>
      </p:sp>
      <p:sp>
        <p:nvSpPr>
          <p:cNvPr id="71717" name="Line 37">
            <a:extLst>
              <a:ext uri="{FF2B5EF4-FFF2-40B4-BE49-F238E27FC236}">
                <a16:creationId xmlns:a16="http://schemas.microsoft.com/office/drawing/2014/main" id="{E4CB42DE-1F75-367B-964F-A5C23C18D982}"/>
              </a:ext>
            </a:extLst>
          </p:cNvPr>
          <p:cNvSpPr>
            <a:spLocks noChangeShapeType="1"/>
          </p:cNvSpPr>
          <p:nvPr/>
        </p:nvSpPr>
        <p:spPr bwMode="auto">
          <a:xfrm>
            <a:off x="3240087" y="1558925"/>
            <a:ext cx="3413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71718" name="Line 38">
            <a:extLst>
              <a:ext uri="{FF2B5EF4-FFF2-40B4-BE49-F238E27FC236}">
                <a16:creationId xmlns:a16="http://schemas.microsoft.com/office/drawing/2014/main" id="{F59B7960-BF03-9BD8-00DE-CAC95FD7856A}"/>
              </a:ext>
            </a:extLst>
          </p:cNvPr>
          <p:cNvSpPr>
            <a:spLocks noChangeShapeType="1"/>
          </p:cNvSpPr>
          <p:nvPr/>
        </p:nvSpPr>
        <p:spPr bwMode="auto">
          <a:xfrm>
            <a:off x="5068888" y="1558925"/>
            <a:ext cx="34131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71719" name="Line 39">
            <a:extLst>
              <a:ext uri="{FF2B5EF4-FFF2-40B4-BE49-F238E27FC236}">
                <a16:creationId xmlns:a16="http://schemas.microsoft.com/office/drawing/2014/main" id="{FD2DF039-A87C-4453-D6EF-E45B49BDFEC4}"/>
              </a:ext>
            </a:extLst>
          </p:cNvPr>
          <p:cNvSpPr>
            <a:spLocks noChangeShapeType="1"/>
          </p:cNvSpPr>
          <p:nvPr/>
        </p:nvSpPr>
        <p:spPr bwMode="auto">
          <a:xfrm>
            <a:off x="8345488" y="1558925"/>
            <a:ext cx="34131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F355DA-7DF1-28F3-7E02-570BC5F2F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&amp; Why DFSS?</a:t>
            </a:r>
          </a:p>
        </p:txBody>
      </p:sp>
    </p:spTree>
    <p:extLst>
      <p:ext uri="{BB962C8B-B14F-4D97-AF65-F5344CB8AC3E}">
        <p14:creationId xmlns:p14="http://schemas.microsoft.com/office/powerpoint/2010/main" val="5037388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>
            <a:extLst>
              <a:ext uri="{FF2B5EF4-FFF2-40B4-BE49-F238E27FC236}">
                <a16:creationId xmlns:a16="http://schemas.microsoft.com/office/drawing/2014/main" id="{99B5715A-35D4-B3B0-5FFB-C65CDC6218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Process Improvements</a:t>
            </a:r>
          </a:p>
        </p:txBody>
      </p:sp>
      <p:sp>
        <p:nvSpPr>
          <p:cNvPr id="77827" name="Rectangle 3">
            <a:extLst>
              <a:ext uri="{FF2B5EF4-FFF2-40B4-BE49-F238E27FC236}">
                <a16:creationId xmlns:a16="http://schemas.microsoft.com/office/drawing/2014/main" id="{8AE34B5D-D9D3-3BD0-673D-C6B0BCAF7F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anose="05050102010706020507" pitchFamily="18" charset="2"/>
              <a:buNone/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Actions to take across all design projects: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Identify and Standardize Design Process &amp; “Modules”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Incorporate “Freeze” Points in Design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Improve Design Review/Stage Gate Discipline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Remove Advanced Development from “Production” Design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Adopt Standard System/Subsystem Architectures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Adopt Parallel Development of Subsystems following Architecture Definition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Improve Subsystem Interface Controls</a:t>
            </a:r>
          </a:p>
          <a:p>
            <a:pPr eaLnBrk="1" hangingPunct="1">
              <a:defRPr/>
            </a:pPr>
            <a:endParaRPr lang="en-US" altLang="en-US" sz="2647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Rectangle 2">
            <a:extLst>
              <a:ext uri="{FF2B5EF4-FFF2-40B4-BE49-F238E27FC236}">
                <a16:creationId xmlns:a16="http://schemas.microsoft.com/office/drawing/2014/main" id="{9D3B8ABC-E8F1-552A-DB54-34A2B25408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Organization Improvements</a:t>
            </a:r>
          </a:p>
        </p:txBody>
      </p:sp>
      <p:graphicFrame>
        <p:nvGraphicFramePr>
          <p:cNvPr id="418839" name="Group 23">
            <a:extLst>
              <a:ext uri="{FF2B5EF4-FFF2-40B4-BE49-F238E27FC236}">
                <a16:creationId xmlns:a16="http://schemas.microsoft.com/office/drawing/2014/main" id="{33552E11-402D-690C-F1FF-D7B0A93B7B56}"/>
              </a:ext>
            </a:extLst>
          </p:cNvPr>
          <p:cNvGraphicFramePr>
            <a:graphicFrameLocks noGrp="1"/>
          </p:cNvGraphicFramePr>
          <p:nvPr/>
        </p:nvGraphicFramePr>
        <p:xfrm>
          <a:off x="407988" y="990600"/>
          <a:ext cx="8259762" cy="4818130"/>
        </p:xfrm>
        <a:graphic>
          <a:graphicData uri="http://schemas.openxmlformats.org/drawingml/2006/table">
            <a:tbl>
              <a:tblPr/>
              <a:tblGrid>
                <a:gridCol w="3753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59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1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Problem</a:t>
                      </a:r>
                    </a:p>
                  </a:txBody>
                  <a:tcPr marL="85810" marR="85810" marT="42901" marB="4290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Possible Solution</a:t>
                      </a:r>
                    </a:p>
                  </a:txBody>
                  <a:tcPr marL="85810" marR="85810" marT="42901" marB="429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87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Too many designs-in-progress, designs waiting for resources, queueing slows down pace of design</a:t>
                      </a:r>
                    </a:p>
                  </a:txBody>
                  <a:tcPr marL="85810" marR="85810" marT="42901" marB="4290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Balance cost of capacity with cost of queue</a:t>
                      </a:r>
                    </a:p>
                  </a:txBody>
                  <a:tcPr marL="85810" marR="85810" marT="42901" marB="429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73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Designs optimized at subsystem level, not at overall system</a:t>
                      </a:r>
                    </a:p>
                  </a:txBody>
                  <a:tcPr marL="85810" marR="85810" marT="42901" marB="4290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Strengthen cross-functional management of design (I.e. adopt matrix organization of disciplines vs. projects, include system engineering activities in design, adopt autonomous design team approach)</a:t>
                      </a:r>
                    </a:p>
                  </a:txBody>
                  <a:tcPr marL="85810" marR="85810" marT="42901" marB="429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30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Designs difficult/expensive to produce or repair</a:t>
                      </a:r>
                    </a:p>
                  </a:txBody>
                  <a:tcPr marL="85810" marR="85810" marT="42901" marB="4290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Strengthen manufacturing “knowledge” of designers (I.e. shop-apprentice program, DFMA training &amp; reviews, improved service feedback systems, Design-Build teams)</a:t>
                      </a:r>
                    </a:p>
                  </a:txBody>
                  <a:tcPr marL="85810" marR="85810" marT="42901" marB="429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87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Disagreement about product/service requirements (overall, and from product to part to process)</a:t>
                      </a:r>
                    </a:p>
                  </a:txBody>
                  <a:tcPr marL="85810" marR="85810" marT="42901" marB="4290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Employ Quality Function Deployment throughout design process</a:t>
                      </a:r>
                    </a:p>
                  </a:txBody>
                  <a:tcPr marL="85810" marR="85810" marT="42901" marB="429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Rectangle 2">
            <a:extLst>
              <a:ext uri="{FF2B5EF4-FFF2-40B4-BE49-F238E27FC236}">
                <a16:creationId xmlns:a16="http://schemas.microsoft.com/office/drawing/2014/main" id="{6BD069B9-9695-E270-DEF1-AD8103D33E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Skill Improvements</a:t>
            </a:r>
          </a:p>
        </p:txBody>
      </p:sp>
      <p:sp>
        <p:nvSpPr>
          <p:cNvPr id="79875" name="Rectangle 3">
            <a:extLst>
              <a:ext uri="{FF2B5EF4-FFF2-40B4-BE49-F238E27FC236}">
                <a16:creationId xmlns:a16="http://schemas.microsoft.com/office/drawing/2014/main" id="{47626D92-BEE4-140B-F668-870568C411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>
                <a:latin typeface="Times New Roman" panose="02020603050405020304" pitchFamily="18" charset="0"/>
              </a:rPr>
              <a:t>Training/Education in following design topics:</a:t>
            </a:r>
          </a:p>
        </p:txBody>
      </p:sp>
      <p:sp>
        <p:nvSpPr>
          <p:cNvPr id="81924" name="Rectangle 4">
            <a:extLst>
              <a:ext uri="{FF2B5EF4-FFF2-40B4-BE49-F238E27FC236}">
                <a16:creationId xmlns:a16="http://schemas.microsoft.com/office/drawing/2014/main" id="{168073E3-9D98-F263-EB0D-24C17F0C736C}"/>
              </a:ext>
            </a:extLst>
          </p:cNvPr>
          <p:cNvSpPr>
            <a:spLocks noChangeArrowheads="1"/>
          </p:cNvSpPr>
          <p:nvPr/>
        </p:nvSpPr>
        <p:spPr bwMode="gray">
          <a:xfrm>
            <a:off x="749300" y="1600200"/>
            <a:ext cx="3413125" cy="3733800"/>
          </a:xfrm>
          <a:prstGeom prst="rect">
            <a:avLst/>
          </a:prstGeom>
          <a:noFill/>
          <a:ln>
            <a:noFill/>
          </a:ln>
          <a:effectLst/>
        </p:spPr>
        <p:txBody>
          <a:bodyPr lIns="86410" tIns="43205" rIns="86410" bIns="43205"/>
          <a:lstStyle>
            <a:lvl1pPr marL="365125" indent="-365125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90575" indent="-3048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16025" indent="-242888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01800" indent="-242888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87575" indent="-242888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44775" indent="-242888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01975" indent="-242888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59175" indent="-242888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16375" indent="-242888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Chartering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Multi-Generational Planning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Project Management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Voice of Customer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Requirements Definition (e.g. Quality Function Deployment)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Critical Parameter Management (e.g. Design Scorecards)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Concept Design (e.g. Creativity, Pugh, TRIZ)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Tolerance Design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Reliability Management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Risk Management</a:t>
            </a:r>
          </a:p>
        </p:txBody>
      </p:sp>
      <p:sp>
        <p:nvSpPr>
          <p:cNvPr id="81925" name="Rectangle 5">
            <a:extLst>
              <a:ext uri="{FF2B5EF4-FFF2-40B4-BE49-F238E27FC236}">
                <a16:creationId xmlns:a16="http://schemas.microsoft.com/office/drawing/2014/main" id="{B78F8ABF-010D-6817-7298-69208D10B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8950" y="1600200"/>
            <a:ext cx="4095750" cy="4800600"/>
          </a:xfrm>
          <a:prstGeom prst="rect">
            <a:avLst/>
          </a:prstGeom>
          <a:noFill/>
          <a:ln>
            <a:noFill/>
          </a:ln>
          <a:effectLst/>
        </p:spPr>
        <p:txBody>
          <a:bodyPr lIns="85814" tIns="42907" rIns="85814" bIns="42907"/>
          <a:lstStyle>
            <a:lvl1pPr marL="246063" indent="-246063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03250" indent="-2349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73138" indent="-2476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43025" indent="-2476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97038" indent="-231775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54238" indent="-231775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611438" indent="-231775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68638" indent="-231775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25838" indent="-231775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Intellectual Property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Design for “X” (Manufacturing, Assembly, Environment, etc.)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Cause &amp; Effect (e.g. Hypothesis Testing, Correlation/Regression, Design of Experiments)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Modeling &amp; Simulation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Finite Element Analysis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Sneak Circuit Analysis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Life Cycle Costing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Verification &amp; Validation (e.g. Capability Analysis)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Measurement System Analysis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Change Management (Design &amp; </a:t>
            </a:r>
            <a:r>
              <a:rPr lang="en-US" altLang="en-US" sz="1853" i="1"/>
              <a:t>Human</a:t>
            </a:r>
            <a:r>
              <a:rPr lang="en-US" altLang="en-US" sz="1853"/>
              <a:t>)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2">
            <a:extLst>
              <a:ext uri="{FF2B5EF4-FFF2-40B4-BE49-F238E27FC236}">
                <a16:creationId xmlns:a16="http://schemas.microsoft.com/office/drawing/2014/main" id="{2A8749D4-40EF-ABE4-3797-E71EF3B072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Infrastructure Improvements</a:t>
            </a:r>
          </a:p>
        </p:txBody>
      </p:sp>
      <p:sp>
        <p:nvSpPr>
          <p:cNvPr id="81923" name="Rectangle 3">
            <a:extLst>
              <a:ext uri="{FF2B5EF4-FFF2-40B4-BE49-F238E27FC236}">
                <a16:creationId xmlns:a16="http://schemas.microsoft.com/office/drawing/2014/main" id="{F929ACB8-AC32-7FEA-2F44-EA5B2590CE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30000"/>
              </a:spcAft>
              <a:buFont typeface="Symbol" panose="05050102010706020507" pitchFamily="18" charset="2"/>
              <a:buNone/>
            </a:pPr>
            <a:r>
              <a:rPr lang="en-US" altLang="en-US">
                <a:latin typeface="Times New Roman" panose="02020603050405020304" pitchFamily="18" charset="0"/>
              </a:rPr>
              <a:t>Strengthen necessary infrastructure elements.  Examples include: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Manufacturing Process Capability Data (Green Belt Projects!)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Failure Reporting and Root Cause Analysis (FRACAS) – feedback from existing field designs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Core Engineering Skills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Adopting “DFSS Black Belt” Role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Design Automation (CAD/CAE)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Drawing Control Processes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Requirements &amp; Configuration Management Processes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Approved Parts/Supplier Lists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Improved Design Transfer to Manufacturing</a:t>
            </a:r>
          </a:p>
          <a:p>
            <a:pPr eaLnBrk="1" hangingPunct="1">
              <a:spcAft>
                <a:spcPct val="30000"/>
              </a:spcAft>
            </a:pPr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>
            <a:extLst>
              <a:ext uri="{FF2B5EF4-FFF2-40B4-BE49-F238E27FC236}">
                <a16:creationId xmlns:a16="http://schemas.microsoft.com/office/drawing/2014/main" id="{D063B5BE-3D2D-E8C4-CF6B-E2AA7AAE6A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Leadership</a:t>
            </a:r>
          </a:p>
        </p:txBody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9B3842A2-0DC3-A3C9-E725-985F8AF2A3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4838" y="1076325"/>
            <a:ext cx="8069262" cy="5513388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None/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Improvements in leadership of design &amp; development: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Design Process-Focus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Measurement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Prioritization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Resource Commitment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Reward &amp; Recognition 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Education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Mentoring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Discipline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Continuous Improvement</a:t>
            </a:r>
          </a:p>
          <a:p>
            <a:pPr eaLnBrk="1" hangingPunct="1">
              <a:defRPr/>
            </a:pPr>
            <a:endParaRPr lang="en-US" altLang="en-US" sz="2647">
              <a:latin typeface="Times New Roman" panose="02020603050405020304" pitchFamily="18" charset="0"/>
            </a:endParaRPr>
          </a:p>
          <a:p>
            <a:pPr eaLnBrk="1" hangingPunct="1">
              <a:defRPr/>
            </a:pPr>
            <a:endParaRPr lang="en-US" altLang="en-US" sz="2647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Rectangle 2">
            <a:extLst>
              <a:ext uri="{FF2B5EF4-FFF2-40B4-BE49-F238E27FC236}">
                <a16:creationId xmlns:a16="http://schemas.microsoft.com/office/drawing/2014/main" id="{1FED6BB8-45DF-A65E-E4F6-30FC35C256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6550" y="201613"/>
            <a:ext cx="6454775" cy="6016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/>
              <a:t>Dupont’s View of DFSS in Their 6</a:t>
            </a:r>
            <a:r>
              <a:rPr lang="en-US" altLang="en-US">
                <a:sym typeface="Symbol" panose="05050102010706020507" pitchFamily="18" charset="2"/>
              </a:rPr>
              <a:t></a:t>
            </a:r>
            <a:r>
              <a:rPr lang="en-US" altLang="en-US"/>
              <a:t> Journey</a:t>
            </a:r>
          </a:p>
        </p:txBody>
      </p:sp>
      <p:pic>
        <p:nvPicPr>
          <p:cNvPr id="86019" name="Picture 3" descr="img008">
            <a:extLst>
              <a:ext uri="{FF2B5EF4-FFF2-40B4-BE49-F238E27FC236}">
                <a16:creationId xmlns:a16="http://schemas.microsoft.com/office/drawing/2014/main" id="{59BC25C2-95A1-6F85-DA4D-6D83E63EA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713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0" name="Text Box 4">
            <a:extLst>
              <a:ext uri="{FF2B5EF4-FFF2-40B4-BE49-F238E27FC236}">
                <a16:creationId xmlns:a16="http://schemas.microsoft.com/office/drawing/2014/main" id="{B6F7CB18-37CE-975A-BED2-D6400AEE9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1797050"/>
            <a:ext cx="2933700" cy="1009650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marL="117475" indent="-117475"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Char char="•"/>
            </a:pPr>
            <a:r>
              <a:rPr lang="en-US" altLang="en-US" sz="1500" b="1"/>
              <a:t>Lay the Groundwork; </a:t>
            </a:r>
          </a:p>
          <a:p>
            <a:pPr>
              <a:spcBef>
                <a:spcPct val="0"/>
              </a:spcBef>
              <a:buClrTx/>
              <a:buFontTx/>
              <a:buChar char="•"/>
            </a:pPr>
            <a:r>
              <a:rPr lang="en-US" altLang="en-US" sz="1500" b="1"/>
              <a:t>Gain Experience in 6</a:t>
            </a:r>
            <a:r>
              <a:rPr lang="en-US" altLang="en-US" sz="1500" b="1">
                <a:sym typeface="Symbol" panose="05050102010706020507" pitchFamily="18" charset="2"/>
              </a:rPr>
              <a:t> Tools</a:t>
            </a:r>
            <a:r>
              <a:rPr lang="en-US" altLang="en-US" sz="1500" b="1"/>
              <a:t>;</a:t>
            </a:r>
          </a:p>
          <a:p>
            <a:pPr>
              <a:spcBef>
                <a:spcPct val="0"/>
              </a:spcBef>
              <a:buClrTx/>
              <a:buFontTx/>
              <a:buChar char="•"/>
            </a:pPr>
            <a:r>
              <a:rPr lang="en-US" altLang="en-US" sz="1500" b="1"/>
              <a:t>Bring Existing Production Processes into Control</a:t>
            </a:r>
            <a:endParaRPr lang="en-US" altLang="en-US" sz="150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Rectangle 2">
            <a:extLst>
              <a:ext uri="{FF2B5EF4-FFF2-40B4-BE49-F238E27FC236}">
                <a16:creationId xmlns:a16="http://schemas.microsoft.com/office/drawing/2014/main" id="{7191682A-76B1-AFFC-7A18-563E3BD77C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DFSS Team Introduction/Profile</a:t>
            </a:r>
          </a:p>
        </p:txBody>
      </p:sp>
      <p:sp>
        <p:nvSpPr>
          <p:cNvPr id="90115" name="Rectangle 3">
            <a:extLst>
              <a:ext uri="{FF2B5EF4-FFF2-40B4-BE49-F238E27FC236}">
                <a16:creationId xmlns:a16="http://schemas.microsoft.com/office/drawing/2014/main" id="{463F677E-91C7-7BF3-F046-E793B5A9F1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anose="05050102010706020507" pitchFamily="18" charset="2"/>
              <a:buNone/>
              <a:defRPr/>
            </a:pPr>
            <a:r>
              <a:rPr lang="en-US" altLang="en-US" dirty="0"/>
              <a:t>Please Answer The Following Questions On A Flip Chart And Select </a:t>
            </a:r>
            <a:br>
              <a:rPr lang="en-US" altLang="en-US" dirty="0"/>
            </a:br>
            <a:r>
              <a:rPr lang="en-US" altLang="en-US" dirty="0"/>
              <a:t>A Spokesperson To Report Out:</a:t>
            </a:r>
          </a:p>
          <a:p>
            <a:pPr lvl="1" eaLnBrk="1" hangingPunct="1"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en-US" altLang="en-US" dirty="0"/>
              <a:t>Your Business</a:t>
            </a:r>
          </a:p>
          <a:p>
            <a:pPr lvl="1" eaLnBrk="1" hangingPunct="1"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en-US" altLang="en-US" dirty="0"/>
              <a:t>Team Or Project Name</a:t>
            </a:r>
          </a:p>
          <a:p>
            <a:pPr lvl="1" eaLnBrk="1" hangingPunct="1"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en-US" altLang="en-US" dirty="0"/>
              <a:t>Team Members</a:t>
            </a:r>
          </a:p>
          <a:p>
            <a:pPr lvl="1" eaLnBrk="1" hangingPunct="1"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en-US" altLang="en-US" dirty="0"/>
              <a:t>Project Overview/Status</a:t>
            </a:r>
          </a:p>
          <a:p>
            <a:pPr lvl="1" eaLnBrk="1" hangingPunct="1"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en-US" altLang="en-US" dirty="0"/>
              <a:t>What Does Your Team Hope To Learn/Accomplish This Week?</a:t>
            </a:r>
          </a:p>
          <a:p>
            <a:pPr lvl="1" eaLnBrk="1" hangingPunct="1"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en-US" altLang="en-US" dirty="0"/>
              <a:t>What Does Six Sigma Mean To You And Your Project?</a:t>
            </a:r>
          </a:p>
          <a:p>
            <a:pPr eaLnBrk="1" hangingPunct="1">
              <a:buFont typeface="Symbol" panose="05050102010706020507" pitchFamily="18" charset="2"/>
              <a:buNone/>
              <a:defRPr/>
            </a:pPr>
            <a:endParaRPr lang="en-US" altLang="en-US" dirty="0"/>
          </a:p>
          <a:p>
            <a:pPr eaLnBrk="1" hangingPunct="1">
              <a:buFont typeface="Symbol" panose="05050102010706020507" pitchFamily="18" charset="2"/>
              <a:buNone/>
              <a:defRPr/>
            </a:pPr>
            <a:r>
              <a:rPr lang="en-US" altLang="en-US" dirty="0"/>
              <a:t>Time: 10 Minutes</a:t>
            </a:r>
          </a:p>
          <a:p>
            <a:pPr eaLnBrk="1" hangingPunct="1">
              <a:buFont typeface="Symbol" panose="05050102010706020507" pitchFamily="18" charset="2"/>
              <a:buNone/>
              <a:defRPr/>
            </a:pPr>
            <a:endParaRPr lang="en-US" altLang="en-US" dirty="0"/>
          </a:p>
          <a:p>
            <a:pPr eaLnBrk="1" hangingPunct="1">
              <a:buFont typeface="Symbol" panose="05050102010706020507" pitchFamily="18" charset="2"/>
              <a:buNone/>
              <a:defRPr/>
            </a:pPr>
            <a:r>
              <a:rPr lang="en-US" altLang="en-US" dirty="0"/>
              <a:t>Report Out Time: 3 Minutes/Team</a:t>
            </a:r>
          </a:p>
          <a:p>
            <a:pPr eaLnBrk="1" hangingPunct="1">
              <a:defRPr/>
            </a:pPr>
            <a:endParaRPr lang="en-US" altLang="en-US" sz="28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363" name="Group 19">
            <a:extLst>
              <a:ext uri="{FF2B5EF4-FFF2-40B4-BE49-F238E27FC236}">
                <a16:creationId xmlns:a16="http://schemas.microsoft.com/office/drawing/2014/main" id="{F9B8BFEC-3A6C-7779-6E22-39210975802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04825" y="1295400"/>
          <a:ext cx="8134350" cy="3036888"/>
        </p:xfrm>
        <a:graphic>
          <a:graphicData uri="http://schemas.openxmlformats.org/drawingml/2006/table">
            <a:tbl>
              <a:tblPr/>
              <a:tblGrid>
                <a:gridCol w="14789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553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740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Objective</a:t>
                      </a:r>
                    </a:p>
                  </a:txBody>
                  <a:tcPr marL="89884" marR="89884" marT="44949" marB="4494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33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5000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To Identify Barriers And Aids To Six Sigma Performance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884" marR="89884" marT="44949" marB="449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10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Instructions</a:t>
                      </a:r>
                    </a:p>
                  </a:txBody>
                  <a:tcPr marL="89884" marR="89884" marT="44949" marB="4494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FF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381000" indent="-3810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8001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19200" indent="-3048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38300" indent="-2667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95500" indent="-2667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52700" indent="-2667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09900" indent="-2667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67100" indent="-2667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924300" indent="-2667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1. Brainstorm Answers To The Questions On The Next Page</a:t>
                      </a:r>
                    </a:p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2.	Record Answers On Flipchart</a:t>
                      </a:r>
                    </a:p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884" marR="89884" marT="44949" marB="449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17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Time</a:t>
                      </a:r>
                    </a:p>
                  </a:txBody>
                  <a:tcPr marL="89884" marR="89884" marT="44949" marB="4494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55C10B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55C10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7.5 Minutes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884" marR="89884" marT="44949" marB="449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41360" name="Rectangle 16">
            <a:extLst>
              <a:ext uri="{FF2B5EF4-FFF2-40B4-BE49-F238E27FC236}">
                <a16:creationId xmlns:a16="http://schemas.microsoft.com/office/drawing/2014/main" id="{7772B0AA-616E-CA78-4AFE-9AA83BAD7D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pPr eaLnBrk="1" hangingPunct="1">
              <a:defRPr/>
            </a:pPr>
            <a:r>
              <a:rPr lang="en-AU" altLang="en-US">
                <a:solidFill>
                  <a:schemeClr val="tx1"/>
                </a:solidFill>
              </a:rPr>
              <a:t>Six Sigma Performance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Rectangle 2">
            <a:extLst>
              <a:ext uri="{FF2B5EF4-FFF2-40B4-BE49-F238E27FC236}">
                <a16:creationId xmlns:a16="http://schemas.microsoft.com/office/drawing/2014/main" id="{9CBA13BF-0180-A6A9-B031-6400D05FDC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Table Team Exercise</a:t>
            </a:r>
          </a:p>
        </p:txBody>
      </p:sp>
      <p:sp>
        <p:nvSpPr>
          <p:cNvPr id="94211" name="Rectangle 5">
            <a:extLst>
              <a:ext uri="{FF2B5EF4-FFF2-40B4-BE49-F238E27FC236}">
                <a16:creationId xmlns:a16="http://schemas.microsoft.com/office/drawing/2014/main" id="{458764E0-B076-2051-B54E-5BC2D13F4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3" y="874713"/>
            <a:ext cx="7985125" cy="569912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1588" b="1">
                <a:latin typeface="Arial" panose="020B0604020202020204" pitchFamily="34" charset="0"/>
              </a:rPr>
              <a:t>What Strategies Will Help You “Design-In” Six Sigma Performance To Your Product/Service?</a:t>
            </a:r>
          </a:p>
        </p:txBody>
      </p:sp>
      <p:sp>
        <p:nvSpPr>
          <p:cNvPr id="94212" name="Rectangle 6">
            <a:extLst>
              <a:ext uri="{FF2B5EF4-FFF2-40B4-BE49-F238E27FC236}">
                <a16:creationId xmlns:a16="http://schemas.microsoft.com/office/drawing/2014/main" id="{6B19616D-48F9-401D-DE26-BB6519356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3" y="3697288"/>
            <a:ext cx="7783512" cy="571500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1588" b="1">
                <a:latin typeface="Arial" panose="020B0604020202020204" pitchFamily="34" charset="0"/>
              </a:rPr>
              <a:t>What Aspects Of Your Current Processes Will Hinder/Prevent Achievement Of Six Sigma Performance?</a:t>
            </a:r>
          </a:p>
        </p:txBody>
      </p:sp>
      <p:grpSp>
        <p:nvGrpSpPr>
          <p:cNvPr id="92165" name="Group 30">
            <a:extLst>
              <a:ext uri="{FF2B5EF4-FFF2-40B4-BE49-F238E27FC236}">
                <a16:creationId xmlns:a16="http://schemas.microsoft.com/office/drawing/2014/main" id="{272CF307-C18E-133A-D271-53F920945917}"/>
              </a:ext>
            </a:extLst>
          </p:cNvPr>
          <p:cNvGrpSpPr>
            <a:grpSpLocks/>
          </p:cNvGrpSpPr>
          <p:nvPr/>
        </p:nvGrpSpPr>
        <p:grpSpPr bwMode="auto">
          <a:xfrm>
            <a:off x="538163" y="4437063"/>
            <a:ext cx="7770812" cy="2017712"/>
            <a:chOff x="356" y="1197"/>
            <a:chExt cx="5548" cy="1020"/>
          </a:xfrm>
        </p:grpSpPr>
        <p:sp>
          <p:nvSpPr>
            <p:cNvPr id="94222" name="Line 7">
              <a:extLst>
                <a:ext uri="{FF2B5EF4-FFF2-40B4-BE49-F238E27FC236}">
                  <a16:creationId xmlns:a16="http://schemas.microsoft.com/office/drawing/2014/main" id="{B24DB37C-B367-544C-10C5-FC0E9BFB45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" y="1197"/>
              <a:ext cx="55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23" name="Line 8">
              <a:extLst>
                <a:ext uri="{FF2B5EF4-FFF2-40B4-BE49-F238E27FC236}">
                  <a16:creationId xmlns:a16="http://schemas.microsoft.com/office/drawing/2014/main" id="{9E27FF49-715E-C86E-9F96-42E9ED4EC2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" y="1367"/>
              <a:ext cx="55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24" name="Line 9">
              <a:extLst>
                <a:ext uri="{FF2B5EF4-FFF2-40B4-BE49-F238E27FC236}">
                  <a16:creationId xmlns:a16="http://schemas.microsoft.com/office/drawing/2014/main" id="{6C9325ED-99B2-B00A-C595-C63A24CEF9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" y="1537"/>
              <a:ext cx="55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25" name="Line 10">
              <a:extLst>
                <a:ext uri="{FF2B5EF4-FFF2-40B4-BE49-F238E27FC236}">
                  <a16:creationId xmlns:a16="http://schemas.microsoft.com/office/drawing/2014/main" id="{B2CEE25E-0CA4-AD36-2717-40B463391D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" y="1707"/>
              <a:ext cx="55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26" name="Line 11">
              <a:extLst>
                <a:ext uri="{FF2B5EF4-FFF2-40B4-BE49-F238E27FC236}">
                  <a16:creationId xmlns:a16="http://schemas.microsoft.com/office/drawing/2014/main" id="{4A1EBCDD-05A9-06A0-7645-A412ABDEDD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" y="1877"/>
              <a:ext cx="55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27" name="Line 12">
              <a:extLst>
                <a:ext uri="{FF2B5EF4-FFF2-40B4-BE49-F238E27FC236}">
                  <a16:creationId xmlns:a16="http://schemas.microsoft.com/office/drawing/2014/main" id="{9FE741B9-DDA4-0BF5-4920-C45827DC8E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" y="2047"/>
              <a:ext cx="55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28" name="Line 13">
              <a:extLst>
                <a:ext uri="{FF2B5EF4-FFF2-40B4-BE49-F238E27FC236}">
                  <a16:creationId xmlns:a16="http://schemas.microsoft.com/office/drawing/2014/main" id="{86283E68-604F-3AE3-C3F9-10183CD7FE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" y="2217"/>
              <a:ext cx="55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</p:grpSp>
      <p:grpSp>
        <p:nvGrpSpPr>
          <p:cNvPr id="92166" name="Group 29">
            <a:extLst>
              <a:ext uri="{FF2B5EF4-FFF2-40B4-BE49-F238E27FC236}">
                <a16:creationId xmlns:a16="http://schemas.microsoft.com/office/drawing/2014/main" id="{FBF16E53-84D9-F280-3886-CA7892B7DEA2}"/>
              </a:ext>
            </a:extLst>
          </p:cNvPr>
          <p:cNvGrpSpPr>
            <a:grpSpLocks/>
          </p:cNvGrpSpPr>
          <p:nvPr/>
        </p:nvGrpSpPr>
        <p:grpSpPr bwMode="auto">
          <a:xfrm>
            <a:off x="538163" y="1546225"/>
            <a:ext cx="7704137" cy="2017713"/>
            <a:chOff x="452" y="3473"/>
            <a:chExt cx="3501" cy="1020"/>
          </a:xfrm>
        </p:grpSpPr>
        <p:sp>
          <p:nvSpPr>
            <p:cNvPr id="94215" name="Line 17">
              <a:extLst>
                <a:ext uri="{FF2B5EF4-FFF2-40B4-BE49-F238E27FC236}">
                  <a16:creationId xmlns:a16="http://schemas.microsoft.com/office/drawing/2014/main" id="{A740F153-C6ED-87CA-DDEF-A8ACB3C322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" y="3473"/>
              <a:ext cx="35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16" name="Line 18">
              <a:extLst>
                <a:ext uri="{FF2B5EF4-FFF2-40B4-BE49-F238E27FC236}">
                  <a16:creationId xmlns:a16="http://schemas.microsoft.com/office/drawing/2014/main" id="{A22AAC81-A940-F40D-6829-7FE828B557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" y="3643"/>
              <a:ext cx="35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17" name="Line 19">
              <a:extLst>
                <a:ext uri="{FF2B5EF4-FFF2-40B4-BE49-F238E27FC236}">
                  <a16:creationId xmlns:a16="http://schemas.microsoft.com/office/drawing/2014/main" id="{2DAF10F0-CD0C-B753-0EC0-42DAC7F466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" y="3813"/>
              <a:ext cx="35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18" name="Line 20">
              <a:extLst>
                <a:ext uri="{FF2B5EF4-FFF2-40B4-BE49-F238E27FC236}">
                  <a16:creationId xmlns:a16="http://schemas.microsoft.com/office/drawing/2014/main" id="{4B133549-CE12-695F-4EDD-94CB73E585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" y="3983"/>
              <a:ext cx="35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19" name="Line 21">
              <a:extLst>
                <a:ext uri="{FF2B5EF4-FFF2-40B4-BE49-F238E27FC236}">
                  <a16:creationId xmlns:a16="http://schemas.microsoft.com/office/drawing/2014/main" id="{207C4A07-301E-C991-8482-7AB26690BA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" y="4153"/>
              <a:ext cx="35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20" name="Line 22">
              <a:extLst>
                <a:ext uri="{FF2B5EF4-FFF2-40B4-BE49-F238E27FC236}">
                  <a16:creationId xmlns:a16="http://schemas.microsoft.com/office/drawing/2014/main" id="{D87A2181-EF7A-5B07-2D53-683C1F63B9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" y="4323"/>
              <a:ext cx="35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21" name="Line 23">
              <a:extLst>
                <a:ext uri="{FF2B5EF4-FFF2-40B4-BE49-F238E27FC236}">
                  <a16:creationId xmlns:a16="http://schemas.microsoft.com/office/drawing/2014/main" id="{DAD5B167-E21A-692E-05B8-63980C9F1F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" y="4493"/>
              <a:ext cx="35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2">
            <a:extLst>
              <a:ext uri="{FF2B5EF4-FFF2-40B4-BE49-F238E27FC236}">
                <a16:creationId xmlns:a16="http://schemas.microsoft.com/office/drawing/2014/main" id="{F3E404F3-E655-02B4-66A6-5430A57B3A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What is DFSS?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CE722586-683A-36B4-66D8-7BC45C735F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9900" y="1076325"/>
            <a:ext cx="8204200" cy="1028700"/>
          </a:xfrm>
        </p:spPr>
        <p:txBody>
          <a:bodyPr/>
          <a:lstStyle/>
          <a:p>
            <a:pPr marL="263525" indent="-263525" algn="just" defTabSz="514350" eaLnBrk="1" hangingPunct="1">
              <a:buFont typeface="Symbol" panose="05050102010706020507" pitchFamily="18" charset="2"/>
              <a:buNone/>
            </a:pPr>
            <a:r>
              <a:rPr lang="en-US" altLang="en-US">
                <a:cs typeface="Arial" panose="020B0604020202020204" pitchFamily="34" charset="0"/>
              </a:rPr>
              <a:t>Design for Six Sigma (DFSS)’s aim is to develop &amp; produce products that are “on target</a:t>
            </a:r>
            <a:r>
              <a:rPr lang="en-US" altLang="en-US">
                <a:solidFill>
                  <a:schemeClr val="hlink"/>
                </a:solidFill>
                <a:cs typeface="Arial" panose="020B0604020202020204" pitchFamily="34" charset="0"/>
              </a:rPr>
              <a:t> 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with minimum variation”</a:t>
            </a:r>
            <a:r>
              <a:rPr lang="en-US" altLang="en-US">
                <a:cs typeface="Arial" panose="020B0604020202020204" pitchFamily="34" charset="0"/>
              </a:rPr>
              <a:t> with respect to the 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needs</a:t>
            </a:r>
            <a:r>
              <a:rPr lang="en-US" altLang="en-US">
                <a:cs typeface="Arial" panose="020B0604020202020204" pitchFamily="34" charset="0"/>
              </a:rPr>
              <a:t> and 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expectations </a:t>
            </a:r>
            <a:r>
              <a:rPr lang="en-US" altLang="en-US">
                <a:cs typeface="Arial" panose="020B0604020202020204" pitchFamily="34" charset="0"/>
              </a:rPr>
              <a:t>of 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customers</a:t>
            </a:r>
            <a:r>
              <a:rPr lang="en-US" altLang="en-US">
                <a:cs typeface="Arial" panose="020B0604020202020204" pitchFamily="34" charset="0"/>
              </a:rPr>
              <a:t>.  </a:t>
            </a:r>
          </a:p>
        </p:txBody>
      </p:sp>
      <p:sp>
        <p:nvSpPr>
          <p:cNvPr id="12292" name="Text Box 4">
            <a:extLst>
              <a:ext uri="{FF2B5EF4-FFF2-40B4-BE49-F238E27FC236}">
                <a16:creationId xmlns:a16="http://schemas.microsoft.com/office/drawing/2014/main" id="{0654FBE5-3B2F-2CAA-5A00-FA461DFE8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888" y="2438400"/>
            <a:ext cx="5421312" cy="3714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5814" tIns="42907" rIns="85814" bIns="42907">
            <a:spAutoFit/>
          </a:bodyPr>
          <a:lstStyle>
            <a:lvl1pPr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853" b="1">
                <a:latin typeface="Arial" panose="020B0604020202020204" pitchFamily="34" charset="0"/>
              </a:rPr>
              <a:t>Cage Bearing for Air Conditioner Compressor:</a:t>
            </a:r>
          </a:p>
        </p:txBody>
      </p:sp>
      <p:grpSp>
        <p:nvGrpSpPr>
          <p:cNvPr id="10245" name="Group 5">
            <a:extLst>
              <a:ext uri="{FF2B5EF4-FFF2-40B4-BE49-F238E27FC236}">
                <a16:creationId xmlns:a16="http://schemas.microsoft.com/office/drawing/2014/main" id="{D5748B18-C30C-228C-B241-E40CA3F0C586}"/>
              </a:ext>
            </a:extLst>
          </p:cNvPr>
          <p:cNvGrpSpPr>
            <a:grpSpLocks/>
          </p:cNvGrpSpPr>
          <p:nvPr/>
        </p:nvGrpSpPr>
        <p:grpSpPr bwMode="auto">
          <a:xfrm>
            <a:off x="379413" y="3382963"/>
            <a:ext cx="2646362" cy="2590800"/>
            <a:chOff x="701" y="1824"/>
            <a:chExt cx="1861" cy="1632"/>
          </a:xfrm>
        </p:grpSpPr>
        <p:sp>
          <p:nvSpPr>
            <p:cNvPr id="13115" name="Oval 6">
              <a:extLst>
                <a:ext uri="{FF2B5EF4-FFF2-40B4-BE49-F238E27FC236}">
                  <a16:creationId xmlns:a16="http://schemas.microsoft.com/office/drawing/2014/main" id="{105FD747-2411-25EA-244F-1F22795C0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" y="2526"/>
              <a:ext cx="240" cy="240"/>
            </a:xfrm>
            <a:prstGeom prst="ellipse">
              <a:avLst/>
            </a:prstGeom>
            <a:solidFill>
              <a:srgbClr val="CCCC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16" name="Oval 7">
              <a:extLst>
                <a:ext uri="{FF2B5EF4-FFF2-40B4-BE49-F238E27FC236}">
                  <a16:creationId xmlns:a16="http://schemas.microsoft.com/office/drawing/2014/main" id="{3499D87A-A68B-7517-D51D-0A808096AF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" y="2520"/>
              <a:ext cx="240" cy="240"/>
            </a:xfrm>
            <a:prstGeom prst="ellipse">
              <a:avLst/>
            </a:prstGeom>
            <a:solidFill>
              <a:srgbClr val="CCCC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17" name="Oval 8">
              <a:extLst>
                <a:ext uri="{FF2B5EF4-FFF2-40B4-BE49-F238E27FC236}">
                  <a16:creationId xmlns:a16="http://schemas.microsoft.com/office/drawing/2014/main" id="{4715F1D4-F489-7C43-405D-413D495DB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824"/>
              <a:ext cx="1632" cy="1632"/>
            </a:xfrm>
            <a:prstGeom prst="ellipse">
              <a:avLst/>
            </a:prstGeom>
            <a:solidFill>
              <a:srgbClr val="CCCCFF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18" name="Oval 9">
              <a:extLst>
                <a:ext uri="{FF2B5EF4-FFF2-40B4-BE49-F238E27FC236}">
                  <a16:creationId xmlns:a16="http://schemas.microsoft.com/office/drawing/2014/main" id="{08DDE7C0-4FDE-8A28-54A7-37943988CB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1968"/>
              <a:ext cx="1344" cy="1344"/>
            </a:xfrm>
            <a:prstGeom prst="ellipse">
              <a:avLst/>
            </a:prstGeom>
            <a:solidFill>
              <a:srgbClr val="CCCC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19" name="Oval 10">
              <a:extLst>
                <a:ext uri="{FF2B5EF4-FFF2-40B4-BE49-F238E27FC236}">
                  <a16:creationId xmlns:a16="http://schemas.microsoft.com/office/drawing/2014/main" id="{2200688F-729D-5751-7C3C-C961323097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2160"/>
              <a:ext cx="960" cy="96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0" name="Oval 11">
              <a:extLst>
                <a:ext uri="{FF2B5EF4-FFF2-40B4-BE49-F238E27FC236}">
                  <a16:creationId xmlns:a16="http://schemas.microsoft.com/office/drawing/2014/main" id="{64456E67-39C8-97C7-1810-9C0EE49F23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2256"/>
              <a:ext cx="768" cy="768"/>
            </a:xfrm>
            <a:prstGeom prst="ellipse">
              <a:avLst/>
            </a:prstGeom>
            <a:solidFill>
              <a:srgbClr val="CCCCF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1" name="Oval 12">
              <a:extLst>
                <a:ext uri="{FF2B5EF4-FFF2-40B4-BE49-F238E27FC236}">
                  <a16:creationId xmlns:a16="http://schemas.microsoft.com/office/drawing/2014/main" id="{F9033D50-BA7D-D7E6-F554-CCB81FF483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4" y="2378"/>
              <a:ext cx="534" cy="52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2" name="AutoShape 13">
              <a:extLst>
                <a:ext uri="{FF2B5EF4-FFF2-40B4-BE49-F238E27FC236}">
                  <a16:creationId xmlns:a16="http://schemas.microsoft.com/office/drawing/2014/main" id="{25C7893E-414F-D367-C274-F203BF1C86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3" y="2020"/>
              <a:ext cx="336" cy="11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3" name="AutoShape 14">
              <a:extLst>
                <a:ext uri="{FF2B5EF4-FFF2-40B4-BE49-F238E27FC236}">
                  <a16:creationId xmlns:a16="http://schemas.microsoft.com/office/drawing/2014/main" id="{9CA80BCB-9778-6056-E3CE-E254A3F54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3" y="3148"/>
              <a:ext cx="336" cy="11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4" name="AutoShape 15">
              <a:extLst>
                <a:ext uri="{FF2B5EF4-FFF2-40B4-BE49-F238E27FC236}">
                  <a16:creationId xmlns:a16="http://schemas.microsoft.com/office/drawing/2014/main" id="{021F75AB-886E-3657-42E7-F1023C68127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387731">
              <a:off x="1938" y="2295"/>
              <a:ext cx="336" cy="115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5" name="AutoShape 16">
              <a:extLst>
                <a:ext uri="{FF2B5EF4-FFF2-40B4-BE49-F238E27FC236}">
                  <a16:creationId xmlns:a16="http://schemas.microsoft.com/office/drawing/2014/main" id="{F02A6BA8-D381-EA1D-A66C-B1B90823DAE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212269" flipH="1">
              <a:off x="987" y="2293"/>
              <a:ext cx="336" cy="11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6" name="AutoShape 17">
              <a:extLst>
                <a:ext uri="{FF2B5EF4-FFF2-40B4-BE49-F238E27FC236}">
                  <a16:creationId xmlns:a16="http://schemas.microsoft.com/office/drawing/2014/main" id="{890E9761-CF84-DA25-2976-9C0381808C8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212269" flipV="1">
              <a:off x="1934" y="2884"/>
              <a:ext cx="336" cy="11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7" name="AutoShape 18">
              <a:extLst>
                <a:ext uri="{FF2B5EF4-FFF2-40B4-BE49-F238E27FC236}">
                  <a16:creationId xmlns:a16="http://schemas.microsoft.com/office/drawing/2014/main" id="{6BF60393-36D8-7B02-5FAA-E8281EC1645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387731" flipH="1" flipV="1">
              <a:off x="983" y="2884"/>
              <a:ext cx="336" cy="11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8" name="Oval 19">
              <a:extLst>
                <a:ext uri="{FF2B5EF4-FFF2-40B4-BE49-F238E27FC236}">
                  <a16:creationId xmlns:a16="http://schemas.microsoft.com/office/drawing/2014/main" id="{48D55A02-9B9A-50D8-2420-6E4C17C6A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2" y="2580"/>
              <a:ext cx="118" cy="12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9" name="Rectangle 20">
              <a:extLst>
                <a:ext uri="{FF2B5EF4-FFF2-40B4-BE49-F238E27FC236}">
                  <a16:creationId xmlns:a16="http://schemas.microsoft.com/office/drawing/2014/main" id="{16A3BF2C-D0F9-88C3-0C43-747EA59E6BE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1524">
              <a:off x="2403" y="2530"/>
              <a:ext cx="56" cy="47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30" name="Rectangle 21">
              <a:extLst>
                <a:ext uri="{FF2B5EF4-FFF2-40B4-BE49-F238E27FC236}">
                  <a16:creationId xmlns:a16="http://schemas.microsoft.com/office/drawing/2014/main" id="{D403448D-5BC9-07EB-AB50-CC47C7B12B7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30387">
              <a:off x="2418" y="2703"/>
              <a:ext cx="56" cy="45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31" name="Oval 22">
              <a:extLst>
                <a:ext uri="{FF2B5EF4-FFF2-40B4-BE49-F238E27FC236}">
                  <a16:creationId xmlns:a16="http://schemas.microsoft.com/office/drawing/2014/main" id="{EE528FCC-2302-6B16-B14C-FD519AB3F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" y="2586"/>
              <a:ext cx="118" cy="12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32" name="Rectangle 23">
              <a:extLst>
                <a:ext uri="{FF2B5EF4-FFF2-40B4-BE49-F238E27FC236}">
                  <a16:creationId xmlns:a16="http://schemas.microsoft.com/office/drawing/2014/main" id="{85F787C0-0BD8-1CDD-547A-A9A6BF2F586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610396">
              <a:off x="782" y="2536"/>
              <a:ext cx="56" cy="47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33" name="Rectangle 24">
              <a:extLst>
                <a:ext uri="{FF2B5EF4-FFF2-40B4-BE49-F238E27FC236}">
                  <a16:creationId xmlns:a16="http://schemas.microsoft.com/office/drawing/2014/main" id="{1B894F5D-02CF-C273-C5F9-55FEAA5AE58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54615">
              <a:off x="797" y="2709"/>
              <a:ext cx="56" cy="49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</p:grpSp>
      <p:grpSp>
        <p:nvGrpSpPr>
          <p:cNvPr id="10246" name="Group 25">
            <a:extLst>
              <a:ext uri="{FF2B5EF4-FFF2-40B4-BE49-F238E27FC236}">
                <a16:creationId xmlns:a16="http://schemas.microsoft.com/office/drawing/2014/main" id="{37983637-5CA8-D79C-DD65-DF0DF6F9141E}"/>
              </a:ext>
            </a:extLst>
          </p:cNvPr>
          <p:cNvGrpSpPr>
            <a:grpSpLocks/>
          </p:cNvGrpSpPr>
          <p:nvPr/>
        </p:nvGrpSpPr>
        <p:grpSpPr bwMode="auto">
          <a:xfrm>
            <a:off x="3178175" y="3048000"/>
            <a:ext cx="5429250" cy="3546475"/>
            <a:chOff x="1344" y="1094"/>
            <a:chExt cx="3577" cy="2093"/>
          </a:xfrm>
        </p:grpSpPr>
        <p:sp>
          <p:nvSpPr>
            <p:cNvPr id="12300" name="Rectangle 26">
              <a:extLst>
                <a:ext uri="{FF2B5EF4-FFF2-40B4-BE49-F238E27FC236}">
                  <a16:creationId xmlns:a16="http://schemas.microsoft.com/office/drawing/2014/main" id="{E44567E4-3BD1-E1E9-D46E-8E09726DFA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7" y="3099"/>
              <a:ext cx="27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2294"/>
            </a:p>
          </p:txBody>
        </p:sp>
        <p:sp>
          <p:nvSpPr>
            <p:cNvPr id="12301" name="Rectangle 27">
              <a:extLst>
                <a:ext uri="{FF2B5EF4-FFF2-40B4-BE49-F238E27FC236}">
                  <a16:creationId xmlns:a16="http://schemas.microsoft.com/office/drawing/2014/main" id="{BC83ABC5-13CC-48B1-F781-45FD8E144A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2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2294"/>
            </a:p>
          </p:txBody>
        </p:sp>
        <p:sp>
          <p:nvSpPr>
            <p:cNvPr id="12302" name="Rectangle 28">
              <a:extLst>
                <a:ext uri="{FF2B5EF4-FFF2-40B4-BE49-F238E27FC236}">
                  <a16:creationId xmlns:a16="http://schemas.microsoft.com/office/drawing/2014/main" id="{BD6EBAA5-6604-31DA-C299-B2B5E38C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5" y="3099"/>
              <a:ext cx="23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.</a:t>
              </a:r>
              <a:endParaRPr lang="en-US" altLang="en-US" sz="2294"/>
            </a:p>
          </p:txBody>
        </p:sp>
        <p:sp>
          <p:nvSpPr>
            <p:cNvPr id="12303" name="Rectangle 29">
              <a:extLst>
                <a:ext uri="{FF2B5EF4-FFF2-40B4-BE49-F238E27FC236}">
                  <a16:creationId xmlns:a16="http://schemas.microsoft.com/office/drawing/2014/main" id="{3C3F6121-EA8D-84E2-4ABA-6F7976477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2294"/>
            </a:p>
          </p:txBody>
        </p:sp>
        <p:sp>
          <p:nvSpPr>
            <p:cNvPr id="12304" name="Rectangle 30">
              <a:extLst>
                <a:ext uri="{FF2B5EF4-FFF2-40B4-BE49-F238E27FC236}">
                  <a16:creationId xmlns:a16="http://schemas.microsoft.com/office/drawing/2014/main" id="{1784A3C3-2D4D-0BDD-2DEC-85F5857E7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7" y="3099"/>
              <a:ext cx="27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2294"/>
            </a:p>
          </p:txBody>
        </p:sp>
        <p:sp>
          <p:nvSpPr>
            <p:cNvPr id="12305" name="Rectangle 31">
              <a:extLst>
                <a:ext uri="{FF2B5EF4-FFF2-40B4-BE49-F238E27FC236}">
                  <a16:creationId xmlns:a16="http://schemas.microsoft.com/office/drawing/2014/main" id="{BE7FCF47-71FD-D25A-F7F3-34761FDE4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2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2294"/>
            </a:p>
          </p:txBody>
        </p:sp>
        <p:sp>
          <p:nvSpPr>
            <p:cNvPr id="12306" name="Rectangle 32">
              <a:extLst>
                <a:ext uri="{FF2B5EF4-FFF2-40B4-BE49-F238E27FC236}">
                  <a16:creationId xmlns:a16="http://schemas.microsoft.com/office/drawing/2014/main" id="{BF9AFF51-2C72-E804-9348-73AB6BF83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5" y="3099"/>
              <a:ext cx="23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.</a:t>
              </a:r>
              <a:endParaRPr lang="en-US" altLang="en-US" sz="2294"/>
            </a:p>
          </p:txBody>
        </p:sp>
        <p:sp>
          <p:nvSpPr>
            <p:cNvPr id="12307" name="Rectangle 33">
              <a:extLst>
                <a:ext uri="{FF2B5EF4-FFF2-40B4-BE49-F238E27FC236}">
                  <a16:creationId xmlns:a16="http://schemas.microsoft.com/office/drawing/2014/main" id="{B4BF83C1-0380-5D90-A8E0-F3339F40F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5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5</a:t>
              </a:r>
              <a:endParaRPr lang="en-US" altLang="en-US" sz="2294"/>
            </a:p>
          </p:txBody>
        </p:sp>
        <p:sp>
          <p:nvSpPr>
            <p:cNvPr id="12308" name="Rectangle 34">
              <a:extLst>
                <a:ext uri="{FF2B5EF4-FFF2-40B4-BE49-F238E27FC236}">
                  <a16:creationId xmlns:a16="http://schemas.microsoft.com/office/drawing/2014/main" id="{12011A22-B907-2859-2740-3B41425CF2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2294"/>
            </a:p>
          </p:txBody>
        </p:sp>
        <p:sp>
          <p:nvSpPr>
            <p:cNvPr id="12309" name="Rectangle 35">
              <a:extLst>
                <a:ext uri="{FF2B5EF4-FFF2-40B4-BE49-F238E27FC236}">
                  <a16:creationId xmlns:a16="http://schemas.microsoft.com/office/drawing/2014/main" id="{D763A5F7-9669-CAE3-BF45-13444D5186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3099"/>
              <a:ext cx="23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.</a:t>
              </a:r>
              <a:endParaRPr lang="en-US" altLang="en-US" sz="2294"/>
            </a:p>
          </p:txBody>
        </p:sp>
        <p:sp>
          <p:nvSpPr>
            <p:cNvPr id="12310" name="Rectangle 36">
              <a:extLst>
                <a:ext uri="{FF2B5EF4-FFF2-40B4-BE49-F238E27FC236}">
                  <a16:creationId xmlns:a16="http://schemas.microsoft.com/office/drawing/2014/main" id="{2AA5F96B-90A7-0160-897A-2F3D3FA319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0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2294"/>
            </a:p>
          </p:txBody>
        </p:sp>
        <p:sp>
          <p:nvSpPr>
            <p:cNvPr id="12311" name="Rectangle 37">
              <a:extLst>
                <a:ext uri="{FF2B5EF4-FFF2-40B4-BE49-F238E27FC236}">
                  <a16:creationId xmlns:a16="http://schemas.microsoft.com/office/drawing/2014/main" id="{2CE24B9B-10E6-40C0-4C58-9FC024182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7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2294"/>
            </a:p>
          </p:txBody>
        </p:sp>
        <p:sp>
          <p:nvSpPr>
            <p:cNvPr id="12312" name="Rectangle 38">
              <a:extLst>
                <a:ext uri="{FF2B5EF4-FFF2-40B4-BE49-F238E27FC236}">
                  <a16:creationId xmlns:a16="http://schemas.microsoft.com/office/drawing/2014/main" id="{0F40888C-4DA2-F4B0-3620-291FD48F5B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0" y="3099"/>
              <a:ext cx="23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.</a:t>
              </a:r>
              <a:endParaRPr lang="en-US" altLang="en-US" sz="2294"/>
            </a:p>
          </p:txBody>
        </p:sp>
        <p:sp>
          <p:nvSpPr>
            <p:cNvPr id="12313" name="Rectangle 39">
              <a:extLst>
                <a:ext uri="{FF2B5EF4-FFF2-40B4-BE49-F238E27FC236}">
                  <a16:creationId xmlns:a16="http://schemas.microsoft.com/office/drawing/2014/main" id="{2DABC119-DC7A-2C2B-83E8-42D343776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0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5</a:t>
              </a:r>
              <a:endParaRPr lang="en-US" altLang="en-US" sz="2294"/>
            </a:p>
          </p:txBody>
        </p:sp>
        <p:sp>
          <p:nvSpPr>
            <p:cNvPr id="12314" name="Rectangle 40">
              <a:extLst>
                <a:ext uri="{FF2B5EF4-FFF2-40B4-BE49-F238E27FC236}">
                  <a16:creationId xmlns:a16="http://schemas.microsoft.com/office/drawing/2014/main" id="{DF624AA3-B60E-C975-3A18-60653D772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2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2294"/>
            </a:p>
          </p:txBody>
        </p:sp>
        <p:sp>
          <p:nvSpPr>
            <p:cNvPr id="12315" name="Rectangle 41">
              <a:extLst>
                <a:ext uri="{FF2B5EF4-FFF2-40B4-BE49-F238E27FC236}">
                  <a16:creationId xmlns:a16="http://schemas.microsoft.com/office/drawing/2014/main" id="{DBFBF9F2-14A5-084B-D75B-1AF370FADB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5" y="3099"/>
              <a:ext cx="23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.</a:t>
              </a:r>
              <a:endParaRPr lang="en-US" altLang="en-US" sz="2294"/>
            </a:p>
          </p:txBody>
        </p:sp>
        <p:sp>
          <p:nvSpPr>
            <p:cNvPr id="12316" name="Rectangle 42">
              <a:extLst>
                <a:ext uri="{FF2B5EF4-FFF2-40B4-BE49-F238E27FC236}">
                  <a16:creationId xmlns:a16="http://schemas.microsoft.com/office/drawing/2014/main" id="{1DC10850-9865-81F1-9124-3391490143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6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2294"/>
            </a:p>
          </p:txBody>
        </p:sp>
        <p:sp>
          <p:nvSpPr>
            <p:cNvPr id="12317" name="Rectangle 43">
              <a:extLst>
                <a:ext uri="{FF2B5EF4-FFF2-40B4-BE49-F238E27FC236}">
                  <a16:creationId xmlns:a16="http://schemas.microsoft.com/office/drawing/2014/main" id="{CDCCF676-72EC-6637-48AD-D3732990E5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7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2294"/>
            </a:p>
          </p:txBody>
        </p:sp>
        <p:sp>
          <p:nvSpPr>
            <p:cNvPr id="12318" name="Rectangle 44">
              <a:extLst>
                <a:ext uri="{FF2B5EF4-FFF2-40B4-BE49-F238E27FC236}">
                  <a16:creationId xmlns:a16="http://schemas.microsoft.com/office/drawing/2014/main" id="{41E2CD4D-BD17-BD28-7FC2-0DB729BE2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3099"/>
              <a:ext cx="23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.</a:t>
              </a:r>
              <a:endParaRPr lang="en-US" altLang="en-US" sz="2294"/>
            </a:p>
          </p:txBody>
        </p:sp>
        <p:sp>
          <p:nvSpPr>
            <p:cNvPr id="12319" name="Rectangle 45">
              <a:extLst>
                <a:ext uri="{FF2B5EF4-FFF2-40B4-BE49-F238E27FC236}">
                  <a16:creationId xmlns:a16="http://schemas.microsoft.com/office/drawing/2014/main" id="{FB1E1F55-3954-5393-CEFB-9DCDB42337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9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5</a:t>
              </a:r>
              <a:endParaRPr lang="en-US" altLang="en-US" sz="2294"/>
            </a:p>
          </p:txBody>
        </p:sp>
        <p:sp>
          <p:nvSpPr>
            <p:cNvPr id="12320" name="Line 46">
              <a:extLst>
                <a:ext uri="{FF2B5EF4-FFF2-40B4-BE49-F238E27FC236}">
                  <a16:creationId xmlns:a16="http://schemas.microsoft.com/office/drawing/2014/main" id="{23CAB003-73CB-0995-487E-7EE6506B79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5" y="2998"/>
              <a:ext cx="1" cy="6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1" name="Line 47">
              <a:extLst>
                <a:ext uri="{FF2B5EF4-FFF2-40B4-BE49-F238E27FC236}">
                  <a16:creationId xmlns:a16="http://schemas.microsoft.com/office/drawing/2014/main" id="{53C060E2-F8D1-3729-1324-098C42E4C0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5" y="2998"/>
              <a:ext cx="1" cy="6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2" name="Line 48">
              <a:extLst>
                <a:ext uri="{FF2B5EF4-FFF2-40B4-BE49-F238E27FC236}">
                  <a16:creationId xmlns:a16="http://schemas.microsoft.com/office/drawing/2014/main" id="{1635F271-86A4-3E6E-8973-3B814459DF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1" y="2998"/>
              <a:ext cx="0" cy="6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3" name="Line 49">
              <a:extLst>
                <a:ext uri="{FF2B5EF4-FFF2-40B4-BE49-F238E27FC236}">
                  <a16:creationId xmlns:a16="http://schemas.microsoft.com/office/drawing/2014/main" id="{8A4AFD8D-CFCF-6D33-1FEE-7D54B96354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5" y="2998"/>
              <a:ext cx="1" cy="6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4" name="Line 50">
              <a:extLst>
                <a:ext uri="{FF2B5EF4-FFF2-40B4-BE49-F238E27FC236}">
                  <a16:creationId xmlns:a16="http://schemas.microsoft.com/office/drawing/2014/main" id="{80E0A746-A40A-D4C5-9EE6-C740F14A27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5" y="2998"/>
              <a:ext cx="1" cy="6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5" name="Line 51">
              <a:extLst>
                <a:ext uri="{FF2B5EF4-FFF2-40B4-BE49-F238E27FC236}">
                  <a16:creationId xmlns:a16="http://schemas.microsoft.com/office/drawing/2014/main" id="{5EF18155-03A5-0522-C46A-980EC9F3C6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0" y="2998"/>
              <a:ext cx="1" cy="6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6" name="Line 52">
              <a:extLst>
                <a:ext uri="{FF2B5EF4-FFF2-40B4-BE49-F238E27FC236}">
                  <a16:creationId xmlns:a16="http://schemas.microsoft.com/office/drawing/2014/main" id="{94882263-9CDD-8321-15A6-5BDBFC78CC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950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7" name="Line 53">
              <a:extLst>
                <a:ext uri="{FF2B5EF4-FFF2-40B4-BE49-F238E27FC236}">
                  <a16:creationId xmlns:a16="http://schemas.microsoft.com/office/drawing/2014/main" id="{3C6F0FD0-0A39-7378-37A1-D582127F7D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872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8" name="Line 54">
              <a:extLst>
                <a:ext uri="{FF2B5EF4-FFF2-40B4-BE49-F238E27FC236}">
                  <a16:creationId xmlns:a16="http://schemas.microsoft.com/office/drawing/2014/main" id="{CA7B6A6F-B874-7690-3EA5-CCA8F0C2BE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795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9" name="Line 55">
              <a:extLst>
                <a:ext uri="{FF2B5EF4-FFF2-40B4-BE49-F238E27FC236}">
                  <a16:creationId xmlns:a16="http://schemas.microsoft.com/office/drawing/2014/main" id="{C7DB656B-37C3-A65A-19B6-90E80CD1EF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718"/>
              <a:ext cx="1" cy="50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0" name="Line 56">
              <a:extLst>
                <a:ext uri="{FF2B5EF4-FFF2-40B4-BE49-F238E27FC236}">
                  <a16:creationId xmlns:a16="http://schemas.microsoft.com/office/drawing/2014/main" id="{34B35E9C-8ACB-11E9-DC40-F40FF41A44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640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1" name="Line 57">
              <a:extLst>
                <a:ext uri="{FF2B5EF4-FFF2-40B4-BE49-F238E27FC236}">
                  <a16:creationId xmlns:a16="http://schemas.microsoft.com/office/drawing/2014/main" id="{3ED687D6-0619-5D5B-BF76-7CEDB60DC4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563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2" name="Line 58">
              <a:extLst>
                <a:ext uri="{FF2B5EF4-FFF2-40B4-BE49-F238E27FC236}">
                  <a16:creationId xmlns:a16="http://schemas.microsoft.com/office/drawing/2014/main" id="{680390BF-82EB-3607-A4FC-A120CB1D29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485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3" name="Line 59">
              <a:extLst>
                <a:ext uri="{FF2B5EF4-FFF2-40B4-BE49-F238E27FC236}">
                  <a16:creationId xmlns:a16="http://schemas.microsoft.com/office/drawing/2014/main" id="{0EC7BC82-8BB2-C179-0D68-EB13036CE8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408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4" name="Line 60">
              <a:extLst>
                <a:ext uri="{FF2B5EF4-FFF2-40B4-BE49-F238E27FC236}">
                  <a16:creationId xmlns:a16="http://schemas.microsoft.com/office/drawing/2014/main" id="{F9E0E2B3-BD0E-B529-BB97-B901C75E0D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331"/>
              <a:ext cx="1" cy="50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5" name="Line 61">
              <a:extLst>
                <a:ext uri="{FF2B5EF4-FFF2-40B4-BE49-F238E27FC236}">
                  <a16:creationId xmlns:a16="http://schemas.microsoft.com/office/drawing/2014/main" id="{21DA4A99-59B8-D628-F6CE-AE92F79FEE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253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6" name="Line 62">
              <a:extLst>
                <a:ext uri="{FF2B5EF4-FFF2-40B4-BE49-F238E27FC236}">
                  <a16:creationId xmlns:a16="http://schemas.microsoft.com/office/drawing/2014/main" id="{5CAAEC80-6D93-08AD-F062-52F63DD578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176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7" name="Line 63">
              <a:extLst>
                <a:ext uri="{FF2B5EF4-FFF2-40B4-BE49-F238E27FC236}">
                  <a16:creationId xmlns:a16="http://schemas.microsoft.com/office/drawing/2014/main" id="{F32A80E0-AFB3-FA4D-51CD-BB1B7D8DC3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099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8" name="Line 64">
              <a:extLst>
                <a:ext uri="{FF2B5EF4-FFF2-40B4-BE49-F238E27FC236}">
                  <a16:creationId xmlns:a16="http://schemas.microsoft.com/office/drawing/2014/main" id="{D41630ED-007B-D555-D91B-92CB96D6D0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021"/>
              <a:ext cx="1" cy="51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9" name="Line 65">
              <a:extLst>
                <a:ext uri="{FF2B5EF4-FFF2-40B4-BE49-F238E27FC236}">
                  <a16:creationId xmlns:a16="http://schemas.microsoft.com/office/drawing/2014/main" id="{277F702B-4B1A-633F-A91C-CBD1ED7FAC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1944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40" name="Line 66">
              <a:extLst>
                <a:ext uri="{FF2B5EF4-FFF2-40B4-BE49-F238E27FC236}">
                  <a16:creationId xmlns:a16="http://schemas.microsoft.com/office/drawing/2014/main" id="{93E9A696-F08F-7E8C-F3A3-CD3F81E466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1867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41" name="Line 67">
              <a:extLst>
                <a:ext uri="{FF2B5EF4-FFF2-40B4-BE49-F238E27FC236}">
                  <a16:creationId xmlns:a16="http://schemas.microsoft.com/office/drawing/2014/main" id="{21EAE8F5-5B43-F37E-55D4-D3C5F07E2D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1789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42" name="Line 68">
              <a:extLst>
                <a:ext uri="{FF2B5EF4-FFF2-40B4-BE49-F238E27FC236}">
                  <a16:creationId xmlns:a16="http://schemas.microsoft.com/office/drawing/2014/main" id="{33A7B5DB-ED95-8406-978E-A6E2E126F5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1712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43" name="Line 69">
              <a:extLst>
                <a:ext uri="{FF2B5EF4-FFF2-40B4-BE49-F238E27FC236}">
                  <a16:creationId xmlns:a16="http://schemas.microsoft.com/office/drawing/2014/main" id="{FEA35404-AE85-8104-7EE5-0BEEE4D918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1634"/>
              <a:ext cx="1" cy="51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44" name="Line 70">
              <a:extLst>
                <a:ext uri="{FF2B5EF4-FFF2-40B4-BE49-F238E27FC236}">
                  <a16:creationId xmlns:a16="http://schemas.microsoft.com/office/drawing/2014/main" id="{9D963467-75CC-7041-91EC-2D406B7570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1557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45" name="Rectangle 71">
              <a:extLst>
                <a:ext uri="{FF2B5EF4-FFF2-40B4-BE49-F238E27FC236}">
                  <a16:creationId xmlns:a16="http://schemas.microsoft.com/office/drawing/2014/main" id="{CDD707DB-5521-51B9-8052-09A8C064FE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1320"/>
              <a:ext cx="54" cy="1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147">
                  <a:solidFill>
                    <a:srgbClr val="FF0000"/>
                  </a:solidFill>
                  <a:latin typeface="Arial" panose="020B0604020202020204" pitchFamily="34" charset="0"/>
                </a:rPr>
                <a:t>L</a:t>
              </a:r>
              <a:endParaRPr lang="en-US" altLang="en-US" sz="2294"/>
            </a:p>
          </p:txBody>
        </p:sp>
        <p:sp>
          <p:nvSpPr>
            <p:cNvPr id="12346" name="Rectangle 72">
              <a:extLst>
                <a:ext uri="{FF2B5EF4-FFF2-40B4-BE49-F238E27FC236}">
                  <a16:creationId xmlns:a16="http://schemas.microsoft.com/office/drawing/2014/main" id="{EB140BF7-0508-38A7-5F94-DB06D64227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" y="1320"/>
              <a:ext cx="64" cy="1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147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  <a:endParaRPr lang="en-US" altLang="en-US" sz="2294"/>
            </a:p>
          </p:txBody>
        </p:sp>
        <p:sp>
          <p:nvSpPr>
            <p:cNvPr id="12347" name="Rectangle 73">
              <a:extLst>
                <a:ext uri="{FF2B5EF4-FFF2-40B4-BE49-F238E27FC236}">
                  <a16:creationId xmlns:a16="http://schemas.microsoft.com/office/drawing/2014/main" id="{58C4A6CC-1512-509D-E7BB-B42677ABA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" y="1320"/>
              <a:ext cx="54" cy="1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147">
                  <a:solidFill>
                    <a:srgbClr val="FF0000"/>
                  </a:solidFill>
                  <a:latin typeface="Arial" panose="020B0604020202020204" pitchFamily="34" charset="0"/>
                </a:rPr>
                <a:t>L</a:t>
              </a:r>
              <a:endParaRPr lang="en-US" altLang="en-US" sz="2294"/>
            </a:p>
          </p:txBody>
        </p:sp>
        <p:sp>
          <p:nvSpPr>
            <p:cNvPr id="12348" name="Line 74">
              <a:extLst>
                <a:ext uri="{FF2B5EF4-FFF2-40B4-BE49-F238E27FC236}">
                  <a16:creationId xmlns:a16="http://schemas.microsoft.com/office/drawing/2014/main" id="{043C32EE-C381-9E5F-A492-1759E5544E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950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49" name="Line 75">
              <a:extLst>
                <a:ext uri="{FF2B5EF4-FFF2-40B4-BE49-F238E27FC236}">
                  <a16:creationId xmlns:a16="http://schemas.microsoft.com/office/drawing/2014/main" id="{0823502F-937F-EE77-088E-750953972A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872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0" name="Line 76">
              <a:extLst>
                <a:ext uri="{FF2B5EF4-FFF2-40B4-BE49-F238E27FC236}">
                  <a16:creationId xmlns:a16="http://schemas.microsoft.com/office/drawing/2014/main" id="{3A85A249-B9F6-5C14-C962-692D7321E1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795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1" name="Line 77">
              <a:extLst>
                <a:ext uri="{FF2B5EF4-FFF2-40B4-BE49-F238E27FC236}">
                  <a16:creationId xmlns:a16="http://schemas.microsoft.com/office/drawing/2014/main" id="{FB7C0F16-822C-7EEC-E716-D9F9584CA0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718"/>
              <a:ext cx="1" cy="50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2" name="Line 78">
              <a:extLst>
                <a:ext uri="{FF2B5EF4-FFF2-40B4-BE49-F238E27FC236}">
                  <a16:creationId xmlns:a16="http://schemas.microsoft.com/office/drawing/2014/main" id="{6D574130-C8DD-9EA6-B3BA-61C3A9A355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640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3" name="Line 79">
              <a:extLst>
                <a:ext uri="{FF2B5EF4-FFF2-40B4-BE49-F238E27FC236}">
                  <a16:creationId xmlns:a16="http://schemas.microsoft.com/office/drawing/2014/main" id="{35A4CF91-827F-0B66-386D-2FF085D3C1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563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4" name="Line 80">
              <a:extLst>
                <a:ext uri="{FF2B5EF4-FFF2-40B4-BE49-F238E27FC236}">
                  <a16:creationId xmlns:a16="http://schemas.microsoft.com/office/drawing/2014/main" id="{7ABE8FCB-68E3-5103-39B1-2A605A8E2F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485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5" name="Line 81">
              <a:extLst>
                <a:ext uri="{FF2B5EF4-FFF2-40B4-BE49-F238E27FC236}">
                  <a16:creationId xmlns:a16="http://schemas.microsoft.com/office/drawing/2014/main" id="{DDEA42FC-8A00-8140-BFDB-1D3F7B9BEC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408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6" name="Line 82">
              <a:extLst>
                <a:ext uri="{FF2B5EF4-FFF2-40B4-BE49-F238E27FC236}">
                  <a16:creationId xmlns:a16="http://schemas.microsoft.com/office/drawing/2014/main" id="{97BD7470-1532-8813-5B5A-C035CEB42B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331"/>
              <a:ext cx="1" cy="50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7" name="Line 83">
              <a:extLst>
                <a:ext uri="{FF2B5EF4-FFF2-40B4-BE49-F238E27FC236}">
                  <a16:creationId xmlns:a16="http://schemas.microsoft.com/office/drawing/2014/main" id="{E5B3AB3C-D344-C62F-E878-DAAB5709ED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253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8" name="Line 84">
              <a:extLst>
                <a:ext uri="{FF2B5EF4-FFF2-40B4-BE49-F238E27FC236}">
                  <a16:creationId xmlns:a16="http://schemas.microsoft.com/office/drawing/2014/main" id="{F8DA68C2-8339-CA61-5FBE-693D5BCE3C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176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9" name="Line 85">
              <a:extLst>
                <a:ext uri="{FF2B5EF4-FFF2-40B4-BE49-F238E27FC236}">
                  <a16:creationId xmlns:a16="http://schemas.microsoft.com/office/drawing/2014/main" id="{9128869B-129C-9A9F-B00C-FC0B3F0181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099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60" name="Line 86">
              <a:extLst>
                <a:ext uri="{FF2B5EF4-FFF2-40B4-BE49-F238E27FC236}">
                  <a16:creationId xmlns:a16="http://schemas.microsoft.com/office/drawing/2014/main" id="{60DDDA7B-67BE-B29E-903A-9AC6294C81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021"/>
              <a:ext cx="1" cy="51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61" name="Line 87">
              <a:extLst>
                <a:ext uri="{FF2B5EF4-FFF2-40B4-BE49-F238E27FC236}">
                  <a16:creationId xmlns:a16="http://schemas.microsoft.com/office/drawing/2014/main" id="{2F1098B2-A012-892A-6F3A-0D4EB57BA4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1944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62" name="Line 88">
              <a:extLst>
                <a:ext uri="{FF2B5EF4-FFF2-40B4-BE49-F238E27FC236}">
                  <a16:creationId xmlns:a16="http://schemas.microsoft.com/office/drawing/2014/main" id="{DE279E3F-525D-DE8E-AB99-14C4B48A89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1867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63" name="Line 89">
              <a:extLst>
                <a:ext uri="{FF2B5EF4-FFF2-40B4-BE49-F238E27FC236}">
                  <a16:creationId xmlns:a16="http://schemas.microsoft.com/office/drawing/2014/main" id="{001A9680-8B26-B4B1-B864-8F15CBAB53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1789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64" name="Line 90">
              <a:extLst>
                <a:ext uri="{FF2B5EF4-FFF2-40B4-BE49-F238E27FC236}">
                  <a16:creationId xmlns:a16="http://schemas.microsoft.com/office/drawing/2014/main" id="{53737155-A6FD-B27F-6D50-F09D6F2635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1712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65" name="Line 91">
              <a:extLst>
                <a:ext uri="{FF2B5EF4-FFF2-40B4-BE49-F238E27FC236}">
                  <a16:creationId xmlns:a16="http://schemas.microsoft.com/office/drawing/2014/main" id="{A9DEDA07-7333-8C9C-1487-A714AAD4E3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1634"/>
              <a:ext cx="1" cy="51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66" name="Line 92">
              <a:extLst>
                <a:ext uri="{FF2B5EF4-FFF2-40B4-BE49-F238E27FC236}">
                  <a16:creationId xmlns:a16="http://schemas.microsoft.com/office/drawing/2014/main" id="{AC36A552-B84A-6B0A-3029-D6296AB456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1557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67" name="Rectangle 93">
              <a:extLst>
                <a:ext uri="{FF2B5EF4-FFF2-40B4-BE49-F238E27FC236}">
                  <a16:creationId xmlns:a16="http://schemas.microsoft.com/office/drawing/2014/main" id="{BEF13E82-AF21-A278-2A75-F1C8C26537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7" y="1320"/>
              <a:ext cx="70" cy="1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147">
                  <a:solidFill>
                    <a:srgbClr val="FF0000"/>
                  </a:solidFill>
                  <a:latin typeface="Arial" panose="020B0604020202020204" pitchFamily="34" charset="0"/>
                </a:rPr>
                <a:t>U</a:t>
              </a:r>
              <a:endParaRPr lang="en-US" altLang="en-US" sz="2294"/>
            </a:p>
          </p:txBody>
        </p:sp>
        <p:sp>
          <p:nvSpPr>
            <p:cNvPr id="12368" name="Rectangle 94">
              <a:extLst>
                <a:ext uri="{FF2B5EF4-FFF2-40B4-BE49-F238E27FC236}">
                  <a16:creationId xmlns:a16="http://schemas.microsoft.com/office/drawing/2014/main" id="{4B0F2AF7-57D5-161C-E2B9-FAC5333DE3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" y="1320"/>
              <a:ext cx="64" cy="1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147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  <a:endParaRPr lang="en-US" altLang="en-US" sz="2294"/>
            </a:p>
          </p:txBody>
        </p:sp>
        <p:sp>
          <p:nvSpPr>
            <p:cNvPr id="12369" name="Rectangle 95">
              <a:extLst>
                <a:ext uri="{FF2B5EF4-FFF2-40B4-BE49-F238E27FC236}">
                  <a16:creationId xmlns:a16="http://schemas.microsoft.com/office/drawing/2014/main" id="{91734516-5CA9-DEC3-6189-60A2C7DBBB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3" y="1320"/>
              <a:ext cx="54" cy="1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147">
                  <a:solidFill>
                    <a:srgbClr val="FF0000"/>
                  </a:solidFill>
                  <a:latin typeface="Arial" panose="020B0604020202020204" pitchFamily="34" charset="0"/>
                </a:rPr>
                <a:t>L</a:t>
              </a:r>
              <a:endParaRPr lang="en-US" altLang="en-US" sz="2294"/>
            </a:p>
          </p:txBody>
        </p:sp>
        <p:sp>
          <p:nvSpPr>
            <p:cNvPr id="12370" name="Line 96">
              <a:extLst>
                <a:ext uri="{FF2B5EF4-FFF2-40B4-BE49-F238E27FC236}">
                  <a16:creationId xmlns:a16="http://schemas.microsoft.com/office/drawing/2014/main" id="{7EA95033-D1FD-C4D0-FA23-F8526F0C89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1" y="2998"/>
              <a:ext cx="3038" cy="1"/>
            </a:xfrm>
            <a:prstGeom prst="line">
              <a:avLst/>
            </a:prstGeom>
            <a:noFill/>
            <a:ln w="7938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71" name="Freeform 97">
              <a:extLst>
                <a:ext uri="{FF2B5EF4-FFF2-40B4-BE49-F238E27FC236}">
                  <a16:creationId xmlns:a16="http://schemas.microsoft.com/office/drawing/2014/main" id="{D55E62D6-97F5-5134-82D9-36FC74F8C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" y="2863"/>
              <a:ext cx="121" cy="63"/>
            </a:xfrm>
            <a:custGeom>
              <a:avLst/>
              <a:gdLst>
                <a:gd name="T0" fmla="*/ 0 w 121"/>
                <a:gd name="T1" fmla="*/ 0 h 63"/>
                <a:gd name="T2" fmla="*/ 121 w 121"/>
                <a:gd name="T3" fmla="*/ 63 h 63"/>
                <a:gd name="T4" fmla="*/ 0 w 121"/>
                <a:gd name="T5" fmla="*/ 63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63">
                  <a:moveTo>
                    <a:pt x="0" y="0"/>
                  </a:moveTo>
                  <a:lnTo>
                    <a:pt x="121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72" name="Freeform 98">
              <a:extLst>
                <a:ext uri="{FF2B5EF4-FFF2-40B4-BE49-F238E27FC236}">
                  <a16:creationId xmlns:a16="http://schemas.microsoft.com/office/drawing/2014/main" id="{0FBF4F94-251B-B459-F269-BCE848280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" y="2863"/>
              <a:ext cx="121" cy="63"/>
            </a:xfrm>
            <a:custGeom>
              <a:avLst/>
              <a:gdLst>
                <a:gd name="T0" fmla="*/ 0 w 121"/>
                <a:gd name="T1" fmla="*/ 0 h 63"/>
                <a:gd name="T2" fmla="*/ 121 w 121"/>
                <a:gd name="T3" fmla="*/ 0 h 63"/>
                <a:gd name="T4" fmla="*/ 121 w 121"/>
                <a:gd name="T5" fmla="*/ 63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63">
                  <a:moveTo>
                    <a:pt x="0" y="0"/>
                  </a:moveTo>
                  <a:lnTo>
                    <a:pt x="121" y="0"/>
                  </a:lnTo>
                  <a:lnTo>
                    <a:pt x="121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73" name="Rectangle 99">
              <a:extLst>
                <a:ext uri="{FF2B5EF4-FFF2-40B4-BE49-F238E27FC236}">
                  <a16:creationId xmlns:a16="http://schemas.microsoft.com/office/drawing/2014/main" id="{F3704B94-3833-8714-DCCC-6DEB3347B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2" y="2863"/>
              <a:ext cx="121" cy="63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74" name="Freeform 100">
              <a:extLst>
                <a:ext uri="{FF2B5EF4-FFF2-40B4-BE49-F238E27FC236}">
                  <a16:creationId xmlns:a16="http://schemas.microsoft.com/office/drawing/2014/main" id="{F3C93E79-871F-E374-BE91-DC40EA6B1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4" y="2926"/>
              <a:ext cx="120" cy="1"/>
            </a:xfrm>
            <a:custGeom>
              <a:avLst/>
              <a:gdLst>
                <a:gd name="T0" fmla="*/ 0 w 121"/>
                <a:gd name="T1" fmla="*/ 0 h 1"/>
                <a:gd name="T2" fmla="*/ 121 w 121"/>
                <a:gd name="T3" fmla="*/ 0 h 1"/>
                <a:gd name="T4" fmla="*/ 0 w 12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1" h="1">
                  <a:moveTo>
                    <a:pt x="0" y="0"/>
                  </a:moveTo>
                  <a:lnTo>
                    <a:pt x="1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75" name="Rectangle 101">
              <a:extLst>
                <a:ext uri="{FF2B5EF4-FFF2-40B4-BE49-F238E27FC236}">
                  <a16:creationId xmlns:a16="http://schemas.microsoft.com/office/drawing/2014/main" id="{E6FC359E-AD8D-9852-E4E1-A44165816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4" y="2926"/>
              <a:ext cx="120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76" name="Freeform 102">
              <a:extLst>
                <a:ext uri="{FF2B5EF4-FFF2-40B4-BE49-F238E27FC236}">
                  <a16:creationId xmlns:a16="http://schemas.microsoft.com/office/drawing/2014/main" id="{FA23B3D7-395E-FD20-B944-C995CBA91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" y="2805"/>
              <a:ext cx="121" cy="121"/>
            </a:xfrm>
            <a:custGeom>
              <a:avLst/>
              <a:gdLst>
                <a:gd name="T0" fmla="*/ 0 w 121"/>
                <a:gd name="T1" fmla="*/ 0 h 121"/>
                <a:gd name="T2" fmla="*/ 121 w 121"/>
                <a:gd name="T3" fmla="*/ 121 h 121"/>
                <a:gd name="T4" fmla="*/ 0 w 121"/>
                <a:gd name="T5" fmla="*/ 121 h 121"/>
                <a:gd name="T6" fmla="*/ 0 w 121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121">
                  <a:moveTo>
                    <a:pt x="0" y="0"/>
                  </a:moveTo>
                  <a:lnTo>
                    <a:pt x="121" y="121"/>
                  </a:lnTo>
                  <a:lnTo>
                    <a:pt x="0" y="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77" name="Freeform 103">
              <a:extLst>
                <a:ext uri="{FF2B5EF4-FFF2-40B4-BE49-F238E27FC236}">
                  <a16:creationId xmlns:a16="http://schemas.microsoft.com/office/drawing/2014/main" id="{FB7248D9-54C7-E690-FC6D-4C0774347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" y="2805"/>
              <a:ext cx="121" cy="121"/>
            </a:xfrm>
            <a:custGeom>
              <a:avLst/>
              <a:gdLst>
                <a:gd name="T0" fmla="*/ 0 w 121"/>
                <a:gd name="T1" fmla="*/ 0 h 121"/>
                <a:gd name="T2" fmla="*/ 121 w 121"/>
                <a:gd name="T3" fmla="*/ 0 h 121"/>
                <a:gd name="T4" fmla="*/ 121 w 121"/>
                <a:gd name="T5" fmla="*/ 121 h 121"/>
                <a:gd name="T6" fmla="*/ 0 w 121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121">
                  <a:moveTo>
                    <a:pt x="0" y="0"/>
                  </a:moveTo>
                  <a:lnTo>
                    <a:pt x="121" y="0"/>
                  </a:lnTo>
                  <a:lnTo>
                    <a:pt x="121" y="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78" name="Rectangle 104">
              <a:extLst>
                <a:ext uri="{FF2B5EF4-FFF2-40B4-BE49-F238E27FC236}">
                  <a16:creationId xmlns:a16="http://schemas.microsoft.com/office/drawing/2014/main" id="{C6D81474-7E43-B3F3-CA25-5D75386318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4" y="2805"/>
              <a:ext cx="121" cy="12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79" name="Freeform 105">
              <a:extLst>
                <a:ext uri="{FF2B5EF4-FFF2-40B4-BE49-F238E27FC236}">
                  <a16:creationId xmlns:a16="http://schemas.microsoft.com/office/drawing/2014/main" id="{6933A54F-F0C8-91F9-69CB-BD0BC3463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5" y="2742"/>
              <a:ext cx="121" cy="184"/>
            </a:xfrm>
            <a:custGeom>
              <a:avLst/>
              <a:gdLst>
                <a:gd name="T0" fmla="*/ 0 w 121"/>
                <a:gd name="T1" fmla="*/ 0 h 184"/>
                <a:gd name="T2" fmla="*/ 121 w 121"/>
                <a:gd name="T3" fmla="*/ 184 h 184"/>
                <a:gd name="T4" fmla="*/ 0 w 121"/>
                <a:gd name="T5" fmla="*/ 184 h 184"/>
                <a:gd name="T6" fmla="*/ 0 w 121"/>
                <a:gd name="T7" fmla="*/ 0 h 1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184">
                  <a:moveTo>
                    <a:pt x="0" y="0"/>
                  </a:moveTo>
                  <a:lnTo>
                    <a:pt x="121" y="184"/>
                  </a:lnTo>
                  <a:lnTo>
                    <a:pt x="0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80" name="Freeform 106">
              <a:extLst>
                <a:ext uri="{FF2B5EF4-FFF2-40B4-BE49-F238E27FC236}">
                  <a16:creationId xmlns:a16="http://schemas.microsoft.com/office/drawing/2014/main" id="{DEDF9823-D013-CB98-D2C7-9C22F2974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5" y="2742"/>
              <a:ext cx="121" cy="184"/>
            </a:xfrm>
            <a:custGeom>
              <a:avLst/>
              <a:gdLst>
                <a:gd name="T0" fmla="*/ 0 w 121"/>
                <a:gd name="T1" fmla="*/ 0 h 184"/>
                <a:gd name="T2" fmla="*/ 121 w 121"/>
                <a:gd name="T3" fmla="*/ 0 h 184"/>
                <a:gd name="T4" fmla="*/ 121 w 121"/>
                <a:gd name="T5" fmla="*/ 184 h 184"/>
                <a:gd name="T6" fmla="*/ 0 w 121"/>
                <a:gd name="T7" fmla="*/ 0 h 1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184">
                  <a:moveTo>
                    <a:pt x="0" y="0"/>
                  </a:moveTo>
                  <a:lnTo>
                    <a:pt x="121" y="0"/>
                  </a:lnTo>
                  <a:lnTo>
                    <a:pt x="121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81" name="Rectangle 107">
              <a:extLst>
                <a:ext uri="{FF2B5EF4-FFF2-40B4-BE49-F238E27FC236}">
                  <a16:creationId xmlns:a16="http://schemas.microsoft.com/office/drawing/2014/main" id="{A7C37BFB-C30A-06BE-E017-CA9ED2429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5" y="2742"/>
              <a:ext cx="121" cy="184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82" name="Freeform 108">
              <a:extLst>
                <a:ext uri="{FF2B5EF4-FFF2-40B4-BE49-F238E27FC236}">
                  <a16:creationId xmlns:a16="http://schemas.microsoft.com/office/drawing/2014/main" id="{8EFE97A3-892A-18A1-D3FD-79AE15823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" y="2384"/>
              <a:ext cx="119" cy="542"/>
            </a:xfrm>
            <a:custGeom>
              <a:avLst/>
              <a:gdLst>
                <a:gd name="T0" fmla="*/ 0 w 121"/>
                <a:gd name="T1" fmla="*/ 0 h 542"/>
                <a:gd name="T2" fmla="*/ 121 w 121"/>
                <a:gd name="T3" fmla="*/ 542 h 542"/>
                <a:gd name="T4" fmla="*/ 0 w 121"/>
                <a:gd name="T5" fmla="*/ 542 h 542"/>
                <a:gd name="T6" fmla="*/ 0 w 121"/>
                <a:gd name="T7" fmla="*/ 0 h 5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542">
                  <a:moveTo>
                    <a:pt x="0" y="0"/>
                  </a:moveTo>
                  <a:lnTo>
                    <a:pt x="121" y="542"/>
                  </a:lnTo>
                  <a:lnTo>
                    <a:pt x="0" y="5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83" name="Freeform 109">
              <a:extLst>
                <a:ext uri="{FF2B5EF4-FFF2-40B4-BE49-F238E27FC236}">
                  <a16:creationId xmlns:a16="http://schemas.microsoft.com/office/drawing/2014/main" id="{7AC0FDDF-A7ED-1C93-5B20-3D72FF752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" y="2384"/>
              <a:ext cx="119" cy="542"/>
            </a:xfrm>
            <a:custGeom>
              <a:avLst/>
              <a:gdLst>
                <a:gd name="T0" fmla="*/ 0 w 121"/>
                <a:gd name="T1" fmla="*/ 0 h 542"/>
                <a:gd name="T2" fmla="*/ 121 w 121"/>
                <a:gd name="T3" fmla="*/ 0 h 542"/>
                <a:gd name="T4" fmla="*/ 121 w 121"/>
                <a:gd name="T5" fmla="*/ 542 h 542"/>
                <a:gd name="T6" fmla="*/ 0 w 121"/>
                <a:gd name="T7" fmla="*/ 0 h 5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542">
                  <a:moveTo>
                    <a:pt x="0" y="0"/>
                  </a:moveTo>
                  <a:lnTo>
                    <a:pt x="121" y="0"/>
                  </a:lnTo>
                  <a:lnTo>
                    <a:pt x="121" y="5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84" name="Rectangle 110">
              <a:extLst>
                <a:ext uri="{FF2B5EF4-FFF2-40B4-BE49-F238E27FC236}">
                  <a16:creationId xmlns:a16="http://schemas.microsoft.com/office/drawing/2014/main" id="{3DC3F7FE-6ACE-0CAC-4F93-0065374749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6" y="2384"/>
              <a:ext cx="119" cy="54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85" name="Freeform 111">
              <a:extLst>
                <a:ext uri="{FF2B5EF4-FFF2-40B4-BE49-F238E27FC236}">
                  <a16:creationId xmlns:a16="http://schemas.microsoft.com/office/drawing/2014/main" id="{014A4BD5-5CEB-47DA-1DF1-C6F41B6D8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" y="1717"/>
              <a:ext cx="121" cy="1209"/>
            </a:xfrm>
            <a:custGeom>
              <a:avLst/>
              <a:gdLst>
                <a:gd name="T0" fmla="*/ 0 w 121"/>
                <a:gd name="T1" fmla="*/ 0 h 1209"/>
                <a:gd name="T2" fmla="*/ 121 w 121"/>
                <a:gd name="T3" fmla="*/ 1209 h 1209"/>
                <a:gd name="T4" fmla="*/ 0 w 121"/>
                <a:gd name="T5" fmla="*/ 1209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1209">
                  <a:moveTo>
                    <a:pt x="0" y="0"/>
                  </a:moveTo>
                  <a:lnTo>
                    <a:pt x="121" y="1209"/>
                  </a:lnTo>
                  <a:lnTo>
                    <a:pt x="0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86" name="Freeform 112">
              <a:extLst>
                <a:ext uri="{FF2B5EF4-FFF2-40B4-BE49-F238E27FC236}">
                  <a16:creationId xmlns:a16="http://schemas.microsoft.com/office/drawing/2014/main" id="{9D1E5AA0-DC87-B1A9-A888-B3F098DC63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" y="1717"/>
              <a:ext cx="121" cy="1209"/>
            </a:xfrm>
            <a:custGeom>
              <a:avLst/>
              <a:gdLst>
                <a:gd name="T0" fmla="*/ 0 w 121"/>
                <a:gd name="T1" fmla="*/ 0 h 1209"/>
                <a:gd name="T2" fmla="*/ 121 w 121"/>
                <a:gd name="T3" fmla="*/ 0 h 1209"/>
                <a:gd name="T4" fmla="*/ 121 w 121"/>
                <a:gd name="T5" fmla="*/ 1209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1209">
                  <a:moveTo>
                    <a:pt x="0" y="0"/>
                  </a:moveTo>
                  <a:lnTo>
                    <a:pt x="121" y="0"/>
                  </a:lnTo>
                  <a:lnTo>
                    <a:pt x="121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87" name="Rectangle 113">
              <a:extLst>
                <a:ext uri="{FF2B5EF4-FFF2-40B4-BE49-F238E27FC236}">
                  <a16:creationId xmlns:a16="http://schemas.microsoft.com/office/drawing/2014/main" id="{58C1F5B7-8F10-D09C-C86A-333B9A6964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7" y="1717"/>
              <a:ext cx="121" cy="1209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88" name="Freeform 114">
              <a:extLst>
                <a:ext uri="{FF2B5EF4-FFF2-40B4-BE49-F238E27FC236}">
                  <a16:creationId xmlns:a16="http://schemas.microsoft.com/office/drawing/2014/main" id="{B338089D-8A70-57B3-D6FC-FF29C7ED3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8" y="2200"/>
              <a:ext cx="121" cy="724"/>
            </a:xfrm>
            <a:custGeom>
              <a:avLst/>
              <a:gdLst>
                <a:gd name="T0" fmla="*/ 0 w 121"/>
                <a:gd name="T1" fmla="*/ 0 h 726"/>
                <a:gd name="T2" fmla="*/ 121 w 121"/>
                <a:gd name="T3" fmla="*/ 726 h 726"/>
                <a:gd name="T4" fmla="*/ 0 w 121"/>
                <a:gd name="T5" fmla="*/ 726 h 726"/>
                <a:gd name="T6" fmla="*/ 0 w 121"/>
                <a:gd name="T7" fmla="*/ 0 h 72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726">
                  <a:moveTo>
                    <a:pt x="0" y="0"/>
                  </a:moveTo>
                  <a:lnTo>
                    <a:pt x="121" y="726"/>
                  </a:lnTo>
                  <a:lnTo>
                    <a:pt x="0" y="7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89" name="Freeform 115">
              <a:extLst>
                <a:ext uri="{FF2B5EF4-FFF2-40B4-BE49-F238E27FC236}">
                  <a16:creationId xmlns:a16="http://schemas.microsoft.com/office/drawing/2014/main" id="{A0BD36FF-DA8A-18EB-A0CA-1B9669F3F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8" y="2200"/>
              <a:ext cx="121" cy="724"/>
            </a:xfrm>
            <a:custGeom>
              <a:avLst/>
              <a:gdLst>
                <a:gd name="T0" fmla="*/ 0 w 121"/>
                <a:gd name="T1" fmla="*/ 0 h 726"/>
                <a:gd name="T2" fmla="*/ 121 w 121"/>
                <a:gd name="T3" fmla="*/ 0 h 726"/>
                <a:gd name="T4" fmla="*/ 121 w 121"/>
                <a:gd name="T5" fmla="*/ 726 h 726"/>
                <a:gd name="T6" fmla="*/ 0 w 121"/>
                <a:gd name="T7" fmla="*/ 0 h 72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726">
                  <a:moveTo>
                    <a:pt x="0" y="0"/>
                  </a:moveTo>
                  <a:lnTo>
                    <a:pt x="121" y="0"/>
                  </a:lnTo>
                  <a:lnTo>
                    <a:pt x="121" y="7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90" name="Rectangle 116">
              <a:extLst>
                <a:ext uri="{FF2B5EF4-FFF2-40B4-BE49-F238E27FC236}">
                  <a16:creationId xmlns:a16="http://schemas.microsoft.com/office/drawing/2014/main" id="{780DA84F-B21C-F38E-BDB7-CACFC1BD4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8" y="2200"/>
              <a:ext cx="121" cy="724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91" name="Freeform 117">
              <a:extLst>
                <a:ext uri="{FF2B5EF4-FFF2-40B4-BE49-F238E27FC236}">
                  <a16:creationId xmlns:a16="http://schemas.microsoft.com/office/drawing/2014/main" id="{84BDFCA8-901B-F9C9-5F97-FC04AE834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" y="1958"/>
              <a:ext cx="119" cy="968"/>
            </a:xfrm>
            <a:custGeom>
              <a:avLst/>
              <a:gdLst>
                <a:gd name="T0" fmla="*/ 0 w 121"/>
                <a:gd name="T1" fmla="*/ 0 h 968"/>
                <a:gd name="T2" fmla="*/ 121 w 121"/>
                <a:gd name="T3" fmla="*/ 968 h 968"/>
                <a:gd name="T4" fmla="*/ 0 w 121"/>
                <a:gd name="T5" fmla="*/ 968 h 968"/>
                <a:gd name="T6" fmla="*/ 0 w 121"/>
                <a:gd name="T7" fmla="*/ 0 h 96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968">
                  <a:moveTo>
                    <a:pt x="0" y="0"/>
                  </a:moveTo>
                  <a:lnTo>
                    <a:pt x="121" y="968"/>
                  </a:lnTo>
                  <a:lnTo>
                    <a:pt x="0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92" name="Freeform 118">
              <a:extLst>
                <a:ext uri="{FF2B5EF4-FFF2-40B4-BE49-F238E27FC236}">
                  <a16:creationId xmlns:a16="http://schemas.microsoft.com/office/drawing/2014/main" id="{047FB230-81B3-877A-503B-DFCD93D06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" y="1958"/>
              <a:ext cx="119" cy="968"/>
            </a:xfrm>
            <a:custGeom>
              <a:avLst/>
              <a:gdLst>
                <a:gd name="T0" fmla="*/ 0 w 121"/>
                <a:gd name="T1" fmla="*/ 0 h 968"/>
                <a:gd name="T2" fmla="*/ 121 w 121"/>
                <a:gd name="T3" fmla="*/ 0 h 968"/>
                <a:gd name="T4" fmla="*/ 121 w 121"/>
                <a:gd name="T5" fmla="*/ 968 h 968"/>
                <a:gd name="T6" fmla="*/ 0 w 121"/>
                <a:gd name="T7" fmla="*/ 0 h 96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968">
                  <a:moveTo>
                    <a:pt x="0" y="0"/>
                  </a:moveTo>
                  <a:lnTo>
                    <a:pt x="121" y="0"/>
                  </a:lnTo>
                  <a:lnTo>
                    <a:pt x="121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93" name="Rectangle 119">
              <a:extLst>
                <a:ext uri="{FF2B5EF4-FFF2-40B4-BE49-F238E27FC236}">
                  <a16:creationId xmlns:a16="http://schemas.microsoft.com/office/drawing/2014/main" id="{20C890EF-B79D-7D7F-D39D-6FB65AB8FB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9" y="1958"/>
              <a:ext cx="119" cy="968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94" name="Freeform 120">
              <a:extLst>
                <a:ext uri="{FF2B5EF4-FFF2-40B4-BE49-F238E27FC236}">
                  <a16:creationId xmlns:a16="http://schemas.microsoft.com/office/drawing/2014/main" id="{E804F08A-49AC-45E6-A9B7-5E6F15FFB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0" y="1717"/>
              <a:ext cx="121" cy="1209"/>
            </a:xfrm>
            <a:custGeom>
              <a:avLst/>
              <a:gdLst>
                <a:gd name="T0" fmla="*/ 0 w 121"/>
                <a:gd name="T1" fmla="*/ 0 h 1209"/>
                <a:gd name="T2" fmla="*/ 121 w 121"/>
                <a:gd name="T3" fmla="*/ 1209 h 1209"/>
                <a:gd name="T4" fmla="*/ 0 w 121"/>
                <a:gd name="T5" fmla="*/ 1209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1209">
                  <a:moveTo>
                    <a:pt x="0" y="0"/>
                  </a:moveTo>
                  <a:lnTo>
                    <a:pt x="121" y="1209"/>
                  </a:lnTo>
                  <a:lnTo>
                    <a:pt x="0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95" name="Freeform 121">
              <a:extLst>
                <a:ext uri="{FF2B5EF4-FFF2-40B4-BE49-F238E27FC236}">
                  <a16:creationId xmlns:a16="http://schemas.microsoft.com/office/drawing/2014/main" id="{6D17084D-622E-BD3B-176B-823F5EF7B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0" y="1717"/>
              <a:ext cx="121" cy="1209"/>
            </a:xfrm>
            <a:custGeom>
              <a:avLst/>
              <a:gdLst>
                <a:gd name="T0" fmla="*/ 0 w 121"/>
                <a:gd name="T1" fmla="*/ 0 h 1209"/>
                <a:gd name="T2" fmla="*/ 121 w 121"/>
                <a:gd name="T3" fmla="*/ 0 h 1209"/>
                <a:gd name="T4" fmla="*/ 121 w 121"/>
                <a:gd name="T5" fmla="*/ 1209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1209">
                  <a:moveTo>
                    <a:pt x="0" y="0"/>
                  </a:moveTo>
                  <a:lnTo>
                    <a:pt x="121" y="0"/>
                  </a:lnTo>
                  <a:lnTo>
                    <a:pt x="121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96" name="Rectangle 122">
              <a:extLst>
                <a:ext uri="{FF2B5EF4-FFF2-40B4-BE49-F238E27FC236}">
                  <a16:creationId xmlns:a16="http://schemas.microsoft.com/office/drawing/2014/main" id="{F244A513-331C-5361-D303-2A95C18670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0" y="1717"/>
              <a:ext cx="121" cy="1209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97" name="Freeform 123">
              <a:extLst>
                <a:ext uri="{FF2B5EF4-FFF2-40B4-BE49-F238E27FC236}">
                  <a16:creationId xmlns:a16="http://schemas.microsoft.com/office/drawing/2014/main" id="{F8984C60-C879-251C-4A07-8CDD56B5F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" y="2505"/>
              <a:ext cx="121" cy="421"/>
            </a:xfrm>
            <a:custGeom>
              <a:avLst/>
              <a:gdLst>
                <a:gd name="T0" fmla="*/ 0 w 121"/>
                <a:gd name="T1" fmla="*/ 0 h 421"/>
                <a:gd name="T2" fmla="*/ 121 w 121"/>
                <a:gd name="T3" fmla="*/ 421 h 421"/>
                <a:gd name="T4" fmla="*/ 0 w 121"/>
                <a:gd name="T5" fmla="*/ 421 h 421"/>
                <a:gd name="T6" fmla="*/ 0 w 121"/>
                <a:gd name="T7" fmla="*/ 0 h 4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421">
                  <a:moveTo>
                    <a:pt x="0" y="0"/>
                  </a:moveTo>
                  <a:lnTo>
                    <a:pt x="121" y="421"/>
                  </a:lnTo>
                  <a:lnTo>
                    <a:pt x="0" y="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98" name="Freeform 124">
              <a:extLst>
                <a:ext uri="{FF2B5EF4-FFF2-40B4-BE49-F238E27FC236}">
                  <a16:creationId xmlns:a16="http://schemas.microsoft.com/office/drawing/2014/main" id="{8353B0D1-18BD-B304-C451-303374CD5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" y="2505"/>
              <a:ext cx="121" cy="421"/>
            </a:xfrm>
            <a:custGeom>
              <a:avLst/>
              <a:gdLst>
                <a:gd name="T0" fmla="*/ 0 w 121"/>
                <a:gd name="T1" fmla="*/ 0 h 421"/>
                <a:gd name="T2" fmla="*/ 121 w 121"/>
                <a:gd name="T3" fmla="*/ 0 h 421"/>
                <a:gd name="T4" fmla="*/ 121 w 121"/>
                <a:gd name="T5" fmla="*/ 421 h 421"/>
                <a:gd name="T6" fmla="*/ 0 w 121"/>
                <a:gd name="T7" fmla="*/ 0 h 4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421">
                  <a:moveTo>
                    <a:pt x="0" y="0"/>
                  </a:moveTo>
                  <a:lnTo>
                    <a:pt x="121" y="0"/>
                  </a:lnTo>
                  <a:lnTo>
                    <a:pt x="121" y="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99" name="Rectangle 125">
              <a:extLst>
                <a:ext uri="{FF2B5EF4-FFF2-40B4-BE49-F238E27FC236}">
                  <a16:creationId xmlns:a16="http://schemas.microsoft.com/office/drawing/2014/main" id="{AB086391-6F59-56E1-6C80-DF11E2219C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1" y="2505"/>
              <a:ext cx="121" cy="42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400" name="Freeform 126">
              <a:extLst>
                <a:ext uri="{FF2B5EF4-FFF2-40B4-BE49-F238E27FC236}">
                  <a16:creationId xmlns:a16="http://schemas.microsoft.com/office/drawing/2014/main" id="{038CB0FB-C711-6554-7708-11076282D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" y="2626"/>
              <a:ext cx="119" cy="300"/>
            </a:xfrm>
            <a:custGeom>
              <a:avLst/>
              <a:gdLst>
                <a:gd name="T0" fmla="*/ 0 w 121"/>
                <a:gd name="T1" fmla="*/ 0 h 300"/>
                <a:gd name="T2" fmla="*/ 121 w 121"/>
                <a:gd name="T3" fmla="*/ 300 h 300"/>
                <a:gd name="T4" fmla="*/ 0 w 121"/>
                <a:gd name="T5" fmla="*/ 300 h 300"/>
                <a:gd name="T6" fmla="*/ 0 w 121"/>
                <a:gd name="T7" fmla="*/ 0 h 3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300">
                  <a:moveTo>
                    <a:pt x="0" y="0"/>
                  </a:moveTo>
                  <a:lnTo>
                    <a:pt x="121" y="300"/>
                  </a:lnTo>
                  <a:lnTo>
                    <a:pt x="0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01" name="Freeform 127">
              <a:extLst>
                <a:ext uri="{FF2B5EF4-FFF2-40B4-BE49-F238E27FC236}">
                  <a16:creationId xmlns:a16="http://schemas.microsoft.com/office/drawing/2014/main" id="{30317BEA-7339-95BF-AB46-3384B8552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" y="2626"/>
              <a:ext cx="119" cy="300"/>
            </a:xfrm>
            <a:custGeom>
              <a:avLst/>
              <a:gdLst>
                <a:gd name="T0" fmla="*/ 0 w 121"/>
                <a:gd name="T1" fmla="*/ 0 h 300"/>
                <a:gd name="T2" fmla="*/ 121 w 121"/>
                <a:gd name="T3" fmla="*/ 0 h 300"/>
                <a:gd name="T4" fmla="*/ 121 w 121"/>
                <a:gd name="T5" fmla="*/ 300 h 300"/>
                <a:gd name="T6" fmla="*/ 0 w 121"/>
                <a:gd name="T7" fmla="*/ 0 h 3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300">
                  <a:moveTo>
                    <a:pt x="0" y="0"/>
                  </a:moveTo>
                  <a:lnTo>
                    <a:pt x="121" y="0"/>
                  </a:lnTo>
                  <a:lnTo>
                    <a:pt x="121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02" name="Rectangle 128">
              <a:extLst>
                <a:ext uri="{FF2B5EF4-FFF2-40B4-BE49-F238E27FC236}">
                  <a16:creationId xmlns:a16="http://schemas.microsoft.com/office/drawing/2014/main" id="{83B1FF24-3796-C0A0-BD9D-FF14401D4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2" y="2626"/>
              <a:ext cx="119" cy="300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403" name="Freeform 129">
              <a:extLst>
                <a:ext uri="{FF2B5EF4-FFF2-40B4-BE49-F238E27FC236}">
                  <a16:creationId xmlns:a16="http://schemas.microsoft.com/office/drawing/2014/main" id="{48A41600-6277-A688-FA33-40A42542E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3" y="2863"/>
              <a:ext cx="128" cy="63"/>
            </a:xfrm>
            <a:custGeom>
              <a:avLst/>
              <a:gdLst>
                <a:gd name="T0" fmla="*/ 0 w 126"/>
                <a:gd name="T1" fmla="*/ 0 h 63"/>
                <a:gd name="T2" fmla="*/ 126 w 126"/>
                <a:gd name="T3" fmla="*/ 63 h 63"/>
                <a:gd name="T4" fmla="*/ 0 w 126"/>
                <a:gd name="T5" fmla="*/ 63 h 63"/>
                <a:gd name="T6" fmla="*/ 0 w 126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6" h="63">
                  <a:moveTo>
                    <a:pt x="0" y="0"/>
                  </a:moveTo>
                  <a:lnTo>
                    <a:pt x="126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04" name="Freeform 130">
              <a:extLst>
                <a:ext uri="{FF2B5EF4-FFF2-40B4-BE49-F238E27FC236}">
                  <a16:creationId xmlns:a16="http://schemas.microsoft.com/office/drawing/2014/main" id="{5AC4CF70-F953-A253-07E7-089A24174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3" y="2863"/>
              <a:ext cx="128" cy="63"/>
            </a:xfrm>
            <a:custGeom>
              <a:avLst/>
              <a:gdLst>
                <a:gd name="T0" fmla="*/ 0 w 126"/>
                <a:gd name="T1" fmla="*/ 0 h 63"/>
                <a:gd name="T2" fmla="*/ 126 w 126"/>
                <a:gd name="T3" fmla="*/ 0 h 63"/>
                <a:gd name="T4" fmla="*/ 126 w 126"/>
                <a:gd name="T5" fmla="*/ 63 h 63"/>
                <a:gd name="T6" fmla="*/ 0 w 126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6" h="63">
                  <a:moveTo>
                    <a:pt x="0" y="0"/>
                  </a:moveTo>
                  <a:lnTo>
                    <a:pt x="126" y="0"/>
                  </a:lnTo>
                  <a:lnTo>
                    <a:pt x="126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05" name="Rectangle 131">
              <a:extLst>
                <a:ext uri="{FF2B5EF4-FFF2-40B4-BE49-F238E27FC236}">
                  <a16:creationId xmlns:a16="http://schemas.microsoft.com/office/drawing/2014/main" id="{D762DF02-4B37-804A-BDA1-F4739EB786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3" y="2863"/>
              <a:ext cx="128" cy="63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406" name="Freeform 132">
              <a:extLst>
                <a:ext uri="{FF2B5EF4-FFF2-40B4-BE49-F238E27FC236}">
                  <a16:creationId xmlns:a16="http://schemas.microsoft.com/office/drawing/2014/main" id="{AF7479CB-B3FB-949C-2C6E-4D0886C938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9" y="2926"/>
              <a:ext cx="121" cy="1"/>
            </a:xfrm>
            <a:custGeom>
              <a:avLst/>
              <a:gdLst>
                <a:gd name="T0" fmla="*/ 0 w 121"/>
                <a:gd name="T1" fmla="*/ 0 h 1"/>
                <a:gd name="T2" fmla="*/ 121 w 121"/>
                <a:gd name="T3" fmla="*/ 0 h 1"/>
                <a:gd name="T4" fmla="*/ 0 w 12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1" h="1">
                  <a:moveTo>
                    <a:pt x="0" y="0"/>
                  </a:moveTo>
                  <a:lnTo>
                    <a:pt x="1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07" name="Rectangle 133">
              <a:extLst>
                <a:ext uri="{FF2B5EF4-FFF2-40B4-BE49-F238E27FC236}">
                  <a16:creationId xmlns:a16="http://schemas.microsoft.com/office/drawing/2014/main" id="{DDBC598E-492D-C568-23C4-19AA67F960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9" y="2926"/>
              <a:ext cx="12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408" name="Freeform 134">
              <a:extLst>
                <a:ext uri="{FF2B5EF4-FFF2-40B4-BE49-F238E27FC236}">
                  <a16:creationId xmlns:a16="http://schemas.microsoft.com/office/drawing/2014/main" id="{10E1DC02-BAE0-B0D7-836B-551FDFC80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" y="2863"/>
              <a:ext cx="119" cy="63"/>
            </a:xfrm>
            <a:custGeom>
              <a:avLst/>
              <a:gdLst>
                <a:gd name="T0" fmla="*/ 0 w 121"/>
                <a:gd name="T1" fmla="*/ 0 h 63"/>
                <a:gd name="T2" fmla="*/ 121 w 121"/>
                <a:gd name="T3" fmla="*/ 63 h 63"/>
                <a:gd name="T4" fmla="*/ 0 w 121"/>
                <a:gd name="T5" fmla="*/ 63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63">
                  <a:moveTo>
                    <a:pt x="0" y="0"/>
                  </a:moveTo>
                  <a:lnTo>
                    <a:pt x="121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09" name="Freeform 135">
              <a:extLst>
                <a:ext uri="{FF2B5EF4-FFF2-40B4-BE49-F238E27FC236}">
                  <a16:creationId xmlns:a16="http://schemas.microsoft.com/office/drawing/2014/main" id="{86C9BB26-A085-137A-561A-85D5DAE54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" y="2863"/>
              <a:ext cx="119" cy="63"/>
            </a:xfrm>
            <a:custGeom>
              <a:avLst/>
              <a:gdLst>
                <a:gd name="T0" fmla="*/ 0 w 121"/>
                <a:gd name="T1" fmla="*/ 0 h 63"/>
                <a:gd name="T2" fmla="*/ 121 w 121"/>
                <a:gd name="T3" fmla="*/ 0 h 63"/>
                <a:gd name="T4" fmla="*/ 121 w 121"/>
                <a:gd name="T5" fmla="*/ 63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63">
                  <a:moveTo>
                    <a:pt x="0" y="0"/>
                  </a:moveTo>
                  <a:lnTo>
                    <a:pt x="121" y="0"/>
                  </a:lnTo>
                  <a:lnTo>
                    <a:pt x="121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10" name="Rectangle 136">
              <a:extLst>
                <a:ext uri="{FF2B5EF4-FFF2-40B4-BE49-F238E27FC236}">
                  <a16:creationId xmlns:a16="http://schemas.microsoft.com/office/drawing/2014/main" id="{B5BC956E-E288-C05B-D2F7-9D4CA6931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0" y="2863"/>
              <a:ext cx="119" cy="63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411" name="Rectangle 137">
              <a:extLst>
                <a:ext uri="{FF2B5EF4-FFF2-40B4-BE49-F238E27FC236}">
                  <a16:creationId xmlns:a16="http://schemas.microsoft.com/office/drawing/2014/main" id="{58F0F3C7-93D9-E081-6118-413A8DEEB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3" y="1094"/>
              <a:ext cx="92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en-US" sz="2294"/>
            </a:p>
          </p:txBody>
        </p:sp>
        <p:sp>
          <p:nvSpPr>
            <p:cNvPr id="12412" name="Rectangle 138">
              <a:extLst>
                <a:ext uri="{FF2B5EF4-FFF2-40B4-BE49-F238E27FC236}">
                  <a16:creationId xmlns:a16="http://schemas.microsoft.com/office/drawing/2014/main" id="{C33860C4-F7AF-7218-A6ED-8E27440DBC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9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a</a:t>
              </a:r>
              <a:endParaRPr lang="en-US" altLang="en-US" sz="2294"/>
            </a:p>
          </p:txBody>
        </p:sp>
        <p:sp>
          <p:nvSpPr>
            <p:cNvPr id="12413" name="Rectangle 139">
              <a:extLst>
                <a:ext uri="{FF2B5EF4-FFF2-40B4-BE49-F238E27FC236}">
                  <a16:creationId xmlns:a16="http://schemas.microsoft.com/office/drawing/2014/main" id="{8FDA3D66-AE44-D57E-28F9-6EEBED174F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2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g</a:t>
              </a:r>
              <a:endParaRPr lang="en-US" altLang="en-US" sz="2294"/>
            </a:p>
          </p:txBody>
        </p:sp>
        <p:sp>
          <p:nvSpPr>
            <p:cNvPr id="12414" name="Rectangle 140">
              <a:extLst>
                <a:ext uri="{FF2B5EF4-FFF2-40B4-BE49-F238E27FC236}">
                  <a16:creationId xmlns:a16="http://schemas.microsoft.com/office/drawing/2014/main" id="{FD568799-20AF-1E72-A95F-ADC167D47D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5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e</a:t>
              </a:r>
              <a:endParaRPr lang="en-US" altLang="en-US" sz="2294"/>
            </a:p>
          </p:txBody>
        </p:sp>
        <p:sp>
          <p:nvSpPr>
            <p:cNvPr id="12415" name="Rectangle 141">
              <a:extLst>
                <a:ext uri="{FF2B5EF4-FFF2-40B4-BE49-F238E27FC236}">
                  <a16:creationId xmlns:a16="http://schemas.microsoft.com/office/drawing/2014/main" id="{4EDB2A45-FF58-1AFA-E9BE-BAEB6C26B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7" y="1094"/>
              <a:ext cx="35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294"/>
            </a:p>
          </p:txBody>
        </p:sp>
        <p:sp>
          <p:nvSpPr>
            <p:cNvPr id="12416" name="Rectangle 142">
              <a:extLst>
                <a:ext uri="{FF2B5EF4-FFF2-40B4-BE49-F238E27FC236}">
                  <a16:creationId xmlns:a16="http://schemas.microsoft.com/office/drawing/2014/main" id="{6937CBBF-F75C-D4EB-E878-0C01580F8A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6" y="1094"/>
              <a:ext cx="84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B</a:t>
              </a:r>
              <a:endParaRPr lang="en-US" altLang="en-US" sz="2294"/>
            </a:p>
          </p:txBody>
        </p:sp>
        <p:sp>
          <p:nvSpPr>
            <p:cNvPr id="12417" name="Rectangle 143">
              <a:extLst>
                <a:ext uri="{FF2B5EF4-FFF2-40B4-BE49-F238E27FC236}">
                  <a16:creationId xmlns:a16="http://schemas.microsoft.com/office/drawing/2014/main" id="{41CCB1F0-3D88-A7E9-0839-3683E8F319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3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e</a:t>
              </a:r>
              <a:endParaRPr lang="en-US" altLang="en-US" sz="2294"/>
            </a:p>
          </p:txBody>
        </p:sp>
        <p:sp>
          <p:nvSpPr>
            <p:cNvPr id="12418" name="Rectangle 144">
              <a:extLst>
                <a:ext uri="{FF2B5EF4-FFF2-40B4-BE49-F238E27FC236}">
                  <a16:creationId xmlns:a16="http://schemas.microsoft.com/office/drawing/2014/main" id="{5ED8B556-EE03-D576-FED3-6CD59F4622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a</a:t>
              </a:r>
              <a:endParaRPr lang="en-US" altLang="en-US" sz="2294"/>
            </a:p>
          </p:txBody>
        </p:sp>
        <p:sp>
          <p:nvSpPr>
            <p:cNvPr id="12419" name="Rectangle 145">
              <a:extLst>
                <a:ext uri="{FF2B5EF4-FFF2-40B4-BE49-F238E27FC236}">
                  <a16:creationId xmlns:a16="http://schemas.microsoft.com/office/drawing/2014/main" id="{67FE01AE-66D2-BD18-ECA1-181C43E8AA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8" y="1094"/>
              <a:ext cx="42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r</a:t>
              </a:r>
              <a:endParaRPr lang="en-US" altLang="en-US" sz="2294"/>
            </a:p>
          </p:txBody>
        </p:sp>
        <p:sp>
          <p:nvSpPr>
            <p:cNvPr id="12420" name="Rectangle 146">
              <a:extLst>
                <a:ext uri="{FF2B5EF4-FFF2-40B4-BE49-F238E27FC236}">
                  <a16:creationId xmlns:a16="http://schemas.microsoft.com/office/drawing/2014/main" id="{5698EA3A-5177-E82E-8FAE-ED22F3D3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2" y="1094"/>
              <a:ext cx="29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i</a:t>
              </a:r>
              <a:endParaRPr lang="en-US" altLang="en-US" sz="2294"/>
            </a:p>
          </p:txBody>
        </p:sp>
        <p:sp>
          <p:nvSpPr>
            <p:cNvPr id="12421" name="Rectangle 147">
              <a:extLst>
                <a:ext uri="{FF2B5EF4-FFF2-40B4-BE49-F238E27FC236}">
                  <a16:creationId xmlns:a16="http://schemas.microsoft.com/office/drawing/2014/main" id="{D9E723AA-A306-D99B-F53C-9C15B8079F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2" y="1094"/>
              <a:ext cx="70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n</a:t>
              </a:r>
              <a:endParaRPr lang="en-US" altLang="en-US" sz="2294"/>
            </a:p>
          </p:txBody>
        </p:sp>
        <p:sp>
          <p:nvSpPr>
            <p:cNvPr id="12422" name="Rectangle 148">
              <a:extLst>
                <a:ext uri="{FF2B5EF4-FFF2-40B4-BE49-F238E27FC236}">
                  <a16:creationId xmlns:a16="http://schemas.microsoft.com/office/drawing/2014/main" id="{2471EAAE-5DF8-A2AA-3866-ED9BFCA0E2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3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g</a:t>
              </a:r>
              <a:endParaRPr lang="en-US" altLang="en-US" sz="2294"/>
            </a:p>
          </p:txBody>
        </p:sp>
        <p:sp>
          <p:nvSpPr>
            <p:cNvPr id="12423" name="Rectangle 149">
              <a:extLst>
                <a:ext uri="{FF2B5EF4-FFF2-40B4-BE49-F238E27FC236}">
                  <a16:creationId xmlns:a16="http://schemas.microsoft.com/office/drawing/2014/main" id="{707BAC48-5C20-2DF0-37F7-0C7C49909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6" y="1094"/>
              <a:ext cx="37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294"/>
            </a:p>
          </p:txBody>
        </p:sp>
        <p:sp>
          <p:nvSpPr>
            <p:cNvPr id="12424" name="Rectangle 150">
              <a:extLst>
                <a:ext uri="{FF2B5EF4-FFF2-40B4-BE49-F238E27FC236}">
                  <a16:creationId xmlns:a16="http://schemas.microsoft.com/office/drawing/2014/main" id="{883C0819-5BEA-9FB9-FFCD-D1EE1B56B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5" y="1094"/>
              <a:ext cx="92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en-US" sz="2294"/>
            </a:p>
          </p:txBody>
        </p:sp>
        <p:sp>
          <p:nvSpPr>
            <p:cNvPr id="12425" name="Rectangle 151">
              <a:extLst>
                <a:ext uri="{FF2B5EF4-FFF2-40B4-BE49-F238E27FC236}">
                  <a16:creationId xmlns:a16="http://schemas.microsoft.com/office/drawing/2014/main" id="{F10FDE30-5D76-F201-652E-1860AD449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1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a</a:t>
              </a:r>
              <a:endParaRPr lang="en-US" altLang="en-US" sz="2294"/>
            </a:p>
          </p:txBody>
        </p:sp>
        <p:sp>
          <p:nvSpPr>
            <p:cNvPr id="12426" name="Rectangle 152">
              <a:extLst>
                <a:ext uri="{FF2B5EF4-FFF2-40B4-BE49-F238E27FC236}">
                  <a16:creationId xmlns:a16="http://schemas.microsoft.com/office/drawing/2014/main" id="{3C1C4F54-B484-4AAB-91C7-F55A5BE8F4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4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p</a:t>
              </a:r>
              <a:endParaRPr lang="en-US" altLang="en-US" sz="2294"/>
            </a:p>
          </p:txBody>
        </p:sp>
        <p:sp>
          <p:nvSpPr>
            <p:cNvPr id="12427" name="Rectangle 153">
              <a:extLst>
                <a:ext uri="{FF2B5EF4-FFF2-40B4-BE49-F238E27FC236}">
                  <a16:creationId xmlns:a16="http://schemas.microsoft.com/office/drawing/2014/main" id="{13367E23-E7BE-CD51-6516-2634C79FA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7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a</a:t>
              </a:r>
              <a:endParaRPr lang="en-US" altLang="en-US" sz="2294"/>
            </a:p>
          </p:txBody>
        </p:sp>
        <p:sp>
          <p:nvSpPr>
            <p:cNvPr id="12428" name="Rectangle 154">
              <a:extLst>
                <a:ext uri="{FF2B5EF4-FFF2-40B4-BE49-F238E27FC236}">
                  <a16:creationId xmlns:a16="http://schemas.microsoft.com/office/drawing/2014/main" id="{861BFE25-9ADE-DF77-13BB-9ECCC7FED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9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b</a:t>
              </a:r>
              <a:endParaRPr lang="en-US" altLang="en-US" sz="2294"/>
            </a:p>
          </p:txBody>
        </p:sp>
        <p:sp>
          <p:nvSpPr>
            <p:cNvPr id="12429" name="Rectangle 155">
              <a:extLst>
                <a:ext uri="{FF2B5EF4-FFF2-40B4-BE49-F238E27FC236}">
                  <a16:creationId xmlns:a16="http://schemas.microsoft.com/office/drawing/2014/main" id="{2A9DBDE6-6B1E-EFDC-631F-24CBFB51B5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2" y="1094"/>
              <a:ext cx="29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i</a:t>
              </a:r>
              <a:endParaRPr lang="en-US" altLang="en-US" sz="2294"/>
            </a:p>
          </p:txBody>
        </p:sp>
        <p:sp>
          <p:nvSpPr>
            <p:cNvPr id="12430" name="Rectangle 156">
              <a:extLst>
                <a:ext uri="{FF2B5EF4-FFF2-40B4-BE49-F238E27FC236}">
                  <a16:creationId xmlns:a16="http://schemas.microsoft.com/office/drawing/2014/main" id="{1AE59053-E935-1AED-F1B0-382F5CB2E9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1" y="1094"/>
              <a:ext cx="29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l</a:t>
              </a:r>
              <a:endParaRPr lang="en-US" altLang="en-US" sz="2294"/>
            </a:p>
          </p:txBody>
        </p:sp>
        <p:sp>
          <p:nvSpPr>
            <p:cNvPr id="12431" name="Rectangle 157">
              <a:extLst>
                <a:ext uri="{FF2B5EF4-FFF2-40B4-BE49-F238E27FC236}">
                  <a16:creationId xmlns:a16="http://schemas.microsoft.com/office/drawing/2014/main" id="{F49857A3-2574-99B4-51BE-1DE00582F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0" y="1094"/>
              <a:ext cx="29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i</a:t>
              </a:r>
              <a:endParaRPr lang="en-US" altLang="en-US" sz="2294"/>
            </a:p>
          </p:txBody>
        </p:sp>
        <p:sp>
          <p:nvSpPr>
            <p:cNvPr id="12432" name="Rectangle 158">
              <a:extLst>
                <a:ext uri="{FF2B5EF4-FFF2-40B4-BE49-F238E27FC236}">
                  <a16:creationId xmlns:a16="http://schemas.microsoft.com/office/drawing/2014/main" id="{61C0F058-751F-8E1A-FC6F-AC15BC05B8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9" y="1094"/>
              <a:ext cx="35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t</a:t>
              </a:r>
              <a:endParaRPr lang="en-US" altLang="en-US" sz="2294"/>
            </a:p>
          </p:txBody>
        </p:sp>
        <p:sp>
          <p:nvSpPr>
            <p:cNvPr id="12433" name="Rectangle 159">
              <a:extLst>
                <a:ext uri="{FF2B5EF4-FFF2-40B4-BE49-F238E27FC236}">
                  <a16:creationId xmlns:a16="http://schemas.microsoft.com/office/drawing/2014/main" id="{24E3CE4E-971D-E428-9588-342720A55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" y="1094"/>
              <a:ext cx="63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y</a:t>
              </a:r>
              <a:endParaRPr lang="en-US" altLang="en-US" sz="2294"/>
            </a:p>
          </p:txBody>
        </p:sp>
        <p:sp>
          <p:nvSpPr>
            <p:cNvPr id="12434" name="Rectangle 160">
              <a:extLst>
                <a:ext uri="{FF2B5EF4-FFF2-40B4-BE49-F238E27FC236}">
                  <a16:creationId xmlns:a16="http://schemas.microsoft.com/office/drawing/2014/main" id="{5CCFD52C-6837-95AE-A4DE-37AF621C5A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5" y="1094"/>
              <a:ext cx="35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294"/>
            </a:p>
          </p:txBody>
        </p:sp>
        <p:sp>
          <p:nvSpPr>
            <p:cNvPr id="12435" name="Rectangle 161">
              <a:extLst>
                <a:ext uri="{FF2B5EF4-FFF2-40B4-BE49-F238E27FC236}">
                  <a16:creationId xmlns:a16="http://schemas.microsoft.com/office/drawing/2014/main" id="{026AE78E-996B-FB5B-0BBF-E2A7E50CF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4" y="1094"/>
              <a:ext cx="86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A</a:t>
              </a:r>
              <a:endParaRPr lang="en-US" altLang="en-US" sz="2294"/>
            </a:p>
          </p:txBody>
        </p:sp>
        <p:sp>
          <p:nvSpPr>
            <p:cNvPr id="12436" name="Rectangle 162">
              <a:extLst>
                <a:ext uri="{FF2B5EF4-FFF2-40B4-BE49-F238E27FC236}">
                  <a16:creationId xmlns:a16="http://schemas.microsoft.com/office/drawing/2014/main" id="{728F351F-ADCA-51D4-8EB0-7CAB13D93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1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n</a:t>
              </a:r>
              <a:endParaRPr lang="en-US" altLang="en-US" sz="2294"/>
            </a:p>
          </p:txBody>
        </p:sp>
        <p:sp>
          <p:nvSpPr>
            <p:cNvPr id="12437" name="Rectangle 163">
              <a:extLst>
                <a:ext uri="{FF2B5EF4-FFF2-40B4-BE49-F238E27FC236}">
                  <a16:creationId xmlns:a16="http://schemas.microsoft.com/office/drawing/2014/main" id="{2661B152-72DC-F012-3EDE-F297C9D4C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4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a</a:t>
              </a:r>
              <a:endParaRPr lang="en-US" altLang="en-US" sz="2294"/>
            </a:p>
          </p:txBody>
        </p:sp>
        <p:sp>
          <p:nvSpPr>
            <p:cNvPr id="12438" name="Rectangle 164">
              <a:extLst>
                <a:ext uri="{FF2B5EF4-FFF2-40B4-BE49-F238E27FC236}">
                  <a16:creationId xmlns:a16="http://schemas.microsoft.com/office/drawing/2014/main" id="{58C93987-90C2-2256-4F25-3784D6C34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6" y="1094"/>
              <a:ext cx="29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l</a:t>
              </a:r>
              <a:endParaRPr lang="en-US" altLang="en-US" sz="2294"/>
            </a:p>
          </p:txBody>
        </p:sp>
        <p:sp>
          <p:nvSpPr>
            <p:cNvPr id="12439" name="Rectangle 165">
              <a:extLst>
                <a:ext uri="{FF2B5EF4-FFF2-40B4-BE49-F238E27FC236}">
                  <a16:creationId xmlns:a16="http://schemas.microsoft.com/office/drawing/2014/main" id="{C980275B-4F33-85EA-45D4-473D19AC3D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5" y="1094"/>
              <a:ext cx="63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y</a:t>
              </a:r>
              <a:endParaRPr lang="en-US" altLang="en-US" sz="2294"/>
            </a:p>
          </p:txBody>
        </p:sp>
        <p:sp>
          <p:nvSpPr>
            <p:cNvPr id="12440" name="Rectangle 166">
              <a:extLst>
                <a:ext uri="{FF2B5EF4-FFF2-40B4-BE49-F238E27FC236}">
                  <a16:creationId xmlns:a16="http://schemas.microsoft.com/office/drawing/2014/main" id="{DD072F6F-5823-3DD9-45CA-0AA57C0822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3" y="1094"/>
              <a:ext cx="63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s</a:t>
              </a:r>
              <a:endParaRPr lang="en-US" altLang="en-US" sz="2294"/>
            </a:p>
          </p:txBody>
        </p:sp>
        <p:sp>
          <p:nvSpPr>
            <p:cNvPr id="12441" name="Rectangle 167">
              <a:extLst>
                <a:ext uri="{FF2B5EF4-FFF2-40B4-BE49-F238E27FC236}">
                  <a16:creationId xmlns:a16="http://schemas.microsoft.com/office/drawing/2014/main" id="{9575A975-7180-07BA-B377-D34C4B162E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1" y="1094"/>
              <a:ext cx="29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i</a:t>
              </a:r>
              <a:endParaRPr lang="en-US" altLang="en-US" sz="2294"/>
            </a:p>
          </p:txBody>
        </p:sp>
        <p:sp>
          <p:nvSpPr>
            <p:cNvPr id="12442" name="Rectangle 168">
              <a:extLst>
                <a:ext uri="{FF2B5EF4-FFF2-40B4-BE49-F238E27FC236}">
                  <a16:creationId xmlns:a16="http://schemas.microsoft.com/office/drawing/2014/main" id="{1E971715-2ACD-0285-4A7B-4C3F5FBB7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0" y="1094"/>
              <a:ext cx="63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s</a:t>
              </a:r>
              <a:endParaRPr lang="en-US" altLang="en-US" sz="2294"/>
            </a:p>
          </p:txBody>
        </p:sp>
        <p:sp>
          <p:nvSpPr>
            <p:cNvPr id="12443" name="Freeform 169">
              <a:extLst>
                <a:ext uri="{FF2B5EF4-FFF2-40B4-BE49-F238E27FC236}">
                  <a16:creationId xmlns:a16="http://schemas.microsoft.com/office/drawing/2014/main" id="{EE45F6BD-1B8D-DA87-5CA4-7A4F3A3C9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7" y="2906"/>
              <a:ext cx="15" cy="10"/>
            </a:xfrm>
            <a:custGeom>
              <a:avLst/>
              <a:gdLst>
                <a:gd name="T0" fmla="*/ 14 w 14"/>
                <a:gd name="T1" fmla="*/ 5 h 10"/>
                <a:gd name="T2" fmla="*/ 0 w 14"/>
                <a:gd name="T3" fmla="*/ 0 h 10"/>
                <a:gd name="T4" fmla="*/ 0 w 14"/>
                <a:gd name="T5" fmla="*/ 10 h 10"/>
                <a:gd name="T6" fmla="*/ 14 w 14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14" y="5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44" name="Freeform 170">
              <a:extLst>
                <a:ext uri="{FF2B5EF4-FFF2-40B4-BE49-F238E27FC236}">
                  <a16:creationId xmlns:a16="http://schemas.microsoft.com/office/drawing/2014/main" id="{20749158-E511-C876-83E9-2A4464BC7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7" y="2901"/>
              <a:ext cx="15" cy="8"/>
            </a:xfrm>
            <a:custGeom>
              <a:avLst/>
              <a:gdLst>
                <a:gd name="T0" fmla="*/ 14 w 14"/>
                <a:gd name="T1" fmla="*/ 10 h 10"/>
                <a:gd name="T2" fmla="*/ 9 w 14"/>
                <a:gd name="T3" fmla="*/ 0 h 10"/>
                <a:gd name="T4" fmla="*/ 0 w 14"/>
                <a:gd name="T5" fmla="*/ 5 h 10"/>
                <a:gd name="T6" fmla="*/ 14 w 14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45" name="Freeform 171">
              <a:extLst>
                <a:ext uri="{FF2B5EF4-FFF2-40B4-BE49-F238E27FC236}">
                  <a16:creationId xmlns:a16="http://schemas.microsoft.com/office/drawing/2014/main" id="{71BD8E38-4521-2CDA-6372-0FA2EE7AE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" y="2906"/>
              <a:ext cx="0" cy="5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0 w 1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46" name="Freeform 172">
              <a:extLst>
                <a:ext uri="{FF2B5EF4-FFF2-40B4-BE49-F238E27FC236}">
                  <a16:creationId xmlns:a16="http://schemas.microsoft.com/office/drawing/2014/main" id="{47CC9D0A-F745-1421-7B2F-92CEC5414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" y="2911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47" name="Freeform 173">
              <a:extLst>
                <a:ext uri="{FF2B5EF4-FFF2-40B4-BE49-F238E27FC236}">
                  <a16:creationId xmlns:a16="http://schemas.microsoft.com/office/drawing/2014/main" id="{DA93AC5F-E639-571C-3812-2D0AA42B1C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" y="2901"/>
              <a:ext cx="15" cy="8"/>
            </a:xfrm>
            <a:custGeom>
              <a:avLst/>
              <a:gdLst>
                <a:gd name="T0" fmla="*/ 15 w 15"/>
                <a:gd name="T1" fmla="*/ 5 h 10"/>
                <a:gd name="T2" fmla="*/ 0 w 15"/>
                <a:gd name="T3" fmla="*/ 0 h 10"/>
                <a:gd name="T4" fmla="*/ 5 w 15"/>
                <a:gd name="T5" fmla="*/ 10 h 10"/>
                <a:gd name="T6" fmla="*/ 15 w 15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0">
                  <a:moveTo>
                    <a:pt x="15" y="5"/>
                  </a:moveTo>
                  <a:lnTo>
                    <a:pt x="0" y="0"/>
                  </a:lnTo>
                  <a:lnTo>
                    <a:pt x="5" y="10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48" name="Freeform 174">
              <a:extLst>
                <a:ext uri="{FF2B5EF4-FFF2-40B4-BE49-F238E27FC236}">
                  <a16:creationId xmlns:a16="http://schemas.microsoft.com/office/drawing/2014/main" id="{5A884E8F-56A9-BB57-4C6D-E089B6630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" y="2901"/>
              <a:ext cx="15" cy="5"/>
            </a:xfrm>
            <a:custGeom>
              <a:avLst/>
              <a:gdLst>
                <a:gd name="T0" fmla="*/ 15 w 15"/>
                <a:gd name="T1" fmla="*/ 5 h 5"/>
                <a:gd name="T2" fmla="*/ 15 w 15"/>
                <a:gd name="T3" fmla="*/ 0 h 5"/>
                <a:gd name="T4" fmla="*/ 0 w 15"/>
                <a:gd name="T5" fmla="*/ 0 h 5"/>
                <a:gd name="T6" fmla="*/ 15 w 15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5">
                  <a:moveTo>
                    <a:pt x="15" y="5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49" name="Freeform 175">
              <a:extLst>
                <a:ext uri="{FF2B5EF4-FFF2-40B4-BE49-F238E27FC236}">
                  <a16:creationId xmlns:a16="http://schemas.microsoft.com/office/drawing/2014/main" id="{120815CF-6BB9-CA55-7468-A092837E8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" y="2901"/>
              <a:ext cx="5" cy="5"/>
            </a:xfrm>
            <a:custGeom>
              <a:avLst/>
              <a:gdLst>
                <a:gd name="T0" fmla="*/ 0 w 5"/>
                <a:gd name="T1" fmla="*/ 5 h 5"/>
                <a:gd name="T2" fmla="*/ 0 w 5"/>
                <a:gd name="T3" fmla="*/ 5 h 5"/>
                <a:gd name="T4" fmla="*/ 5 w 5"/>
                <a:gd name="T5" fmla="*/ 0 h 5"/>
                <a:gd name="T6" fmla="*/ 0 w 5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0" name="Freeform 176">
              <a:extLst>
                <a:ext uri="{FF2B5EF4-FFF2-40B4-BE49-F238E27FC236}">
                  <a16:creationId xmlns:a16="http://schemas.microsoft.com/office/drawing/2014/main" id="{574A78F1-CEFF-EBED-E9CE-19B4C456E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" y="290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1" name="Freeform 177">
              <a:extLst>
                <a:ext uri="{FF2B5EF4-FFF2-40B4-BE49-F238E27FC236}">
                  <a16:creationId xmlns:a16="http://schemas.microsoft.com/office/drawing/2014/main" id="{6A9A9003-31FD-138F-118E-5A05B0BE4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" y="2901"/>
              <a:ext cx="14" cy="5"/>
            </a:xfrm>
            <a:custGeom>
              <a:avLst/>
              <a:gdLst>
                <a:gd name="T0" fmla="*/ 14 w 14"/>
                <a:gd name="T1" fmla="*/ 5 h 5"/>
                <a:gd name="T2" fmla="*/ 0 w 14"/>
                <a:gd name="T3" fmla="*/ 0 h 5"/>
                <a:gd name="T4" fmla="*/ 0 w 14"/>
                <a:gd name="T5" fmla="*/ 5 h 5"/>
                <a:gd name="T6" fmla="*/ 14 w 14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2" name="Freeform 178">
              <a:extLst>
                <a:ext uri="{FF2B5EF4-FFF2-40B4-BE49-F238E27FC236}">
                  <a16:creationId xmlns:a16="http://schemas.microsoft.com/office/drawing/2014/main" id="{DB92865F-60F2-CC0B-2E32-817A07F7D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" y="2897"/>
              <a:ext cx="14" cy="9"/>
            </a:xfrm>
            <a:custGeom>
              <a:avLst/>
              <a:gdLst>
                <a:gd name="T0" fmla="*/ 14 w 14"/>
                <a:gd name="T1" fmla="*/ 9 h 9"/>
                <a:gd name="T2" fmla="*/ 14 w 14"/>
                <a:gd name="T3" fmla="*/ 0 h 9"/>
                <a:gd name="T4" fmla="*/ 0 w 14"/>
                <a:gd name="T5" fmla="*/ 4 h 9"/>
                <a:gd name="T6" fmla="*/ 14 w 14"/>
                <a:gd name="T7" fmla="*/ 9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9">
                  <a:moveTo>
                    <a:pt x="14" y="9"/>
                  </a:moveTo>
                  <a:lnTo>
                    <a:pt x="14" y="0"/>
                  </a:lnTo>
                  <a:lnTo>
                    <a:pt x="0" y="4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3" name="Freeform 179">
              <a:extLst>
                <a:ext uri="{FF2B5EF4-FFF2-40B4-BE49-F238E27FC236}">
                  <a16:creationId xmlns:a16="http://schemas.microsoft.com/office/drawing/2014/main" id="{F6331F9B-96EE-B75B-55F4-BF74F0861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901"/>
              <a:ext cx="0" cy="5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0 w 1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4" name="Freeform 180">
              <a:extLst>
                <a:ext uri="{FF2B5EF4-FFF2-40B4-BE49-F238E27FC236}">
                  <a16:creationId xmlns:a16="http://schemas.microsoft.com/office/drawing/2014/main" id="{B8BA699D-DE8A-5885-F7CD-6B312E85A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90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5" name="Freeform 181">
              <a:extLst>
                <a:ext uri="{FF2B5EF4-FFF2-40B4-BE49-F238E27FC236}">
                  <a16:creationId xmlns:a16="http://schemas.microsoft.com/office/drawing/2014/main" id="{AE2594B7-A22E-9639-A523-EFB0D881D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897"/>
              <a:ext cx="16" cy="9"/>
            </a:xfrm>
            <a:custGeom>
              <a:avLst/>
              <a:gdLst>
                <a:gd name="T0" fmla="*/ 15 w 15"/>
                <a:gd name="T1" fmla="*/ 4 h 9"/>
                <a:gd name="T2" fmla="*/ 0 w 15"/>
                <a:gd name="T3" fmla="*/ 0 h 9"/>
                <a:gd name="T4" fmla="*/ 0 w 15"/>
                <a:gd name="T5" fmla="*/ 9 h 9"/>
                <a:gd name="T6" fmla="*/ 15 w 15"/>
                <a:gd name="T7" fmla="*/ 4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6" name="Freeform 182">
              <a:extLst>
                <a:ext uri="{FF2B5EF4-FFF2-40B4-BE49-F238E27FC236}">
                  <a16:creationId xmlns:a16="http://schemas.microsoft.com/office/drawing/2014/main" id="{563F462A-E922-1565-45B9-227084F16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892"/>
              <a:ext cx="16" cy="9"/>
            </a:xfrm>
            <a:custGeom>
              <a:avLst/>
              <a:gdLst>
                <a:gd name="T0" fmla="*/ 15 w 15"/>
                <a:gd name="T1" fmla="*/ 9 h 9"/>
                <a:gd name="T2" fmla="*/ 10 w 15"/>
                <a:gd name="T3" fmla="*/ 0 h 9"/>
                <a:gd name="T4" fmla="*/ 0 w 15"/>
                <a:gd name="T5" fmla="*/ 5 h 9"/>
                <a:gd name="T6" fmla="*/ 15 w 15"/>
                <a:gd name="T7" fmla="*/ 9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9">
                  <a:moveTo>
                    <a:pt x="15" y="9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7" name="Freeform 183">
              <a:extLst>
                <a:ext uri="{FF2B5EF4-FFF2-40B4-BE49-F238E27FC236}">
                  <a16:creationId xmlns:a16="http://schemas.microsoft.com/office/drawing/2014/main" id="{A7816B10-1185-6788-7829-A19A37BBD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" y="290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8" name="Freeform 184">
              <a:extLst>
                <a:ext uri="{FF2B5EF4-FFF2-40B4-BE49-F238E27FC236}">
                  <a16:creationId xmlns:a16="http://schemas.microsoft.com/office/drawing/2014/main" id="{50BDF5CF-2FCC-A70B-E16F-1D9C4E000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" y="2892"/>
              <a:ext cx="19" cy="9"/>
            </a:xfrm>
            <a:custGeom>
              <a:avLst/>
              <a:gdLst>
                <a:gd name="T0" fmla="*/ 19 w 19"/>
                <a:gd name="T1" fmla="*/ 5 h 9"/>
                <a:gd name="T2" fmla="*/ 0 w 19"/>
                <a:gd name="T3" fmla="*/ 0 h 9"/>
                <a:gd name="T4" fmla="*/ 5 w 19"/>
                <a:gd name="T5" fmla="*/ 9 h 9"/>
                <a:gd name="T6" fmla="*/ 19 w 19"/>
                <a:gd name="T7" fmla="*/ 5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9">
                  <a:moveTo>
                    <a:pt x="19" y="5"/>
                  </a:moveTo>
                  <a:lnTo>
                    <a:pt x="0" y="0"/>
                  </a:lnTo>
                  <a:lnTo>
                    <a:pt x="5" y="9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9" name="Freeform 185">
              <a:extLst>
                <a:ext uri="{FF2B5EF4-FFF2-40B4-BE49-F238E27FC236}">
                  <a16:creationId xmlns:a16="http://schemas.microsoft.com/office/drawing/2014/main" id="{59A21296-C8DD-1C6A-3E7D-0FFD27C1B4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" y="2887"/>
              <a:ext cx="19" cy="8"/>
            </a:xfrm>
            <a:custGeom>
              <a:avLst/>
              <a:gdLst>
                <a:gd name="T0" fmla="*/ 19 w 19"/>
                <a:gd name="T1" fmla="*/ 10 h 10"/>
                <a:gd name="T2" fmla="*/ 14 w 19"/>
                <a:gd name="T3" fmla="*/ 0 h 10"/>
                <a:gd name="T4" fmla="*/ 0 w 19"/>
                <a:gd name="T5" fmla="*/ 5 h 10"/>
                <a:gd name="T6" fmla="*/ 19 w 19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0">
                  <a:moveTo>
                    <a:pt x="19" y="10"/>
                  </a:moveTo>
                  <a:lnTo>
                    <a:pt x="14" y="0"/>
                  </a:lnTo>
                  <a:lnTo>
                    <a:pt x="0" y="5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0" name="Freeform 186">
              <a:extLst>
                <a:ext uri="{FF2B5EF4-FFF2-40B4-BE49-F238E27FC236}">
                  <a16:creationId xmlns:a16="http://schemas.microsoft.com/office/drawing/2014/main" id="{2C01F8F3-C66D-D04B-4094-640F0914D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" y="2887"/>
              <a:ext cx="1" cy="8"/>
            </a:xfrm>
            <a:custGeom>
              <a:avLst/>
              <a:gdLst>
                <a:gd name="T0" fmla="*/ 0 w 1"/>
                <a:gd name="T1" fmla="*/ 10 h 10"/>
                <a:gd name="T2" fmla="*/ 0 w 1"/>
                <a:gd name="T3" fmla="*/ 10 h 10"/>
                <a:gd name="T4" fmla="*/ 0 w 1"/>
                <a:gd name="T5" fmla="*/ 0 h 10"/>
                <a:gd name="T6" fmla="*/ 0 w 1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0">
                  <a:moveTo>
                    <a:pt x="0" y="1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1" name="Freeform 187">
              <a:extLst>
                <a:ext uri="{FF2B5EF4-FFF2-40B4-BE49-F238E27FC236}">
                  <a16:creationId xmlns:a16="http://schemas.microsoft.com/office/drawing/2014/main" id="{32C1DFC0-16A6-18B5-4742-18C3AA0B1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" y="2897"/>
              <a:ext cx="1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2" name="Freeform 188">
              <a:extLst>
                <a:ext uri="{FF2B5EF4-FFF2-40B4-BE49-F238E27FC236}">
                  <a16:creationId xmlns:a16="http://schemas.microsoft.com/office/drawing/2014/main" id="{FEF59D79-9E89-6C89-2A94-F5F3C71C0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" y="2887"/>
              <a:ext cx="17" cy="8"/>
            </a:xfrm>
            <a:custGeom>
              <a:avLst/>
              <a:gdLst>
                <a:gd name="T0" fmla="*/ 15 w 15"/>
                <a:gd name="T1" fmla="*/ 0 h 10"/>
                <a:gd name="T2" fmla="*/ 0 w 15"/>
                <a:gd name="T3" fmla="*/ 0 h 10"/>
                <a:gd name="T4" fmla="*/ 5 w 15"/>
                <a:gd name="T5" fmla="*/ 10 h 10"/>
                <a:gd name="T6" fmla="*/ 15 w 15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0">
                  <a:moveTo>
                    <a:pt x="15" y="0"/>
                  </a:moveTo>
                  <a:lnTo>
                    <a:pt x="0" y="0"/>
                  </a:lnTo>
                  <a:lnTo>
                    <a:pt x="5" y="1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3" name="Freeform 189">
              <a:extLst>
                <a:ext uri="{FF2B5EF4-FFF2-40B4-BE49-F238E27FC236}">
                  <a16:creationId xmlns:a16="http://schemas.microsoft.com/office/drawing/2014/main" id="{CA902B4E-280E-69C6-9ABB-7B962127F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" y="2882"/>
              <a:ext cx="17" cy="7"/>
            </a:xfrm>
            <a:custGeom>
              <a:avLst/>
              <a:gdLst>
                <a:gd name="T0" fmla="*/ 15 w 15"/>
                <a:gd name="T1" fmla="*/ 5 h 5"/>
                <a:gd name="T2" fmla="*/ 10 w 15"/>
                <a:gd name="T3" fmla="*/ 0 h 5"/>
                <a:gd name="T4" fmla="*/ 0 w 15"/>
                <a:gd name="T5" fmla="*/ 5 h 5"/>
                <a:gd name="T6" fmla="*/ 15 w 15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5">
                  <a:moveTo>
                    <a:pt x="15" y="5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4" name="Freeform 190">
              <a:extLst>
                <a:ext uri="{FF2B5EF4-FFF2-40B4-BE49-F238E27FC236}">
                  <a16:creationId xmlns:a16="http://schemas.microsoft.com/office/drawing/2014/main" id="{114BC8D5-77E7-8E8E-8F42-2F88F9283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" y="2882"/>
              <a:ext cx="1" cy="7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0 w 1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5" name="Freeform 191">
              <a:extLst>
                <a:ext uri="{FF2B5EF4-FFF2-40B4-BE49-F238E27FC236}">
                  <a16:creationId xmlns:a16="http://schemas.microsoft.com/office/drawing/2014/main" id="{60232FAC-C9EB-ACF1-FF4E-3902DB700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" y="288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6" name="Freeform 192">
              <a:extLst>
                <a:ext uri="{FF2B5EF4-FFF2-40B4-BE49-F238E27FC236}">
                  <a16:creationId xmlns:a16="http://schemas.microsoft.com/office/drawing/2014/main" id="{F0A056F3-DE6A-DB07-2F14-30BEFC0448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9" y="2882"/>
              <a:ext cx="19" cy="7"/>
            </a:xfrm>
            <a:custGeom>
              <a:avLst/>
              <a:gdLst>
                <a:gd name="T0" fmla="*/ 19 w 19"/>
                <a:gd name="T1" fmla="*/ 0 h 5"/>
                <a:gd name="T2" fmla="*/ 0 w 19"/>
                <a:gd name="T3" fmla="*/ 0 h 5"/>
                <a:gd name="T4" fmla="*/ 5 w 19"/>
                <a:gd name="T5" fmla="*/ 5 h 5"/>
                <a:gd name="T6" fmla="*/ 19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5">
                  <a:moveTo>
                    <a:pt x="19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7" name="Freeform 193">
              <a:extLst>
                <a:ext uri="{FF2B5EF4-FFF2-40B4-BE49-F238E27FC236}">
                  <a16:creationId xmlns:a16="http://schemas.microsoft.com/office/drawing/2014/main" id="{59B28A9E-E717-D1CF-5AAC-7256C3125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9" y="2872"/>
              <a:ext cx="19" cy="8"/>
            </a:xfrm>
            <a:custGeom>
              <a:avLst/>
              <a:gdLst>
                <a:gd name="T0" fmla="*/ 19 w 19"/>
                <a:gd name="T1" fmla="*/ 10 h 10"/>
                <a:gd name="T2" fmla="*/ 15 w 19"/>
                <a:gd name="T3" fmla="*/ 0 h 10"/>
                <a:gd name="T4" fmla="*/ 0 w 19"/>
                <a:gd name="T5" fmla="*/ 10 h 10"/>
                <a:gd name="T6" fmla="*/ 19 w 19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0">
                  <a:moveTo>
                    <a:pt x="19" y="10"/>
                  </a:moveTo>
                  <a:lnTo>
                    <a:pt x="15" y="0"/>
                  </a:lnTo>
                  <a:lnTo>
                    <a:pt x="0" y="1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8" name="Freeform 194">
              <a:extLst>
                <a:ext uri="{FF2B5EF4-FFF2-40B4-BE49-F238E27FC236}">
                  <a16:creationId xmlns:a16="http://schemas.microsoft.com/office/drawing/2014/main" id="{69A1AD68-A93D-71CB-7AFB-E4A20E068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8" y="2882"/>
              <a:ext cx="1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9" name="Freeform 195">
              <a:extLst>
                <a:ext uri="{FF2B5EF4-FFF2-40B4-BE49-F238E27FC236}">
                  <a16:creationId xmlns:a16="http://schemas.microsoft.com/office/drawing/2014/main" id="{202CA3E1-4CA1-4E5F-9541-CBC74E113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" y="2872"/>
              <a:ext cx="19" cy="8"/>
            </a:xfrm>
            <a:custGeom>
              <a:avLst/>
              <a:gdLst>
                <a:gd name="T0" fmla="*/ 19 w 19"/>
                <a:gd name="T1" fmla="*/ 0 h 10"/>
                <a:gd name="T2" fmla="*/ 0 w 19"/>
                <a:gd name="T3" fmla="*/ 0 h 10"/>
                <a:gd name="T4" fmla="*/ 4 w 19"/>
                <a:gd name="T5" fmla="*/ 10 h 10"/>
                <a:gd name="T6" fmla="*/ 19 w 19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0">
                  <a:moveTo>
                    <a:pt x="19" y="0"/>
                  </a:moveTo>
                  <a:lnTo>
                    <a:pt x="0" y="0"/>
                  </a:lnTo>
                  <a:lnTo>
                    <a:pt x="4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0" name="Freeform 196">
              <a:extLst>
                <a:ext uri="{FF2B5EF4-FFF2-40B4-BE49-F238E27FC236}">
                  <a16:creationId xmlns:a16="http://schemas.microsoft.com/office/drawing/2014/main" id="{3DAE5B8E-6489-30A9-EA6C-A81B84B06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" y="2867"/>
              <a:ext cx="19" cy="7"/>
            </a:xfrm>
            <a:custGeom>
              <a:avLst/>
              <a:gdLst>
                <a:gd name="T0" fmla="*/ 19 w 19"/>
                <a:gd name="T1" fmla="*/ 5 h 5"/>
                <a:gd name="T2" fmla="*/ 14 w 19"/>
                <a:gd name="T3" fmla="*/ 0 h 5"/>
                <a:gd name="T4" fmla="*/ 0 w 19"/>
                <a:gd name="T5" fmla="*/ 5 h 5"/>
                <a:gd name="T6" fmla="*/ 19 w 19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5">
                  <a:moveTo>
                    <a:pt x="19" y="5"/>
                  </a:moveTo>
                  <a:lnTo>
                    <a:pt x="14" y="0"/>
                  </a:lnTo>
                  <a:lnTo>
                    <a:pt x="0" y="5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1" name="Freeform 197">
              <a:extLst>
                <a:ext uri="{FF2B5EF4-FFF2-40B4-BE49-F238E27FC236}">
                  <a16:creationId xmlns:a16="http://schemas.microsoft.com/office/drawing/2014/main" id="{668FDCD5-B9BD-7744-8A46-D40E103D1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" y="2867"/>
              <a:ext cx="0" cy="7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0 w 1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2" name="Freeform 198">
              <a:extLst>
                <a:ext uri="{FF2B5EF4-FFF2-40B4-BE49-F238E27FC236}">
                  <a16:creationId xmlns:a16="http://schemas.microsoft.com/office/drawing/2014/main" id="{24B61B76-F47A-A5BD-2B94-5B9F73D89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" y="287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3" name="Freeform 199">
              <a:extLst>
                <a:ext uri="{FF2B5EF4-FFF2-40B4-BE49-F238E27FC236}">
                  <a16:creationId xmlns:a16="http://schemas.microsoft.com/office/drawing/2014/main" id="{E94715A1-7F91-20B1-E93D-BA5274A93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" y="2863"/>
              <a:ext cx="19" cy="9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4 h 9"/>
                <a:gd name="T4" fmla="*/ 5 w 19"/>
                <a:gd name="T5" fmla="*/ 9 h 9"/>
                <a:gd name="T6" fmla="*/ 19 w 1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lnTo>
                    <a:pt x="0" y="4"/>
                  </a:lnTo>
                  <a:lnTo>
                    <a:pt x="5" y="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4" name="Freeform 200">
              <a:extLst>
                <a:ext uri="{FF2B5EF4-FFF2-40B4-BE49-F238E27FC236}">
                  <a16:creationId xmlns:a16="http://schemas.microsoft.com/office/drawing/2014/main" id="{88C3C53A-02CA-677D-8F68-F4C5489A9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" y="2858"/>
              <a:ext cx="19" cy="7"/>
            </a:xfrm>
            <a:custGeom>
              <a:avLst/>
              <a:gdLst>
                <a:gd name="T0" fmla="*/ 19 w 19"/>
                <a:gd name="T1" fmla="*/ 5 h 9"/>
                <a:gd name="T2" fmla="*/ 10 w 19"/>
                <a:gd name="T3" fmla="*/ 0 h 9"/>
                <a:gd name="T4" fmla="*/ 0 w 19"/>
                <a:gd name="T5" fmla="*/ 9 h 9"/>
                <a:gd name="T6" fmla="*/ 19 w 19"/>
                <a:gd name="T7" fmla="*/ 5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9">
                  <a:moveTo>
                    <a:pt x="19" y="5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5" name="Freeform 201">
              <a:extLst>
                <a:ext uri="{FF2B5EF4-FFF2-40B4-BE49-F238E27FC236}">
                  <a16:creationId xmlns:a16="http://schemas.microsoft.com/office/drawing/2014/main" id="{8500E4B1-DEE7-318B-3A01-E11ABF4FA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3" y="2858"/>
              <a:ext cx="4" cy="5"/>
            </a:xfrm>
            <a:custGeom>
              <a:avLst/>
              <a:gdLst>
                <a:gd name="T0" fmla="*/ 4 w 4"/>
                <a:gd name="T1" fmla="*/ 5 h 5"/>
                <a:gd name="T2" fmla="*/ 4 w 4"/>
                <a:gd name="T3" fmla="*/ 5 h 5"/>
                <a:gd name="T4" fmla="*/ 0 w 4"/>
                <a:gd name="T5" fmla="*/ 0 h 5"/>
                <a:gd name="T6" fmla="*/ 4 w 4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5">
                  <a:moveTo>
                    <a:pt x="4" y="5"/>
                  </a:moveTo>
                  <a:lnTo>
                    <a:pt x="4" y="5"/>
                  </a:lnTo>
                  <a:lnTo>
                    <a:pt x="0" y="0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6" name="Freeform 202">
              <a:extLst>
                <a:ext uri="{FF2B5EF4-FFF2-40B4-BE49-F238E27FC236}">
                  <a16:creationId xmlns:a16="http://schemas.microsoft.com/office/drawing/2014/main" id="{39D87BF9-79CB-F11B-BB95-BF051E4E2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" y="286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7" name="Freeform 203">
              <a:extLst>
                <a:ext uri="{FF2B5EF4-FFF2-40B4-BE49-F238E27FC236}">
                  <a16:creationId xmlns:a16="http://schemas.microsoft.com/office/drawing/2014/main" id="{C210C38F-B99A-40D0-DA4C-6D9B2175F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8" y="2853"/>
              <a:ext cx="19" cy="10"/>
            </a:xfrm>
            <a:custGeom>
              <a:avLst/>
              <a:gdLst>
                <a:gd name="T0" fmla="*/ 19 w 19"/>
                <a:gd name="T1" fmla="*/ 0 h 10"/>
                <a:gd name="T2" fmla="*/ 0 w 19"/>
                <a:gd name="T3" fmla="*/ 5 h 10"/>
                <a:gd name="T4" fmla="*/ 9 w 19"/>
                <a:gd name="T5" fmla="*/ 10 h 10"/>
                <a:gd name="T6" fmla="*/ 19 w 19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0">
                  <a:moveTo>
                    <a:pt x="19" y="0"/>
                  </a:moveTo>
                  <a:lnTo>
                    <a:pt x="0" y="5"/>
                  </a:lnTo>
                  <a:lnTo>
                    <a:pt x="9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8" name="Freeform 204">
              <a:extLst>
                <a:ext uri="{FF2B5EF4-FFF2-40B4-BE49-F238E27FC236}">
                  <a16:creationId xmlns:a16="http://schemas.microsoft.com/office/drawing/2014/main" id="{AAF36D4F-DACE-5902-0FA1-469927B1A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8" y="2848"/>
              <a:ext cx="19" cy="10"/>
            </a:xfrm>
            <a:custGeom>
              <a:avLst/>
              <a:gdLst>
                <a:gd name="T0" fmla="*/ 19 w 19"/>
                <a:gd name="T1" fmla="*/ 5 h 10"/>
                <a:gd name="T2" fmla="*/ 14 w 19"/>
                <a:gd name="T3" fmla="*/ 0 h 10"/>
                <a:gd name="T4" fmla="*/ 0 w 19"/>
                <a:gd name="T5" fmla="*/ 10 h 10"/>
                <a:gd name="T6" fmla="*/ 19 w 19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0">
                  <a:moveTo>
                    <a:pt x="19" y="5"/>
                  </a:moveTo>
                  <a:lnTo>
                    <a:pt x="14" y="0"/>
                  </a:lnTo>
                  <a:lnTo>
                    <a:pt x="0" y="1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9" name="Freeform 205">
              <a:extLst>
                <a:ext uri="{FF2B5EF4-FFF2-40B4-BE49-F238E27FC236}">
                  <a16:creationId xmlns:a16="http://schemas.microsoft.com/office/drawing/2014/main" id="{AFC1396E-0600-05C7-504C-1D82B5ABF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" y="2848"/>
              <a:ext cx="1" cy="5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0 w 1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0" name="Freeform 206">
              <a:extLst>
                <a:ext uri="{FF2B5EF4-FFF2-40B4-BE49-F238E27FC236}">
                  <a16:creationId xmlns:a16="http://schemas.microsoft.com/office/drawing/2014/main" id="{5D27BE4D-B9B5-BE66-8417-CFA3CBAF0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" y="2853"/>
              <a:ext cx="1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1" name="Freeform 207">
              <a:extLst>
                <a:ext uri="{FF2B5EF4-FFF2-40B4-BE49-F238E27FC236}">
                  <a16:creationId xmlns:a16="http://schemas.microsoft.com/office/drawing/2014/main" id="{A266B2B2-A05E-1392-8855-1FF3886CB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2" y="2843"/>
              <a:ext cx="20" cy="8"/>
            </a:xfrm>
            <a:custGeom>
              <a:avLst/>
              <a:gdLst>
                <a:gd name="T0" fmla="*/ 20 w 20"/>
                <a:gd name="T1" fmla="*/ 0 h 10"/>
                <a:gd name="T2" fmla="*/ 0 w 20"/>
                <a:gd name="T3" fmla="*/ 5 h 10"/>
                <a:gd name="T4" fmla="*/ 5 w 20"/>
                <a:gd name="T5" fmla="*/ 10 h 10"/>
                <a:gd name="T6" fmla="*/ 20 w 20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10">
                  <a:moveTo>
                    <a:pt x="20" y="0"/>
                  </a:moveTo>
                  <a:lnTo>
                    <a:pt x="0" y="5"/>
                  </a:lnTo>
                  <a:lnTo>
                    <a:pt x="5" y="1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2" name="Freeform 208">
              <a:extLst>
                <a:ext uri="{FF2B5EF4-FFF2-40B4-BE49-F238E27FC236}">
                  <a16:creationId xmlns:a16="http://schemas.microsoft.com/office/drawing/2014/main" id="{AAF4FC61-F075-59E8-DF5B-3096596379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2" y="2834"/>
              <a:ext cx="20" cy="14"/>
            </a:xfrm>
            <a:custGeom>
              <a:avLst/>
              <a:gdLst>
                <a:gd name="T0" fmla="*/ 20 w 20"/>
                <a:gd name="T1" fmla="*/ 9 h 14"/>
                <a:gd name="T2" fmla="*/ 15 w 20"/>
                <a:gd name="T3" fmla="*/ 0 h 14"/>
                <a:gd name="T4" fmla="*/ 0 w 20"/>
                <a:gd name="T5" fmla="*/ 14 h 14"/>
                <a:gd name="T6" fmla="*/ 20 w 20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14">
                  <a:moveTo>
                    <a:pt x="20" y="9"/>
                  </a:moveTo>
                  <a:lnTo>
                    <a:pt x="15" y="0"/>
                  </a:lnTo>
                  <a:lnTo>
                    <a:pt x="0" y="14"/>
                  </a:lnTo>
                  <a:lnTo>
                    <a:pt x="20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3" name="Freeform 209">
              <a:extLst>
                <a:ext uri="{FF2B5EF4-FFF2-40B4-BE49-F238E27FC236}">
                  <a16:creationId xmlns:a16="http://schemas.microsoft.com/office/drawing/2014/main" id="{76CD35F9-94DA-9A92-2CF3-4D035F815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2" y="2838"/>
              <a:ext cx="1" cy="7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0 w 1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4" name="Freeform 210">
              <a:extLst>
                <a:ext uri="{FF2B5EF4-FFF2-40B4-BE49-F238E27FC236}">
                  <a16:creationId xmlns:a16="http://schemas.microsoft.com/office/drawing/2014/main" id="{6E08A69C-BF54-4C22-85D5-745F465D2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2" y="284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5" name="Freeform 211">
              <a:extLst>
                <a:ext uri="{FF2B5EF4-FFF2-40B4-BE49-F238E27FC236}">
                  <a16:creationId xmlns:a16="http://schemas.microsoft.com/office/drawing/2014/main" id="{76987F14-9302-5637-F947-F07BCDCC4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" y="2829"/>
              <a:ext cx="19" cy="14"/>
            </a:xfrm>
            <a:custGeom>
              <a:avLst/>
              <a:gdLst>
                <a:gd name="T0" fmla="*/ 19 w 19"/>
                <a:gd name="T1" fmla="*/ 0 h 14"/>
                <a:gd name="T2" fmla="*/ 0 w 19"/>
                <a:gd name="T3" fmla="*/ 9 h 14"/>
                <a:gd name="T4" fmla="*/ 5 w 19"/>
                <a:gd name="T5" fmla="*/ 14 h 14"/>
                <a:gd name="T6" fmla="*/ 19 w 19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4">
                  <a:moveTo>
                    <a:pt x="19" y="0"/>
                  </a:moveTo>
                  <a:lnTo>
                    <a:pt x="0" y="9"/>
                  </a:lnTo>
                  <a:lnTo>
                    <a:pt x="5" y="1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6" name="Freeform 212">
              <a:extLst>
                <a:ext uri="{FF2B5EF4-FFF2-40B4-BE49-F238E27FC236}">
                  <a16:creationId xmlns:a16="http://schemas.microsoft.com/office/drawing/2014/main" id="{944A4376-9FFF-2EE1-AFAB-E469BAD462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" y="2824"/>
              <a:ext cx="19" cy="12"/>
            </a:xfrm>
            <a:custGeom>
              <a:avLst/>
              <a:gdLst>
                <a:gd name="T0" fmla="*/ 19 w 19"/>
                <a:gd name="T1" fmla="*/ 5 h 14"/>
                <a:gd name="T2" fmla="*/ 10 w 19"/>
                <a:gd name="T3" fmla="*/ 0 h 14"/>
                <a:gd name="T4" fmla="*/ 0 w 19"/>
                <a:gd name="T5" fmla="*/ 14 h 14"/>
                <a:gd name="T6" fmla="*/ 19 w 19"/>
                <a:gd name="T7" fmla="*/ 5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4">
                  <a:moveTo>
                    <a:pt x="19" y="5"/>
                  </a:moveTo>
                  <a:lnTo>
                    <a:pt x="10" y="0"/>
                  </a:lnTo>
                  <a:lnTo>
                    <a:pt x="0" y="14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7" name="Freeform 213">
              <a:extLst>
                <a:ext uri="{FF2B5EF4-FFF2-40B4-BE49-F238E27FC236}">
                  <a16:creationId xmlns:a16="http://schemas.microsoft.com/office/drawing/2014/main" id="{72539AC4-257D-4A2C-8F85-29261AF5C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1" y="2824"/>
              <a:ext cx="5" cy="5"/>
            </a:xfrm>
            <a:custGeom>
              <a:avLst/>
              <a:gdLst>
                <a:gd name="T0" fmla="*/ 5 w 5"/>
                <a:gd name="T1" fmla="*/ 5 h 5"/>
                <a:gd name="T2" fmla="*/ 5 w 5"/>
                <a:gd name="T3" fmla="*/ 5 h 5"/>
                <a:gd name="T4" fmla="*/ 0 w 5"/>
                <a:gd name="T5" fmla="*/ 0 h 5"/>
                <a:gd name="T6" fmla="*/ 5 w 5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8" name="Freeform 214">
              <a:extLst>
                <a:ext uri="{FF2B5EF4-FFF2-40B4-BE49-F238E27FC236}">
                  <a16:creationId xmlns:a16="http://schemas.microsoft.com/office/drawing/2014/main" id="{ED8E9FD1-8165-57B9-F908-C4AEDFA52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" y="282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9" name="Freeform 215">
              <a:extLst>
                <a:ext uri="{FF2B5EF4-FFF2-40B4-BE49-F238E27FC236}">
                  <a16:creationId xmlns:a16="http://schemas.microsoft.com/office/drawing/2014/main" id="{E07F9E70-170B-9CA2-1652-FD0C4ECB5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7" y="2814"/>
              <a:ext cx="19" cy="15"/>
            </a:xfrm>
            <a:custGeom>
              <a:avLst/>
              <a:gdLst>
                <a:gd name="T0" fmla="*/ 19 w 19"/>
                <a:gd name="T1" fmla="*/ 0 h 15"/>
                <a:gd name="T2" fmla="*/ 0 w 19"/>
                <a:gd name="T3" fmla="*/ 10 h 15"/>
                <a:gd name="T4" fmla="*/ 9 w 19"/>
                <a:gd name="T5" fmla="*/ 15 h 15"/>
                <a:gd name="T6" fmla="*/ 19 w 19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5">
                  <a:moveTo>
                    <a:pt x="19" y="0"/>
                  </a:moveTo>
                  <a:lnTo>
                    <a:pt x="0" y="10"/>
                  </a:lnTo>
                  <a:lnTo>
                    <a:pt x="9" y="1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90" name="Freeform 216">
              <a:extLst>
                <a:ext uri="{FF2B5EF4-FFF2-40B4-BE49-F238E27FC236}">
                  <a16:creationId xmlns:a16="http://schemas.microsoft.com/office/drawing/2014/main" id="{F9B8A0B9-EDE6-3E94-ADB9-2E36A50A5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7" y="2809"/>
              <a:ext cx="19" cy="15"/>
            </a:xfrm>
            <a:custGeom>
              <a:avLst/>
              <a:gdLst>
                <a:gd name="T0" fmla="*/ 19 w 19"/>
                <a:gd name="T1" fmla="*/ 5 h 15"/>
                <a:gd name="T2" fmla="*/ 14 w 19"/>
                <a:gd name="T3" fmla="*/ 0 h 15"/>
                <a:gd name="T4" fmla="*/ 0 w 19"/>
                <a:gd name="T5" fmla="*/ 15 h 15"/>
                <a:gd name="T6" fmla="*/ 19 w 19"/>
                <a:gd name="T7" fmla="*/ 5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5">
                  <a:moveTo>
                    <a:pt x="19" y="5"/>
                  </a:moveTo>
                  <a:lnTo>
                    <a:pt x="14" y="0"/>
                  </a:lnTo>
                  <a:lnTo>
                    <a:pt x="0" y="15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91" name="Freeform 217">
              <a:extLst>
                <a:ext uri="{FF2B5EF4-FFF2-40B4-BE49-F238E27FC236}">
                  <a16:creationId xmlns:a16="http://schemas.microsoft.com/office/drawing/2014/main" id="{2F868F2B-1C83-353B-F58E-16654E80F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6" y="2809"/>
              <a:ext cx="1" cy="5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0 w 1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grpSp>
          <p:nvGrpSpPr>
            <p:cNvPr id="10444" name="Group 218">
              <a:extLst>
                <a:ext uri="{FF2B5EF4-FFF2-40B4-BE49-F238E27FC236}">
                  <a16:creationId xmlns:a16="http://schemas.microsoft.com/office/drawing/2014/main" id="{15115CE0-042F-146B-AE22-C440C90E96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21" y="1610"/>
              <a:ext cx="658" cy="1205"/>
              <a:chOff x="2621" y="1610"/>
              <a:chExt cx="658" cy="1205"/>
            </a:xfrm>
          </p:grpSpPr>
          <p:sp>
            <p:nvSpPr>
              <p:cNvPr id="12915" name="Freeform 219">
                <a:extLst>
                  <a:ext uri="{FF2B5EF4-FFF2-40B4-BE49-F238E27FC236}">
                    <a16:creationId xmlns:a16="http://schemas.microsoft.com/office/drawing/2014/main" id="{48DE7D85-95C1-5936-D768-DDC5E753A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281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16" name="Freeform 220">
                <a:extLst>
                  <a:ext uri="{FF2B5EF4-FFF2-40B4-BE49-F238E27FC236}">
                    <a16:creationId xmlns:a16="http://schemas.microsoft.com/office/drawing/2014/main" id="{9AEB517B-9250-8450-F6D7-CDEA6F1037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2800"/>
                <a:ext cx="19" cy="14"/>
              </a:xfrm>
              <a:custGeom>
                <a:avLst/>
                <a:gdLst>
                  <a:gd name="T0" fmla="*/ 19 w 19"/>
                  <a:gd name="T1" fmla="*/ 0 h 14"/>
                  <a:gd name="T2" fmla="*/ 0 w 19"/>
                  <a:gd name="T3" fmla="*/ 9 h 14"/>
                  <a:gd name="T4" fmla="*/ 5 w 19"/>
                  <a:gd name="T5" fmla="*/ 14 h 14"/>
                  <a:gd name="T6" fmla="*/ 19 w 19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4">
                    <a:moveTo>
                      <a:pt x="19" y="0"/>
                    </a:moveTo>
                    <a:lnTo>
                      <a:pt x="0" y="9"/>
                    </a:lnTo>
                    <a:lnTo>
                      <a:pt x="5" y="1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17" name="Freeform 221">
                <a:extLst>
                  <a:ext uri="{FF2B5EF4-FFF2-40B4-BE49-F238E27FC236}">
                    <a16:creationId xmlns:a16="http://schemas.microsoft.com/office/drawing/2014/main" id="{020F6B7C-DE58-DAB3-4299-4D92B048A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2795"/>
                <a:ext cx="19" cy="14"/>
              </a:xfrm>
              <a:custGeom>
                <a:avLst/>
                <a:gdLst>
                  <a:gd name="T0" fmla="*/ 19 w 19"/>
                  <a:gd name="T1" fmla="*/ 5 h 14"/>
                  <a:gd name="T2" fmla="*/ 15 w 19"/>
                  <a:gd name="T3" fmla="*/ 0 h 14"/>
                  <a:gd name="T4" fmla="*/ 0 w 19"/>
                  <a:gd name="T5" fmla="*/ 14 h 14"/>
                  <a:gd name="T6" fmla="*/ 19 w 19"/>
                  <a:gd name="T7" fmla="*/ 5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4">
                    <a:moveTo>
                      <a:pt x="19" y="5"/>
                    </a:moveTo>
                    <a:lnTo>
                      <a:pt x="15" y="0"/>
                    </a:lnTo>
                    <a:lnTo>
                      <a:pt x="0" y="1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18" name="Freeform 222">
                <a:extLst>
                  <a:ext uri="{FF2B5EF4-FFF2-40B4-BE49-F238E27FC236}">
                    <a16:creationId xmlns:a16="http://schemas.microsoft.com/office/drawing/2014/main" id="{9CB58B5C-44C9-14B8-42EA-1A6EE2441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795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19" name="Freeform 223">
                <a:extLst>
                  <a:ext uri="{FF2B5EF4-FFF2-40B4-BE49-F238E27FC236}">
                    <a16:creationId xmlns:a16="http://schemas.microsoft.com/office/drawing/2014/main" id="{E626E806-F8D5-F86C-42A7-C67B6D3FD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80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0" name="Freeform 224">
                <a:extLst>
                  <a:ext uri="{FF2B5EF4-FFF2-40B4-BE49-F238E27FC236}">
                    <a16:creationId xmlns:a16="http://schemas.microsoft.com/office/drawing/2014/main" id="{73A3F5A7-9D70-5FD9-5F95-AC7F773CC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785"/>
                <a:ext cx="20" cy="15"/>
              </a:xfrm>
              <a:custGeom>
                <a:avLst/>
                <a:gdLst>
                  <a:gd name="T0" fmla="*/ 19 w 19"/>
                  <a:gd name="T1" fmla="*/ 0 h 15"/>
                  <a:gd name="T2" fmla="*/ 0 w 19"/>
                  <a:gd name="T3" fmla="*/ 10 h 15"/>
                  <a:gd name="T4" fmla="*/ 4 w 19"/>
                  <a:gd name="T5" fmla="*/ 15 h 15"/>
                  <a:gd name="T6" fmla="*/ 19 w 19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19" y="0"/>
                    </a:moveTo>
                    <a:lnTo>
                      <a:pt x="0" y="10"/>
                    </a:lnTo>
                    <a:lnTo>
                      <a:pt x="4" y="15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1" name="Freeform 225">
                <a:extLst>
                  <a:ext uri="{FF2B5EF4-FFF2-40B4-BE49-F238E27FC236}">
                    <a16:creationId xmlns:a16="http://schemas.microsoft.com/office/drawing/2014/main" id="{6E78AEC9-ACF4-0D90-8124-D55D1D45E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776"/>
                <a:ext cx="20" cy="21"/>
              </a:xfrm>
              <a:custGeom>
                <a:avLst/>
                <a:gdLst>
                  <a:gd name="T0" fmla="*/ 19 w 19"/>
                  <a:gd name="T1" fmla="*/ 9 h 19"/>
                  <a:gd name="T2" fmla="*/ 9 w 19"/>
                  <a:gd name="T3" fmla="*/ 0 h 19"/>
                  <a:gd name="T4" fmla="*/ 0 w 19"/>
                  <a:gd name="T5" fmla="*/ 19 h 19"/>
                  <a:gd name="T6" fmla="*/ 19 w 19"/>
                  <a:gd name="T7" fmla="*/ 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19" y="9"/>
                    </a:moveTo>
                    <a:lnTo>
                      <a:pt x="9" y="0"/>
                    </a:lnTo>
                    <a:lnTo>
                      <a:pt x="0" y="19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2" name="Freeform 226">
                <a:extLst>
                  <a:ext uri="{FF2B5EF4-FFF2-40B4-BE49-F238E27FC236}">
                    <a16:creationId xmlns:a16="http://schemas.microsoft.com/office/drawing/2014/main" id="{2E9B8B63-26F8-6847-25F5-DF1516D5F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" y="2776"/>
                <a:ext cx="5" cy="9"/>
              </a:xfrm>
              <a:custGeom>
                <a:avLst/>
                <a:gdLst>
                  <a:gd name="T0" fmla="*/ 5 w 5"/>
                  <a:gd name="T1" fmla="*/ 4 h 9"/>
                  <a:gd name="T2" fmla="*/ 5 w 5"/>
                  <a:gd name="T3" fmla="*/ 9 h 9"/>
                  <a:gd name="T4" fmla="*/ 0 w 5"/>
                  <a:gd name="T5" fmla="*/ 0 h 9"/>
                  <a:gd name="T6" fmla="*/ 5 w 5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4"/>
                    </a:moveTo>
                    <a:lnTo>
                      <a:pt x="5" y="9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3" name="Freeform 227">
                <a:extLst>
                  <a:ext uri="{FF2B5EF4-FFF2-40B4-BE49-F238E27FC236}">
                    <a16:creationId xmlns:a16="http://schemas.microsoft.com/office/drawing/2014/main" id="{4A451293-A5A5-756A-9828-ACBECDFC2E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" y="2780"/>
                <a:ext cx="0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4" name="Freeform 228">
                <a:extLst>
                  <a:ext uri="{FF2B5EF4-FFF2-40B4-BE49-F238E27FC236}">
                    <a16:creationId xmlns:a16="http://schemas.microsoft.com/office/drawing/2014/main" id="{2FC32BF7-ED1C-E2E1-70F3-3D58C5CD2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2766"/>
                <a:ext cx="24" cy="14"/>
              </a:xfrm>
              <a:custGeom>
                <a:avLst/>
                <a:gdLst>
                  <a:gd name="T0" fmla="*/ 24 w 24"/>
                  <a:gd name="T1" fmla="*/ 0 h 14"/>
                  <a:gd name="T2" fmla="*/ 0 w 24"/>
                  <a:gd name="T3" fmla="*/ 10 h 14"/>
                  <a:gd name="T4" fmla="*/ 10 w 24"/>
                  <a:gd name="T5" fmla="*/ 14 h 14"/>
                  <a:gd name="T6" fmla="*/ 24 w 24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14">
                    <a:moveTo>
                      <a:pt x="24" y="0"/>
                    </a:moveTo>
                    <a:lnTo>
                      <a:pt x="0" y="10"/>
                    </a:lnTo>
                    <a:lnTo>
                      <a:pt x="10" y="1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5" name="Freeform 229">
                <a:extLst>
                  <a:ext uri="{FF2B5EF4-FFF2-40B4-BE49-F238E27FC236}">
                    <a16:creationId xmlns:a16="http://schemas.microsoft.com/office/drawing/2014/main" id="{055FE23F-6643-8B66-B809-061792CDA5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2756"/>
                <a:ext cx="24" cy="20"/>
              </a:xfrm>
              <a:custGeom>
                <a:avLst/>
                <a:gdLst>
                  <a:gd name="T0" fmla="*/ 24 w 24"/>
                  <a:gd name="T1" fmla="*/ 10 h 20"/>
                  <a:gd name="T2" fmla="*/ 15 w 24"/>
                  <a:gd name="T3" fmla="*/ 0 h 20"/>
                  <a:gd name="T4" fmla="*/ 0 w 24"/>
                  <a:gd name="T5" fmla="*/ 20 h 20"/>
                  <a:gd name="T6" fmla="*/ 24 w 24"/>
                  <a:gd name="T7" fmla="*/ 1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20">
                    <a:moveTo>
                      <a:pt x="24" y="10"/>
                    </a:moveTo>
                    <a:lnTo>
                      <a:pt x="15" y="0"/>
                    </a:lnTo>
                    <a:lnTo>
                      <a:pt x="0" y="20"/>
                    </a:lnTo>
                    <a:lnTo>
                      <a:pt x="24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6" name="Freeform 230">
                <a:extLst>
                  <a:ext uri="{FF2B5EF4-FFF2-40B4-BE49-F238E27FC236}">
                    <a16:creationId xmlns:a16="http://schemas.microsoft.com/office/drawing/2014/main" id="{92DBABBC-62EE-17A4-4C16-7846B05778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2761"/>
                <a:ext cx="4" cy="7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5 h 5"/>
                  <a:gd name="T4" fmla="*/ 0 w 4"/>
                  <a:gd name="T5" fmla="*/ 0 h 5"/>
                  <a:gd name="T6" fmla="*/ 4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5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7" name="Rectangle 231">
                <a:extLst>
                  <a:ext uri="{FF2B5EF4-FFF2-40B4-BE49-F238E27FC236}">
                    <a16:creationId xmlns:a16="http://schemas.microsoft.com/office/drawing/2014/main" id="{65A3D008-B74D-A44B-1838-8A02E6D1A7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9" y="2761"/>
                <a:ext cx="1" cy="7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928" name="Freeform 232">
                <a:extLst>
                  <a:ext uri="{FF2B5EF4-FFF2-40B4-BE49-F238E27FC236}">
                    <a16:creationId xmlns:a16="http://schemas.microsoft.com/office/drawing/2014/main" id="{23E80BBC-C11E-6C44-6F98-3448FF2092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2742"/>
                <a:ext cx="19" cy="19"/>
              </a:xfrm>
              <a:custGeom>
                <a:avLst/>
                <a:gdLst>
                  <a:gd name="T0" fmla="*/ 19 w 19"/>
                  <a:gd name="T1" fmla="*/ 0 h 19"/>
                  <a:gd name="T2" fmla="*/ 0 w 19"/>
                  <a:gd name="T3" fmla="*/ 14 h 19"/>
                  <a:gd name="T4" fmla="*/ 9 w 19"/>
                  <a:gd name="T5" fmla="*/ 19 h 19"/>
                  <a:gd name="T6" fmla="*/ 19 w 19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19" y="0"/>
                    </a:moveTo>
                    <a:lnTo>
                      <a:pt x="0" y="14"/>
                    </a:lnTo>
                    <a:lnTo>
                      <a:pt x="9" y="1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9" name="Freeform 233">
                <a:extLst>
                  <a:ext uri="{FF2B5EF4-FFF2-40B4-BE49-F238E27FC236}">
                    <a16:creationId xmlns:a16="http://schemas.microsoft.com/office/drawing/2014/main" id="{DED0796E-42DD-ACD5-89D1-081DED860D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2737"/>
                <a:ext cx="19" cy="19"/>
              </a:xfrm>
              <a:custGeom>
                <a:avLst/>
                <a:gdLst>
                  <a:gd name="T0" fmla="*/ 19 w 19"/>
                  <a:gd name="T1" fmla="*/ 5 h 19"/>
                  <a:gd name="T2" fmla="*/ 14 w 19"/>
                  <a:gd name="T3" fmla="*/ 0 h 19"/>
                  <a:gd name="T4" fmla="*/ 0 w 19"/>
                  <a:gd name="T5" fmla="*/ 19 h 19"/>
                  <a:gd name="T6" fmla="*/ 19 w 19"/>
                  <a:gd name="T7" fmla="*/ 5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19" y="5"/>
                    </a:moveTo>
                    <a:lnTo>
                      <a:pt x="14" y="0"/>
                    </a:lnTo>
                    <a:lnTo>
                      <a:pt x="0" y="19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0" name="Freeform 234">
                <a:extLst>
                  <a:ext uri="{FF2B5EF4-FFF2-40B4-BE49-F238E27FC236}">
                    <a16:creationId xmlns:a16="http://schemas.microsoft.com/office/drawing/2014/main" id="{9B09DE2D-F10C-92DB-F5D0-4E6125213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737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1" name="Freeform 235">
                <a:extLst>
                  <a:ext uri="{FF2B5EF4-FFF2-40B4-BE49-F238E27FC236}">
                    <a16:creationId xmlns:a16="http://schemas.microsoft.com/office/drawing/2014/main" id="{2D118C12-B3A5-70B5-3C0C-CB1004C4C3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7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2" name="Freeform 236">
                <a:extLst>
                  <a:ext uri="{FF2B5EF4-FFF2-40B4-BE49-F238E27FC236}">
                    <a16:creationId xmlns:a16="http://schemas.microsoft.com/office/drawing/2014/main" id="{AB90BB18-60F6-658B-4A66-C4675FF50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718"/>
                <a:ext cx="20" cy="24"/>
              </a:xfrm>
              <a:custGeom>
                <a:avLst/>
                <a:gdLst>
                  <a:gd name="T0" fmla="*/ 20 w 20"/>
                  <a:gd name="T1" fmla="*/ 0 h 24"/>
                  <a:gd name="T2" fmla="*/ 0 w 20"/>
                  <a:gd name="T3" fmla="*/ 19 h 24"/>
                  <a:gd name="T4" fmla="*/ 5 w 20"/>
                  <a:gd name="T5" fmla="*/ 24 h 24"/>
                  <a:gd name="T6" fmla="*/ 20 w 20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24">
                    <a:moveTo>
                      <a:pt x="20" y="0"/>
                    </a:moveTo>
                    <a:lnTo>
                      <a:pt x="0" y="19"/>
                    </a:lnTo>
                    <a:lnTo>
                      <a:pt x="5" y="2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3" name="Freeform 237">
                <a:extLst>
                  <a:ext uri="{FF2B5EF4-FFF2-40B4-BE49-F238E27FC236}">
                    <a16:creationId xmlns:a16="http://schemas.microsoft.com/office/drawing/2014/main" id="{15271EC9-2795-5C9D-47A8-894FCDCE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713"/>
                <a:ext cx="20" cy="24"/>
              </a:xfrm>
              <a:custGeom>
                <a:avLst/>
                <a:gdLst>
                  <a:gd name="T0" fmla="*/ 20 w 20"/>
                  <a:gd name="T1" fmla="*/ 5 h 24"/>
                  <a:gd name="T2" fmla="*/ 10 w 20"/>
                  <a:gd name="T3" fmla="*/ 0 h 24"/>
                  <a:gd name="T4" fmla="*/ 0 w 20"/>
                  <a:gd name="T5" fmla="*/ 24 h 24"/>
                  <a:gd name="T6" fmla="*/ 20 w 20"/>
                  <a:gd name="T7" fmla="*/ 5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24">
                    <a:moveTo>
                      <a:pt x="20" y="5"/>
                    </a:moveTo>
                    <a:lnTo>
                      <a:pt x="10" y="0"/>
                    </a:lnTo>
                    <a:lnTo>
                      <a:pt x="0" y="24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4" name="Freeform 238">
                <a:extLst>
                  <a:ext uri="{FF2B5EF4-FFF2-40B4-BE49-F238E27FC236}">
                    <a16:creationId xmlns:a16="http://schemas.microsoft.com/office/drawing/2014/main" id="{BE97FCBC-FB86-89ED-279D-FBFA74727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713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5" name="Freeform 239">
                <a:extLst>
                  <a:ext uri="{FF2B5EF4-FFF2-40B4-BE49-F238E27FC236}">
                    <a16:creationId xmlns:a16="http://schemas.microsoft.com/office/drawing/2014/main" id="{B6CE2FF7-D865-0417-94ED-91453124A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718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6" name="Freeform 240">
                <a:extLst>
                  <a:ext uri="{FF2B5EF4-FFF2-40B4-BE49-F238E27FC236}">
                    <a16:creationId xmlns:a16="http://schemas.microsoft.com/office/drawing/2014/main" id="{5E8DF10A-A65C-F2C2-DA63-FCB250D744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693"/>
                <a:ext cx="24" cy="23"/>
              </a:xfrm>
              <a:custGeom>
                <a:avLst/>
                <a:gdLst>
                  <a:gd name="T0" fmla="*/ 24 w 24"/>
                  <a:gd name="T1" fmla="*/ 0 h 25"/>
                  <a:gd name="T2" fmla="*/ 0 w 24"/>
                  <a:gd name="T3" fmla="*/ 20 h 25"/>
                  <a:gd name="T4" fmla="*/ 10 w 24"/>
                  <a:gd name="T5" fmla="*/ 25 h 25"/>
                  <a:gd name="T6" fmla="*/ 24 w 2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25">
                    <a:moveTo>
                      <a:pt x="24" y="0"/>
                    </a:moveTo>
                    <a:lnTo>
                      <a:pt x="0" y="20"/>
                    </a:lnTo>
                    <a:lnTo>
                      <a:pt x="10" y="2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7" name="Freeform 241">
                <a:extLst>
                  <a:ext uri="{FF2B5EF4-FFF2-40B4-BE49-F238E27FC236}">
                    <a16:creationId xmlns:a16="http://schemas.microsoft.com/office/drawing/2014/main" id="{E02A219C-0CEE-58E4-4FD5-62A78BE49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690"/>
                <a:ext cx="24" cy="22"/>
              </a:xfrm>
              <a:custGeom>
                <a:avLst/>
                <a:gdLst>
                  <a:gd name="T0" fmla="*/ 24 w 24"/>
                  <a:gd name="T1" fmla="*/ 4 h 24"/>
                  <a:gd name="T2" fmla="*/ 14 w 24"/>
                  <a:gd name="T3" fmla="*/ 0 h 24"/>
                  <a:gd name="T4" fmla="*/ 0 w 24"/>
                  <a:gd name="T5" fmla="*/ 24 h 24"/>
                  <a:gd name="T6" fmla="*/ 24 w 24"/>
                  <a:gd name="T7" fmla="*/ 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24">
                    <a:moveTo>
                      <a:pt x="24" y="4"/>
                    </a:moveTo>
                    <a:lnTo>
                      <a:pt x="14" y="0"/>
                    </a:lnTo>
                    <a:lnTo>
                      <a:pt x="0" y="24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8" name="Freeform 242">
                <a:extLst>
                  <a:ext uri="{FF2B5EF4-FFF2-40B4-BE49-F238E27FC236}">
                    <a16:creationId xmlns:a16="http://schemas.microsoft.com/office/drawing/2014/main" id="{6EFBEB43-79F2-3245-C40E-FEFE52D3D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3" y="2690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9" name="Freeform 243">
                <a:extLst>
                  <a:ext uri="{FF2B5EF4-FFF2-40B4-BE49-F238E27FC236}">
                    <a16:creationId xmlns:a16="http://schemas.microsoft.com/office/drawing/2014/main" id="{DBD387F7-703B-EB4D-FC32-FCA793E257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69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0" name="Freeform 244">
                <a:extLst>
                  <a:ext uri="{FF2B5EF4-FFF2-40B4-BE49-F238E27FC236}">
                    <a16:creationId xmlns:a16="http://schemas.microsoft.com/office/drawing/2014/main" id="{3AF815FD-5F3C-D585-6B09-50DAE6BA4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669"/>
                <a:ext cx="20" cy="24"/>
              </a:xfrm>
              <a:custGeom>
                <a:avLst/>
                <a:gdLst>
                  <a:gd name="T0" fmla="*/ 20 w 20"/>
                  <a:gd name="T1" fmla="*/ 0 h 24"/>
                  <a:gd name="T2" fmla="*/ 0 w 20"/>
                  <a:gd name="T3" fmla="*/ 20 h 24"/>
                  <a:gd name="T4" fmla="*/ 10 w 20"/>
                  <a:gd name="T5" fmla="*/ 24 h 24"/>
                  <a:gd name="T6" fmla="*/ 20 w 20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24">
                    <a:moveTo>
                      <a:pt x="20" y="0"/>
                    </a:moveTo>
                    <a:lnTo>
                      <a:pt x="0" y="20"/>
                    </a:lnTo>
                    <a:lnTo>
                      <a:pt x="10" y="2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1" name="Freeform 245">
                <a:extLst>
                  <a:ext uri="{FF2B5EF4-FFF2-40B4-BE49-F238E27FC236}">
                    <a16:creationId xmlns:a16="http://schemas.microsoft.com/office/drawing/2014/main" id="{74A2BF02-3FD7-D763-9B88-EF2D16A30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664"/>
                <a:ext cx="20" cy="25"/>
              </a:xfrm>
              <a:custGeom>
                <a:avLst/>
                <a:gdLst>
                  <a:gd name="T0" fmla="*/ 20 w 20"/>
                  <a:gd name="T1" fmla="*/ 5 h 25"/>
                  <a:gd name="T2" fmla="*/ 15 w 20"/>
                  <a:gd name="T3" fmla="*/ 0 h 25"/>
                  <a:gd name="T4" fmla="*/ 0 w 20"/>
                  <a:gd name="T5" fmla="*/ 25 h 25"/>
                  <a:gd name="T6" fmla="*/ 20 w 20"/>
                  <a:gd name="T7" fmla="*/ 5 h 2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25">
                    <a:moveTo>
                      <a:pt x="20" y="5"/>
                    </a:moveTo>
                    <a:lnTo>
                      <a:pt x="15" y="0"/>
                    </a:lnTo>
                    <a:lnTo>
                      <a:pt x="0" y="25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2" name="Freeform 246">
                <a:extLst>
                  <a:ext uri="{FF2B5EF4-FFF2-40B4-BE49-F238E27FC236}">
                    <a16:creationId xmlns:a16="http://schemas.microsoft.com/office/drawing/2014/main" id="{DF424D0F-1877-C1E7-79CC-8F58341ED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8" y="2664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3" name="Freeform 247">
                <a:extLst>
                  <a:ext uri="{FF2B5EF4-FFF2-40B4-BE49-F238E27FC236}">
                    <a16:creationId xmlns:a16="http://schemas.microsoft.com/office/drawing/2014/main" id="{02A51271-E2EA-C492-0C2C-819694827F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8" y="266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4" name="Freeform 248">
                <a:extLst>
                  <a:ext uri="{FF2B5EF4-FFF2-40B4-BE49-F238E27FC236}">
                    <a16:creationId xmlns:a16="http://schemas.microsoft.com/office/drawing/2014/main" id="{7FC0CFF3-63C2-66DD-4F41-1CC7FC62A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2640"/>
                <a:ext cx="19" cy="29"/>
              </a:xfrm>
              <a:custGeom>
                <a:avLst/>
                <a:gdLst>
                  <a:gd name="T0" fmla="*/ 19 w 19"/>
                  <a:gd name="T1" fmla="*/ 0 h 29"/>
                  <a:gd name="T2" fmla="*/ 0 w 19"/>
                  <a:gd name="T3" fmla="*/ 24 h 29"/>
                  <a:gd name="T4" fmla="*/ 5 w 19"/>
                  <a:gd name="T5" fmla="*/ 29 h 29"/>
                  <a:gd name="T6" fmla="*/ 19 w 19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29">
                    <a:moveTo>
                      <a:pt x="19" y="0"/>
                    </a:moveTo>
                    <a:lnTo>
                      <a:pt x="0" y="24"/>
                    </a:lnTo>
                    <a:lnTo>
                      <a:pt x="5" y="2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5" name="Freeform 249">
                <a:extLst>
                  <a:ext uri="{FF2B5EF4-FFF2-40B4-BE49-F238E27FC236}">
                    <a16:creationId xmlns:a16="http://schemas.microsoft.com/office/drawing/2014/main" id="{783E5656-7E5B-7951-FAC6-9572B1279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2635"/>
                <a:ext cx="19" cy="29"/>
              </a:xfrm>
              <a:custGeom>
                <a:avLst/>
                <a:gdLst>
                  <a:gd name="T0" fmla="*/ 19 w 19"/>
                  <a:gd name="T1" fmla="*/ 5 h 29"/>
                  <a:gd name="T2" fmla="*/ 10 w 19"/>
                  <a:gd name="T3" fmla="*/ 0 h 29"/>
                  <a:gd name="T4" fmla="*/ 0 w 19"/>
                  <a:gd name="T5" fmla="*/ 29 h 29"/>
                  <a:gd name="T6" fmla="*/ 19 w 19"/>
                  <a:gd name="T7" fmla="*/ 5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29">
                    <a:moveTo>
                      <a:pt x="19" y="5"/>
                    </a:moveTo>
                    <a:lnTo>
                      <a:pt x="10" y="0"/>
                    </a:lnTo>
                    <a:lnTo>
                      <a:pt x="0" y="29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6" name="Freeform 250">
                <a:extLst>
                  <a:ext uri="{FF2B5EF4-FFF2-40B4-BE49-F238E27FC236}">
                    <a16:creationId xmlns:a16="http://schemas.microsoft.com/office/drawing/2014/main" id="{71B144CC-43F5-2883-F2DB-143D3205AF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7" y="263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7" name="Freeform 251">
                <a:extLst>
                  <a:ext uri="{FF2B5EF4-FFF2-40B4-BE49-F238E27FC236}">
                    <a16:creationId xmlns:a16="http://schemas.microsoft.com/office/drawing/2014/main" id="{EE5626DF-F09A-0ECD-85CF-C48A0307A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2" y="26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8" name="Freeform 252">
                <a:extLst>
                  <a:ext uri="{FF2B5EF4-FFF2-40B4-BE49-F238E27FC236}">
                    <a16:creationId xmlns:a16="http://schemas.microsoft.com/office/drawing/2014/main" id="{C4BEF5FC-7046-CF0A-DA16-EDDB7A554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4" y="2606"/>
                <a:ext cx="23" cy="34"/>
              </a:xfrm>
              <a:custGeom>
                <a:avLst/>
                <a:gdLst>
                  <a:gd name="T0" fmla="*/ 24 w 24"/>
                  <a:gd name="T1" fmla="*/ 0 h 34"/>
                  <a:gd name="T2" fmla="*/ 0 w 24"/>
                  <a:gd name="T3" fmla="*/ 29 h 34"/>
                  <a:gd name="T4" fmla="*/ 9 w 24"/>
                  <a:gd name="T5" fmla="*/ 34 h 34"/>
                  <a:gd name="T6" fmla="*/ 24 w 24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34">
                    <a:moveTo>
                      <a:pt x="24" y="0"/>
                    </a:moveTo>
                    <a:lnTo>
                      <a:pt x="0" y="29"/>
                    </a:lnTo>
                    <a:lnTo>
                      <a:pt x="9" y="3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9" name="Freeform 253">
                <a:extLst>
                  <a:ext uri="{FF2B5EF4-FFF2-40B4-BE49-F238E27FC236}">
                    <a16:creationId xmlns:a16="http://schemas.microsoft.com/office/drawing/2014/main" id="{689DA33B-DEFD-750C-BBD9-AC46E9D302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4" y="2602"/>
                <a:ext cx="23" cy="33"/>
              </a:xfrm>
              <a:custGeom>
                <a:avLst/>
                <a:gdLst>
                  <a:gd name="T0" fmla="*/ 24 w 24"/>
                  <a:gd name="T1" fmla="*/ 4 h 33"/>
                  <a:gd name="T2" fmla="*/ 14 w 24"/>
                  <a:gd name="T3" fmla="*/ 0 h 33"/>
                  <a:gd name="T4" fmla="*/ 0 w 24"/>
                  <a:gd name="T5" fmla="*/ 33 h 33"/>
                  <a:gd name="T6" fmla="*/ 24 w 24"/>
                  <a:gd name="T7" fmla="*/ 4 h 3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33">
                    <a:moveTo>
                      <a:pt x="24" y="4"/>
                    </a:moveTo>
                    <a:lnTo>
                      <a:pt x="14" y="0"/>
                    </a:lnTo>
                    <a:lnTo>
                      <a:pt x="0" y="33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0" name="Freeform 254">
                <a:extLst>
                  <a:ext uri="{FF2B5EF4-FFF2-40B4-BE49-F238E27FC236}">
                    <a16:creationId xmlns:a16="http://schemas.microsoft.com/office/drawing/2014/main" id="{2D272727-02F7-DE71-DEC4-8332E522C0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2" y="2602"/>
                <a:ext cx="3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1" name="Freeform 255">
                <a:extLst>
                  <a:ext uri="{FF2B5EF4-FFF2-40B4-BE49-F238E27FC236}">
                    <a16:creationId xmlns:a16="http://schemas.microsoft.com/office/drawing/2014/main" id="{61631830-6530-423C-445D-1D370EF58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" y="26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2" name="Freeform 256">
                <a:extLst>
                  <a:ext uri="{FF2B5EF4-FFF2-40B4-BE49-F238E27FC236}">
                    <a16:creationId xmlns:a16="http://schemas.microsoft.com/office/drawing/2014/main" id="{1A2B3DAD-3A70-F07D-5380-0AC788F80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7" y="2573"/>
                <a:ext cx="20" cy="33"/>
              </a:xfrm>
              <a:custGeom>
                <a:avLst/>
                <a:gdLst>
                  <a:gd name="T0" fmla="*/ 20 w 20"/>
                  <a:gd name="T1" fmla="*/ 0 h 33"/>
                  <a:gd name="T2" fmla="*/ 0 w 20"/>
                  <a:gd name="T3" fmla="*/ 29 h 33"/>
                  <a:gd name="T4" fmla="*/ 10 w 20"/>
                  <a:gd name="T5" fmla="*/ 33 h 33"/>
                  <a:gd name="T6" fmla="*/ 20 w 20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33">
                    <a:moveTo>
                      <a:pt x="20" y="0"/>
                    </a:moveTo>
                    <a:lnTo>
                      <a:pt x="0" y="29"/>
                    </a:lnTo>
                    <a:lnTo>
                      <a:pt x="10" y="3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3" name="Freeform 257">
                <a:extLst>
                  <a:ext uri="{FF2B5EF4-FFF2-40B4-BE49-F238E27FC236}">
                    <a16:creationId xmlns:a16="http://schemas.microsoft.com/office/drawing/2014/main" id="{740FB109-1F67-271A-D993-DD084C274A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7" y="2568"/>
                <a:ext cx="20" cy="36"/>
              </a:xfrm>
              <a:custGeom>
                <a:avLst/>
                <a:gdLst>
                  <a:gd name="T0" fmla="*/ 20 w 20"/>
                  <a:gd name="T1" fmla="*/ 5 h 34"/>
                  <a:gd name="T2" fmla="*/ 15 w 20"/>
                  <a:gd name="T3" fmla="*/ 0 h 34"/>
                  <a:gd name="T4" fmla="*/ 0 w 20"/>
                  <a:gd name="T5" fmla="*/ 34 h 34"/>
                  <a:gd name="T6" fmla="*/ 20 w 20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34">
                    <a:moveTo>
                      <a:pt x="20" y="5"/>
                    </a:moveTo>
                    <a:lnTo>
                      <a:pt x="15" y="0"/>
                    </a:lnTo>
                    <a:lnTo>
                      <a:pt x="0" y="34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4" name="Freeform 258">
                <a:extLst>
                  <a:ext uri="{FF2B5EF4-FFF2-40B4-BE49-F238E27FC236}">
                    <a16:creationId xmlns:a16="http://schemas.microsoft.com/office/drawing/2014/main" id="{5A968F7A-95EC-D231-4DE8-DB4708BC9F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7" y="2568"/>
                <a:ext cx="1" cy="7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5" name="Freeform 259">
                <a:extLst>
                  <a:ext uri="{FF2B5EF4-FFF2-40B4-BE49-F238E27FC236}">
                    <a16:creationId xmlns:a16="http://schemas.microsoft.com/office/drawing/2014/main" id="{A86DC8EE-6664-8049-ADCF-D60EFE404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7" y="25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6" name="Freeform 260">
                <a:extLst>
                  <a:ext uri="{FF2B5EF4-FFF2-40B4-BE49-F238E27FC236}">
                    <a16:creationId xmlns:a16="http://schemas.microsoft.com/office/drawing/2014/main" id="{3882E5AB-B2F2-9531-184E-BC99E8158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2539"/>
                <a:ext cx="19" cy="36"/>
              </a:xfrm>
              <a:custGeom>
                <a:avLst/>
                <a:gdLst>
                  <a:gd name="T0" fmla="*/ 19 w 19"/>
                  <a:gd name="T1" fmla="*/ 0 h 34"/>
                  <a:gd name="T2" fmla="*/ 0 w 19"/>
                  <a:gd name="T3" fmla="*/ 29 h 34"/>
                  <a:gd name="T4" fmla="*/ 5 w 19"/>
                  <a:gd name="T5" fmla="*/ 34 h 34"/>
                  <a:gd name="T6" fmla="*/ 19 w 19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34">
                    <a:moveTo>
                      <a:pt x="19" y="0"/>
                    </a:moveTo>
                    <a:lnTo>
                      <a:pt x="0" y="29"/>
                    </a:lnTo>
                    <a:lnTo>
                      <a:pt x="5" y="3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7" name="Freeform 261">
                <a:extLst>
                  <a:ext uri="{FF2B5EF4-FFF2-40B4-BE49-F238E27FC236}">
                    <a16:creationId xmlns:a16="http://schemas.microsoft.com/office/drawing/2014/main" id="{FBF36424-7019-F830-CDD8-83C2D0A27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2534"/>
                <a:ext cx="19" cy="34"/>
              </a:xfrm>
              <a:custGeom>
                <a:avLst/>
                <a:gdLst>
                  <a:gd name="T0" fmla="*/ 19 w 19"/>
                  <a:gd name="T1" fmla="*/ 5 h 34"/>
                  <a:gd name="T2" fmla="*/ 9 w 19"/>
                  <a:gd name="T3" fmla="*/ 0 h 34"/>
                  <a:gd name="T4" fmla="*/ 0 w 19"/>
                  <a:gd name="T5" fmla="*/ 34 h 34"/>
                  <a:gd name="T6" fmla="*/ 19 w 19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34">
                    <a:moveTo>
                      <a:pt x="19" y="5"/>
                    </a:moveTo>
                    <a:lnTo>
                      <a:pt x="9" y="0"/>
                    </a:lnTo>
                    <a:lnTo>
                      <a:pt x="0" y="3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8" name="Freeform 262">
                <a:extLst>
                  <a:ext uri="{FF2B5EF4-FFF2-40B4-BE49-F238E27FC236}">
                    <a16:creationId xmlns:a16="http://schemas.microsoft.com/office/drawing/2014/main" id="{885D2A9F-D5B4-E1F6-3ACB-B6533ABD22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2534"/>
                <a:ext cx="3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9" name="Freeform 263">
                <a:extLst>
                  <a:ext uri="{FF2B5EF4-FFF2-40B4-BE49-F238E27FC236}">
                    <a16:creationId xmlns:a16="http://schemas.microsoft.com/office/drawing/2014/main" id="{B32DA126-1211-9D6F-3BEF-5B787C48BD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2534"/>
                <a:ext cx="3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0" name="Freeform 264">
                <a:extLst>
                  <a:ext uri="{FF2B5EF4-FFF2-40B4-BE49-F238E27FC236}">
                    <a16:creationId xmlns:a16="http://schemas.microsoft.com/office/drawing/2014/main" id="{E96C4BF1-09A5-64C1-AF7D-A563F9028E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500"/>
                <a:ext cx="25" cy="37"/>
              </a:xfrm>
              <a:custGeom>
                <a:avLst/>
                <a:gdLst>
                  <a:gd name="T0" fmla="*/ 25 w 25"/>
                  <a:gd name="T1" fmla="*/ 0 h 39"/>
                  <a:gd name="T2" fmla="*/ 0 w 25"/>
                  <a:gd name="T3" fmla="*/ 34 h 39"/>
                  <a:gd name="T4" fmla="*/ 10 w 25"/>
                  <a:gd name="T5" fmla="*/ 39 h 39"/>
                  <a:gd name="T6" fmla="*/ 25 w 25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" h="39">
                    <a:moveTo>
                      <a:pt x="25" y="0"/>
                    </a:moveTo>
                    <a:lnTo>
                      <a:pt x="0" y="34"/>
                    </a:lnTo>
                    <a:lnTo>
                      <a:pt x="10" y="3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1" name="Freeform 265">
                <a:extLst>
                  <a:ext uri="{FF2B5EF4-FFF2-40B4-BE49-F238E27FC236}">
                    <a16:creationId xmlns:a16="http://schemas.microsoft.com/office/drawing/2014/main" id="{85E4E6AB-FB23-E515-6087-F9551ED3D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495"/>
                <a:ext cx="25" cy="39"/>
              </a:xfrm>
              <a:custGeom>
                <a:avLst/>
                <a:gdLst>
                  <a:gd name="T0" fmla="*/ 25 w 25"/>
                  <a:gd name="T1" fmla="*/ 5 h 39"/>
                  <a:gd name="T2" fmla="*/ 15 w 25"/>
                  <a:gd name="T3" fmla="*/ 0 h 39"/>
                  <a:gd name="T4" fmla="*/ 0 w 25"/>
                  <a:gd name="T5" fmla="*/ 39 h 39"/>
                  <a:gd name="T6" fmla="*/ 25 w 25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" h="39">
                    <a:moveTo>
                      <a:pt x="25" y="5"/>
                    </a:moveTo>
                    <a:lnTo>
                      <a:pt x="15" y="0"/>
                    </a:lnTo>
                    <a:lnTo>
                      <a:pt x="0" y="39"/>
                    </a:lnTo>
                    <a:lnTo>
                      <a:pt x="2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2" name="Freeform 266">
                <a:extLst>
                  <a:ext uri="{FF2B5EF4-FFF2-40B4-BE49-F238E27FC236}">
                    <a16:creationId xmlns:a16="http://schemas.microsoft.com/office/drawing/2014/main" id="{B7C06EB3-0DC4-236F-516A-43212B1DE5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495"/>
                <a:ext cx="5" cy="7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3" name="Freeform 267">
                <a:extLst>
                  <a:ext uri="{FF2B5EF4-FFF2-40B4-BE49-F238E27FC236}">
                    <a16:creationId xmlns:a16="http://schemas.microsoft.com/office/drawing/2014/main" id="{B1998D34-3190-D5C9-B105-CEC03095E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" y="250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4" name="Freeform 268">
                <a:extLst>
                  <a:ext uri="{FF2B5EF4-FFF2-40B4-BE49-F238E27FC236}">
                    <a16:creationId xmlns:a16="http://schemas.microsoft.com/office/drawing/2014/main" id="{05DB3A7E-6D51-B7DF-BFD9-21D88843C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2461"/>
                <a:ext cx="24" cy="39"/>
              </a:xfrm>
              <a:custGeom>
                <a:avLst/>
                <a:gdLst>
                  <a:gd name="T0" fmla="*/ 24 w 24"/>
                  <a:gd name="T1" fmla="*/ 0 h 39"/>
                  <a:gd name="T2" fmla="*/ 0 w 24"/>
                  <a:gd name="T3" fmla="*/ 34 h 39"/>
                  <a:gd name="T4" fmla="*/ 10 w 24"/>
                  <a:gd name="T5" fmla="*/ 39 h 39"/>
                  <a:gd name="T6" fmla="*/ 24 w 24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39">
                    <a:moveTo>
                      <a:pt x="24" y="0"/>
                    </a:moveTo>
                    <a:lnTo>
                      <a:pt x="0" y="34"/>
                    </a:lnTo>
                    <a:lnTo>
                      <a:pt x="10" y="3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5" name="Freeform 269">
                <a:extLst>
                  <a:ext uri="{FF2B5EF4-FFF2-40B4-BE49-F238E27FC236}">
                    <a16:creationId xmlns:a16="http://schemas.microsoft.com/office/drawing/2014/main" id="{86BD0295-5311-77B5-2350-C7885EAE3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2456"/>
                <a:ext cx="24" cy="37"/>
              </a:xfrm>
              <a:custGeom>
                <a:avLst/>
                <a:gdLst>
                  <a:gd name="T0" fmla="*/ 24 w 24"/>
                  <a:gd name="T1" fmla="*/ 5 h 39"/>
                  <a:gd name="T2" fmla="*/ 14 w 24"/>
                  <a:gd name="T3" fmla="*/ 0 h 39"/>
                  <a:gd name="T4" fmla="*/ 0 w 24"/>
                  <a:gd name="T5" fmla="*/ 39 h 39"/>
                  <a:gd name="T6" fmla="*/ 24 w 24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39">
                    <a:moveTo>
                      <a:pt x="24" y="5"/>
                    </a:moveTo>
                    <a:lnTo>
                      <a:pt x="14" y="0"/>
                    </a:lnTo>
                    <a:lnTo>
                      <a:pt x="0" y="39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6" name="Freeform 270">
                <a:extLst>
                  <a:ext uri="{FF2B5EF4-FFF2-40B4-BE49-F238E27FC236}">
                    <a16:creationId xmlns:a16="http://schemas.microsoft.com/office/drawing/2014/main" id="{94278289-B7F5-DD2B-F470-FB2067E44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5" y="2456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7" name="Freeform 271">
                <a:extLst>
                  <a:ext uri="{FF2B5EF4-FFF2-40B4-BE49-F238E27FC236}">
                    <a16:creationId xmlns:a16="http://schemas.microsoft.com/office/drawing/2014/main" id="{AF88DD55-3472-D1BA-0535-24178E5F5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4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8" name="Freeform 272">
                <a:extLst>
                  <a:ext uri="{FF2B5EF4-FFF2-40B4-BE49-F238E27FC236}">
                    <a16:creationId xmlns:a16="http://schemas.microsoft.com/office/drawing/2014/main" id="{8168DEC2-C9FF-C9FE-45D3-191FDE788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423"/>
                <a:ext cx="20" cy="37"/>
              </a:xfrm>
              <a:custGeom>
                <a:avLst/>
                <a:gdLst>
                  <a:gd name="T0" fmla="*/ 20 w 20"/>
                  <a:gd name="T1" fmla="*/ 0 h 38"/>
                  <a:gd name="T2" fmla="*/ 0 w 20"/>
                  <a:gd name="T3" fmla="*/ 33 h 38"/>
                  <a:gd name="T4" fmla="*/ 10 w 20"/>
                  <a:gd name="T5" fmla="*/ 38 h 38"/>
                  <a:gd name="T6" fmla="*/ 20 w 20"/>
                  <a:gd name="T7" fmla="*/ 0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38">
                    <a:moveTo>
                      <a:pt x="20" y="0"/>
                    </a:moveTo>
                    <a:lnTo>
                      <a:pt x="0" y="33"/>
                    </a:lnTo>
                    <a:lnTo>
                      <a:pt x="10" y="3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9" name="Freeform 273">
                <a:extLst>
                  <a:ext uri="{FF2B5EF4-FFF2-40B4-BE49-F238E27FC236}">
                    <a16:creationId xmlns:a16="http://schemas.microsoft.com/office/drawing/2014/main" id="{DC96FD45-971C-7F46-EFDE-4AED2C368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418"/>
                <a:ext cx="20" cy="38"/>
              </a:xfrm>
              <a:custGeom>
                <a:avLst/>
                <a:gdLst>
                  <a:gd name="T0" fmla="*/ 20 w 20"/>
                  <a:gd name="T1" fmla="*/ 5 h 38"/>
                  <a:gd name="T2" fmla="*/ 10 w 20"/>
                  <a:gd name="T3" fmla="*/ 0 h 38"/>
                  <a:gd name="T4" fmla="*/ 0 w 20"/>
                  <a:gd name="T5" fmla="*/ 38 h 38"/>
                  <a:gd name="T6" fmla="*/ 20 w 20"/>
                  <a:gd name="T7" fmla="*/ 5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38">
                    <a:moveTo>
                      <a:pt x="20" y="5"/>
                    </a:moveTo>
                    <a:lnTo>
                      <a:pt x="10" y="0"/>
                    </a:lnTo>
                    <a:lnTo>
                      <a:pt x="0" y="38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0" name="Freeform 274">
                <a:extLst>
                  <a:ext uri="{FF2B5EF4-FFF2-40B4-BE49-F238E27FC236}">
                    <a16:creationId xmlns:a16="http://schemas.microsoft.com/office/drawing/2014/main" id="{1AD8ACAE-68D2-084D-14F1-910635F016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" y="2418"/>
                <a:ext cx="5" cy="7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1" name="Freeform 275">
                <a:extLst>
                  <a:ext uri="{FF2B5EF4-FFF2-40B4-BE49-F238E27FC236}">
                    <a16:creationId xmlns:a16="http://schemas.microsoft.com/office/drawing/2014/main" id="{A4D4C01A-3FC4-A652-2074-658F2CAFA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0" y="242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2" name="Freeform 276">
                <a:extLst>
                  <a:ext uri="{FF2B5EF4-FFF2-40B4-BE49-F238E27FC236}">
                    <a16:creationId xmlns:a16="http://schemas.microsoft.com/office/drawing/2014/main" id="{8F450DA2-B4CA-747A-FAFB-D266E2899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79"/>
                <a:ext cx="24" cy="44"/>
              </a:xfrm>
              <a:custGeom>
                <a:avLst/>
                <a:gdLst>
                  <a:gd name="T0" fmla="*/ 24 w 24"/>
                  <a:gd name="T1" fmla="*/ 0 h 44"/>
                  <a:gd name="T2" fmla="*/ 0 w 24"/>
                  <a:gd name="T3" fmla="*/ 39 h 44"/>
                  <a:gd name="T4" fmla="*/ 10 w 24"/>
                  <a:gd name="T5" fmla="*/ 44 h 44"/>
                  <a:gd name="T6" fmla="*/ 24 w 24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4">
                    <a:moveTo>
                      <a:pt x="24" y="0"/>
                    </a:moveTo>
                    <a:lnTo>
                      <a:pt x="0" y="39"/>
                    </a:lnTo>
                    <a:lnTo>
                      <a:pt x="10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3" name="Freeform 277">
                <a:extLst>
                  <a:ext uri="{FF2B5EF4-FFF2-40B4-BE49-F238E27FC236}">
                    <a16:creationId xmlns:a16="http://schemas.microsoft.com/office/drawing/2014/main" id="{0765C699-E1AA-1B14-7AF1-F42A3B04E7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74"/>
                <a:ext cx="24" cy="44"/>
              </a:xfrm>
              <a:custGeom>
                <a:avLst/>
                <a:gdLst>
                  <a:gd name="T0" fmla="*/ 24 w 24"/>
                  <a:gd name="T1" fmla="*/ 5 h 44"/>
                  <a:gd name="T2" fmla="*/ 15 w 24"/>
                  <a:gd name="T3" fmla="*/ 0 h 44"/>
                  <a:gd name="T4" fmla="*/ 0 w 24"/>
                  <a:gd name="T5" fmla="*/ 44 h 44"/>
                  <a:gd name="T6" fmla="*/ 24 w 24"/>
                  <a:gd name="T7" fmla="*/ 5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4">
                    <a:moveTo>
                      <a:pt x="24" y="5"/>
                    </a:moveTo>
                    <a:lnTo>
                      <a:pt x="15" y="0"/>
                    </a:lnTo>
                    <a:lnTo>
                      <a:pt x="0" y="44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4" name="Freeform 278">
                <a:extLst>
                  <a:ext uri="{FF2B5EF4-FFF2-40B4-BE49-F238E27FC236}">
                    <a16:creationId xmlns:a16="http://schemas.microsoft.com/office/drawing/2014/main" id="{BD37FA35-5EA3-F400-CC85-F525BC9ACA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2374"/>
                <a:ext cx="5" cy="7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5" name="Freeform 279">
                <a:extLst>
                  <a:ext uri="{FF2B5EF4-FFF2-40B4-BE49-F238E27FC236}">
                    <a16:creationId xmlns:a16="http://schemas.microsoft.com/office/drawing/2014/main" id="{6534CA28-A0DE-5611-9935-02F14F6BA8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2374"/>
                <a:ext cx="5" cy="7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6" name="Freeform 280">
                <a:extLst>
                  <a:ext uri="{FF2B5EF4-FFF2-40B4-BE49-F238E27FC236}">
                    <a16:creationId xmlns:a16="http://schemas.microsoft.com/office/drawing/2014/main" id="{43BB846F-20A0-467C-92F1-6CC1DC7822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" y="2336"/>
                <a:ext cx="24" cy="43"/>
              </a:xfrm>
              <a:custGeom>
                <a:avLst/>
                <a:gdLst>
                  <a:gd name="T0" fmla="*/ 24 w 24"/>
                  <a:gd name="T1" fmla="*/ 0 h 43"/>
                  <a:gd name="T2" fmla="*/ 0 w 24"/>
                  <a:gd name="T3" fmla="*/ 38 h 43"/>
                  <a:gd name="T4" fmla="*/ 9 w 24"/>
                  <a:gd name="T5" fmla="*/ 43 h 43"/>
                  <a:gd name="T6" fmla="*/ 24 w 24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3">
                    <a:moveTo>
                      <a:pt x="24" y="0"/>
                    </a:moveTo>
                    <a:lnTo>
                      <a:pt x="0" y="38"/>
                    </a:lnTo>
                    <a:lnTo>
                      <a:pt x="9" y="4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7" name="Freeform 281">
                <a:extLst>
                  <a:ext uri="{FF2B5EF4-FFF2-40B4-BE49-F238E27FC236}">
                    <a16:creationId xmlns:a16="http://schemas.microsoft.com/office/drawing/2014/main" id="{43F8BD8F-A76A-A478-6F78-40ECCA86E5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" y="2331"/>
                <a:ext cx="24" cy="43"/>
              </a:xfrm>
              <a:custGeom>
                <a:avLst/>
                <a:gdLst>
                  <a:gd name="T0" fmla="*/ 24 w 24"/>
                  <a:gd name="T1" fmla="*/ 5 h 43"/>
                  <a:gd name="T2" fmla="*/ 14 w 24"/>
                  <a:gd name="T3" fmla="*/ 0 h 43"/>
                  <a:gd name="T4" fmla="*/ 0 w 24"/>
                  <a:gd name="T5" fmla="*/ 43 h 43"/>
                  <a:gd name="T6" fmla="*/ 24 w 24"/>
                  <a:gd name="T7" fmla="*/ 5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3">
                    <a:moveTo>
                      <a:pt x="24" y="5"/>
                    </a:moveTo>
                    <a:lnTo>
                      <a:pt x="14" y="0"/>
                    </a:lnTo>
                    <a:lnTo>
                      <a:pt x="0" y="43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8" name="Freeform 282">
                <a:extLst>
                  <a:ext uri="{FF2B5EF4-FFF2-40B4-BE49-F238E27FC236}">
                    <a16:creationId xmlns:a16="http://schemas.microsoft.com/office/drawing/2014/main" id="{32FA6BE2-560D-12D0-C9A4-C26BE1B52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4" y="2331"/>
                <a:ext cx="3" cy="7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9" name="Freeform 283">
                <a:extLst>
                  <a:ext uri="{FF2B5EF4-FFF2-40B4-BE49-F238E27FC236}">
                    <a16:creationId xmlns:a16="http://schemas.microsoft.com/office/drawing/2014/main" id="{243994F7-C411-EC98-5FEB-85265506A9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4" y="2331"/>
                <a:ext cx="3" cy="7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0" name="Freeform 284">
                <a:extLst>
                  <a:ext uri="{FF2B5EF4-FFF2-40B4-BE49-F238E27FC236}">
                    <a16:creationId xmlns:a16="http://schemas.microsoft.com/office/drawing/2014/main" id="{FF2B97EC-901D-DFCA-1CF8-AAE2117D9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2289"/>
                <a:ext cx="19" cy="49"/>
              </a:xfrm>
              <a:custGeom>
                <a:avLst/>
                <a:gdLst>
                  <a:gd name="T0" fmla="*/ 19 w 19"/>
                  <a:gd name="T1" fmla="*/ 0 h 49"/>
                  <a:gd name="T2" fmla="*/ 0 w 19"/>
                  <a:gd name="T3" fmla="*/ 44 h 49"/>
                  <a:gd name="T4" fmla="*/ 10 w 19"/>
                  <a:gd name="T5" fmla="*/ 49 h 49"/>
                  <a:gd name="T6" fmla="*/ 19 w 19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49">
                    <a:moveTo>
                      <a:pt x="19" y="0"/>
                    </a:moveTo>
                    <a:lnTo>
                      <a:pt x="0" y="44"/>
                    </a:lnTo>
                    <a:lnTo>
                      <a:pt x="10" y="4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1" name="Freeform 285">
                <a:extLst>
                  <a:ext uri="{FF2B5EF4-FFF2-40B4-BE49-F238E27FC236}">
                    <a16:creationId xmlns:a16="http://schemas.microsoft.com/office/drawing/2014/main" id="{7707D1F9-FD49-6709-1A72-72F111321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2289"/>
                <a:ext cx="19" cy="42"/>
              </a:xfrm>
              <a:custGeom>
                <a:avLst/>
                <a:gdLst>
                  <a:gd name="T0" fmla="*/ 19 w 19"/>
                  <a:gd name="T1" fmla="*/ 0 h 44"/>
                  <a:gd name="T2" fmla="*/ 10 w 19"/>
                  <a:gd name="T3" fmla="*/ 0 h 44"/>
                  <a:gd name="T4" fmla="*/ 0 w 19"/>
                  <a:gd name="T5" fmla="*/ 44 h 44"/>
                  <a:gd name="T6" fmla="*/ 19 w 19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44">
                    <a:moveTo>
                      <a:pt x="19" y="0"/>
                    </a:moveTo>
                    <a:lnTo>
                      <a:pt x="10" y="0"/>
                    </a:lnTo>
                    <a:lnTo>
                      <a:pt x="0" y="4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2" name="Freeform 286">
                <a:extLst>
                  <a:ext uri="{FF2B5EF4-FFF2-40B4-BE49-F238E27FC236}">
                    <a16:creationId xmlns:a16="http://schemas.microsoft.com/office/drawing/2014/main" id="{5D0BC6A4-F2C4-3CAF-AD64-B898F6F5D7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" y="2282"/>
                <a:ext cx="4" cy="7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0 w 4"/>
                  <a:gd name="T5" fmla="*/ 0 h 5"/>
                  <a:gd name="T6" fmla="*/ 4 w 4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0" y="0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3" name="Freeform 287">
                <a:extLst>
                  <a:ext uri="{FF2B5EF4-FFF2-40B4-BE49-F238E27FC236}">
                    <a16:creationId xmlns:a16="http://schemas.microsoft.com/office/drawing/2014/main" id="{6AE1B8E8-9E62-A69F-E251-CE0801EA04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" y="2282"/>
                <a:ext cx="4" cy="7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5 h 5"/>
                  <a:gd name="T4" fmla="*/ 4 w 4"/>
                  <a:gd name="T5" fmla="*/ 5 h 5"/>
                  <a:gd name="T6" fmla="*/ 0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4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4" name="Freeform 288">
                <a:extLst>
                  <a:ext uri="{FF2B5EF4-FFF2-40B4-BE49-F238E27FC236}">
                    <a16:creationId xmlns:a16="http://schemas.microsoft.com/office/drawing/2014/main" id="{D41A28E4-8100-A811-6F37-9C95C5130F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2244"/>
                <a:ext cx="24" cy="43"/>
              </a:xfrm>
              <a:custGeom>
                <a:avLst/>
                <a:gdLst>
                  <a:gd name="T0" fmla="*/ 24 w 24"/>
                  <a:gd name="T1" fmla="*/ 0 h 43"/>
                  <a:gd name="T2" fmla="*/ 0 w 24"/>
                  <a:gd name="T3" fmla="*/ 43 h 43"/>
                  <a:gd name="T4" fmla="*/ 9 w 24"/>
                  <a:gd name="T5" fmla="*/ 43 h 43"/>
                  <a:gd name="T6" fmla="*/ 24 w 24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3">
                    <a:moveTo>
                      <a:pt x="24" y="0"/>
                    </a:moveTo>
                    <a:lnTo>
                      <a:pt x="0" y="43"/>
                    </a:lnTo>
                    <a:lnTo>
                      <a:pt x="9" y="4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5" name="Freeform 289">
                <a:extLst>
                  <a:ext uri="{FF2B5EF4-FFF2-40B4-BE49-F238E27FC236}">
                    <a16:creationId xmlns:a16="http://schemas.microsoft.com/office/drawing/2014/main" id="{90B332C5-19DB-1511-B2DC-BD694ED11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2239"/>
                <a:ext cx="24" cy="50"/>
              </a:xfrm>
              <a:custGeom>
                <a:avLst/>
                <a:gdLst>
                  <a:gd name="T0" fmla="*/ 24 w 24"/>
                  <a:gd name="T1" fmla="*/ 5 h 48"/>
                  <a:gd name="T2" fmla="*/ 14 w 24"/>
                  <a:gd name="T3" fmla="*/ 0 h 48"/>
                  <a:gd name="T4" fmla="*/ 0 w 24"/>
                  <a:gd name="T5" fmla="*/ 48 h 48"/>
                  <a:gd name="T6" fmla="*/ 24 w 24"/>
                  <a:gd name="T7" fmla="*/ 5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5"/>
                    </a:moveTo>
                    <a:lnTo>
                      <a:pt x="14" y="0"/>
                    </a:lnTo>
                    <a:lnTo>
                      <a:pt x="0" y="48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6" name="Freeform 290">
                <a:extLst>
                  <a:ext uri="{FF2B5EF4-FFF2-40B4-BE49-F238E27FC236}">
                    <a16:creationId xmlns:a16="http://schemas.microsoft.com/office/drawing/2014/main" id="{58F69659-C136-63D8-440A-6CCAB1773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8" y="2239"/>
                <a:ext cx="3" cy="7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7" name="Freeform 291">
                <a:extLst>
                  <a:ext uri="{FF2B5EF4-FFF2-40B4-BE49-F238E27FC236}">
                    <a16:creationId xmlns:a16="http://schemas.microsoft.com/office/drawing/2014/main" id="{71D512AA-0E82-C1CA-94D0-35E6EA5BC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3" y="224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8" name="Freeform 292">
                <a:extLst>
                  <a:ext uri="{FF2B5EF4-FFF2-40B4-BE49-F238E27FC236}">
                    <a16:creationId xmlns:a16="http://schemas.microsoft.com/office/drawing/2014/main" id="{A94F5C53-F905-4AC0-8289-10335624E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3" y="2195"/>
                <a:ext cx="24" cy="51"/>
              </a:xfrm>
              <a:custGeom>
                <a:avLst/>
                <a:gdLst>
                  <a:gd name="T0" fmla="*/ 24 w 24"/>
                  <a:gd name="T1" fmla="*/ 0 h 49"/>
                  <a:gd name="T2" fmla="*/ 0 w 24"/>
                  <a:gd name="T3" fmla="*/ 44 h 49"/>
                  <a:gd name="T4" fmla="*/ 1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9">
                    <a:moveTo>
                      <a:pt x="24" y="0"/>
                    </a:moveTo>
                    <a:lnTo>
                      <a:pt x="0" y="44"/>
                    </a:lnTo>
                    <a:lnTo>
                      <a:pt x="1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9" name="Freeform 293">
                <a:extLst>
                  <a:ext uri="{FF2B5EF4-FFF2-40B4-BE49-F238E27FC236}">
                    <a16:creationId xmlns:a16="http://schemas.microsoft.com/office/drawing/2014/main" id="{923A137E-BF19-863D-9189-3CED12CB4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3" y="2191"/>
                <a:ext cx="24" cy="48"/>
              </a:xfrm>
              <a:custGeom>
                <a:avLst/>
                <a:gdLst>
                  <a:gd name="T0" fmla="*/ 24 w 24"/>
                  <a:gd name="T1" fmla="*/ 4 h 48"/>
                  <a:gd name="T2" fmla="*/ 15 w 24"/>
                  <a:gd name="T3" fmla="*/ 0 h 48"/>
                  <a:gd name="T4" fmla="*/ 0 w 24"/>
                  <a:gd name="T5" fmla="*/ 48 h 48"/>
                  <a:gd name="T6" fmla="*/ 24 w 24"/>
                  <a:gd name="T7" fmla="*/ 4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4"/>
                    </a:moveTo>
                    <a:lnTo>
                      <a:pt x="15" y="0"/>
                    </a:lnTo>
                    <a:lnTo>
                      <a:pt x="0" y="48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0" name="Freeform 294">
                <a:extLst>
                  <a:ext uri="{FF2B5EF4-FFF2-40B4-BE49-F238E27FC236}">
                    <a16:creationId xmlns:a16="http://schemas.microsoft.com/office/drawing/2014/main" id="{8BFB86E0-2486-52C2-EEE8-64F78FA220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3" y="2191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4 w 4"/>
                  <a:gd name="T3" fmla="*/ 4 h 4"/>
                  <a:gd name="T4" fmla="*/ 0 w 4"/>
                  <a:gd name="T5" fmla="*/ 0 h 4"/>
                  <a:gd name="T6" fmla="*/ 4 w 4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1" name="Freeform 295">
                <a:extLst>
                  <a:ext uri="{FF2B5EF4-FFF2-40B4-BE49-F238E27FC236}">
                    <a16:creationId xmlns:a16="http://schemas.microsoft.com/office/drawing/2014/main" id="{AF4EF0DC-2A69-9609-B3FC-6B0E55821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3" y="2191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4 h 4"/>
                  <a:gd name="T6" fmla="*/ 0 w 4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2" name="Freeform 296">
                <a:extLst>
                  <a:ext uri="{FF2B5EF4-FFF2-40B4-BE49-F238E27FC236}">
                    <a16:creationId xmlns:a16="http://schemas.microsoft.com/office/drawing/2014/main" id="{DADCAF4D-2278-65B9-28DD-9921B846D2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" y="2147"/>
                <a:ext cx="19" cy="48"/>
              </a:xfrm>
              <a:custGeom>
                <a:avLst/>
                <a:gdLst>
                  <a:gd name="T0" fmla="*/ 19 w 19"/>
                  <a:gd name="T1" fmla="*/ 0 h 48"/>
                  <a:gd name="T2" fmla="*/ 0 w 19"/>
                  <a:gd name="T3" fmla="*/ 44 h 48"/>
                  <a:gd name="T4" fmla="*/ 9 w 19"/>
                  <a:gd name="T5" fmla="*/ 48 h 48"/>
                  <a:gd name="T6" fmla="*/ 19 w 19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48">
                    <a:moveTo>
                      <a:pt x="19" y="0"/>
                    </a:moveTo>
                    <a:lnTo>
                      <a:pt x="0" y="44"/>
                    </a:lnTo>
                    <a:lnTo>
                      <a:pt x="9" y="4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3" name="Freeform 297">
                <a:extLst>
                  <a:ext uri="{FF2B5EF4-FFF2-40B4-BE49-F238E27FC236}">
                    <a16:creationId xmlns:a16="http://schemas.microsoft.com/office/drawing/2014/main" id="{C8E4ECD2-C40F-B57D-29BA-35E486B8D2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" y="2142"/>
                <a:ext cx="19" cy="49"/>
              </a:xfrm>
              <a:custGeom>
                <a:avLst/>
                <a:gdLst>
                  <a:gd name="T0" fmla="*/ 19 w 19"/>
                  <a:gd name="T1" fmla="*/ 5 h 49"/>
                  <a:gd name="T2" fmla="*/ 9 w 19"/>
                  <a:gd name="T3" fmla="*/ 0 h 49"/>
                  <a:gd name="T4" fmla="*/ 0 w 19"/>
                  <a:gd name="T5" fmla="*/ 49 h 49"/>
                  <a:gd name="T6" fmla="*/ 19 w 19"/>
                  <a:gd name="T7" fmla="*/ 5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49">
                    <a:moveTo>
                      <a:pt x="19" y="5"/>
                    </a:moveTo>
                    <a:lnTo>
                      <a:pt x="9" y="0"/>
                    </a:lnTo>
                    <a:lnTo>
                      <a:pt x="0" y="49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4" name="Freeform 298">
                <a:extLst>
                  <a:ext uri="{FF2B5EF4-FFF2-40B4-BE49-F238E27FC236}">
                    <a16:creationId xmlns:a16="http://schemas.microsoft.com/office/drawing/2014/main" id="{D2969929-EF36-042F-E29C-0179FA641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1" y="2142"/>
                <a:ext cx="4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5" name="Freeform 299">
                <a:extLst>
                  <a:ext uri="{FF2B5EF4-FFF2-40B4-BE49-F238E27FC236}">
                    <a16:creationId xmlns:a16="http://schemas.microsoft.com/office/drawing/2014/main" id="{7A240C68-E951-6881-0758-F947D4CCE9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7" y="214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6" name="Freeform 300">
                <a:extLst>
                  <a:ext uri="{FF2B5EF4-FFF2-40B4-BE49-F238E27FC236}">
                    <a16:creationId xmlns:a16="http://schemas.microsoft.com/office/drawing/2014/main" id="{32BDB56B-73FE-3284-6859-601CE305A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7" y="2099"/>
                <a:ext cx="25" cy="48"/>
              </a:xfrm>
              <a:custGeom>
                <a:avLst/>
                <a:gdLst>
                  <a:gd name="T0" fmla="*/ 25 w 25"/>
                  <a:gd name="T1" fmla="*/ 0 h 48"/>
                  <a:gd name="T2" fmla="*/ 0 w 25"/>
                  <a:gd name="T3" fmla="*/ 43 h 48"/>
                  <a:gd name="T4" fmla="*/ 10 w 25"/>
                  <a:gd name="T5" fmla="*/ 48 h 48"/>
                  <a:gd name="T6" fmla="*/ 25 w 25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" h="48">
                    <a:moveTo>
                      <a:pt x="25" y="0"/>
                    </a:moveTo>
                    <a:lnTo>
                      <a:pt x="0" y="43"/>
                    </a:lnTo>
                    <a:lnTo>
                      <a:pt x="10" y="48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7" name="Freeform 301">
                <a:extLst>
                  <a:ext uri="{FF2B5EF4-FFF2-40B4-BE49-F238E27FC236}">
                    <a16:creationId xmlns:a16="http://schemas.microsoft.com/office/drawing/2014/main" id="{AAFE967D-F056-714B-78B5-E131F525B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7" y="2099"/>
                <a:ext cx="25" cy="43"/>
              </a:xfrm>
              <a:custGeom>
                <a:avLst/>
                <a:gdLst>
                  <a:gd name="T0" fmla="*/ 25 w 25"/>
                  <a:gd name="T1" fmla="*/ 0 h 43"/>
                  <a:gd name="T2" fmla="*/ 15 w 25"/>
                  <a:gd name="T3" fmla="*/ 0 h 43"/>
                  <a:gd name="T4" fmla="*/ 0 w 25"/>
                  <a:gd name="T5" fmla="*/ 43 h 43"/>
                  <a:gd name="T6" fmla="*/ 25 w 25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" h="43">
                    <a:moveTo>
                      <a:pt x="25" y="0"/>
                    </a:moveTo>
                    <a:lnTo>
                      <a:pt x="15" y="0"/>
                    </a:lnTo>
                    <a:lnTo>
                      <a:pt x="0" y="4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8" name="Freeform 302">
                <a:extLst>
                  <a:ext uri="{FF2B5EF4-FFF2-40B4-BE49-F238E27FC236}">
                    <a16:creationId xmlns:a16="http://schemas.microsoft.com/office/drawing/2014/main" id="{A0980731-7D17-F4F3-5030-231A11675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96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5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9" name="Freeform 303">
                <a:extLst>
                  <a:ext uri="{FF2B5EF4-FFF2-40B4-BE49-F238E27FC236}">
                    <a16:creationId xmlns:a16="http://schemas.microsoft.com/office/drawing/2014/main" id="{CC5F62B4-994D-C341-FC27-A78028798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9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0" name="Freeform 304">
                <a:extLst>
                  <a:ext uri="{FF2B5EF4-FFF2-40B4-BE49-F238E27FC236}">
                    <a16:creationId xmlns:a16="http://schemas.microsoft.com/office/drawing/2014/main" id="{4BDA748E-E7AD-082C-6954-C182F723F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51"/>
                <a:ext cx="24" cy="49"/>
              </a:xfrm>
              <a:custGeom>
                <a:avLst/>
                <a:gdLst>
                  <a:gd name="T0" fmla="*/ 24 w 24"/>
                  <a:gd name="T1" fmla="*/ 0 h 49"/>
                  <a:gd name="T2" fmla="*/ 0 w 24"/>
                  <a:gd name="T3" fmla="*/ 49 h 49"/>
                  <a:gd name="T4" fmla="*/ 1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9">
                    <a:moveTo>
                      <a:pt x="24" y="0"/>
                    </a:moveTo>
                    <a:lnTo>
                      <a:pt x="0" y="49"/>
                    </a:lnTo>
                    <a:lnTo>
                      <a:pt x="1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1" name="Freeform 305">
                <a:extLst>
                  <a:ext uri="{FF2B5EF4-FFF2-40B4-BE49-F238E27FC236}">
                    <a16:creationId xmlns:a16="http://schemas.microsoft.com/office/drawing/2014/main" id="{53B39FA7-AF19-7D55-4D01-F3564AA08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51"/>
                <a:ext cx="24" cy="49"/>
              </a:xfrm>
              <a:custGeom>
                <a:avLst/>
                <a:gdLst>
                  <a:gd name="T0" fmla="*/ 24 w 24"/>
                  <a:gd name="T1" fmla="*/ 0 h 49"/>
                  <a:gd name="T2" fmla="*/ 15 w 24"/>
                  <a:gd name="T3" fmla="*/ 0 h 49"/>
                  <a:gd name="T4" fmla="*/ 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9">
                    <a:moveTo>
                      <a:pt x="24" y="0"/>
                    </a:moveTo>
                    <a:lnTo>
                      <a:pt x="15" y="0"/>
                    </a:lnTo>
                    <a:lnTo>
                      <a:pt x="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2" name="Freeform 306">
                <a:extLst>
                  <a:ext uri="{FF2B5EF4-FFF2-40B4-BE49-F238E27FC236}">
                    <a16:creationId xmlns:a16="http://schemas.microsoft.com/office/drawing/2014/main" id="{D34D0F67-5DFE-A781-ECFD-E0F4606FE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51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3" name="Freeform 307">
                <a:extLst>
                  <a:ext uri="{FF2B5EF4-FFF2-40B4-BE49-F238E27FC236}">
                    <a16:creationId xmlns:a16="http://schemas.microsoft.com/office/drawing/2014/main" id="{4A74005D-6519-98B3-5C62-C38ED56A31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4" name="Freeform 308">
                <a:extLst>
                  <a:ext uri="{FF2B5EF4-FFF2-40B4-BE49-F238E27FC236}">
                    <a16:creationId xmlns:a16="http://schemas.microsoft.com/office/drawing/2014/main" id="{334E7204-20D0-B67F-0942-1708FA0D81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07"/>
                <a:ext cx="21" cy="43"/>
              </a:xfrm>
              <a:custGeom>
                <a:avLst/>
                <a:gdLst>
                  <a:gd name="T0" fmla="*/ 19 w 19"/>
                  <a:gd name="T1" fmla="*/ 0 h 43"/>
                  <a:gd name="T2" fmla="*/ 0 w 19"/>
                  <a:gd name="T3" fmla="*/ 43 h 43"/>
                  <a:gd name="T4" fmla="*/ 9 w 19"/>
                  <a:gd name="T5" fmla="*/ 43 h 43"/>
                  <a:gd name="T6" fmla="*/ 19 w 19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43">
                    <a:moveTo>
                      <a:pt x="19" y="0"/>
                    </a:moveTo>
                    <a:lnTo>
                      <a:pt x="0" y="43"/>
                    </a:lnTo>
                    <a:lnTo>
                      <a:pt x="9" y="4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5" name="Freeform 309">
                <a:extLst>
                  <a:ext uri="{FF2B5EF4-FFF2-40B4-BE49-F238E27FC236}">
                    <a16:creationId xmlns:a16="http://schemas.microsoft.com/office/drawing/2014/main" id="{75BDECCE-F562-CB1E-03C6-7B8996CFFD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02"/>
                <a:ext cx="21" cy="50"/>
              </a:xfrm>
              <a:custGeom>
                <a:avLst/>
                <a:gdLst>
                  <a:gd name="T0" fmla="*/ 19 w 19"/>
                  <a:gd name="T1" fmla="*/ 5 h 48"/>
                  <a:gd name="T2" fmla="*/ 9 w 19"/>
                  <a:gd name="T3" fmla="*/ 0 h 48"/>
                  <a:gd name="T4" fmla="*/ 0 w 19"/>
                  <a:gd name="T5" fmla="*/ 48 h 48"/>
                  <a:gd name="T6" fmla="*/ 19 w 19"/>
                  <a:gd name="T7" fmla="*/ 5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48">
                    <a:moveTo>
                      <a:pt x="19" y="5"/>
                    </a:moveTo>
                    <a:lnTo>
                      <a:pt x="9" y="0"/>
                    </a:lnTo>
                    <a:lnTo>
                      <a:pt x="0" y="48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6" name="Freeform 310">
                <a:extLst>
                  <a:ext uri="{FF2B5EF4-FFF2-40B4-BE49-F238E27FC236}">
                    <a16:creationId xmlns:a16="http://schemas.microsoft.com/office/drawing/2014/main" id="{142174CB-B307-6964-E8C9-5D36B9485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2"/>
                <a:ext cx="10" cy="1"/>
              </a:xfrm>
              <a:custGeom>
                <a:avLst/>
                <a:gdLst>
                  <a:gd name="T0" fmla="*/ 0 w 10"/>
                  <a:gd name="T1" fmla="*/ 0 h 1"/>
                  <a:gd name="T2" fmla="*/ 0 w 10"/>
                  <a:gd name="T3" fmla="*/ 0 h 1"/>
                  <a:gd name="T4" fmla="*/ 10 w 10"/>
                  <a:gd name="T5" fmla="*/ 0 h 1"/>
                  <a:gd name="T6" fmla="*/ 0 w 10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">
                    <a:moveTo>
                      <a:pt x="0" y="0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7" name="Freeform 311">
                <a:extLst>
                  <a:ext uri="{FF2B5EF4-FFF2-40B4-BE49-F238E27FC236}">
                    <a16:creationId xmlns:a16="http://schemas.microsoft.com/office/drawing/2014/main" id="{164EAEC0-49E2-391B-BBDE-EE8D0196D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8" name="Freeform 312">
                <a:extLst>
                  <a:ext uri="{FF2B5EF4-FFF2-40B4-BE49-F238E27FC236}">
                    <a16:creationId xmlns:a16="http://schemas.microsoft.com/office/drawing/2014/main" id="{63EFB01F-50B3-AD6A-682D-CF7B19021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1958"/>
                <a:ext cx="24" cy="51"/>
              </a:xfrm>
              <a:custGeom>
                <a:avLst/>
                <a:gdLst>
                  <a:gd name="T0" fmla="*/ 24 w 24"/>
                  <a:gd name="T1" fmla="*/ 0 h 49"/>
                  <a:gd name="T2" fmla="*/ 0 w 24"/>
                  <a:gd name="T3" fmla="*/ 44 h 49"/>
                  <a:gd name="T4" fmla="*/ 1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9">
                    <a:moveTo>
                      <a:pt x="24" y="0"/>
                    </a:moveTo>
                    <a:lnTo>
                      <a:pt x="0" y="44"/>
                    </a:lnTo>
                    <a:lnTo>
                      <a:pt x="1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9" name="Freeform 313">
                <a:extLst>
                  <a:ext uri="{FF2B5EF4-FFF2-40B4-BE49-F238E27FC236}">
                    <a16:creationId xmlns:a16="http://schemas.microsoft.com/office/drawing/2014/main" id="{6ED8C4A6-67B6-18AD-4378-7B02DF73DD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1958"/>
                <a:ext cx="24" cy="44"/>
              </a:xfrm>
              <a:custGeom>
                <a:avLst/>
                <a:gdLst>
                  <a:gd name="T0" fmla="*/ 24 w 24"/>
                  <a:gd name="T1" fmla="*/ 0 h 44"/>
                  <a:gd name="T2" fmla="*/ 15 w 24"/>
                  <a:gd name="T3" fmla="*/ 0 h 44"/>
                  <a:gd name="T4" fmla="*/ 0 w 24"/>
                  <a:gd name="T5" fmla="*/ 44 h 44"/>
                  <a:gd name="T6" fmla="*/ 24 w 24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4">
                    <a:moveTo>
                      <a:pt x="24" y="0"/>
                    </a:moveTo>
                    <a:lnTo>
                      <a:pt x="15" y="0"/>
                    </a:lnTo>
                    <a:lnTo>
                      <a:pt x="0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0" name="Freeform 314">
                <a:extLst>
                  <a:ext uri="{FF2B5EF4-FFF2-40B4-BE49-F238E27FC236}">
                    <a16:creationId xmlns:a16="http://schemas.microsoft.com/office/drawing/2014/main" id="{DD98DB74-70E3-4B63-6F1C-0FB686F26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54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0 w 5"/>
                  <a:gd name="T3" fmla="*/ 4 h 4"/>
                  <a:gd name="T4" fmla="*/ 5 w 5"/>
                  <a:gd name="T5" fmla="*/ 0 h 4"/>
                  <a:gd name="T6" fmla="*/ 0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0" y="4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1" name="Freeform 315">
                <a:extLst>
                  <a:ext uri="{FF2B5EF4-FFF2-40B4-BE49-F238E27FC236}">
                    <a16:creationId xmlns:a16="http://schemas.microsoft.com/office/drawing/2014/main" id="{3160CCA6-C1E2-7ECE-1250-04390734B9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5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2" name="Freeform 316">
                <a:extLst>
                  <a:ext uri="{FF2B5EF4-FFF2-40B4-BE49-F238E27FC236}">
                    <a16:creationId xmlns:a16="http://schemas.microsoft.com/office/drawing/2014/main" id="{628B20F3-E8B6-51E3-FB57-9821A9A20F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17"/>
                <a:ext cx="24" cy="41"/>
              </a:xfrm>
              <a:custGeom>
                <a:avLst/>
                <a:gdLst>
                  <a:gd name="T0" fmla="*/ 24 w 24"/>
                  <a:gd name="T1" fmla="*/ 0 h 43"/>
                  <a:gd name="T2" fmla="*/ 0 w 24"/>
                  <a:gd name="T3" fmla="*/ 43 h 43"/>
                  <a:gd name="T4" fmla="*/ 9 w 24"/>
                  <a:gd name="T5" fmla="*/ 43 h 43"/>
                  <a:gd name="T6" fmla="*/ 24 w 24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3">
                    <a:moveTo>
                      <a:pt x="24" y="0"/>
                    </a:moveTo>
                    <a:lnTo>
                      <a:pt x="0" y="43"/>
                    </a:lnTo>
                    <a:lnTo>
                      <a:pt x="9" y="4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3" name="Freeform 317">
                <a:extLst>
                  <a:ext uri="{FF2B5EF4-FFF2-40B4-BE49-F238E27FC236}">
                    <a16:creationId xmlns:a16="http://schemas.microsoft.com/office/drawing/2014/main" id="{09994890-D7F0-31A3-EBB3-787C291261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10"/>
                <a:ext cx="24" cy="48"/>
              </a:xfrm>
              <a:custGeom>
                <a:avLst/>
                <a:gdLst>
                  <a:gd name="T0" fmla="*/ 24 w 24"/>
                  <a:gd name="T1" fmla="*/ 5 h 48"/>
                  <a:gd name="T2" fmla="*/ 14 w 24"/>
                  <a:gd name="T3" fmla="*/ 0 h 48"/>
                  <a:gd name="T4" fmla="*/ 0 w 24"/>
                  <a:gd name="T5" fmla="*/ 48 h 48"/>
                  <a:gd name="T6" fmla="*/ 24 w 24"/>
                  <a:gd name="T7" fmla="*/ 5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5"/>
                    </a:moveTo>
                    <a:lnTo>
                      <a:pt x="14" y="0"/>
                    </a:lnTo>
                    <a:lnTo>
                      <a:pt x="0" y="48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4" name="Freeform 318">
                <a:extLst>
                  <a:ext uri="{FF2B5EF4-FFF2-40B4-BE49-F238E27FC236}">
                    <a16:creationId xmlns:a16="http://schemas.microsoft.com/office/drawing/2014/main" id="{BFB8E97C-88EE-1CFE-8761-A72A9AA4D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910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5" name="Freeform 319">
                <a:extLst>
                  <a:ext uri="{FF2B5EF4-FFF2-40B4-BE49-F238E27FC236}">
                    <a16:creationId xmlns:a16="http://schemas.microsoft.com/office/drawing/2014/main" id="{3A97C90D-B2E4-8920-D82C-FDE8B424C8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9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6" name="Freeform 320">
                <a:extLst>
                  <a:ext uri="{FF2B5EF4-FFF2-40B4-BE49-F238E27FC236}">
                    <a16:creationId xmlns:a16="http://schemas.microsoft.com/office/drawing/2014/main" id="{65CD1197-F0A0-FBEB-9617-FD201EE25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873"/>
                <a:ext cx="20" cy="44"/>
              </a:xfrm>
              <a:custGeom>
                <a:avLst/>
                <a:gdLst>
                  <a:gd name="T0" fmla="*/ 20 w 20"/>
                  <a:gd name="T1" fmla="*/ 0 h 44"/>
                  <a:gd name="T2" fmla="*/ 0 w 20"/>
                  <a:gd name="T3" fmla="*/ 39 h 44"/>
                  <a:gd name="T4" fmla="*/ 10 w 20"/>
                  <a:gd name="T5" fmla="*/ 44 h 44"/>
                  <a:gd name="T6" fmla="*/ 20 w 20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44">
                    <a:moveTo>
                      <a:pt x="20" y="0"/>
                    </a:moveTo>
                    <a:lnTo>
                      <a:pt x="0" y="39"/>
                    </a:lnTo>
                    <a:lnTo>
                      <a:pt x="10" y="4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7" name="Freeform 321">
                <a:extLst>
                  <a:ext uri="{FF2B5EF4-FFF2-40B4-BE49-F238E27FC236}">
                    <a16:creationId xmlns:a16="http://schemas.microsoft.com/office/drawing/2014/main" id="{64186507-6FBE-3BF5-988E-CBABF2518A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873"/>
                <a:ext cx="20" cy="37"/>
              </a:xfrm>
              <a:custGeom>
                <a:avLst/>
                <a:gdLst>
                  <a:gd name="T0" fmla="*/ 20 w 20"/>
                  <a:gd name="T1" fmla="*/ 0 h 39"/>
                  <a:gd name="T2" fmla="*/ 10 w 20"/>
                  <a:gd name="T3" fmla="*/ 0 h 39"/>
                  <a:gd name="T4" fmla="*/ 0 w 20"/>
                  <a:gd name="T5" fmla="*/ 39 h 39"/>
                  <a:gd name="T6" fmla="*/ 20 w 20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39">
                    <a:moveTo>
                      <a:pt x="20" y="0"/>
                    </a:moveTo>
                    <a:lnTo>
                      <a:pt x="10" y="0"/>
                    </a:lnTo>
                    <a:lnTo>
                      <a:pt x="0" y="3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8" name="Freeform 322">
                <a:extLst>
                  <a:ext uri="{FF2B5EF4-FFF2-40B4-BE49-F238E27FC236}">
                    <a16:creationId xmlns:a16="http://schemas.microsoft.com/office/drawing/2014/main" id="{6D6E950C-713E-88B1-D4EA-18DF661D9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67"/>
                <a:ext cx="10" cy="6"/>
              </a:xfrm>
              <a:custGeom>
                <a:avLst/>
                <a:gdLst>
                  <a:gd name="T0" fmla="*/ 0 w 10"/>
                  <a:gd name="T1" fmla="*/ 4 h 4"/>
                  <a:gd name="T2" fmla="*/ 0 w 10"/>
                  <a:gd name="T3" fmla="*/ 4 h 4"/>
                  <a:gd name="T4" fmla="*/ 10 w 10"/>
                  <a:gd name="T5" fmla="*/ 0 h 4"/>
                  <a:gd name="T6" fmla="*/ 0 w 10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0" y="4"/>
                    </a:moveTo>
                    <a:lnTo>
                      <a:pt x="0" y="4"/>
                    </a:lnTo>
                    <a:lnTo>
                      <a:pt x="1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9" name="Freeform 323">
                <a:extLst>
                  <a:ext uri="{FF2B5EF4-FFF2-40B4-BE49-F238E27FC236}">
                    <a16:creationId xmlns:a16="http://schemas.microsoft.com/office/drawing/2014/main" id="{D23FB682-8883-82A1-8704-6C848FD22A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67"/>
                <a:ext cx="10" cy="6"/>
              </a:xfrm>
              <a:custGeom>
                <a:avLst/>
                <a:gdLst>
                  <a:gd name="T0" fmla="*/ 0 w 10"/>
                  <a:gd name="T1" fmla="*/ 4 h 4"/>
                  <a:gd name="T2" fmla="*/ 0 w 10"/>
                  <a:gd name="T3" fmla="*/ 4 h 4"/>
                  <a:gd name="T4" fmla="*/ 10 w 10"/>
                  <a:gd name="T5" fmla="*/ 0 h 4"/>
                  <a:gd name="T6" fmla="*/ 0 w 10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0" y="4"/>
                    </a:moveTo>
                    <a:lnTo>
                      <a:pt x="0" y="4"/>
                    </a:lnTo>
                    <a:lnTo>
                      <a:pt x="1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0" name="Freeform 324">
                <a:extLst>
                  <a:ext uri="{FF2B5EF4-FFF2-40B4-BE49-F238E27FC236}">
                    <a16:creationId xmlns:a16="http://schemas.microsoft.com/office/drawing/2014/main" id="{0A337F31-A3F0-68AC-0992-558C63081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33"/>
                <a:ext cx="24" cy="38"/>
              </a:xfrm>
              <a:custGeom>
                <a:avLst/>
                <a:gdLst>
                  <a:gd name="T0" fmla="*/ 24 w 24"/>
                  <a:gd name="T1" fmla="*/ 0 h 38"/>
                  <a:gd name="T2" fmla="*/ 0 w 24"/>
                  <a:gd name="T3" fmla="*/ 38 h 38"/>
                  <a:gd name="T4" fmla="*/ 10 w 24"/>
                  <a:gd name="T5" fmla="*/ 38 h 38"/>
                  <a:gd name="T6" fmla="*/ 24 w 24"/>
                  <a:gd name="T7" fmla="*/ 0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38">
                    <a:moveTo>
                      <a:pt x="24" y="0"/>
                    </a:moveTo>
                    <a:lnTo>
                      <a:pt x="0" y="38"/>
                    </a:lnTo>
                    <a:lnTo>
                      <a:pt x="10" y="3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1" name="Freeform 325">
                <a:extLst>
                  <a:ext uri="{FF2B5EF4-FFF2-40B4-BE49-F238E27FC236}">
                    <a16:creationId xmlns:a16="http://schemas.microsoft.com/office/drawing/2014/main" id="{49293D96-CFED-9383-298F-390B490BBE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29"/>
                <a:ext cx="24" cy="43"/>
              </a:xfrm>
              <a:custGeom>
                <a:avLst/>
                <a:gdLst>
                  <a:gd name="T0" fmla="*/ 24 w 24"/>
                  <a:gd name="T1" fmla="*/ 5 h 43"/>
                  <a:gd name="T2" fmla="*/ 14 w 24"/>
                  <a:gd name="T3" fmla="*/ 0 h 43"/>
                  <a:gd name="T4" fmla="*/ 0 w 24"/>
                  <a:gd name="T5" fmla="*/ 43 h 43"/>
                  <a:gd name="T6" fmla="*/ 24 w 24"/>
                  <a:gd name="T7" fmla="*/ 5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3">
                    <a:moveTo>
                      <a:pt x="24" y="5"/>
                    </a:moveTo>
                    <a:lnTo>
                      <a:pt x="14" y="0"/>
                    </a:lnTo>
                    <a:lnTo>
                      <a:pt x="0" y="43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2" name="Freeform 326">
                <a:extLst>
                  <a:ext uri="{FF2B5EF4-FFF2-40B4-BE49-F238E27FC236}">
                    <a16:creationId xmlns:a16="http://schemas.microsoft.com/office/drawing/2014/main" id="{FD0BA1A4-4D72-6047-6F71-76D00C8F6B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829"/>
                <a:ext cx="3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3" name="Freeform 327">
                <a:extLst>
                  <a:ext uri="{FF2B5EF4-FFF2-40B4-BE49-F238E27FC236}">
                    <a16:creationId xmlns:a16="http://schemas.microsoft.com/office/drawing/2014/main" id="{AE19106C-C56C-2B58-5BC7-5F3CF8F04C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8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4" name="Freeform 328">
                <a:extLst>
                  <a:ext uri="{FF2B5EF4-FFF2-40B4-BE49-F238E27FC236}">
                    <a16:creationId xmlns:a16="http://schemas.microsoft.com/office/drawing/2014/main" id="{6DF2CA05-E1A8-442E-7A6C-23BC80CF5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794"/>
                <a:ext cx="25" cy="39"/>
              </a:xfrm>
              <a:custGeom>
                <a:avLst/>
                <a:gdLst>
                  <a:gd name="T0" fmla="*/ 25 w 25"/>
                  <a:gd name="T1" fmla="*/ 0 h 39"/>
                  <a:gd name="T2" fmla="*/ 0 w 25"/>
                  <a:gd name="T3" fmla="*/ 34 h 39"/>
                  <a:gd name="T4" fmla="*/ 10 w 25"/>
                  <a:gd name="T5" fmla="*/ 39 h 39"/>
                  <a:gd name="T6" fmla="*/ 25 w 25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" h="39">
                    <a:moveTo>
                      <a:pt x="25" y="0"/>
                    </a:moveTo>
                    <a:lnTo>
                      <a:pt x="0" y="34"/>
                    </a:lnTo>
                    <a:lnTo>
                      <a:pt x="10" y="3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5" name="Freeform 329">
                <a:extLst>
                  <a:ext uri="{FF2B5EF4-FFF2-40B4-BE49-F238E27FC236}">
                    <a16:creationId xmlns:a16="http://schemas.microsoft.com/office/drawing/2014/main" id="{D59E04CA-5AB2-D712-4E46-5EF34FBB7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789"/>
                <a:ext cx="25" cy="39"/>
              </a:xfrm>
              <a:custGeom>
                <a:avLst/>
                <a:gdLst>
                  <a:gd name="T0" fmla="*/ 25 w 25"/>
                  <a:gd name="T1" fmla="*/ 5 h 39"/>
                  <a:gd name="T2" fmla="*/ 15 w 25"/>
                  <a:gd name="T3" fmla="*/ 0 h 39"/>
                  <a:gd name="T4" fmla="*/ 0 w 25"/>
                  <a:gd name="T5" fmla="*/ 39 h 39"/>
                  <a:gd name="T6" fmla="*/ 25 w 25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" h="39">
                    <a:moveTo>
                      <a:pt x="25" y="5"/>
                    </a:moveTo>
                    <a:lnTo>
                      <a:pt x="15" y="0"/>
                    </a:lnTo>
                    <a:lnTo>
                      <a:pt x="0" y="39"/>
                    </a:lnTo>
                    <a:lnTo>
                      <a:pt x="2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6" name="Freeform 330">
                <a:extLst>
                  <a:ext uri="{FF2B5EF4-FFF2-40B4-BE49-F238E27FC236}">
                    <a16:creationId xmlns:a16="http://schemas.microsoft.com/office/drawing/2014/main" id="{EF216A6D-0DC8-97B7-C52B-3CAD3A2A88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8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7" name="Freeform 331">
                <a:extLst>
                  <a:ext uri="{FF2B5EF4-FFF2-40B4-BE49-F238E27FC236}">
                    <a16:creationId xmlns:a16="http://schemas.microsoft.com/office/drawing/2014/main" id="{09BBB60D-60F0-B539-03B7-3A03FC163A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8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8" name="Freeform 332">
                <a:extLst>
                  <a:ext uri="{FF2B5EF4-FFF2-40B4-BE49-F238E27FC236}">
                    <a16:creationId xmlns:a16="http://schemas.microsoft.com/office/drawing/2014/main" id="{ACFFEB9F-7440-1403-2F89-4AC3E0912F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60"/>
                <a:ext cx="19" cy="34"/>
              </a:xfrm>
              <a:custGeom>
                <a:avLst/>
                <a:gdLst>
                  <a:gd name="T0" fmla="*/ 19 w 19"/>
                  <a:gd name="T1" fmla="*/ 0 h 34"/>
                  <a:gd name="T2" fmla="*/ 0 w 19"/>
                  <a:gd name="T3" fmla="*/ 29 h 34"/>
                  <a:gd name="T4" fmla="*/ 10 w 19"/>
                  <a:gd name="T5" fmla="*/ 34 h 34"/>
                  <a:gd name="T6" fmla="*/ 19 w 19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34">
                    <a:moveTo>
                      <a:pt x="19" y="0"/>
                    </a:moveTo>
                    <a:lnTo>
                      <a:pt x="0" y="29"/>
                    </a:lnTo>
                    <a:lnTo>
                      <a:pt x="10" y="3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9" name="Freeform 333">
                <a:extLst>
                  <a:ext uri="{FF2B5EF4-FFF2-40B4-BE49-F238E27FC236}">
                    <a16:creationId xmlns:a16="http://schemas.microsoft.com/office/drawing/2014/main" id="{42CD9B47-1167-D1D5-FB97-CC4972FC2A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55"/>
                <a:ext cx="19" cy="34"/>
              </a:xfrm>
              <a:custGeom>
                <a:avLst/>
                <a:gdLst>
                  <a:gd name="T0" fmla="*/ 19 w 19"/>
                  <a:gd name="T1" fmla="*/ 5 h 34"/>
                  <a:gd name="T2" fmla="*/ 14 w 19"/>
                  <a:gd name="T3" fmla="*/ 0 h 34"/>
                  <a:gd name="T4" fmla="*/ 0 w 19"/>
                  <a:gd name="T5" fmla="*/ 34 h 34"/>
                  <a:gd name="T6" fmla="*/ 19 w 19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34">
                    <a:moveTo>
                      <a:pt x="19" y="5"/>
                    </a:moveTo>
                    <a:lnTo>
                      <a:pt x="14" y="0"/>
                    </a:lnTo>
                    <a:lnTo>
                      <a:pt x="0" y="3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0" name="Freeform 334">
                <a:extLst>
                  <a:ext uri="{FF2B5EF4-FFF2-40B4-BE49-F238E27FC236}">
                    <a16:creationId xmlns:a16="http://schemas.microsoft.com/office/drawing/2014/main" id="{ACF595EB-87EF-AD3A-3933-828343D7A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55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1" name="Freeform 335">
                <a:extLst>
                  <a:ext uri="{FF2B5EF4-FFF2-40B4-BE49-F238E27FC236}">
                    <a16:creationId xmlns:a16="http://schemas.microsoft.com/office/drawing/2014/main" id="{E6478800-AF6A-915A-3A49-A17DAD539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5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2" name="Freeform 336">
                <a:extLst>
                  <a:ext uri="{FF2B5EF4-FFF2-40B4-BE49-F238E27FC236}">
                    <a16:creationId xmlns:a16="http://schemas.microsoft.com/office/drawing/2014/main" id="{14049ADF-D06F-3A0F-8E79-889071525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26"/>
                <a:ext cx="21" cy="34"/>
              </a:xfrm>
              <a:custGeom>
                <a:avLst/>
                <a:gdLst>
                  <a:gd name="T0" fmla="*/ 20 w 20"/>
                  <a:gd name="T1" fmla="*/ 0 h 34"/>
                  <a:gd name="T2" fmla="*/ 0 w 20"/>
                  <a:gd name="T3" fmla="*/ 29 h 34"/>
                  <a:gd name="T4" fmla="*/ 5 w 20"/>
                  <a:gd name="T5" fmla="*/ 34 h 34"/>
                  <a:gd name="T6" fmla="*/ 20 w 20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34">
                    <a:moveTo>
                      <a:pt x="20" y="0"/>
                    </a:moveTo>
                    <a:lnTo>
                      <a:pt x="0" y="29"/>
                    </a:lnTo>
                    <a:lnTo>
                      <a:pt x="5" y="3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3" name="Freeform 337">
                <a:extLst>
                  <a:ext uri="{FF2B5EF4-FFF2-40B4-BE49-F238E27FC236}">
                    <a16:creationId xmlns:a16="http://schemas.microsoft.com/office/drawing/2014/main" id="{7B2CC9B6-D659-81D9-05E1-A464FF598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21"/>
                <a:ext cx="21" cy="36"/>
              </a:xfrm>
              <a:custGeom>
                <a:avLst/>
                <a:gdLst>
                  <a:gd name="T0" fmla="*/ 20 w 20"/>
                  <a:gd name="T1" fmla="*/ 5 h 34"/>
                  <a:gd name="T2" fmla="*/ 10 w 20"/>
                  <a:gd name="T3" fmla="*/ 0 h 34"/>
                  <a:gd name="T4" fmla="*/ 0 w 20"/>
                  <a:gd name="T5" fmla="*/ 34 h 34"/>
                  <a:gd name="T6" fmla="*/ 20 w 20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34">
                    <a:moveTo>
                      <a:pt x="20" y="5"/>
                    </a:moveTo>
                    <a:lnTo>
                      <a:pt x="10" y="0"/>
                    </a:lnTo>
                    <a:lnTo>
                      <a:pt x="0" y="34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4" name="Freeform 338">
                <a:extLst>
                  <a:ext uri="{FF2B5EF4-FFF2-40B4-BE49-F238E27FC236}">
                    <a16:creationId xmlns:a16="http://schemas.microsoft.com/office/drawing/2014/main" id="{77403578-8A0E-E28A-680F-8B0A493F6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721"/>
                <a:ext cx="5" cy="3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5" name="Freeform 339">
                <a:extLst>
                  <a:ext uri="{FF2B5EF4-FFF2-40B4-BE49-F238E27FC236}">
                    <a16:creationId xmlns:a16="http://schemas.microsoft.com/office/drawing/2014/main" id="{E6234AB6-CDD7-9AC2-54F4-707671E9E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721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6" name="Freeform 340">
                <a:extLst>
                  <a:ext uri="{FF2B5EF4-FFF2-40B4-BE49-F238E27FC236}">
                    <a16:creationId xmlns:a16="http://schemas.microsoft.com/office/drawing/2014/main" id="{05ACB2FC-D510-5B1C-A169-1DA21926B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97"/>
                <a:ext cx="24" cy="29"/>
              </a:xfrm>
              <a:custGeom>
                <a:avLst/>
                <a:gdLst>
                  <a:gd name="T0" fmla="*/ 24 w 24"/>
                  <a:gd name="T1" fmla="*/ 0 h 29"/>
                  <a:gd name="T2" fmla="*/ 0 w 24"/>
                  <a:gd name="T3" fmla="*/ 24 h 29"/>
                  <a:gd name="T4" fmla="*/ 10 w 24"/>
                  <a:gd name="T5" fmla="*/ 29 h 29"/>
                  <a:gd name="T6" fmla="*/ 24 w 24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29">
                    <a:moveTo>
                      <a:pt x="24" y="0"/>
                    </a:moveTo>
                    <a:lnTo>
                      <a:pt x="0" y="24"/>
                    </a:lnTo>
                    <a:lnTo>
                      <a:pt x="10" y="2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7" name="Freeform 341">
                <a:extLst>
                  <a:ext uri="{FF2B5EF4-FFF2-40B4-BE49-F238E27FC236}">
                    <a16:creationId xmlns:a16="http://schemas.microsoft.com/office/drawing/2014/main" id="{3ABEFB00-4D38-72C0-97AF-B2C50D9083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94"/>
                <a:ext cx="24" cy="27"/>
              </a:xfrm>
              <a:custGeom>
                <a:avLst/>
                <a:gdLst>
                  <a:gd name="T0" fmla="*/ 24 w 24"/>
                  <a:gd name="T1" fmla="*/ 5 h 29"/>
                  <a:gd name="T2" fmla="*/ 15 w 24"/>
                  <a:gd name="T3" fmla="*/ 0 h 29"/>
                  <a:gd name="T4" fmla="*/ 0 w 24"/>
                  <a:gd name="T5" fmla="*/ 29 h 29"/>
                  <a:gd name="T6" fmla="*/ 24 w 24"/>
                  <a:gd name="T7" fmla="*/ 5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29">
                    <a:moveTo>
                      <a:pt x="24" y="5"/>
                    </a:moveTo>
                    <a:lnTo>
                      <a:pt x="15" y="0"/>
                    </a:lnTo>
                    <a:lnTo>
                      <a:pt x="0" y="29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8" name="Freeform 342">
                <a:extLst>
                  <a:ext uri="{FF2B5EF4-FFF2-40B4-BE49-F238E27FC236}">
                    <a16:creationId xmlns:a16="http://schemas.microsoft.com/office/drawing/2014/main" id="{768FA676-E1AB-3FBC-568C-71B5F56C6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94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9" name="Freeform 343">
                <a:extLst>
                  <a:ext uri="{FF2B5EF4-FFF2-40B4-BE49-F238E27FC236}">
                    <a16:creationId xmlns:a16="http://schemas.microsoft.com/office/drawing/2014/main" id="{51EC456D-0A62-6CB9-E50F-BCC0A938BD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9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0" name="Freeform 344">
                <a:extLst>
                  <a:ext uri="{FF2B5EF4-FFF2-40B4-BE49-F238E27FC236}">
                    <a16:creationId xmlns:a16="http://schemas.microsoft.com/office/drawing/2014/main" id="{8381A203-4DB3-60D5-7644-65E3C34D3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73"/>
                <a:ext cx="19" cy="24"/>
              </a:xfrm>
              <a:custGeom>
                <a:avLst/>
                <a:gdLst>
                  <a:gd name="T0" fmla="*/ 19 w 19"/>
                  <a:gd name="T1" fmla="*/ 0 h 24"/>
                  <a:gd name="T2" fmla="*/ 0 w 19"/>
                  <a:gd name="T3" fmla="*/ 19 h 24"/>
                  <a:gd name="T4" fmla="*/ 9 w 19"/>
                  <a:gd name="T5" fmla="*/ 24 h 24"/>
                  <a:gd name="T6" fmla="*/ 19 w 19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24">
                    <a:moveTo>
                      <a:pt x="19" y="0"/>
                    </a:moveTo>
                    <a:lnTo>
                      <a:pt x="0" y="19"/>
                    </a:lnTo>
                    <a:lnTo>
                      <a:pt x="9" y="2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1" name="Freeform 345">
                <a:extLst>
                  <a:ext uri="{FF2B5EF4-FFF2-40B4-BE49-F238E27FC236}">
                    <a16:creationId xmlns:a16="http://schemas.microsoft.com/office/drawing/2014/main" id="{23462AD7-79BD-39E4-2F45-599129F29F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68"/>
                <a:ext cx="19" cy="24"/>
              </a:xfrm>
              <a:custGeom>
                <a:avLst/>
                <a:gdLst>
                  <a:gd name="T0" fmla="*/ 19 w 19"/>
                  <a:gd name="T1" fmla="*/ 5 h 24"/>
                  <a:gd name="T2" fmla="*/ 14 w 19"/>
                  <a:gd name="T3" fmla="*/ 0 h 24"/>
                  <a:gd name="T4" fmla="*/ 0 w 19"/>
                  <a:gd name="T5" fmla="*/ 24 h 24"/>
                  <a:gd name="T6" fmla="*/ 19 w 19"/>
                  <a:gd name="T7" fmla="*/ 5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24">
                    <a:moveTo>
                      <a:pt x="19" y="5"/>
                    </a:moveTo>
                    <a:lnTo>
                      <a:pt x="14" y="0"/>
                    </a:lnTo>
                    <a:lnTo>
                      <a:pt x="0" y="2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2" name="Freeform 346">
                <a:extLst>
                  <a:ext uri="{FF2B5EF4-FFF2-40B4-BE49-F238E27FC236}">
                    <a16:creationId xmlns:a16="http://schemas.microsoft.com/office/drawing/2014/main" id="{278DFAA3-8D70-FA27-4C51-443E35CA4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68"/>
                <a:ext cx="3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3" name="Freeform 347">
                <a:extLst>
                  <a:ext uri="{FF2B5EF4-FFF2-40B4-BE49-F238E27FC236}">
                    <a16:creationId xmlns:a16="http://schemas.microsoft.com/office/drawing/2014/main" id="{EF88A0F8-BA73-B654-A542-731132A23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4" name="Freeform 348">
                <a:extLst>
                  <a:ext uri="{FF2B5EF4-FFF2-40B4-BE49-F238E27FC236}">
                    <a16:creationId xmlns:a16="http://schemas.microsoft.com/office/drawing/2014/main" id="{3D9D879C-5435-B447-B730-64457A40F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54"/>
                <a:ext cx="20" cy="19"/>
              </a:xfrm>
              <a:custGeom>
                <a:avLst/>
                <a:gdLst>
                  <a:gd name="T0" fmla="*/ 20 w 20"/>
                  <a:gd name="T1" fmla="*/ 0 h 19"/>
                  <a:gd name="T2" fmla="*/ 0 w 20"/>
                  <a:gd name="T3" fmla="*/ 14 h 19"/>
                  <a:gd name="T4" fmla="*/ 5 w 20"/>
                  <a:gd name="T5" fmla="*/ 19 h 19"/>
                  <a:gd name="T6" fmla="*/ 20 w 20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20" y="0"/>
                    </a:moveTo>
                    <a:lnTo>
                      <a:pt x="0" y="14"/>
                    </a:lnTo>
                    <a:lnTo>
                      <a:pt x="5" y="1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5" name="Freeform 349">
                <a:extLst>
                  <a:ext uri="{FF2B5EF4-FFF2-40B4-BE49-F238E27FC236}">
                    <a16:creationId xmlns:a16="http://schemas.microsoft.com/office/drawing/2014/main" id="{3996BC8B-B41E-9E2D-E445-5A06FDE448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51"/>
                <a:ext cx="20" cy="19"/>
              </a:xfrm>
              <a:custGeom>
                <a:avLst/>
                <a:gdLst>
                  <a:gd name="T0" fmla="*/ 20 w 20"/>
                  <a:gd name="T1" fmla="*/ 5 h 19"/>
                  <a:gd name="T2" fmla="*/ 10 w 20"/>
                  <a:gd name="T3" fmla="*/ 0 h 19"/>
                  <a:gd name="T4" fmla="*/ 0 w 20"/>
                  <a:gd name="T5" fmla="*/ 19 h 19"/>
                  <a:gd name="T6" fmla="*/ 20 w 20"/>
                  <a:gd name="T7" fmla="*/ 5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20" y="5"/>
                    </a:moveTo>
                    <a:lnTo>
                      <a:pt x="10" y="0"/>
                    </a:lnTo>
                    <a:lnTo>
                      <a:pt x="0" y="19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6" name="Freeform 350">
                <a:extLst>
                  <a:ext uri="{FF2B5EF4-FFF2-40B4-BE49-F238E27FC236}">
                    <a16:creationId xmlns:a16="http://schemas.microsoft.com/office/drawing/2014/main" id="{7028A553-3B99-072D-4417-111FEC19A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51"/>
                <a:ext cx="10" cy="1"/>
              </a:xfrm>
              <a:custGeom>
                <a:avLst/>
                <a:gdLst>
                  <a:gd name="T0" fmla="*/ 0 w 10"/>
                  <a:gd name="T1" fmla="*/ 0 h 1"/>
                  <a:gd name="T2" fmla="*/ 0 w 10"/>
                  <a:gd name="T3" fmla="*/ 0 h 1"/>
                  <a:gd name="T4" fmla="*/ 10 w 10"/>
                  <a:gd name="T5" fmla="*/ 0 h 1"/>
                  <a:gd name="T6" fmla="*/ 0 w 10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">
                    <a:moveTo>
                      <a:pt x="0" y="0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7" name="Freeform 351">
                <a:extLst>
                  <a:ext uri="{FF2B5EF4-FFF2-40B4-BE49-F238E27FC236}">
                    <a16:creationId xmlns:a16="http://schemas.microsoft.com/office/drawing/2014/main" id="{F4407C32-40B9-51BA-4D53-A3DA7BD15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8" name="Freeform 352">
                <a:extLst>
                  <a:ext uri="{FF2B5EF4-FFF2-40B4-BE49-F238E27FC236}">
                    <a16:creationId xmlns:a16="http://schemas.microsoft.com/office/drawing/2014/main" id="{0C0B4D5E-F196-EA1E-68A7-1299B79B4D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39"/>
                <a:ext cx="24" cy="15"/>
              </a:xfrm>
              <a:custGeom>
                <a:avLst/>
                <a:gdLst>
                  <a:gd name="T0" fmla="*/ 24 w 24"/>
                  <a:gd name="T1" fmla="*/ 0 h 15"/>
                  <a:gd name="T2" fmla="*/ 0 w 24"/>
                  <a:gd name="T3" fmla="*/ 10 h 15"/>
                  <a:gd name="T4" fmla="*/ 10 w 24"/>
                  <a:gd name="T5" fmla="*/ 15 h 15"/>
                  <a:gd name="T6" fmla="*/ 24 w 24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15">
                    <a:moveTo>
                      <a:pt x="24" y="0"/>
                    </a:moveTo>
                    <a:lnTo>
                      <a:pt x="0" y="10"/>
                    </a:lnTo>
                    <a:lnTo>
                      <a:pt x="10" y="1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9" name="Freeform 353">
                <a:extLst>
                  <a:ext uri="{FF2B5EF4-FFF2-40B4-BE49-F238E27FC236}">
                    <a16:creationId xmlns:a16="http://schemas.microsoft.com/office/drawing/2014/main" id="{56E63F5B-DFA0-0069-2291-9D006A9DC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36"/>
                <a:ext cx="24" cy="15"/>
              </a:xfrm>
              <a:custGeom>
                <a:avLst/>
                <a:gdLst>
                  <a:gd name="T0" fmla="*/ 24 w 24"/>
                  <a:gd name="T1" fmla="*/ 5 h 15"/>
                  <a:gd name="T2" fmla="*/ 14 w 24"/>
                  <a:gd name="T3" fmla="*/ 0 h 15"/>
                  <a:gd name="T4" fmla="*/ 0 w 24"/>
                  <a:gd name="T5" fmla="*/ 15 h 15"/>
                  <a:gd name="T6" fmla="*/ 24 w 24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15">
                    <a:moveTo>
                      <a:pt x="24" y="5"/>
                    </a:moveTo>
                    <a:lnTo>
                      <a:pt x="14" y="0"/>
                    </a:lnTo>
                    <a:lnTo>
                      <a:pt x="0" y="15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0" name="Freeform 354">
                <a:extLst>
                  <a:ext uri="{FF2B5EF4-FFF2-40B4-BE49-F238E27FC236}">
                    <a16:creationId xmlns:a16="http://schemas.microsoft.com/office/drawing/2014/main" id="{FE6E3B72-B9D5-7383-DF3E-FEA48CD98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30"/>
                <a:ext cx="3" cy="6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4 h 4"/>
                  <a:gd name="T4" fmla="*/ 5 w 5"/>
                  <a:gd name="T5" fmla="*/ 4 h 4"/>
                  <a:gd name="T6" fmla="*/ 0 w 5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1" name="Freeform 355">
                <a:extLst>
                  <a:ext uri="{FF2B5EF4-FFF2-40B4-BE49-F238E27FC236}">
                    <a16:creationId xmlns:a16="http://schemas.microsoft.com/office/drawing/2014/main" id="{50E5F039-382F-374B-3EF1-4937CF4BF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30"/>
                <a:ext cx="1" cy="6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4 h 4"/>
                  <a:gd name="T6" fmla="*/ 0 w 1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2" name="Freeform 356">
                <a:extLst>
                  <a:ext uri="{FF2B5EF4-FFF2-40B4-BE49-F238E27FC236}">
                    <a16:creationId xmlns:a16="http://schemas.microsoft.com/office/drawing/2014/main" id="{33E78496-4FF5-4685-5F96-B043571357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30"/>
                <a:ext cx="20" cy="9"/>
              </a:xfrm>
              <a:custGeom>
                <a:avLst/>
                <a:gdLst>
                  <a:gd name="T0" fmla="*/ 20 w 20"/>
                  <a:gd name="T1" fmla="*/ 0 h 9"/>
                  <a:gd name="T2" fmla="*/ 0 w 20"/>
                  <a:gd name="T3" fmla="*/ 0 h 9"/>
                  <a:gd name="T4" fmla="*/ 10 w 20"/>
                  <a:gd name="T5" fmla="*/ 9 h 9"/>
                  <a:gd name="T6" fmla="*/ 20 w 20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9">
                    <a:moveTo>
                      <a:pt x="20" y="0"/>
                    </a:moveTo>
                    <a:lnTo>
                      <a:pt x="0" y="0"/>
                    </a:lnTo>
                    <a:lnTo>
                      <a:pt x="10" y="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3" name="Freeform 357">
                <a:extLst>
                  <a:ext uri="{FF2B5EF4-FFF2-40B4-BE49-F238E27FC236}">
                    <a16:creationId xmlns:a16="http://schemas.microsoft.com/office/drawing/2014/main" id="{60D6E311-46A6-8E92-F9C1-690C95453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21"/>
                <a:ext cx="20" cy="8"/>
              </a:xfrm>
              <a:custGeom>
                <a:avLst/>
                <a:gdLst>
                  <a:gd name="T0" fmla="*/ 20 w 20"/>
                  <a:gd name="T1" fmla="*/ 10 h 10"/>
                  <a:gd name="T2" fmla="*/ 15 w 20"/>
                  <a:gd name="T3" fmla="*/ 0 h 10"/>
                  <a:gd name="T4" fmla="*/ 0 w 20"/>
                  <a:gd name="T5" fmla="*/ 10 h 10"/>
                  <a:gd name="T6" fmla="*/ 20 w 2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10"/>
                    </a:moveTo>
                    <a:lnTo>
                      <a:pt x="15" y="0"/>
                    </a:lnTo>
                    <a:lnTo>
                      <a:pt x="0" y="10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4" name="Freeform 358">
                <a:extLst>
                  <a:ext uri="{FF2B5EF4-FFF2-40B4-BE49-F238E27FC236}">
                    <a16:creationId xmlns:a16="http://schemas.microsoft.com/office/drawing/2014/main" id="{C1076C8D-5DAA-F519-308D-7C47A4883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21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0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5" name="Freeform 359">
                <a:extLst>
                  <a:ext uri="{FF2B5EF4-FFF2-40B4-BE49-F238E27FC236}">
                    <a16:creationId xmlns:a16="http://schemas.microsoft.com/office/drawing/2014/main" id="{E10C0360-1EBF-753C-0767-4F1E3117D6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6" name="Freeform 360">
                <a:extLst>
                  <a:ext uri="{FF2B5EF4-FFF2-40B4-BE49-F238E27FC236}">
                    <a16:creationId xmlns:a16="http://schemas.microsoft.com/office/drawing/2014/main" id="{B9426761-F3A0-6520-DAC9-DD57E63E9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21"/>
                <a:ext cx="19" cy="8"/>
              </a:xfrm>
              <a:custGeom>
                <a:avLst/>
                <a:gdLst>
                  <a:gd name="T0" fmla="*/ 19 w 19"/>
                  <a:gd name="T1" fmla="*/ 0 h 10"/>
                  <a:gd name="T2" fmla="*/ 0 w 19"/>
                  <a:gd name="T3" fmla="*/ 0 h 10"/>
                  <a:gd name="T4" fmla="*/ 5 w 19"/>
                  <a:gd name="T5" fmla="*/ 10 h 10"/>
                  <a:gd name="T6" fmla="*/ 19 w 19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0">
                    <a:moveTo>
                      <a:pt x="19" y="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7" name="Freeform 361">
                <a:extLst>
                  <a:ext uri="{FF2B5EF4-FFF2-40B4-BE49-F238E27FC236}">
                    <a16:creationId xmlns:a16="http://schemas.microsoft.com/office/drawing/2014/main" id="{28F2D370-1542-A2E8-CBBB-17826BCB10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10"/>
                <a:ext cx="19" cy="10"/>
              </a:xfrm>
              <a:custGeom>
                <a:avLst/>
                <a:gdLst>
                  <a:gd name="T0" fmla="*/ 19 w 19"/>
                  <a:gd name="T1" fmla="*/ 10 h 10"/>
                  <a:gd name="T2" fmla="*/ 14 w 19"/>
                  <a:gd name="T3" fmla="*/ 0 h 10"/>
                  <a:gd name="T4" fmla="*/ 0 w 19"/>
                  <a:gd name="T5" fmla="*/ 10 h 10"/>
                  <a:gd name="T6" fmla="*/ 19 w 19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0">
                    <a:moveTo>
                      <a:pt x="19" y="10"/>
                    </a:moveTo>
                    <a:lnTo>
                      <a:pt x="14" y="0"/>
                    </a:lnTo>
                    <a:lnTo>
                      <a:pt x="0" y="1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8" name="Freeform 362">
                <a:extLst>
                  <a:ext uri="{FF2B5EF4-FFF2-40B4-BE49-F238E27FC236}">
                    <a16:creationId xmlns:a16="http://schemas.microsoft.com/office/drawing/2014/main" id="{C8279556-D4EA-BC1C-6736-4523BA60C9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0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9" name="Freeform 363">
                <a:extLst>
                  <a:ext uri="{FF2B5EF4-FFF2-40B4-BE49-F238E27FC236}">
                    <a16:creationId xmlns:a16="http://schemas.microsoft.com/office/drawing/2014/main" id="{0AA9C8DC-7906-143D-9854-BB89421F78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0" name="Freeform 364">
                <a:extLst>
                  <a:ext uri="{FF2B5EF4-FFF2-40B4-BE49-F238E27FC236}">
                    <a16:creationId xmlns:a16="http://schemas.microsoft.com/office/drawing/2014/main" id="{4DFB7B03-7256-3584-0B9B-0A07A10E85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17" cy="10"/>
              </a:xfrm>
              <a:custGeom>
                <a:avLst/>
                <a:gdLst>
                  <a:gd name="T0" fmla="*/ 15 w 15"/>
                  <a:gd name="T1" fmla="*/ 10 h 10"/>
                  <a:gd name="T2" fmla="*/ 0 w 15"/>
                  <a:gd name="T3" fmla="*/ 0 h 10"/>
                  <a:gd name="T4" fmla="*/ 0 w 15"/>
                  <a:gd name="T5" fmla="*/ 1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1" name="Freeform 365">
                <a:extLst>
                  <a:ext uri="{FF2B5EF4-FFF2-40B4-BE49-F238E27FC236}">
                    <a16:creationId xmlns:a16="http://schemas.microsoft.com/office/drawing/2014/main" id="{E1BA0157-B0D7-FFA8-B6F8-BAEDB824D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17" cy="10"/>
              </a:xfrm>
              <a:custGeom>
                <a:avLst/>
                <a:gdLst>
                  <a:gd name="T0" fmla="*/ 15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2" name="Freeform 366">
                <a:extLst>
                  <a:ext uri="{FF2B5EF4-FFF2-40B4-BE49-F238E27FC236}">
                    <a16:creationId xmlns:a16="http://schemas.microsoft.com/office/drawing/2014/main" id="{7FDE70E1-AE3A-F2CE-E3F9-C17682458F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3" name="Freeform 367">
                <a:extLst>
                  <a:ext uri="{FF2B5EF4-FFF2-40B4-BE49-F238E27FC236}">
                    <a16:creationId xmlns:a16="http://schemas.microsoft.com/office/drawing/2014/main" id="{8538DD07-75F0-2FC4-8E3B-C2D413347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4" name="Freeform 368">
                <a:extLst>
                  <a:ext uri="{FF2B5EF4-FFF2-40B4-BE49-F238E27FC236}">
                    <a16:creationId xmlns:a16="http://schemas.microsoft.com/office/drawing/2014/main" id="{20EB9290-11B8-E798-ADBC-3A283295C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8" cy="10"/>
              </a:xfrm>
              <a:custGeom>
                <a:avLst/>
                <a:gdLst>
                  <a:gd name="T0" fmla="*/ 10 w 10"/>
                  <a:gd name="T1" fmla="*/ 10 h 10"/>
                  <a:gd name="T2" fmla="*/ 0 w 10"/>
                  <a:gd name="T3" fmla="*/ 0 h 10"/>
                  <a:gd name="T4" fmla="*/ 0 w 10"/>
                  <a:gd name="T5" fmla="*/ 10 h 10"/>
                  <a:gd name="T6" fmla="*/ 10 w 1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1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5" name="Freeform 369">
                <a:extLst>
                  <a:ext uri="{FF2B5EF4-FFF2-40B4-BE49-F238E27FC236}">
                    <a16:creationId xmlns:a16="http://schemas.microsoft.com/office/drawing/2014/main" id="{9C3EE0DA-76C9-2154-30BE-352FC416D6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4" cy="10"/>
              </a:xfrm>
              <a:custGeom>
                <a:avLst/>
                <a:gdLst>
                  <a:gd name="T0" fmla="*/ 10 w 14"/>
                  <a:gd name="T1" fmla="*/ 10 h 10"/>
                  <a:gd name="T2" fmla="*/ 14 w 14"/>
                  <a:gd name="T3" fmla="*/ 0 h 10"/>
                  <a:gd name="T4" fmla="*/ 0 w 14"/>
                  <a:gd name="T5" fmla="*/ 0 h 10"/>
                  <a:gd name="T6" fmla="*/ 10 w 14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0" y="10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6" name="Freeform 370">
                <a:extLst>
                  <a:ext uri="{FF2B5EF4-FFF2-40B4-BE49-F238E27FC236}">
                    <a16:creationId xmlns:a16="http://schemas.microsoft.com/office/drawing/2014/main" id="{D87FCC1E-4A3A-16BA-9137-F1CB5B4198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610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0 h 10"/>
                  <a:gd name="T4" fmla="*/ 0 w 1"/>
                  <a:gd name="T5" fmla="*/ 10 h 10"/>
                  <a:gd name="T6" fmla="*/ 0 w 1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7" name="Freeform 371">
                <a:extLst>
                  <a:ext uri="{FF2B5EF4-FFF2-40B4-BE49-F238E27FC236}">
                    <a16:creationId xmlns:a16="http://schemas.microsoft.com/office/drawing/2014/main" id="{81B19176-CEC0-CFDF-6537-04EA66E691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6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8" name="Freeform 372">
                <a:extLst>
                  <a:ext uri="{FF2B5EF4-FFF2-40B4-BE49-F238E27FC236}">
                    <a16:creationId xmlns:a16="http://schemas.microsoft.com/office/drawing/2014/main" id="{12DD1E10-1CAD-8F52-383E-66FEE9E7E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610"/>
                <a:ext cx="16" cy="20"/>
              </a:xfrm>
              <a:custGeom>
                <a:avLst/>
                <a:gdLst>
                  <a:gd name="T0" fmla="*/ 14 w 14"/>
                  <a:gd name="T1" fmla="*/ 20 h 20"/>
                  <a:gd name="T2" fmla="*/ 4 w 14"/>
                  <a:gd name="T3" fmla="*/ 0 h 20"/>
                  <a:gd name="T4" fmla="*/ 0 w 14"/>
                  <a:gd name="T5" fmla="*/ 10 h 20"/>
                  <a:gd name="T6" fmla="*/ 14 w 14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0">
                    <a:moveTo>
                      <a:pt x="14" y="20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14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9" name="Freeform 373">
                <a:extLst>
                  <a:ext uri="{FF2B5EF4-FFF2-40B4-BE49-F238E27FC236}">
                    <a16:creationId xmlns:a16="http://schemas.microsoft.com/office/drawing/2014/main" id="{CA551104-3BAD-4B1B-B69E-84E8A3C62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610"/>
                <a:ext cx="15" cy="20"/>
              </a:xfrm>
              <a:custGeom>
                <a:avLst/>
                <a:gdLst>
                  <a:gd name="T0" fmla="*/ 10 w 15"/>
                  <a:gd name="T1" fmla="*/ 20 h 20"/>
                  <a:gd name="T2" fmla="*/ 15 w 15"/>
                  <a:gd name="T3" fmla="*/ 10 h 20"/>
                  <a:gd name="T4" fmla="*/ 0 w 15"/>
                  <a:gd name="T5" fmla="*/ 0 h 20"/>
                  <a:gd name="T6" fmla="*/ 10 w 15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20">
                    <a:moveTo>
                      <a:pt x="10" y="20"/>
                    </a:moveTo>
                    <a:lnTo>
                      <a:pt x="15" y="10"/>
                    </a:lnTo>
                    <a:lnTo>
                      <a:pt x="0" y="0"/>
                    </a:ln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0" name="Freeform 374">
                <a:extLst>
                  <a:ext uri="{FF2B5EF4-FFF2-40B4-BE49-F238E27FC236}">
                    <a16:creationId xmlns:a16="http://schemas.microsoft.com/office/drawing/2014/main" id="{406AFAB1-A5BE-2AD5-71DE-1ED1B28BF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4" y="1621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1" name="Freeform 375">
                <a:extLst>
                  <a:ext uri="{FF2B5EF4-FFF2-40B4-BE49-F238E27FC236}">
                    <a16:creationId xmlns:a16="http://schemas.microsoft.com/office/drawing/2014/main" id="{07607A7F-4699-CB3C-C716-D69ED3C21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4" y="16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2" name="Freeform 376">
                <a:extLst>
                  <a:ext uri="{FF2B5EF4-FFF2-40B4-BE49-F238E27FC236}">
                    <a16:creationId xmlns:a16="http://schemas.microsoft.com/office/drawing/2014/main" id="{A9DA3C89-3011-720E-E691-28271A7FFF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9" y="1621"/>
                <a:ext cx="8" cy="19"/>
              </a:xfrm>
              <a:custGeom>
                <a:avLst/>
                <a:gdLst>
                  <a:gd name="T0" fmla="*/ 10 w 10"/>
                  <a:gd name="T1" fmla="*/ 19 h 19"/>
                  <a:gd name="T2" fmla="*/ 5 w 10"/>
                  <a:gd name="T3" fmla="*/ 0 h 19"/>
                  <a:gd name="T4" fmla="*/ 0 w 10"/>
                  <a:gd name="T5" fmla="*/ 10 h 19"/>
                  <a:gd name="T6" fmla="*/ 10 w 10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10" y="19"/>
                    </a:moveTo>
                    <a:lnTo>
                      <a:pt x="5" y="0"/>
                    </a:lnTo>
                    <a:lnTo>
                      <a:pt x="0" y="10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3" name="Freeform 377">
                <a:extLst>
                  <a:ext uri="{FF2B5EF4-FFF2-40B4-BE49-F238E27FC236}">
                    <a16:creationId xmlns:a16="http://schemas.microsoft.com/office/drawing/2014/main" id="{EE10CB5D-913F-503E-70C4-4A2E3B246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4" y="1621"/>
                <a:ext cx="16" cy="19"/>
              </a:xfrm>
              <a:custGeom>
                <a:avLst/>
                <a:gdLst>
                  <a:gd name="T0" fmla="*/ 5 w 14"/>
                  <a:gd name="T1" fmla="*/ 19 h 19"/>
                  <a:gd name="T2" fmla="*/ 14 w 14"/>
                  <a:gd name="T3" fmla="*/ 10 h 19"/>
                  <a:gd name="T4" fmla="*/ 0 w 14"/>
                  <a:gd name="T5" fmla="*/ 0 h 19"/>
                  <a:gd name="T6" fmla="*/ 5 w 14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5" y="19"/>
                    </a:moveTo>
                    <a:lnTo>
                      <a:pt x="14" y="10"/>
                    </a:lnTo>
                    <a:lnTo>
                      <a:pt x="0" y="0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4" name="Freeform 378">
                <a:extLst>
                  <a:ext uri="{FF2B5EF4-FFF2-40B4-BE49-F238E27FC236}">
                    <a16:creationId xmlns:a16="http://schemas.microsoft.com/office/drawing/2014/main" id="{46BAF131-AE16-8F2E-F592-365001747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4" y="1630"/>
                <a:ext cx="4" cy="9"/>
              </a:xfrm>
              <a:custGeom>
                <a:avLst/>
                <a:gdLst>
                  <a:gd name="T0" fmla="*/ 4 w 4"/>
                  <a:gd name="T1" fmla="*/ 4 h 9"/>
                  <a:gd name="T2" fmla="*/ 4 w 4"/>
                  <a:gd name="T3" fmla="*/ 0 h 9"/>
                  <a:gd name="T4" fmla="*/ 0 w 4"/>
                  <a:gd name="T5" fmla="*/ 9 h 9"/>
                  <a:gd name="T6" fmla="*/ 4 w 4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4" y="4"/>
                    </a:moveTo>
                    <a:lnTo>
                      <a:pt x="4" y="0"/>
                    </a:lnTo>
                    <a:lnTo>
                      <a:pt x="0" y="9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5" name="Rectangle 379">
                <a:extLst>
                  <a:ext uri="{FF2B5EF4-FFF2-40B4-BE49-F238E27FC236}">
                    <a16:creationId xmlns:a16="http://schemas.microsoft.com/office/drawing/2014/main" id="{A6152B32-2406-CB0B-B2E8-E07D6E1D5C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8" y="1630"/>
                <a:ext cx="1" cy="6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3076" name="Freeform 380">
                <a:extLst>
                  <a:ext uri="{FF2B5EF4-FFF2-40B4-BE49-F238E27FC236}">
                    <a16:creationId xmlns:a16="http://schemas.microsoft.com/office/drawing/2014/main" id="{0A4C3BFC-A9A4-619D-9410-6ECE9A07E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9" y="1636"/>
                <a:ext cx="16" cy="20"/>
              </a:xfrm>
              <a:custGeom>
                <a:avLst/>
                <a:gdLst>
                  <a:gd name="T0" fmla="*/ 14 w 14"/>
                  <a:gd name="T1" fmla="*/ 20 h 20"/>
                  <a:gd name="T2" fmla="*/ 9 w 14"/>
                  <a:gd name="T3" fmla="*/ 0 h 20"/>
                  <a:gd name="T4" fmla="*/ 0 w 14"/>
                  <a:gd name="T5" fmla="*/ 5 h 20"/>
                  <a:gd name="T6" fmla="*/ 14 w 14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0">
                    <a:moveTo>
                      <a:pt x="14" y="20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7" name="Freeform 381">
                <a:extLst>
                  <a:ext uri="{FF2B5EF4-FFF2-40B4-BE49-F238E27FC236}">
                    <a16:creationId xmlns:a16="http://schemas.microsoft.com/office/drawing/2014/main" id="{E23CD0CF-445C-4FC8-5C63-8AE130684A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8" y="1636"/>
                <a:ext cx="8" cy="20"/>
              </a:xfrm>
              <a:custGeom>
                <a:avLst/>
                <a:gdLst>
                  <a:gd name="T0" fmla="*/ 5 w 10"/>
                  <a:gd name="T1" fmla="*/ 20 h 20"/>
                  <a:gd name="T2" fmla="*/ 10 w 10"/>
                  <a:gd name="T3" fmla="*/ 15 h 20"/>
                  <a:gd name="T4" fmla="*/ 0 w 10"/>
                  <a:gd name="T5" fmla="*/ 0 h 20"/>
                  <a:gd name="T6" fmla="*/ 5 w 10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20">
                    <a:moveTo>
                      <a:pt x="5" y="20"/>
                    </a:moveTo>
                    <a:lnTo>
                      <a:pt x="10" y="15"/>
                    </a:lnTo>
                    <a:lnTo>
                      <a:pt x="0" y="0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8" name="Freeform 382">
                <a:extLst>
                  <a:ext uri="{FF2B5EF4-FFF2-40B4-BE49-F238E27FC236}">
                    <a16:creationId xmlns:a16="http://schemas.microsoft.com/office/drawing/2014/main" id="{AAA3F5CC-1E8E-E5E3-8ED4-5287307FC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8" y="1651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9" name="Rectangle 383">
                <a:extLst>
                  <a:ext uri="{FF2B5EF4-FFF2-40B4-BE49-F238E27FC236}">
                    <a16:creationId xmlns:a16="http://schemas.microsoft.com/office/drawing/2014/main" id="{C8B58022-E723-4EF3-4B6E-0DFC5256A6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8" y="1651"/>
                <a:ext cx="5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3080" name="Freeform 384">
                <a:extLst>
                  <a:ext uri="{FF2B5EF4-FFF2-40B4-BE49-F238E27FC236}">
                    <a16:creationId xmlns:a16="http://schemas.microsoft.com/office/drawing/2014/main" id="{73BE1DD2-B1C0-6B80-42A7-2B20DE754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3" y="1651"/>
                <a:ext cx="15" cy="22"/>
              </a:xfrm>
              <a:custGeom>
                <a:avLst/>
                <a:gdLst>
                  <a:gd name="T0" fmla="*/ 15 w 15"/>
                  <a:gd name="T1" fmla="*/ 24 h 24"/>
                  <a:gd name="T2" fmla="*/ 10 w 15"/>
                  <a:gd name="T3" fmla="*/ 0 h 24"/>
                  <a:gd name="T4" fmla="*/ 0 w 15"/>
                  <a:gd name="T5" fmla="*/ 5 h 24"/>
                  <a:gd name="T6" fmla="*/ 15 w 15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24">
                    <a:moveTo>
                      <a:pt x="15" y="2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1" name="Freeform 385">
                <a:extLst>
                  <a:ext uri="{FF2B5EF4-FFF2-40B4-BE49-F238E27FC236}">
                    <a16:creationId xmlns:a16="http://schemas.microsoft.com/office/drawing/2014/main" id="{406048ED-B993-7283-DF9C-CEB669B8AF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3" y="1651"/>
                <a:ext cx="10" cy="22"/>
              </a:xfrm>
              <a:custGeom>
                <a:avLst/>
                <a:gdLst>
                  <a:gd name="T0" fmla="*/ 5 w 10"/>
                  <a:gd name="T1" fmla="*/ 24 h 24"/>
                  <a:gd name="T2" fmla="*/ 10 w 10"/>
                  <a:gd name="T3" fmla="*/ 19 h 24"/>
                  <a:gd name="T4" fmla="*/ 0 w 10"/>
                  <a:gd name="T5" fmla="*/ 0 h 24"/>
                  <a:gd name="T6" fmla="*/ 5 w 10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24">
                    <a:moveTo>
                      <a:pt x="5" y="24"/>
                    </a:moveTo>
                    <a:lnTo>
                      <a:pt x="10" y="19"/>
                    </a:lnTo>
                    <a:lnTo>
                      <a:pt x="0" y="0"/>
                    </a:ln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2" name="Freeform 386">
                <a:extLst>
                  <a:ext uri="{FF2B5EF4-FFF2-40B4-BE49-F238E27FC236}">
                    <a16:creationId xmlns:a16="http://schemas.microsoft.com/office/drawing/2014/main" id="{5122918F-1CD7-8430-AE85-4A364D818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68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3" name="Freeform 387">
                <a:extLst>
                  <a:ext uri="{FF2B5EF4-FFF2-40B4-BE49-F238E27FC236}">
                    <a16:creationId xmlns:a16="http://schemas.microsoft.com/office/drawing/2014/main" id="{207CAF71-9681-0799-1F23-D988A6C9B4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4" name="Freeform 388">
                <a:extLst>
                  <a:ext uri="{FF2B5EF4-FFF2-40B4-BE49-F238E27FC236}">
                    <a16:creationId xmlns:a16="http://schemas.microsoft.com/office/drawing/2014/main" id="{C92D1A23-69D0-CE7D-0707-C10006857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3" y="1668"/>
                <a:ext cx="14" cy="29"/>
              </a:xfrm>
              <a:custGeom>
                <a:avLst/>
                <a:gdLst>
                  <a:gd name="T0" fmla="*/ 14 w 14"/>
                  <a:gd name="T1" fmla="*/ 29 h 29"/>
                  <a:gd name="T2" fmla="*/ 10 w 14"/>
                  <a:gd name="T3" fmla="*/ 0 h 29"/>
                  <a:gd name="T4" fmla="*/ 0 w 14"/>
                  <a:gd name="T5" fmla="*/ 5 h 29"/>
                  <a:gd name="T6" fmla="*/ 14 w 14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9">
                    <a:moveTo>
                      <a:pt x="14" y="29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5" name="Freeform 389">
                <a:extLst>
                  <a:ext uri="{FF2B5EF4-FFF2-40B4-BE49-F238E27FC236}">
                    <a16:creationId xmlns:a16="http://schemas.microsoft.com/office/drawing/2014/main" id="{179BFE7C-DC54-308C-755D-A7DB97A96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68"/>
                <a:ext cx="14" cy="29"/>
              </a:xfrm>
              <a:custGeom>
                <a:avLst/>
                <a:gdLst>
                  <a:gd name="T0" fmla="*/ 4 w 14"/>
                  <a:gd name="T1" fmla="*/ 29 h 29"/>
                  <a:gd name="T2" fmla="*/ 14 w 14"/>
                  <a:gd name="T3" fmla="*/ 24 h 29"/>
                  <a:gd name="T4" fmla="*/ 0 w 14"/>
                  <a:gd name="T5" fmla="*/ 0 h 29"/>
                  <a:gd name="T6" fmla="*/ 4 w 14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9">
                    <a:moveTo>
                      <a:pt x="4" y="29"/>
                    </a:moveTo>
                    <a:lnTo>
                      <a:pt x="14" y="24"/>
                    </a:lnTo>
                    <a:lnTo>
                      <a:pt x="0" y="0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6" name="Freeform 390">
                <a:extLst>
                  <a:ext uri="{FF2B5EF4-FFF2-40B4-BE49-F238E27FC236}">
                    <a16:creationId xmlns:a16="http://schemas.microsoft.com/office/drawing/2014/main" id="{D6B1851F-9ACD-A627-E27E-5011B9E36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1694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7" name="Freeform 391">
                <a:extLst>
                  <a:ext uri="{FF2B5EF4-FFF2-40B4-BE49-F238E27FC236}">
                    <a16:creationId xmlns:a16="http://schemas.microsoft.com/office/drawing/2014/main" id="{5D795F11-17CB-09C8-D078-E6F484500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7" y="169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8" name="Freeform 392">
                <a:extLst>
                  <a:ext uri="{FF2B5EF4-FFF2-40B4-BE49-F238E27FC236}">
                    <a16:creationId xmlns:a16="http://schemas.microsoft.com/office/drawing/2014/main" id="{6D20D040-63C1-BA97-1FCB-92ABE8EF3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6" y="1694"/>
                <a:ext cx="16" cy="34"/>
              </a:xfrm>
              <a:custGeom>
                <a:avLst/>
                <a:gdLst>
                  <a:gd name="T0" fmla="*/ 15 w 15"/>
                  <a:gd name="T1" fmla="*/ 34 h 34"/>
                  <a:gd name="T2" fmla="*/ 10 w 15"/>
                  <a:gd name="T3" fmla="*/ 0 h 34"/>
                  <a:gd name="T4" fmla="*/ 0 w 15"/>
                  <a:gd name="T5" fmla="*/ 5 h 34"/>
                  <a:gd name="T6" fmla="*/ 15 w 15"/>
                  <a:gd name="T7" fmla="*/ 34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34">
                    <a:moveTo>
                      <a:pt x="15" y="3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9" name="Freeform 393">
                <a:extLst>
                  <a:ext uri="{FF2B5EF4-FFF2-40B4-BE49-F238E27FC236}">
                    <a16:creationId xmlns:a16="http://schemas.microsoft.com/office/drawing/2014/main" id="{8CB74410-7FCC-E98C-B6CA-3A2F8B5E0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7" y="1694"/>
                <a:ext cx="15" cy="34"/>
              </a:xfrm>
              <a:custGeom>
                <a:avLst/>
                <a:gdLst>
                  <a:gd name="T0" fmla="*/ 5 w 15"/>
                  <a:gd name="T1" fmla="*/ 34 h 34"/>
                  <a:gd name="T2" fmla="*/ 15 w 15"/>
                  <a:gd name="T3" fmla="*/ 29 h 34"/>
                  <a:gd name="T4" fmla="*/ 0 w 15"/>
                  <a:gd name="T5" fmla="*/ 0 h 34"/>
                  <a:gd name="T6" fmla="*/ 5 w 15"/>
                  <a:gd name="T7" fmla="*/ 34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34">
                    <a:moveTo>
                      <a:pt x="5" y="34"/>
                    </a:moveTo>
                    <a:lnTo>
                      <a:pt x="15" y="29"/>
                    </a:lnTo>
                    <a:lnTo>
                      <a:pt x="0" y="0"/>
                    </a:ln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0" name="Freeform 394">
                <a:extLst>
                  <a:ext uri="{FF2B5EF4-FFF2-40B4-BE49-F238E27FC236}">
                    <a16:creationId xmlns:a16="http://schemas.microsoft.com/office/drawing/2014/main" id="{C8F7B5BC-4AEA-F648-90EB-E47CC3E20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7" y="1721"/>
                <a:ext cx="3" cy="7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1" name="Freeform 395">
                <a:extLst>
                  <a:ext uri="{FF2B5EF4-FFF2-40B4-BE49-F238E27FC236}">
                    <a16:creationId xmlns:a16="http://schemas.microsoft.com/office/drawing/2014/main" id="{37DC7586-3FA9-B270-B893-324A94749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721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2" name="Freeform 396">
                <a:extLst>
                  <a:ext uri="{FF2B5EF4-FFF2-40B4-BE49-F238E27FC236}">
                    <a16:creationId xmlns:a16="http://schemas.microsoft.com/office/drawing/2014/main" id="{56A0D1D6-154E-C2C8-623D-F4FB6D5B1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2" y="1721"/>
                <a:ext cx="8" cy="39"/>
              </a:xfrm>
              <a:custGeom>
                <a:avLst/>
                <a:gdLst>
                  <a:gd name="T0" fmla="*/ 10 w 10"/>
                  <a:gd name="T1" fmla="*/ 39 h 39"/>
                  <a:gd name="T2" fmla="*/ 10 w 10"/>
                  <a:gd name="T3" fmla="*/ 0 h 39"/>
                  <a:gd name="T4" fmla="*/ 0 w 10"/>
                  <a:gd name="T5" fmla="*/ 5 h 39"/>
                  <a:gd name="T6" fmla="*/ 10 w 10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39">
                    <a:moveTo>
                      <a:pt x="10" y="39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0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3" name="Freeform 397">
                <a:extLst>
                  <a:ext uri="{FF2B5EF4-FFF2-40B4-BE49-F238E27FC236}">
                    <a16:creationId xmlns:a16="http://schemas.microsoft.com/office/drawing/2014/main" id="{7915F475-DC9F-0009-E00C-359C43F10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721"/>
                <a:ext cx="9" cy="39"/>
              </a:xfrm>
              <a:custGeom>
                <a:avLst/>
                <a:gdLst>
                  <a:gd name="T0" fmla="*/ 0 w 9"/>
                  <a:gd name="T1" fmla="*/ 39 h 39"/>
                  <a:gd name="T2" fmla="*/ 9 w 9"/>
                  <a:gd name="T3" fmla="*/ 34 h 39"/>
                  <a:gd name="T4" fmla="*/ 0 w 9"/>
                  <a:gd name="T5" fmla="*/ 0 h 39"/>
                  <a:gd name="T6" fmla="*/ 0 w 9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39">
                    <a:moveTo>
                      <a:pt x="0" y="39"/>
                    </a:moveTo>
                    <a:lnTo>
                      <a:pt x="9" y="34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4" name="Freeform 398">
                <a:extLst>
                  <a:ext uri="{FF2B5EF4-FFF2-40B4-BE49-F238E27FC236}">
                    <a16:creationId xmlns:a16="http://schemas.microsoft.com/office/drawing/2014/main" id="{C93B2B7F-948E-CDE8-15BD-15B039273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755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5" name="Freeform 399">
                <a:extLst>
                  <a:ext uri="{FF2B5EF4-FFF2-40B4-BE49-F238E27FC236}">
                    <a16:creationId xmlns:a16="http://schemas.microsoft.com/office/drawing/2014/main" id="{21180355-4D60-BCEE-3F6F-A552C9331B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75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6" name="Freeform 400">
                <a:extLst>
                  <a:ext uri="{FF2B5EF4-FFF2-40B4-BE49-F238E27FC236}">
                    <a16:creationId xmlns:a16="http://schemas.microsoft.com/office/drawing/2014/main" id="{D095609E-F458-EC3A-147F-33630A515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755"/>
                <a:ext cx="16" cy="37"/>
              </a:xfrm>
              <a:custGeom>
                <a:avLst/>
                <a:gdLst>
                  <a:gd name="T0" fmla="*/ 14 w 14"/>
                  <a:gd name="T1" fmla="*/ 39 h 39"/>
                  <a:gd name="T2" fmla="*/ 9 w 14"/>
                  <a:gd name="T3" fmla="*/ 0 h 39"/>
                  <a:gd name="T4" fmla="*/ 0 w 14"/>
                  <a:gd name="T5" fmla="*/ 5 h 39"/>
                  <a:gd name="T6" fmla="*/ 14 w 14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39">
                    <a:moveTo>
                      <a:pt x="14" y="39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7" name="Freeform 401">
                <a:extLst>
                  <a:ext uri="{FF2B5EF4-FFF2-40B4-BE49-F238E27FC236}">
                    <a16:creationId xmlns:a16="http://schemas.microsoft.com/office/drawing/2014/main" id="{43DEDFC0-5490-3E92-015C-D920DE509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755"/>
                <a:ext cx="15" cy="37"/>
              </a:xfrm>
              <a:custGeom>
                <a:avLst/>
                <a:gdLst>
                  <a:gd name="T0" fmla="*/ 5 w 15"/>
                  <a:gd name="T1" fmla="*/ 39 h 39"/>
                  <a:gd name="T2" fmla="*/ 15 w 15"/>
                  <a:gd name="T3" fmla="*/ 34 h 39"/>
                  <a:gd name="T4" fmla="*/ 0 w 15"/>
                  <a:gd name="T5" fmla="*/ 0 h 39"/>
                  <a:gd name="T6" fmla="*/ 5 w 15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39">
                    <a:moveTo>
                      <a:pt x="5" y="39"/>
                    </a:moveTo>
                    <a:lnTo>
                      <a:pt x="15" y="34"/>
                    </a:lnTo>
                    <a:lnTo>
                      <a:pt x="0" y="0"/>
                    </a:ln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8" name="Freeform 402">
                <a:extLst>
                  <a:ext uri="{FF2B5EF4-FFF2-40B4-BE49-F238E27FC236}">
                    <a16:creationId xmlns:a16="http://schemas.microsoft.com/office/drawing/2014/main" id="{83D8BCC2-1173-1D61-2A64-EA0AD37A9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789"/>
                <a:ext cx="3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9" name="Freeform 403">
                <a:extLst>
                  <a:ext uri="{FF2B5EF4-FFF2-40B4-BE49-F238E27FC236}">
                    <a16:creationId xmlns:a16="http://schemas.microsoft.com/office/drawing/2014/main" id="{0DF19840-4EE6-D4DB-325A-954BB8C79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178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0" name="Freeform 404">
                <a:extLst>
                  <a:ext uri="{FF2B5EF4-FFF2-40B4-BE49-F238E27FC236}">
                    <a16:creationId xmlns:a16="http://schemas.microsoft.com/office/drawing/2014/main" id="{29E7111D-1327-C41A-EDAF-A31918A83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1789"/>
                <a:ext cx="15" cy="44"/>
              </a:xfrm>
              <a:custGeom>
                <a:avLst/>
                <a:gdLst>
                  <a:gd name="T0" fmla="*/ 15 w 15"/>
                  <a:gd name="T1" fmla="*/ 44 h 44"/>
                  <a:gd name="T2" fmla="*/ 10 w 15"/>
                  <a:gd name="T3" fmla="*/ 0 h 44"/>
                  <a:gd name="T4" fmla="*/ 0 w 15"/>
                  <a:gd name="T5" fmla="*/ 5 h 44"/>
                  <a:gd name="T6" fmla="*/ 15 w 15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4">
                    <a:moveTo>
                      <a:pt x="15" y="4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1" name="Freeform 405">
                <a:extLst>
                  <a:ext uri="{FF2B5EF4-FFF2-40B4-BE49-F238E27FC236}">
                    <a16:creationId xmlns:a16="http://schemas.microsoft.com/office/drawing/2014/main" id="{7E72675A-F6C6-D510-177A-F834E3EAF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1789"/>
                <a:ext cx="16" cy="44"/>
              </a:xfrm>
              <a:custGeom>
                <a:avLst/>
                <a:gdLst>
                  <a:gd name="T0" fmla="*/ 5 w 14"/>
                  <a:gd name="T1" fmla="*/ 44 h 44"/>
                  <a:gd name="T2" fmla="*/ 14 w 14"/>
                  <a:gd name="T3" fmla="*/ 39 h 44"/>
                  <a:gd name="T4" fmla="*/ 0 w 14"/>
                  <a:gd name="T5" fmla="*/ 0 h 44"/>
                  <a:gd name="T6" fmla="*/ 5 w 14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4">
                    <a:moveTo>
                      <a:pt x="5" y="44"/>
                    </a:moveTo>
                    <a:lnTo>
                      <a:pt x="14" y="39"/>
                    </a:lnTo>
                    <a:lnTo>
                      <a:pt x="0" y="0"/>
                    </a:ln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2" name="Freeform 406">
                <a:extLst>
                  <a:ext uri="{FF2B5EF4-FFF2-40B4-BE49-F238E27FC236}">
                    <a16:creationId xmlns:a16="http://schemas.microsoft.com/office/drawing/2014/main" id="{A11FA56E-4772-2DA9-6C27-C1471DDF7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1829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0 h 5"/>
                  <a:gd name="T4" fmla="*/ 0 w 4"/>
                  <a:gd name="T5" fmla="*/ 5 h 5"/>
                  <a:gd name="T6" fmla="*/ 4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3" name="Freeform 407">
                <a:extLst>
                  <a:ext uri="{FF2B5EF4-FFF2-40B4-BE49-F238E27FC236}">
                    <a16:creationId xmlns:a16="http://schemas.microsoft.com/office/drawing/2014/main" id="{2DED94BC-19F3-31FC-BF7C-BD76C721B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0" y="18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4" name="Freeform 408">
                <a:extLst>
                  <a:ext uri="{FF2B5EF4-FFF2-40B4-BE49-F238E27FC236}">
                    <a16:creationId xmlns:a16="http://schemas.microsoft.com/office/drawing/2014/main" id="{497B7A1A-948C-374D-7EA9-80E721BEF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1" y="1829"/>
                <a:ext cx="14" cy="43"/>
              </a:xfrm>
              <a:custGeom>
                <a:avLst/>
                <a:gdLst>
                  <a:gd name="T0" fmla="*/ 14 w 14"/>
                  <a:gd name="T1" fmla="*/ 43 h 43"/>
                  <a:gd name="T2" fmla="*/ 9 w 14"/>
                  <a:gd name="T3" fmla="*/ 0 h 43"/>
                  <a:gd name="T4" fmla="*/ 0 w 14"/>
                  <a:gd name="T5" fmla="*/ 5 h 43"/>
                  <a:gd name="T6" fmla="*/ 14 w 14"/>
                  <a:gd name="T7" fmla="*/ 43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14" y="43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4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5" name="Freeform 409">
                <a:extLst>
                  <a:ext uri="{FF2B5EF4-FFF2-40B4-BE49-F238E27FC236}">
                    <a16:creationId xmlns:a16="http://schemas.microsoft.com/office/drawing/2014/main" id="{9421DCB0-AB51-2AA6-1DD2-1134A0871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0" y="1829"/>
                <a:ext cx="8" cy="43"/>
              </a:xfrm>
              <a:custGeom>
                <a:avLst/>
                <a:gdLst>
                  <a:gd name="T0" fmla="*/ 5 w 10"/>
                  <a:gd name="T1" fmla="*/ 43 h 43"/>
                  <a:gd name="T2" fmla="*/ 10 w 10"/>
                  <a:gd name="T3" fmla="*/ 43 h 43"/>
                  <a:gd name="T4" fmla="*/ 0 w 10"/>
                  <a:gd name="T5" fmla="*/ 0 h 43"/>
                  <a:gd name="T6" fmla="*/ 5 w 10"/>
                  <a:gd name="T7" fmla="*/ 43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3">
                    <a:moveTo>
                      <a:pt x="5" y="43"/>
                    </a:moveTo>
                    <a:lnTo>
                      <a:pt x="10" y="43"/>
                    </a:lnTo>
                    <a:lnTo>
                      <a:pt x="0" y="0"/>
                    </a:lnTo>
                    <a:lnTo>
                      <a:pt x="5" y="4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6" name="Freeform 410">
                <a:extLst>
                  <a:ext uri="{FF2B5EF4-FFF2-40B4-BE49-F238E27FC236}">
                    <a16:creationId xmlns:a16="http://schemas.microsoft.com/office/drawing/2014/main" id="{4265CE58-74B9-70E4-69D9-615D0DAA8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8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7" name="Freeform 411">
                <a:extLst>
                  <a:ext uri="{FF2B5EF4-FFF2-40B4-BE49-F238E27FC236}">
                    <a16:creationId xmlns:a16="http://schemas.microsoft.com/office/drawing/2014/main" id="{5F1FAB0E-3BEB-B9A9-767A-7C02897FE8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8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8" name="Freeform 412">
                <a:extLst>
                  <a:ext uri="{FF2B5EF4-FFF2-40B4-BE49-F238E27FC236}">
                    <a16:creationId xmlns:a16="http://schemas.microsoft.com/office/drawing/2014/main" id="{F4A605B1-48EC-8B13-CA0F-9351FD5D2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4" y="1873"/>
                <a:ext cx="9" cy="44"/>
              </a:xfrm>
              <a:custGeom>
                <a:avLst/>
                <a:gdLst>
                  <a:gd name="T0" fmla="*/ 10 w 10"/>
                  <a:gd name="T1" fmla="*/ 44 h 44"/>
                  <a:gd name="T2" fmla="*/ 5 w 10"/>
                  <a:gd name="T3" fmla="*/ 0 h 44"/>
                  <a:gd name="T4" fmla="*/ 0 w 10"/>
                  <a:gd name="T5" fmla="*/ 0 h 44"/>
                  <a:gd name="T6" fmla="*/ 10 w 10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4">
                    <a:moveTo>
                      <a:pt x="10" y="44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10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9" name="Freeform 413">
                <a:extLst>
                  <a:ext uri="{FF2B5EF4-FFF2-40B4-BE49-F238E27FC236}">
                    <a16:creationId xmlns:a16="http://schemas.microsoft.com/office/drawing/2014/main" id="{7A174A03-3A86-71A4-0CCB-088208482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873"/>
                <a:ext cx="17" cy="44"/>
              </a:xfrm>
              <a:custGeom>
                <a:avLst/>
                <a:gdLst>
                  <a:gd name="T0" fmla="*/ 5 w 15"/>
                  <a:gd name="T1" fmla="*/ 44 h 44"/>
                  <a:gd name="T2" fmla="*/ 15 w 15"/>
                  <a:gd name="T3" fmla="*/ 39 h 44"/>
                  <a:gd name="T4" fmla="*/ 0 w 15"/>
                  <a:gd name="T5" fmla="*/ 0 h 44"/>
                  <a:gd name="T6" fmla="*/ 5 w 15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4">
                    <a:moveTo>
                      <a:pt x="5" y="44"/>
                    </a:moveTo>
                    <a:lnTo>
                      <a:pt x="15" y="39"/>
                    </a:lnTo>
                    <a:lnTo>
                      <a:pt x="0" y="0"/>
                    </a:ln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10" name="Freeform 414">
                <a:extLst>
                  <a:ext uri="{FF2B5EF4-FFF2-40B4-BE49-F238E27FC236}">
                    <a16:creationId xmlns:a16="http://schemas.microsoft.com/office/drawing/2014/main" id="{562296F2-9937-E66B-ABFE-EA0FDECE3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" y="1910"/>
                <a:ext cx="5" cy="7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11" name="Freeform 415">
                <a:extLst>
                  <a:ext uri="{FF2B5EF4-FFF2-40B4-BE49-F238E27FC236}">
                    <a16:creationId xmlns:a16="http://schemas.microsoft.com/office/drawing/2014/main" id="{EE75C85D-2A8D-6940-0F8E-6473732DD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" y="1910"/>
                <a:ext cx="5" cy="7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12" name="Freeform 416">
                <a:extLst>
                  <a:ext uri="{FF2B5EF4-FFF2-40B4-BE49-F238E27FC236}">
                    <a16:creationId xmlns:a16="http://schemas.microsoft.com/office/drawing/2014/main" id="{25D4C4AB-5242-6163-774B-563DFE887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5" y="1910"/>
                <a:ext cx="14" cy="48"/>
              </a:xfrm>
              <a:custGeom>
                <a:avLst/>
                <a:gdLst>
                  <a:gd name="T0" fmla="*/ 14 w 14"/>
                  <a:gd name="T1" fmla="*/ 48 h 48"/>
                  <a:gd name="T2" fmla="*/ 10 w 14"/>
                  <a:gd name="T3" fmla="*/ 0 h 48"/>
                  <a:gd name="T4" fmla="*/ 0 w 14"/>
                  <a:gd name="T5" fmla="*/ 5 h 48"/>
                  <a:gd name="T6" fmla="*/ 14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8">
                    <a:moveTo>
                      <a:pt x="14" y="48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4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13" name="Freeform 417">
                <a:extLst>
                  <a:ext uri="{FF2B5EF4-FFF2-40B4-BE49-F238E27FC236}">
                    <a16:creationId xmlns:a16="http://schemas.microsoft.com/office/drawing/2014/main" id="{8E6491FC-59D0-2953-F36C-30F73184C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" y="1910"/>
                <a:ext cx="14" cy="48"/>
              </a:xfrm>
              <a:custGeom>
                <a:avLst/>
                <a:gdLst>
                  <a:gd name="T0" fmla="*/ 4 w 14"/>
                  <a:gd name="T1" fmla="*/ 48 h 48"/>
                  <a:gd name="T2" fmla="*/ 14 w 14"/>
                  <a:gd name="T3" fmla="*/ 48 h 48"/>
                  <a:gd name="T4" fmla="*/ 0 w 14"/>
                  <a:gd name="T5" fmla="*/ 0 h 48"/>
                  <a:gd name="T6" fmla="*/ 4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8">
                    <a:moveTo>
                      <a:pt x="4" y="48"/>
                    </a:moveTo>
                    <a:lnTo>
                      <a:pt x="14" y="48"/>
                    </a:lnTo>
                    <a:lnTo>
                      <a:pt x="0" y="0"/>
                    </a:lnTo>
                    <a:lnTo>
                      <a:pt x="4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14" name="Freeform 418">
                <a:extLst>
                  <a:ext uri="{FF2B5EF4-FFF2-40B4-BE49-F238E27FC236}">
                    <a16:creationId xmlns:a16="http://schemas.microsoft.com/office/drawing/2014/main" id="{CF083B40-29F1-FE25-5ACB-D63BC85DB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4" y="1958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0 h 1"/>
                  <a:gd name="T4" fmla="*/ 0 w 5"/>
                  <a:gd name="T5" fmla="*/ 0 h 1"/>
                  <a:gd name="T6" fmla="*/ 5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</p:grpSp>
        <p:grpSp>
          <p:nvGrpSpPr>
            <p:cNvPr id="10445" name="Group 419">
              <a:extLst>
                <a:ext uri="{FF2B5EF4-FFF2-40B4-BE49-F238E27FC236}">
                  <a16:creationId xmlns:a16="http://schemas.microsoft.com/office/drawing/2014/main" id="{CE8DCD72-84A8-627D-D196-47545D0063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21" y="1958"/>
              <a:ext cx="1432" cy="959"/>
              <a:chOff x="2321" y="1958"/>
              <a:chExt cx="1432" cy="959"/>
            </a:xfrm>
          </p:grpSpPr>
          <p:sp>
            <p:nvSpPr>
              <p:cNvPr id="12715" name="Freeform 420">
                <a:extLst>
                  <a:ext uri="{FF2B5EF4-FFF2-40B4-BE49-F238E27FC236}">
                    <a16:creationId xmlns:a16="http://schemas.microsoft.com/office/drawing/2014/main" id="{541504FB-C917-CBAF-2649-109BA605BE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9" y="195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6" name="Freeform 421">
                <a:extLst>
                  <a:ext uri="{FF2B5EF4-FFF2-40B4-BE49-F238E27FC236}">
                    <a16:creationId xmlns:a16="http://schemas.microsoft.com/office/drawing/2014/main" id="{8A9F4129-463A-D73F-5B95-D055505CEE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7" y="1958"/>
                <a:ext cx="17" cy="49"/>
              </a:xfrm>
              <a:custGeom>
                <a:avLst/>
                <a:gdLst>
                  <a:gd name="T0" fmla="*/ 15 w 15"/>
                  <a:gd name="T1" fmla="*/ 49 h 49"/>
                  <a:gd name="T2" fmla="*/ 10 w 15"/>
                  <a:gd name="T3" fmla="*/ 0 h 49"/>
                  <a:gd name="T4" fmla="*/ 0 w 15"/>
                  <a:gd name="T5" fmla="*/ 0 h 49"/>
                  <a:gd name="T6" fmla="*/ 15 w 15"/>
                  <a:gd name="T7" fmla="*/ 49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9">
                    <a:moveTo>
                      <a:pt x="15" y="49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15" y="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7" name="Freeform 422">
                <a:extLst>
                  <a:ext uri="{FF2B5EF4-FFF2-40B4-BE49-F238E27FC236}">
                    <a16:creationId xmlns:a16="http://schemas.microsoft.com/office/drawing/2014/main" id="{09959F9F-D12D-1410-0911-4174D618E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9" y="1958"/>
                <a:ext cx="8" cy="49"/>
              </a:xfrm>
              <a:custGeom>
                <a:avLst/>
                <a:gdLst>
                  <a:gd name="T0" fmla="*/ 5 w 10"/>
                  <a:gd name="T1" fmla="*/ 49 h 49"/>
                  <a:gd name="T2" fmla="*/ 10 w 10"/>
                  <a:gd name="T3" fmla="*/ 44 h 49"/>
                  <a:gd name="T4" fmla="*/ 0 w 10"/>
                  <a:gd name="T5" fmla="*/ 0 h 49"/>
                  <a:gd name="T6" fmla="*/ 5 w 10"/>
                  <a:gd name="T7" fmla="*/ 49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9">
                    <a:moveTo>
                      <a:pt x="5" y="49"/>
                    </a:moveTo>
                    <a:lnTo>
                      <a:pt x="10" y="44"/>
                    </a:lnTo>
                    <a:lnTo>
                      <a:pt x="0" y="0"/>
                    </a:ln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8" name="Freeform 423">
                <a:extLst>
                  <a:ext uri="{FF2B5EF4-FFF2-40B4-BE49-F238E27FC236}">
                    <a16:creationId xmlns:a16="http://schemas.microsoft.com/office/drawing/2014/main" id="{2095613F-FA68-4F3D-0B44-64A2BAB90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" y="2002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9" name="Freeform 424">
                <a:extLst>
                  <a:ext uri="{FF2B5EF4-FFF2-40B4-BE49-F238E27FC236}">
                    <a16:creationId xmlns:a16="http://schemas.microsoft.com/office/drawing/2014/main" id="{340789C2-C6A7-A6A2-02F9-0DE4CCE13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" y="20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0" name="Freeform 425">
                <a:extLst>
                  <a:ext uri="{FF2B5EF4-FFF2-40B4-BE49-F238E27FC236}">
                    <a16:creationId xmlns:a16="http://schemas.microsoft.com/office/drawing/2014/main" id="{F5D14F85-B40E-E53A-6753-9ACB06E2C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" y="2002"/>
                <a:ext cx="8" cy="48"/>
              </a:xfrm>
              <a:custGeom>
                <a:avLst/>
                <a:gdLst>
                  <a:gd name="T0" fmla="*/ 10 w 10"/>
                  <a:gd name="T1" fmla="*/ 48 h 48"/>
                  <a:gd name="T2" fmla="*/ 5 w 10"/>
                  <a:gd name="T3" fmla="*/ 0 h 48"/>
                  <a:gd name="T4" fmla="*/ 0 w 10"/>
                  <a:gd name="T5" fmla="*/ 5 h 48"/>
                  <a:gd name="T6" fmla="*/ 10 w 10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8">
                    <a:moveTo>
                      <a:pt x="10" y="48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0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1" name="Freeform 426">
                <a:extLst>
                  <a:ext uri="{FF2B5EF4-FFF2-40B4-BE49-F238E27FC236}">
                    <a16:creationId xmlns:a16="http://schemas.microsoft.com/office/drawing/2014/main" id="{B1F63B02-D1D4-4A95-4119-144CDA59B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" y="2002"/>
                <a:ext cx="16" cy="48"/>
              </a:xfrm>
              <a:custGeom>
                <a:avLst/>
                <a:gdLst>
                  <a:gd name="T0" fmla="*/ 5 w 14"/>
                  <a:gd name="T1" fmla="*/ 48 h 48"/>
                  <a:gd name="T2" fmla="*/ 14 w 14"/>
                  <a:gd name="T3" fmla="*/ 48 h 48"/>
                  <a:gd name="T4" fmla="*/ 0 w 14"/>
                  <a:gd name="T5" fmla="*/ 0 h 48"/>
                  <a:gd name="T6" fmla="*/ 5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8">
                    <a:moveTo>
                      <a:pt x="5" y="48"/>
                    </a:moveTo>
                    <a:lnTo>
                      <a:pt x="14" y="48"/>
                    </a:lnTo>
                    <a:lnTo>
                      <a:pt x="0" y="0"/>
                    </a:ln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2" name="Freeform 427">
                <a:extLst>
                  <a:ext uri="{FF2B5EF4-FFF2-40B4-BE49-F238E27FC236}">
                    <a16:creationId xmlns:a16="http://schemas.microsoft.com/office/drawing/2014/main" id="{3F71EE93-6FEF-4E78-A525-50B321444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2050"/>
                <a:ext cx="5" cy="7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3" name="Freeform 428">
                <a:extLst>
                  <a:ext uri="{FF2B5EF4-FFF2-40B4-BE49-F238E27FC236}">
                    <a16:creationId xmlns:a16="http://schemas.microsoft.com/office/drawing/2014/main" id="{8BEF661A-139A-082D-3A12-B640BBC91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2050"/>
                <a:ext cx="5" cy="7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4" name="Freeform 429">
                <a:extLst>
                  <a:ext uri="{FF2B5EF4-FFF2-40B4-BE49-F238E27FC236}">
                    <a16:creationId xmlns:a16="http://schemas.microsoft.com/office/drawing/2014/main" id="{E8ACEBF0-3AD2-62E2-5F76-A5C9FB7AE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4" y="2050"/>
                <a:ext cx="16" cy="51"/>
              </a:xfrm>
              <a:custGeom>
                <a:avLst/>
                <a:gdLst>
                  <a:gd name="T0" fmla="*/ 14 w 14"/>
                  <a:gd name="T1" fmla="*/ 49 h 49"/>
                  <a:gd name="T2" fmla="*/ 9 w 14"/>
                  <a:gd name="T3" fmla="*/ 0 h 49"/>
                  <a:gd name="T4" fmla="*/ 0 w 14"/>
                  <a:gd name="T5" fmla="*/ 0 h 49"/>
                  <a:gd name="T6" fmla="*/ 14 w 14"/>
                  <a:gd name="T7" fmla="*/ 49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9">
                    <a:moveTo>
                      <a:pt x="14" y="49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14" y="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5" name="Freeform 430">
                <a:extLst>
                  <a:ext uri="{FF2B5EF4-FFF2-40B4-BE49-F238E27FC236}">
                    <a16:creationId xmlns:a16="http://schemas.microsoft.com/office/drawing/2014/main" id="{D7358EBE-225B-20EC-BB02-6EDE8C8EC5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" y="2050"/>
                <a:ext cx="15" cy="51"/>
              </a:xfrm>
              <a:custGeom>
                <a:avLst/>
                <a:gdLst>
                  <a:gd name="T0" fmla="*/ 5 w 15"/>
                  <a:gd name="T1" fmla="*/ 49 h 49"/>
                  <a:gd name="T2" fmla="*/ 15 w 15"/>
                  <a:gd name="T3" fmla="*/ 49 h 49"/>
                  <a:gd name="T4" fmla="*/ 0 w 15"/>
                  <a:gd name="T5" fmla="*/ 0 h 49"/>
                  <a:gd name="T6" fmla="*/ 5 w 15"/>
                  <a:gd name="T7" fmla="*/ 49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9">
                    <a:moveTo>
                      <a:pt x="5" y="49"/>
                    </a:moveTo>
                    <a:lnTo>
                      <a:pt x="15" y="49"/>
                    </a:lnTo>
                    <a:lnTo>
                      <a:pt x="0" y="0"/>
                    </a:ln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6" name="Freeform 431">
                <a:extLst>
                  <a:ext uri="{FF2B5EF4-FFF2-40B4-BE49-F238E27FC236}">
                    <a16:creationId xmlns:a16="http://schemas.microsoft.com/office/drawing/2014/main" id="{8E317306-23D5-F77B-1B52-BBE621BE95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1" y="2099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0 h 1"/>
                  <a:gd name="T4" fmla="*/ 0 w 5"/>
                  <a:gd name="T5" fmla="*/ 0 h 1"/>
                  <a:gd name="T6" fmla="*/ 5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7" name="Freeform 432">
                <a:extLst>
                  <a:ext uri="{FF2B5EF4-FFF2-40B4-BE49-F238E27FC236}">
                    <a16:creationId xmlns:a16="http://schemas.microsoft.com/office/drawing/2014/main" id="{FDC4BE19-E971-B14B-3964-D7D5A173AF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8" y="209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8" name="Freeform 433">
                <a:extLst>
                  <a:ext uri="{FF2B5EF4-FFF2-40B4-BE49-F238E27FC236}">
                    <a16:creationId xmlns:a16="http://schemas.microsoft.com/office/drawing/2014/main" id="{BC4339E6-10AC-61A0-6FC8-D5810FB1C5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8" y="2099"/>
                <a:ext cx="15" cy="48"/>
              </a:xfrm>
              <a:custGeom>
                <a:avLst/>
                <a:gdLst>
                  <a:gd name="T0" fmla="*/ 15 w 15"/>
                  <a:gd name="T1" fmla="*/ 48 h 48"/>
                  <a:gd name="T2" fmla="*/ 10 w 15"/>
                  <a:gd name="T3" fmla="*/ 0 h 48"/>
                  <a:gd name="T4" fmla="*/ 0 w 15"/>
                  <a:gd name="T5" fmla="*/ 0 h 48"/>
                  <a:gd name="T6" fmla="*/ 15 w 15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8">
                    <a:moveTo>
                      <a:pt x="15" y="48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15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9" name="Freeform 434">
                <a:extLst>
                  <a:ext uri="{FF2B5EF4-FFF2-40B4-BE49-F238E27FC236}">
                    <a16:creationId xmlns:a16="http://schemas.microsoft.com/office/drawing/2014/main" id="{AD1B60ED-DB1D-DEE9-EF64-0D46043A0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8" y="2099"/>
                <a:ext cx="15" cy="48"/>
              </a:xfrm>
              <a:custGeom>
                <a:avLst/>
                <a:gdLst>
                  <a:gd name="T0" fmla="*/ 5 w 14"/>
                  <a:gd name="T1" fmla="*/ 48 h 48"/>
                  <a:gd name="T2" fmla="*/ 14 w 14"/>
                  <a:gd name="T3" fmla="*/ 43 h 48"/>
                  <a:gd name="T4" fmla="*/ 0 w 14"/>
                  <a:gd name="T5" fmla="*/ 0 h 48"/>
                  <a:gd name="T6" fmla="*/ 5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8">
                    <a:moveTo>
                      <a:pt x="5" y="48"/>
                    </a:moveTo>
                    <a:lnTo>
                      <a:pt x="14" y="43"/>
                    </a:lnTo>
                    <a:lnTo>
                      <a:pt x="0" y="0"/>
                    </a:ln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0" name="Freeform 435">
                <a:extLst>
                  <a:ext uri="{FF2B5EF4-FFF2-40B4-BE49-F238E27FC236}">
                    <a16:creationId xmlns:a16="http://schemas.microsoft.com/office/drawing/2014/main" id="{EA25F8F2-C59B-CEE6-2639-E38C37317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3" y="2147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1" name="Freeform 436">
                <a:extLst>
                  <a:ext uri="{FF2B5EF4-FFF2-40B4-BE49-F238E27FC236}">
                    <a16:creationId xmlns:a16="http://schemas.microsoft.com/office/drawing/2014/main" id="{64B247EE-260A-7172-53BB-EC08C9068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3" y="214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2" name="Freeform 437">
                <a:extLst>
                  <a:ext uri="{FF2B5EF4-FFF2-40B4-BE49-F238E27FC236}">
                    <a16:creationId xmlns:a16="http://schemas.microsoft.com/office/drawing/2014/main" id="{88E02373-CDAC-63CC-14BE-75CA2919F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3" y="2141"/>
                <a:ext cx="9" cy="53"/>
              </a:xfrm>
              <a:custGeom>
                <a:avLst/>
                <a:gdLst>
                  <a:gd name="T0" fmla="*/ 9 w 9"/>
                  <a:gd name="T1" fmla="*/ 53 h 53"/>
                  <a:gd name="T2" fmla="*/ 9 w 9"/>
                  <a:gd name="T3" fmla="*/ 0 h 53"/>
                  <a:gd name="T4" fmla="*/ 0 w 9"/>
                  <a:gd name="T5" fmla="*/ 5 h 53"/>
                  <a:gd name="T6" fmla="*/ 9 w 9"/>
                  <a:gd name="T7" fmla="*/ 53 h 5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53">
                    <a:moveTo>
                      <a:pt x="9" y="53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" y="5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3" name="Freeform 438">
                <a:extLst>
                  <a:ext uri="{FF2B5EF4-FFF2-40B4-BE49-F238E27FC236}">
                    <a16:creationId xmlns:a16="http://schemas.microsoft.com/office/drawing/2014/main" id="{9EDC3B6D-2979-3F02-8A5B-ABD4BFB81F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2141"/>
                <a:ext cx="8" cy="53"/>
              </a:xfrm>
              <a:custGeom>
                <a:avLst/>
                <a:gdLst>
                  <a:gd name="T0" fmla="*/ 0 w 10"/>
                  <a:gd name="T1" fmla="*/ 53 h 53"/>
                  <a:gd name="T2" fmla="*/ 10 w 10"/>
                  <a:gd name="T3" fmla="*/ 49 h 53"/>
                  <a:gd name="T4" fmla="*/ 0 w 10"/>
                  <a:gd name="T5" fmla="*/ 0 h 53"/>
                  <a:gd name="T6" fmla="*/ 0 w 10"/>
                  <a:gd name="T7" fmla="*/ 53 h 5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53">
                    <a:moveTo>
                      <a:pt x="0" y="53"/>
                    </a:moveTo>
                    <a:lnTo>
                      <a:pt x="10" y="49"/>
                    </a:lnTo>
                    <a:lnTo>
                      <a:pt x="0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4" name="Freeform 439">
                <a:extLst>
                  <a:ext uri="{FF2B5EF4-FFF2-40B4-BE49-F238E27FC236}">
                    <a16:creationId xmlns:a16="http://schemas.microsoft.com/office/drawing/2014/main" id="{A8F7C2C4-CB27-1BC2-602B-63B208539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2195"/>
                <a:ext cx="3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5" name="Freeform 440">
                <a:extLst>
                  <a:ext uri="{FF2B5EF4-FFF2-40B4-BE49-F238E27FC236}">
                    <a16:creationId xmlns:a16="http://schemas.microsoft.com/office/drawing/2014/main" id="{FF4BD8FB-D0EB-29EA-D52B-E816DB57E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2195"/>
                <a:ext cx="0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6" name="Freeform 441">
                <a:extLst>
                  <a:ext uri="{FF2B5EF4-FFF2-40B4-BE49-F238E27FC236}">
                    <a16:creationId xmlns:a16="http://schemas.microsoft.com/office/drawing/2014/main" id="{1C8F9A86-3F50-4385-93A7-1ADF86C1B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2191"/>
                <a:ext cx="15" cy="52"/>
              </a:xfrm>
              <a:custGeom>
                <a:avLst/>
                <a:gdLst>
                  <a:gd name="T0" fmla="*/ 15 w 15"/>
                  <a:gd name="T1" fmla="*/ 53 h 53"/>
                  <a:gd name="T2" fmla="*/ 10 w 15"/>
                  <a:gd name="T3" fmla="*/ 0 h 53"/>
                  <a:gd name="T4" fmla="*/ 0 w 15"/>
                  <a:gd name="T5" fmla="*/ 4 h 53"/>
                  <a:gd name="T6" fmla="*/ 15 w 15"/>
                  <a:gd name="T7" fmla="*/ 53 h 5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53">
                    <a:moveTo>
                      <a:pt x="15" y="53"/>
                    </a:moveTo>
                    <a:lnTo>
                      <a:pt x="10" y="0"/>
                    </a:lnTo>
                    <a:lnTo>
                      <a:pt x="0" y="4"/>
                    </a:lnTo>
                    <a:lnTo>
                      <a:pt x="15" y="5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7" name="Freeform 442">
                <a:extLst>
                  <a:ext uri="{FF2B5EF4-FFF2-40B4-BE49-F238E27FC236}">
                    <a16:creationId xmlns:a16="http://schemas.microsoft.com/office/drawing/2014/main" id="{0F4F6D81-F5A4-2C56-A9F6-94DF0D81F9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2" y="2191"/>
                <a:ext cx="15" cy="52"/>
              </a:xfrm>
              <a:custGeom>
                <a:avLst/>
                <a:gdLst>
                  <a:gd name="T0" fmla="*/ 5 w 15"/>
                  <a:gd name="T1" fmla="*/ 53 h 53"/>
                  <a:gd name="T2" fmla="*/ 15 w 15"/>
                  <a:gd name="T3" fmla="*/ 48 h 53"/>
                  <a:gd name="T4" fmla="*/ 0 w 15"/>
                  <a:gd name="T5" fmla="*/ 0 h 53"/>
                  <a:gd name="T6" fmla="*/ 5 w 15"/>
                  <a:gd name="T7" fmla="*/ 53 h 5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53">
                    <a:moveTo>
                      <a:pt x="5" y="53"/>
                    </a:moveTo>
                    <a:lnTo>
                      <a:pt x="15" y="48"/>
                    </a:lnTo>
                    <a:lnTo>
                      <a:pt x="0" y="0"/>
                    </a:lnTo>
                    <a:lnTo>
                      <a:pt x="5" y="5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8" name="Freeform 443">
                <a:extLst>
                  <a:ext uri="{FF2B5EF4-FFF2-40B4-BE49-F238E27FC236}">
                    <a16:creationId xmlns:a16="http://schemas.microsoft.com/office/drawing/2014/main" id="{5F89E7FA-B0EB-0C90-D3B3-9363C2FC1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7" y="2244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9" name="Freeform 444">
                <a:extLst>
                  <a:ext uri="{FF2B5EF4-FFF2-40B4-BE49-F238E27FC236}">
                    <a16:creationId xmlns:a16="http://schemas.microsoft.com/office/drawing/2014/main" id="{6A1FB689-6764-0FEE-B137-EECC94D36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7" y="224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40" name="Freeform 445">
                <a:extLst>
                  <a:ext uri="{FF2B5EF4-FFF2-40B4-BE49-F238E27FC236}">
                    <a16:creationId xmlns:a16="http://schemas.microsoft.com/office/drawing/2014/main" id="{55716203-90D2-67B8-C7E5-7D765A5A98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7" y="2239"/>
                <a:ext cx="14" cy="48"/>
              </a:xfrm>
              <a:custGeom>
                <a:avLst/>
                <a:gdLst>
                  <a:gd name="T0" fmla="*/ 14 w 14"/>
                  <a:gd name="T1" fmla="*/ 48 h 48"/>
                  <a:gd name="T2" fmla="*/ 10 w 14"/>
                  <a:gd name="T3" fmla="*/ 0 h 48"/>
                  <a:gd name="T4" fmla="*/ 0 w 14"/>
                  <a:gd name="T5" fmla="*/ 5 h 48"/>
                  <a:gd name="T6" fmla="*/ 14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8">
                    <a:moveTo>
                      <a:pt x="14" y="48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4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41" name="Freeform 446">
                <a:extLst>
                  <a:ext uri="{FF2B5EF4-FFF2-40B4-BE49-F238E27FC236}">
                    <a16:creationId xmlns:a16="http://schemas.microsoft.com/office/drawing/2014/main" id="{D8362D19-6505-96CF-19E3-8C85726538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5" y="2239"/>
                <a:ext cx="16" cy="48"/>
              </a:xfrm>
              <a:custGeom>
                <a:avLst/>
                <a:gdLst>
                  <a:gd name="T0" fmla="*/ 4 w 14"/>
                  <a:gd name="T1" fmla="*/ 48 h 48"/>
                  <a:gd name="T2" fmla="*/ 14 w 14"/>
                  <a:gd name="T3" fmla="*/ 48 h 48"/>
                  <a:gd name="T4" fmla="*/ 0 w 14"/>
                  <a:gd name="T5" fmla="*/ 0 h 48"/>
                  <a:gd name="T6" fmla="*/ 4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8">
                    <a:moveTo>
                      <a:pt x="4" y="48"/>
                    </a:moveTo>
                    <a:lnTo>
                      <a:pt x="14" y="48"/>
                    </a:lnTo>
                    <a:lnTo>
                      <a:pt x="0" y="0"/>
                    </a:lnTo>
                    <a:lnTo>
                      <a:pt x="4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42" name="Freeform 447">
                <a:extLst>
                  <a:ext uri="{FF2B5EF4-FFF2-40B4-BE49-F238E27FC236}">
                    <a16:creationId xmlns:a16="http://schemas.microsoft.com/office/drawing/2014/main" id="{ABBF9361-582C-9EAD-3A49-77EA51145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1" y="2287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43" name="Freeform 448">
                <a:extLst>
                  <a:ext uri="{FF2B5EF4-FFF2-40B4-BE49-F238E27FC236}">
                    <a16:creationId xmlns:a16="http://schemas.microsoft.com/office/drawing/2014/main" id="{5B391C4E-CAC7-7203-63CC-CCAC643A4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1" y="22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44" name="Freeform 449">
                <a:extLst>
                  <a:ext uri="{FF2B5EF4-FFF2-40B4-BE49-F238E27FC236}">
                    <a16:creationId xmlns:a16="http://schemas.microsoft.com/office/drawing/2014/main" id="{796044D9-69CA-0397-2B4C-2C8FB744E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1" y="2287"/>
                <a:ext cx="10" cy="51"/>
              </a:xfrm>
              <a:custGeom>
                <a:avLst/>
                <a:gdLst>
                  <a:gd name="T0" fmla="*/ 10 w 10"/>
                  <a:gd name="T1" fmla="*/ 49 h 49"/>
                  <a:gd name="T2" fmla="*/ 10 w 10"/>
                  <a:gd name="T3" fmla="*/ 0 h 49"/>
                  <a:gd name="T4" fmla="*/ 0 w 10"/>
                  <a:gd name="T5" fmla="*/ 0 h 49"/>
                  <a:gd name="T6" fmla="*/ 10 w 10"/>
                  <a:gd name="T7" fmla="*/ 49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9">
                    <a:moveTo>
                      <a:pt x="10" y="49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10" y="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45" name="Freeform 450">
                <a:extLst>
                  <a:ext uri="{FF2B5EF4-FFF2-40B4-BE49-F238E27FC236}">
                    <a16:creationId xmlns:a16="http://schemas.microsoft.com/office/drawing/2014/main" id="{BE85704F-2EDB-B5B4-28E1-6E4D5D8DB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1" y="2287"/>
                <a:ext cx="8" cy="51"/>
              </a:xfrm>
              <a:custGeom>
                <a:avLst/>
                <a:gdLst>
                  <a:gd name="T0" fmla="*/ 0 w 10"/>
                  <a:gd name="T1" fmla="*/ 49 h 49"/>
                  <a:gd name="T2" fmla="*/ 10 w 10"/>
                  <a:gd name="T3" fmla="*/ 44 h 49"/>
                  <a:gd name="T4" fmla="*/ 0 w 10"/>
                  <a:gd name="T5" fmla="*/ 0 h 49"/>
                  <a:gd name="T6" fmla="*/ 0 w 10"/>
                  <a:gd name="T7" fmla="*/ 49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9">
                    <a:moveTo>
                      <a:pt x="0" y="49"/>
                    </a:moveTo>
                    <a:lnTo>
                      <a:pt x="10" y="44"/>
                    </a:lnTo>
                    <a:lnTo>
                      <a:pt x="0" y="0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46" name="Rectangle 451">
                <a:extLst>
                  <a:ext uri="{FF2B5EF4-FFF2-40B4-BE49-F238E27FC236}">
                    <a16:creationId xmlns:a16="http://schemas.microsoft.com/office/drawing/2014/main" id="{CF7479C0-9486-BB71-97A3-C552C5143F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71" y="2336"/>
                <a:ext cx="5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47" name="Rectangle 452">
                <a:extLst>
                  <a:ext uri="{FF2B5EF4-FFF2-40B4-BE49-F238E27FC236}">
                    <a16:creationId xmlns:a16="http://schemas.microsoft.com/office/drawing/2014/main" id="{D675D2C0-056F-E90F-5E9A-0C0D1A7079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71" y="2336"/>
                <a:ext cx="5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48" name="Freeform 453">
                <a:extLst>
                  <a:ext uri="{FF2B5EF4-FFF2-40B4-BE49-F238E27FC236}">
                    <a16:creationId xmlns:a16="http://schemas.microsoft.com/office/drawing/2014/main" id="{4BE6584C-A916-7EFA-265F-AD848364C9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1" y="2331"/>
                <a:ext cx="15" cy="50"/>
              </a:xfrm>
              <a:custGeom>
                <a:avLst/>
                <a:gdLst>
                  <a:gd name="T0" fmla="*/ 15 w 15"/>
                  <a:gd name="T1" fmla="*/ 48 h 48"/>
                  <a:gd name="T2" fmla="*/ 10 w 15"/>
                  <a:gd name="T3" fmla="*/ 0 h 48"/>
                  <a:gd name="T4" fmla="*/ 0 w 15"/>
                  <a:gd name="T5" fmla="*/ 5 h 48"/>
                  <a:gd name="T6" fmla="*/ 15 w 15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8">
                    <a:moveTo>
                      <a:pt x="15" y="48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49" name="Freeform 454">
                <a:extLst>
                  <a:ext uri="{FF2B5EF4-FFF2-40B4-BE49-F238E27FC236}">
                    <a16:creationId xmlns:a16="http://schemas.microsoft.com/office/drawing/2014/main" id="{7BE76C64-35D2-A8C8-7547-BCF44FF16F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9" y="2331"/>
                <a:ext cx="16" cy="50"/>
              </a:xfrm>
              <a:custGeom>
                <a:avLst/>
                <a:gdLst>
                  <a:gd name="T0" fmla="*/ 5 w 14"/>
                  <a:gd name="T1" fmla="*/ 48 h 48"/>
                  <a:gd name="T2" fmla="*/ 14 w 14"/>
                  <a:gd name="T3" fmla="*/ 43 h 48"/>
                  <a:gd name="T4" fmla="*/ 0 w 14"/>
                  <a:gd name="T5" fmla="*/ 0 h 48"/>
                  <a:gd name="T6" fmla="*/ 5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8">
                    <a:moveTo>
                      <a:pt x="5" y="48"/>
                    </a:moveTo>
                    <a:lnTo>
                      <a:pt x="14" y="43"/>
                    </a:lnTo>
                    <a:lnTo>
                      <a:pt x="0" y="0"/>
                    </a:ln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0" name="Freeform 455">
                <a:extLst>
                  <a:ext uri="{FF2B5EF4-FFF2-40B4-BE49-F238E27FC236}">
                    <a16:creationId xmlns:a16="http://schemas.microsoft.com/office/drawing/2014/main" id="{12DDAAD8-A688-C73A-E65B-EB468466AD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6" y="2379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1" name="Freeform 456">
                <a:extLst>
                  <a:ext uri="{FF2B5EF4-FFF2-40B4-BE49-F238E27FC236}">
                    <a16:creationId xmlns:a16="http://schemas.microsoft.com/office/drawing/2014/main" id="{E5C5335C-2E1E-611B-539E-B7B8EB474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6" y="237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2" name="Freeform 457">
                <a:extLst>
                  <a:ext uri="{FF2B5EF4-FFF2-40B4-BE49-F238E27FC236}">
                    <a16:creationId xmlns:a16="http://schemas.microsoft.com/office/drawing/2014/main" id="{60935DC5-7053-B35D-84C8-1AB676959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6" y="2374"/>
                <a:ext cx="15" cy="51"/>
              </a:xfrm>
              <a:custGeom>
                <a:avLst/>
                <a:gdLst>
                  <a:gd name="T0" fmla="*/ 14 w 14"/>
                  <a:gd name="T1" fmla="*/ 49 h 49"/>
                  <a:gd name="T2" fmla="*/ 9 w 14"/>
                  <a:gd name="T3" fmla="*/ 0 h 49"/>
                  <a:gd name="T4" fmla="*/ 0 w 14"/>
                  <a:gd name="T5" fmla="*/ 5 h 49"/>
                  <a:gd name="T6" fmla="*/ 14 w 14"/>
                  <a:gd name="T7" fmla="*/ 49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9">
                    <a:moveTo>
                      <a:pt x="14" y="49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3" name="Freeform 458">
                <a:extLst>
                  <a:ext uri="{FF2B5EF4-FFF2-40B4-BE49-F238E27FC236}">
                    <a16:creationId xmlns:a16="http://schemas.microsoft.com/office/drawing/2014/main" id="{D6B4C98D-54A5-E8B6-7577-330ADF241B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5" y="2374"/>
                <a:ext cx="15" cy="51"/>
              </a:xfrm>
              <a:custGeom>
                <a:avLst/>
                <a:gdLst>
                  <a:gd name="T0" fmla="*/ 5 w 15"/>
                  <a:gd name="T1" fmla="*/ 49 h 49"/>
                  <a:gd name="T2" fmla="*/ 15 w 15"/>
                  <a:gd name="T3" fmla="*/ 44 h 49"/>
                  <a:gd name="T4" fmla="*/ 0 w 15"/>
                  <a:gd name="T5" fmla="*/ 0 h 49"/>
                  <a:gd name="T6" fmla="*/ 5 w 15"/>
                  <a:gd name="T7" fmla="*/ 49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9">
                    <a:moveTo>
                      <a:pt x="5" y="49"/>
                    </a:moveTo>
                    <a:lnTo>
                      <a:pt x="15" y="44"/>
                    </a:lnTo>
                    <a:lnTo>
                      <a:pt x="0" y="0"/>
                    </a:ln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4" name="Freeform 459">
                <a:extLst>
                  <a:ext uri="{FF2B5EF4-FFF2-40B4-BE49-F238E27FC236}">
                    <a16:creationId xmlns:a16="http://schemas.microsoft.com/office/drawing/2014/main" id="{4AB8E422-A2A1-8607-30D8-C8AC2453B1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0" y="2423"/>
                <a:ext cx="3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5" name="Freeform 460">
                <a:extLst>
                  <a:ext uri="{FF2B5EF4-FFF2-40B4-BE49-F238E27FC236}">
                    <a16:creationId xmlns:a16="http://schemas.microsoft.com/office/drawing/2014/main" id="{66FD51D8-84EF-663A-5856-5BED7D6EAA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0" y="2423"/>
                <a:ext cx="0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6" name="Freeform 461">
                <a:extLst>
                  <a:ext uri="{FF2B5EF4-FFF2-40B4-BE49-F238E27FC236}">
                    <a16:creationId xmlns:a16="http://schemas.microsoft.com/office/drawing/2014/main" id="{44E7F204-A78A-EC41-1CDD-177C738D9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0" y="2418"/>
                <a:ext cx="8" cy="43"/>
              </a:xfrm>
              <a:custGeom>
                <a:avLst/>
                <a:gdLst>
                  <a:gd name="T0" fmla="*/ 10 w 10"/>
                  <a:gd name="T1" fmla="*/ 43 h 43"/>
                  <a:gd name="T2" fmla="*/ 10 w 10"/>
                  <a:gd name="T3" fmla="*/ 0 h 43"/>
                  <a:gd name="T4" fmla="*/ 0 w 10"/>
                  <a:gd name="T5" fmla="*/ 5 h 43"/>
                  <a:gd name="T6" fmla="*/ 10 w 10"/>
                  <a:gd name="T7" fmla="*/ 43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3">
                    <a:moveTo>
                      <a:pt x="10" y="43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0" y="4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7" name="Freeform 462">
                <a:extLst>
                  <a:ext uri="{FF2B5EF4-FFF2-40B4-BE49-F238E27FC236}">
                    <a16:creationId xmlns:a16="http://schemas.microsoft.com/office/drawing/2014/main" id="{63955500-50DF-740E-8012-D244A9C19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2418"/>
                <a:ext cx="9" cy="43"/>
              </a:xfrm>
              <a:custGeom>
                <a:avLst/>
                <a:gdLst>
                  <a:gd name="T0" fmla="*/ 0 w 9"/>
                  <a:gd name="T1" fmla="*/ 43 h 43"/>
                  <a:gd name="T2" fmla="*/ 9 w 9"/>
                  <a:gd name="T3" fmla="*/ 38 h 43"/>
                  <a:gd name="T4" fmla="*/ 0 w 9"/>
                  <a:gd name="T5" fmla="*/ 0 h 43"/>
                  <a:gd name="T6" fmla="*/ 0 w 9"/>
                  <a:gd name="T7" fmla="*/ 43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3">
                    <a:moveTo>
                      <a:pt x="0" y="43"/>
                    </a:moveTo>
                    <a:lnTo>
                      <a:pt x="9" y="38"/>
                    </a:lnTo>
                    <a:lnTo>
                      <a:pt x="0" y="0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8" name="Rectangle 463">
                <a:extLst>
                  <a:ext uri="{FF2B5EF4-FFF2-40B4-BE49-F238E27FC236}">
                    <a16:creationId xmlns:a16="http://schemas.microsoft.com/office/drawing/2014/main" id="{C38E1BA0-482D-83D2-578B-72883D6F4F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0" y="2461"/>
                <a:ext cx="5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59" name="Rectangle 464">
                <a:extLst>
                  <a:ext uri="{FF2B5EF4-FFF2-40B4-BE49-F238E27FC236}">
                    <a16:creationId xmlns:a16="http://schemas.microsoft.com/office/drawing/2014/main" id="{2C238631-C421-95A0-EB2B-5EE4A93874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0" y="2461"/>
                <a:ext cx="5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60" name="Freeform 465">
                <a:extLst>
                  <a:ext uri="{FF2B5EF4-FFF2-40B4-BE49-F238E27FC236}">
                    <a16:creationId xmlns:a16="http://schemas.microsoft.com/office/drawing/2014/main" id="{2158F01F-A0E6-88FE-E061-A7EF50744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2456"/>
                <a:ext cx="14" cy="44"/>
              </a:xfrm>
              <a:custGeom>
                <a:avLst/>
                <a:gdLst>
                  <a:gd name="T0" fmla="*/ 14 w 14"/>
                  <a:gd name="T1" fmla="*/ 44 h 44"/>
                  <a:gd name="T2" fmla="*/ 9 w 14"/>
                  <a:gd name="T3" fmla="*/ 0 h 44"/>
                  <a:gd name="T4" fmla="*/ 0 w 14"/>
                  <a:gd name="T5" fmla="*/ 5 h 44"/>
                  <a:gd name="T6" fmla="*/ 14 w 14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4">
                    <a:moveTo>
                      <a:pt x="14" y="44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61" name="Freeform 466">
                <a:extLst>
                  <a:ext uri="{FF2B5EF4-FFF2-40B4-BE49-F238E27FC236}">
                    <a16:creationId xmlns:a16="http://schemas.microsoft.com/office/drawing/2014/main" id="{6241B169-DDD3-C4E8-0A8D-0235884400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9" y="2456"/>
                <a:ext cx="15" cy="44"/>
              </a:xfrm>
              <a:custGeom>
                <a:avLst/>
                <a:gdLst>
                  <a:gd name="T0" fmla="*/ 5 w 15"/>
                  <a:gd name="T1" fmla="*/ 44 h 44"/>
                  <a:gd name="T2" fmla="*/ 15 w 15"/>
                  <a:gd name="T3" fmla="*/ 39 h 44"/>
                  <a:gd name="T4" fmla="*/ 0 w 15"/>
                  <a:gd name="T5" fmla="*/ 0 h 44"/>
                  <a:gd name="T6" fmla="*/ 5 w 15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4">
                    <a:moveTo>
                      <a:pt x="5" y="44"/>
                    </a:moveTo>
                    <a:lnTo>
                      <a:pt x="15" y="39"/>
                    </a:lnTo>
                    <a:lnTo>
                      <a:pt x="0" y="0"/>
                    </a:ln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62" name="Rectangle 467">
                <a:extLst>
                  <a:ext uri="{FF2B5EF4-FFF2-40B4-BE49-F238E27FC236}">
                    <a16:creationId xmlns:a16="http://schemas.microsoft.com/office/drawing/2014/main" id="{BC34592E-1AED-BFBF-47BB-9F701E974A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3" y="2500"/>
                <a:ext cx="4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63" name="Rectangle 468">
                <a:extLst>
                  <a:ext uri="{FF2B5EF4-FFF2-40B4-BE49-F238E27FC236}">
                    <a16:creationId xmlns:a16="http://schemas.microsoft.com/office/drawing/2014/main" id="{7A945B77-3CB6-008B-55CC-298F79684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3" y="2500"/>
                <a:ext cx="4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64" name="Freeform 469">
                <a:extLst>
                  <a:ext uri="{FF2B5EF4-FFF2-40B4-BE49-F238E27FC236}">
                    <a16:creationId xmlns:a16="http://schemas.microsoft.com/office/drawing/2014/main" id="{59DD1A6D-0AE5-DEC9-5262-7C89BCEF02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3" y="2495"/>
                <a:ext cx="16" cy="44"/>
              </a:xfrm>
              <a:custGeom>
                <a:avLst/>
                <a:gdLst>
                  <a:gd name="T0" fmla="*/ 15 w 15"/>
                  <a:gd name="T1" fmla="*/ 44 h 44"/>
                  <a:gd name="T2" fmla="*/ 10 w 15"/>
                  <a:gd name="T3" fmla="*/ 0 h 44"/>
                  <a:gd name="T4" fmla="*/ 0 w 15"/>
                  <a:gd name="T5" fmla="*/ 5 h 44"/>
                  <a:gd name="T6" fmla="*/ 15 w 15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4">
                    <a:moveTo>
                      <a:pt x="15" y="4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65" name="Freeform 470">
                <a:extLst>
                  <a:ext uri="{FF2B5EF4-FFF2-40B4-BE49-F238E27FC236}">
                    <a16:creationId xmlns:a16="http://schemas.microsoft.com/office/drawing/2014/main" id="{E6C06DF8-4533-9BF6-A774-C1931FD2D5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4" y="2495"/>
                <a:ext cx="14" cy="44"/>
              </a:xfrm>
              <a:custGeom>
                <a:avLst/>
                <a:gdLst>
                  <a:gd name="T0" fmla="*/ 5 w 14"/>
                  <a:gd name="T1" fmla="*/ 44 h 44"/>
                  <a:gd name="T2" fmla="*/ 14 w 14"/>
                  <a:gd name="T3" fmla="*/ 39 h 44"/>
                  <a:gd name="T4" fmla="*/ 0 w 14"/>
                  <a:gd name="T5" fmla="*/ 0 h 44"/>
                  <a:gd name="T6" fmla="*/ 5 w 14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4">
                    <a:moveTo>
                      <a:pt x="5" y="44"/>
                    </a:moveTo>
                    <a:lnTo>
                      <a:pt x="14" y="39"/>
                    </a:lnTo>
                    <a:lnTo>
                      <a:pt x="0" y="0"/>
                    </a:ln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66" name="Freeform 471">
                <a:extLst>
                  <a:ext uri="{FF2B5EF4-FFF2-40B4-BE49-F238E27FC236}">
                    <a16:creationId xmlns:a16="http://schemas.microsoft.com/office/drawing/2014/main" id="{D46758CA-6E95-9663-0917-F82E655E1F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9" y="253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67" name="Freeform 472">
                <a:extLst>
                  <a:ext uri="{FF2B5EF4-FFF2-40B4-BE49-F238E27FC236}">
                    <a16:creationId xmlns:a16="http://schemas.microsoft.com/office/drawing/2014/main" id="{897CBFDA-4E94-5EBC-99C3-17D64193A1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9" y="253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68" name="Freeform 473">
                <a:extLst>
                  <a:ext uri="{FF2B5EF4-FFF2-40B4-BE49-F238E27FC236}">
                    <a16:creationId xmlns:a16="http://schemas.microsoft.com/office/drawing/2014/main" id="{C4664C59-D948-DEAC-EE09-64B0DB5450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9" y="2534"/>
                <a:ext cx="7" cy="39"/>
              </a:xfrm>
              <a:custGeom>
                <a:avLst/>
                <a:gdLst>
                  <a:gd name="T0" fmla="*/ 9 w 9"/>
                  <a:gd name="T1" fmla="*/ 39 h 39"/>
                  <a:gd name="T2" fmla="*/ 9 w 9"/>
                  <a:gd name="T3" fmla="*/ 0 h 39"/>
                  <a:gd name="T4" fmla="*/ 0 w 9"/>
                  <a:gd name="T5" fmla="*/ 5 h 39"/>
                  <a:gd name="T6" fmla="*/ 9 w 9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39">
                    <a:moveTo>
                      <a:pt x="9" y="39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69" name="Freeform 474">
                <a:extLst>
                  <a:ext uri="{FF2B5EF4-FFF2-40B4-BE49-F238E27FC236}">
                    <a16:creationId xmlns:a16="http://schemas.microsoft.com/office/drawing/2014/main" id="{93D3B8F0-22BC-C7A5-A432-8A9E05F11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6" y="2534"/>
                <a:ext cx="10" cy="39"/>
              </a:xfrm>
              <a:custGeom>
                <a:avLst/>
                <a:gdLst>
                  <a:gd name="T0" fmla="*/ 0 w 10"/>
                  <a:gd name="T1" fmla="*/ 39 h 39"/>
                  <a:gd name="T2" fmla="*/ 10 w 10"/>
                  <a:gd name="T3" fmla="*/ 34 h 39"/>
                  <a:gd name="T4" fmla="*/ 0 w 10"/>
                  <a:gd name="T5" fmla="*/ 0 h 39"/>
                  <a:gd name="T6" fmla="*/ 0 w 10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39">
                    <a:moveTo>
                      <a:pt x="0" y="39"/>
                    </a:moveTo>
                    <a:lnTo>
                      <a:pt x="10" y="34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70" name="Rectangle 475">
                <a:extLst>
                  <a:ext uri="{FF2B5EF4-FFF2-40B4-BE49-F238E27FC236}">
                    <a16:creationId xmlns:a16="http://schemas.microsoft.com/office/drawing/2014/main" id="{3D4DD0D0-9301-13B6-D4F3-37A70999A6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6" y="2573"/>
                <a:ext cx="10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71" name="Rectangle 476">
                <a:extLst>
                  <a:ext uri="{FF2B5EF4-FFF2-40B4-BE49-F238E27FC236}">
                    <a16:creationId xmlns:a16="http://schemas.microsoft.com/office/drawing/2014/main" id="{1F82D15B-7049-9CA5-6661-5D138CC580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6" y="2573"/>
                <a:ext cx="10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72" name="Freeform 477">
                <a:extLst>
                  <a:ext uri="{FF2B5EF4-FFF2-40B4-BE49-F238E27FC236}">
                    <a16:creationId xmlns:a16="http://schemas.microsoft.com/office/drawing/2014/main" id="{E898C7E4-78B9-6702-97BE-678712A1CB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6" y="2568"/>
                <a:ext cx="17" cy="38"/>
              </a:xfrm>
              <a:custGeom>
                <a:avLst/>
                <a:gdLst>
                  <a:gd name="T0" fmla="*/ 15 w 15"/>
                  <a:gd name="T1" fmla="*/ 38 h 38"/>
                  <a:gd name="T2" fmla="*/ 10 w 15"/>
                  <a:gd name="T3" fmla="*/ 0 h 38"/>
                  <a:gd name="T4" fmla="*/ 0 w 15"/>
                  <a:gd name="T5" fmla="*/ 5 h 38"/>
                  <a:gd name="T6" fmla="*/ 15 w 15"/>
                  <a:gd name="T7" fmla="*/ 38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38">
                    <a:moveTo>
                      <a:pt x="15" y="38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3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73" name="Freeform 478">
                <a:extLst>
                  <a:ext uri="{FF2B5EF4-FFF2-40B4-BE49-F238E27FC236}">
                    <a16:creationId xmlns:a16="http://schemas.microsoft.com/office/drawing/2014/main" id="{985CE83E-F86B-B486-0A60-16ECCF8CD8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8" y="2568"/>
                <a:ext cx="15" cy="38"/>
              </a:xfrm>
              <a:custGeom>
                <a:avLst/>
                <a:gdLst>
                  <a:gd name="T0" fmla="*/ 5 w 15"/>
                  <a:gd name="T1" fmla="*/ 38 h 38"/>
                  <a:gd name="T2" fmla="*/ 15 w 15"/>
                  <a:gd name="T3" fmla="*/ 34 h 38"/>
                  <a:gd name="T4" fmla="*/ 0 w 15"/>
                  <a:gd name="T5" fmla="*/ 0 h 38"/>
                  <a:gd name="T6" fmla="*/ 5 w 15"/>
                  <a:gd name="T7" fmla="*/ 38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38">
                    <a:moveTo>
                      <a:pt x="5" y="38"/>
                    </a:moveTo>
                    <a:lnTo>
                      <a:pt x="15" y="34"/>
                    </a:lnTo>
                    <a:lnTo>
                      <a:pt x="0" y="0"/>
                    </a:lnTo>
                    <a:lnTo>
                      <a:pt x="5" y="3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74" name="Freeform 479">
                <a:extLst>
                  <a:ext uri="{FF2B5EF4-FFF2-40B4-BE49-F238E27FC236}">
                    <a16:creationId xmlns:a16="http://schemas.microsoft.com/office/drawing/2014/main" id="{AAA0A1B5-D32D-5EA8-647F-F8E8F2830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3" y="2606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75" name="Freeform 480">
                <a:extLst>
                  <a:ext uri="{FF2B5EF4-FFF2-40B4-BE49-F238E27FC236}">
                    <a16:creationId xmlns:a16="http://schemas.microsoft.com/office/drawing/2014/main" id="{7C94522C-D74F-5470-8EF3-691F644CE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3" y="26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76" name="Freeform 481">
                <a:extLst>
                  <a:ext uri="{FF2B5EF4-FFF2-40B4-BE49-F238E27FC236}">
                    <a16:creationId xmlns:a16="http://schemas.microsoft.com/office/drawing/2014/main" id="{36050BCE-3D7E-7307-C05D-7126FEEE6E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3" y="2602"/>
                <a:ext cx="14" cy="37"/>
              </a:xfrm>
              <a:custGeom>
                <a:avLst/>
                <a:gdLst>
                  <a:gd name="T0" fmla="*/ 14 w 14"/>
                  <a:gd name="T1" fmla="*/ 38 h 38"/>
                  <a:gd name="T2" fmla="*/ 10 w 14"/>
                  <a:gd name="T3" fmla="*/ 0 h 38"/>
                  <a:gd name="T4" fmla="*/ 0 w 14"/>
                  <a:gd name="T5" fmla="*/ 4 h 38"/>
                  <a:gd name="T6" fmla="*/ 14 w 14"/>
                  <a:gd name="T7" fmla="*/ 38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38">
                    <a:moveTo>
                      <a:pt x="14" y="38"/>
                    </a:moveTo>
                    <a:lnTo>
                      <a:pt x="10" y="0"/>
                    </a:lnTo>
                    <a:lnTo>
                      <a:pt x="0" y="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77" name="Freeform 482">
                <a:extLst>
                  <a:ext uri="{FF2B5EF4-FFF2-40B4-BE49-F238E27FC236}">
                    <a16:creationId xmlns:a16="http://schemas.microsoft.com/office/drawing/2014/main" id="{4FDE7721-E333-9C21-0916-A3E1D3D6C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" y="2602"/>
                <a:ext cx="16" cy="37"/>
              </a:xfrm>
              <a:custGeom>
                <a:avLst/>
                <a:gdLst>
                  <a:gd name="T0" fmla="*/ 4 w 14"/>
                  <a:gd name="T1" fmla="*/ 38 h 38"/>
                  <a:gd name="T2" fmla="*/ 14 w 14"/>
                  <a:gd name="T3" fmla="*/ 33 h 38"/>
                  <a:gd name="T4" fmla="*/ 0 w 14"/>
                  <a:gd name="T5" fmla="*/ 0 h 38"/>
                  <a:gd name="T6" fmla="*/ 4 w 14"/>
                  <a:gd name="T7" fmla="*/ 38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38">
                    <a:moveTo>
                      <a:pt x="4" y="38"/>
                    </a:moveTo>
                    <a:lnTo>
                      <a:pt x="14" y="33"/>
                    </a:lnTo>
                    <a:lnTo>
                      <a:pt x="0" y="0"/>
                    </a:lnTo>
                    <a:lnTo>
                      <a:pt x="4" y="3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78" name="Freeform 483">
                <a:extLst>
                  <a:ext uri="{FF2B5EF4-FFF2-40B4-BE49-F238E27FC236}">
                    <a16:creationId xmlns:a16="http://schemas.microsoft.com/office/drawing/2014/main" id="{06D840FE-699B-9055-7B49-CFF85120D7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7" y="2640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79" name="Freeform 484">
                <a:extLst>
                  <a:ext uri="{FF2B5EF4-FFF2-40B4-BE49-F238E27FC236}">
                    <a16:creationId xmlns:a16="http://schemas.microsoft.com/office/drawing/2014/main" id="{6EEAA68F-44A9-CD14-4706-673DE1E01D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7" y="26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0" name="Freeform 485">
                <a:extLst>
                  <a:ext uri="{FF2B5EF4-FFF2-40B4-BE49-F238E27FC236}">
                    <a16:creationId xmlns:a16="http://schemas.microsoft.com/office/drawing/2014/main" id="{E0E67225-D69B-B144-D8A2-6261739C95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7" y="2635"/>
                <a:ext cx="15" cy="34"/>
              </a:xfrm>
              <a:custGeom>
                <a:avLst/>
                <a:gdLst>
                  <a:gd name="T0" fmla="*/ 15 w 15"/>
                  <a:gd name="T1" fmla="*/ 34 h 34"/>
                  <a:gd name="T2" fmla="*/ 10 w 15"/>
                  <a:gd name="T3" fmla="*/ 0 h 34"/>
                  <a:gd name="T4" fmla="*/ 0 w 15"/>
                  <a:gd name="T5" fmla="*/ 5 h 34"/>
                  <a:gd name="T6" fmla="*/ 15 w 15"/>
                  <a:gd name="T7" fmla="*/ 34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34">
                    <a:moveTo>
                      <a:pt x="15" y="3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1" name="Freeform 486">
                <a:extLst>
                  <a:ext uri="{FF2B5EF4-FFF2-40B4-BE49-F238E27FC236}">
                    <a16:creationId xmlns:a16="http://schemas.microsoft.com/office/drawing/2014/main" id="{31AF7E80-6832-734E-171E-1C133552F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7" y="2635"/>
                <a:ext cx="8" cy="34"/>
              </a:xfrm>
              <a:custGeom>
                <a:avLst/>
                <a:gdLst>
                  <a:gd name="T0" fmla="*/ 5 w 10"/>
                  <a:gd name="T1" fmla="*/ 34 h 34"/>
                  <a:gd name="T2" fmla="*/ 10 w 10"/>
                  <a:gd name="T3" fmla="*/ 29 h 34"/>
                  <a:gd name="T4" fmla="*/ 0 w 10"/>
                  <a:gd name="T5" fmla="*/ 0 h 34"/>
                  <a:gd name="T6" fmla="*/ 5 w 10"/>
                  <a:gd name="T7" fmla="*/ 34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34">
                    <a:moveTo>
                      <a:pt x="5" y="34"/>
                    </a:moveTo>
                    <a:lnTo>
                      <a:pt x="10" y="29"/>
                    </a:lnTo>
                    <a:lnTo>
                      <a:pt x="0" y="0"/>
                    </a:ln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2" name="Freeform 487">
                <a:extLst>
                  <a:ext uri="{FF2B5EF4-FFF2-40B4-BE49-F238E27FC236}">
                    <a16:creationId xmlns:a16="http://schemas.microsoft.com/office/drawing/2014/main" id="{C6105A6B-6B26-6D51-0E86-873FA61C1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1" y="2669"/>
                <a:ext cx="4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3" name="Freeform 488">
                <a:extLst>
                  <a:ext uri="{FF2B5EF4-FFF2-40B4-BE49-F238E27FC236}">
                    <a16:creationId xmlns:a16="http://schemas.microsoft.com/office/drawing/2014/main" id="{41A9B0B2-87FC-6583-5436-D8374C012E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1" y="2669"/>
                <a:ext cx="0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4" name="Freeform 489">
                <a:extLst>
                  <a:ext uri="{FF2B5EF4-FFF2-40B4-BE49-F238E27FC236}">
                    <a16:creationId xmlns:a16="http://schemas.microsoft.com/office/drawing/2014/main" id="{DE88FDD0-B9C7-A4F1-1E3D-B1776C289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1" y="2664"/>
                <a:ext cx="9" cy="29"/>
              </a:xfrm>
              <a:custGeom>
                <a:avLst/>
                <a:gdLst>
                  <a:gd name="T0" fmla="*/ 10 w 10"/>
                  <a:gd name="T1" fmla="*/ 29 h 29"/>
                  <a:gd name="T2" fmla="*/ 5 w 10"/>
                  <a:gd name="T3" fmla="*/ 0 h 29"/>
                  <a:gd name="T4" fmla="*/ 0 w 10"/>
                  <a:gd name="T5" fmla="*/ 5 h 29"/>
                  <a:gd name="T6" fmla="*/ 10 w 10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29">
                    <a:moveTo>
                      <a:pt x="10" y="29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0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5" name="Freeform 490">
                <a:extLst>
                  <a:ext uri="{FF2B5EF4-FFF2-40B4-BE49-F238E27FC236}">
                    <a16:creationId xmlns:a16="http://schemas.microsoft.com/office/drawing/2014/main" id="{CC855A3D-69C4-259F-616F-E460BA10A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5" y="2664"/>
                <a:ext cx="16" cy="29"/>
              </a:xfrm>
              <a:custGeom>
                <a:avLst/>
                <a:gdLst>
                  <a:gd name="T0" fmla="*/ 5 w 14"/>
                  <a:gd name="T1" fmla="*/ 29 h 29"/>
                  <a:gd name="T2" fmla="*/ 14 w 14"/>
                  <a:gd name="T3" fmla="*/ 25 h 29"/>
                  <a:gd name="T4" fmla="*/ 0 w 14"/>
                  <a:gd name="T5" fmla="*/ 0 h 29"/>
                  <a:gd name="T6" fmla="*/ 5 w 14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9">
                    <a:moveTo>
                      <a:pt x="5" y="29"/>
                    </a:moveTo>
                    <a:lnTo>
                      <a:pt x="14" y="25"/>
                    </a:lnTo>
                    <a:lnTo>
                      <a:pt x="0" y="0"/>
                    </a:lnTo>
                    <a:lnTo>
                      <a:pt x="5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6" name="Freeform 491">
                <a:extLst>
                  <a:ext uri="{FF2B5EF4-FFF2-40B4-BE49-F238E27FC236}">
                    <a16:creationId xmlns:a16="http://schemas.microsoft.com/office/drawing/2014/main" id="{7C1676CC-63D5-0A2D-1CF0-837EB7D19A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2" y="269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7" name="Freeform 492">
                <a:extLst>
                  <a:ext uri="{FF2B5EF4-FFF2-40B4-BE49-F238E27FC236}">
                    <a16:creationId xmlns:a16="http://schemas.microsoft.com/office/drawing/2014/main" id="{2AF2C8EA-59CC-CDC1-3E1E-8805BFD35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2" y="269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8" name="Freeform 493">
                <a:extLst>
                  <a:ext uri="{FF2B5EF4-FFF2-40B4-BE49-F238E27FC236}">
                    <a16:creationId xmlns:a16="http://schemas.microsoft.com/office/drawing/2014/main" id="{7356352F-2C19-41D8-00FD-8B995834AE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2" y="2690"/>
                <a:ext cx="14" cy="29"/>
              </a:xfrm>
              <a:custGeom>
                <a:avLst/>
                <a:gdLst>
                  <a:gd name="T0" fmla="*/ 14 w 14"/>
                  <a:gd name="T1" fmla="*/ 29 h 29"/>
                  <a:gd name="T2" fmla="*/ 9 w 14"/>
                  <a:gd name="T3" fmla="*/ 0 h 29"/>
                  <a:gd name="T4" fmla="*/ 0 w 14"/>
                  <a:gd name="T5" fmla="*/ 4 h 29"/>
                  <a:gd name="T6" fmla="*/ 14 w 14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9">
                    <a:moveTo>
                      <a:pt x="14" y="29"/>
                    </a:moveTo>
                    <a:lnTo>
                      <a:pt x="9" y="0"/>
                    </a:lnTo>
                    <a:lnTo>
                      <a:pt x="0" y="4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9" name="Freeform 494">
                <a:extLst>
                  <a:ext uri="{FF2B5EF4-FFF2-40B4-BE49-F238E27FC236}">
                    <a16:creationId xmlns:a16="http://schemas.microsoft.com/office/drawing/2014/main" id="{729A68CE-D8B6-1DEB-7AB8-748A41C9C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1" y="2690"/>
                <a:ext cx="15" cy="29"/>
              </a:xfrm>
              <a:custGeom>
                <a:avLst/>
                <a:gdLst>
                  <a:gd name="T0" fmla="*/ 5 w 15"/>
                  <a:gd name="T1" fmla="*/ 29 h 29"/>
                  <a:gd name="T2" fmla="*/ 15 w 15"/>
                  <a:gd name="T3" fmla="*/ 24 h 29"/>
                  <a:gd name="T4" fmla="*/ 0 w 15"/>
                  <a:gd name="T5" fmla="*/ 0 h 29"/>
                  <a:gd name="T6" fmla="*/ 5 w 15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29">
                    <a:moveTo>
                      <a:pt x="5" y="29"/>
                    </a:moveTo>
                    <a:lnTo>
                      <a:pt x="15" y="24"/>
                    </a:lnTo>
                    <a:lnTo>
                      <a:pt x="0" y="0"/>
                    </a:lnTo>
                    <a:lnTo>
                      <a:pt x="5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0" name="Freeform 495">
                <a:extLst>
                  <a:ext uri="{FF2B5EF4-FFF2-40B4-BE49-F238E27FC236}">
                    <a16:creationId xmlns:a16="http://schemas.microsoft.com/office/drawing/2014/main" id="{18F933FA-5ECC-1AD5-A407-5CD173B8FF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" y="271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1" name="Freeform 496">
                <a:extLst>
                  <a:ext uri="{FF2B5EF4-FFF2-40B4-BE49-F238E27FC236}">
                    <a16:creationId xmlns:a16="http://schemas.microsoft.com/office/drawing/2014/main" id="{80D67AA5-BC33-2D4E-79A2-AA579BE50C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" y="27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2" name="Freeform 497">
                <a:extLst>
                  <a:ext uri="{FF2B5EF4-FFF2-40B4-BE49-F238E27FC236}">
                    <a16:creationId xmlns:a16="http://schemas.microsoft.com/office/drawing/2014/main" id="{B3DF7809-46CC-5F4D-F141-0A94B9957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" y="2713"/>
                <a:ext cx="17" cy="29"/>
              </a:xfrm>
              <a:custGeom>
                <a:avLst/>
                <a:gdLst>
                  <a:gd name="T0" fmla="*/ 15 w 15"/>
                  <a:gd name="T1" fmla="*/ 29 h 29"/>
                  <a:gd name="T2" fmla="*/ 10 w 15"/>
                  <a:gd name="T3" fmla="*/ 0 h 29"/>
                  <a:gd name="T4" fmla="*/ 0 w 15"/>
                  <a:gd name="T5" fmla="*/ 5 h 29"/>
                  <a:gd name="T6" fmla="*/ 15 w 15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29">
                    <a:moveTo>
                      <a:pt x="15" y="29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3" name="Freeform 498">
                <a:extLst>
                  <a:ext uri="{FF2B5EF4-FFF2-40B4-BE49-F238E27FC236}">
                    <a16:creationId xmlns:a16="http://schemas.microsoft.com/office/drawing/2014/main" id="{DA16C015-F6AF-631E-C4FD-EADE2828F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6" y="2713"/>
                <a:ext cx="10" cy="29"/>
              </a:xfrm>
              <a:custGeom>
                <a:avLst/>
                <a:gdLst>
                  <a:gd name="T0" fmla="*/ 5 w 10"/>
                  <a:gd name="T1" fmla="*/ 29 h 29"/>
                  <a:gd name="T2" fmla="*/ 10 w 10"/>
                  <a:gd name="T3" fmla="*/ 24 h 29"/>
                  <a:gd name="T4" fmla="*/ 0 w 10"/>
                  <a:gd name="T5" fmla="*/ 0 h 29"/>
                  <a:gd name="T6" fmla="*/ 5 w 10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29">
                    <a:moveTo>
                      <a:pt x="5" y="29"/>
                    </a:moveTo>
                    <a:lnTo>
                      <a:pt x="10" y="24"/>
                    </a:lnTo>
                    <a:lnTo>
                      <a:pt x="0" y="0"/>
                    </a:lnTo>
                    <a:lnTo>
                      <a:pt x="5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4" name="Freeform 499">
                <a:extLst>
                  <a:ext uri="{FF2B5EF4-FFF2-40B4-BE49-F238E27FC236}">
                    <a16:creationId xmlns:a16="http://schemas.microsoft.com/office/drawing/2014/main" id="{6CF0BF70-6AB2-7FC3-EE95-ECDC31490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1" y="2742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5" name="Freeform 500">
                <a:extLst>
                  <a:ext uri="{FF2B5EF4-FFF2-40B4-BE49-F238E27FC236}">
                    <a16:creationId xmlns:a16="http://schemas.microsoft.com/office/drawing/2014/main" id="{6B908084-4FC0-7C1D-3BFE-F1818245C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1" y="27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6" name="Freeform 501">
                <a:extLst>
                  <a:ext uri="{FF2B5EF4-FFF2-40B4-BE49-F238E27FC236}">
                    <a16:creationId xmlns:a16="http://schemas.microsoft.com/office/drawing/2014/main" id="{410257F0-6C95-ED77-F433-02B30C946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1" y="2737"/>
                <a:ext cx="7" cy="22"/>
              </a:xfrm>
              <a:custGeom>
                <a:avLst/>
                <a:gdLst>
                  <a:gd name="T0" fmla="*/ 9 w 9"/>
                  <a:gd name="T1" fmla="*/ 24 h 24"/>
                  <a:gd name="T2" fmla="*/ 5 w 9"/>
                  <a:gd name="T3" fmla="*/ 0 h 24"/>
                  <a:gd name="T4" fmla="*/ 0 w 9"/>
                  <a:gd name="T5" fmla="*/ 5 h 24"/>
                  <a:gd name="T6" fmla="*/ 9 w 9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24">
                    <a:moveTo>
                      <a:pt x="9" y="24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9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7" name="Freeform 502">
                <a:extLst>
                  <a:ext uri="{FF2B5EF4-FFF2-40B4-BE49-F238E27FC236}">
                    <a16:creationId xmlns:a16="http://schemas.microsoft.com/office/drawing/2014/main" id="{22CCA65C-4222-AC7C-7789-4799E9361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6" y="2737"/>
                <a:ext cx="14" cy="22"/>
              </a:xfrm>
              <a:custGeom>
                <a:avLst/>
                <a:gdLst>
                  <a:gd name="T0" fmla="*/ 4 w 14"/>
                  <a:gd name="T1" fmla="*/ 24 h 24"/>
                  <a:gd name="T2" fmla="*/ 14 w 14"/>
                  <a:gd name="T3" fmla="*/ 19 h 24"/>
                  <a:gd name="T4" fmla="*/ 0 w 14"/>
                  <a:gd name="T5" fmla="*/ 0 h 24"/>
                  <a:gd name="T6" fmla="*/ 4 w 14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4">
                    <a:moveTo>
                      <a:pt x="4" y="24"/>
                    </a:moveTo>
                    <a:lnTo>
                      <a:pt x="14" y="19"/>
                    </a:lnTo>
                    <a:lnTo>
                      <a:pt x="0" y="0"/>
                    </a:lnTo>
                    <a:lnTo>
                      <a:pt x="4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8" name="Freeform 503">
                <a:extLst>
                  <a:ext uri="{FF2B5EF4-FFF2-40B4-BE49-F238E27FC236}">
                    <a16:creationId xmlns:a16="http://schemas.microsoft.com/office/drawing/2014/main" id="{4C35B86F-4D5D-705E-B53D-C65272009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8" y="2761"/>
                <a:ext cx="5" cy="7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9" name="Rectangle 504">
                <a:extLst>
                  <a:ext uri="{FF2B5EF4-FFF2-40B4-BE49-F238E27FC236}">
                    <a16:creationId xmlns:a16="http://schemas.microsoft.com/office/drawing/2014/main" id="{3E5E8E83-523A-9880-EB6C-5526D0AC88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2761"/>
                <a:ext cx="1" cy="7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800" name="Freeform 505">
                <a:extLst>
                  <a:ext uri="{FF2B5EF4-FFF2-40B4-BE49-F238E27FC236}">
                    <a16:creationId xmlns:a16="http://schemas.microsoft.com/office/drawing/2014/main" id="{3132AE5C-31F1-117C-5EF5-6C4A16B6F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8" y="2756"/>
                <a:ext cx="17" cy="24"/>
              </a:xfrm>
              <a:custGeom>
                <a:avLst/>
                <a:gdLst>
                  <a:gd name="T0" fmla="*/ 15 w 15"/>
                  <a:gd name="T1" fmla="*/ 24 h 24"/>
                  <a:gd name="T2" fmla="*/ 10 w 15"/>
                  <a:gd name="T3" fmla="*/ 0 h 24"/>
                  <a:gd name="T4" fmla="*/ 0 w 15"/>
                  <a:gd name="T5" fmla="*/ 10 h 24"/>
                  <a:gd name="T6" fmla="*/ 15 w 15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24">
                    <a:moveTo>
                      <a:pt x="15" y="24"/>
                    </a:moveTo>
                    <a:lnTo>
                      <a:pt x="10" y="0"/>
                    </a:lnTo>
                    <a:lnTo>
                      <a:pt x="0" y="10"/>
                    </a:lnTo>
                    <a:lnTo>
                      <a:pt x="15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01" name="Freeform 506">
                <a:extLst>
                  <a:ext uri="{FF2B5EF4-FFF2-40B4-BE49-F238E27FC236}">
                    <a16:creationId xmlns:a16="http://schemas.microsoft.com/office/drawing/2014/main" id="{952A9088-BB17-7AE0-E130-D9614FC19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0" y="2756"/>
                <a:ext cx="15" cy="24"/>
              </a:xfrm>
              <a:custGeom>
                <a:avLst/>
                <a:gdLst>
                  <a:gd name="T0" fmla="*/ 5 w 15"/>
                  <a:gd name="T1" fmla="*/ 24 h 24"/>
                  <a:gd name="T2" fmla="*/ 15 w 15"/>
                  <a:gd name="T3" fmla="*/ 20 h 24"/>
                  <a:gd name="T4" fmla="*/ 0 w 15"/>
                  <a:gd name="T5" fmla="*/ 0 h 24"/>
                  <a:gd name="T6" fmla="*/ 5 w 15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24">
                    <a:moveTo>
                      <a:pt x="5" y="24"/>
                    </a:moveTo>
                    <a:lnTo>
                      <a:pt x="15" y="20"/>
                    </a:lnTo>
                    <a:lnTo>
                      <a:pt x="0" y="0"/>
                    </a:ln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02" name="Freeform 507">
                <a:extLst>
                  <a:ext uri="{FF2B5EF4-FFF2-40B4-BE49-F238E27FC236}">
                    <a16:creationId xmlns:a16="http://schemas.microsoft.com/office/drawing/2014/main" id="{DF0308F0-7857-E528-DCC3-6352A0641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5" y="2780"/>
                <a:ext cx="4" cy="5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03" name="Rectangle 508">
                <a:extLst>
                  <a:ext uri="{FF2B5EF4-FFF2-40B4-BE49-F238E27FC236}">
                    <a16:creationId xmlns:a16="http://schemas.microsoft.com/office/drawing/2014/main" id="{09D9A220-71F4-947C-793B-69BC05996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5" y="2780"/>
                <a:ext cx="1" cy="5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804" name="Freeform 509">
                <a:extLst>
                  <a:ext uri="{FF2B5EF4-FFF2-40B4-BE49-F238E27FC236}">
                    <a16:creationId xmlns:a16="http://schemas.microsoft.com/office/drawing/2014/main" id="{30A8C9B1-2D88-AD5E-1473-5BC66D6E79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5" y="2776"/>
                <a:ext cx="14" cy="24"/>
              </a:xfrm>
              <a:custGeom>
                <a:avLst/>
                <a:gdLst>
                  <a:gd name="T0" fmla="*/ 14 w 14"/>
                  <a:gd name="T1" fmla="*/ 24 h 24"/>
                  <a:gd name="T2" fmla="*/ 10 w 14"/>
                  <a:gd name="T3" fmla="*/ 0 h 24"/>
                  <a:gd name="T4" fmla="*/ 0 w 14"/>
                  <a:gd name="T5" fmla="*/ 9 h 24"/>
                  <a:gd name="T6" fmla="*/ 14 w 14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4">
                    <a:moveTo>
                      <a:pt x="14" y="24"/>
                    </a:moveTo>
                    <a:lnTo>
                      <a:pt x="10" y="0"/>
                    </a:lnTo>
                    <a:lnTo>
                      <a:pt x="0" y="9"/>
                    </a:lnTo>
                    <a:lnTo>
                      <a:pt x="14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05" name="Freeform 510">
                <a:extLst>
                  <a:ext uri="{FF2B5EF4-FFF2-40B4-BE49-F238E27FC236}">
                    <a16:creationId xmlns:a16="http://schemas.microsoft.com/office/drawing/2014/main" id="{2A8F7268-B497-F394-53BA-30A516E71F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3" y="2776"/>
                <a:ext cx="9" cy="24"/>
              </a:xfrm>
              <a:custGeom>
                <a:avLst/>
                <a:gdLst>
                  <a:gd name="T0" fmla="*/ 4 w 9"/>
                  <a:gd name="T1" fmla="*/ 24 h 24"/>
                  <a:gd name="T2" fmla="*/ 9 w 9"/>
                  <a:gd name="T3" fmla="*/ 19 h 24"/>
                  <a:gd name="T4" fmla="*/ 0 w 9"/>
                  <a:gd name="T5" fmla="*/ 0 h 24"/>
                  <a:gd name="T6" fmla="*/ 4 w 9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24">
                    <a:moveTo>
                      <a:pt x="4" y="24"/>
                    </a:moveTo>
                    <a:lnTo>
                      <a:pt x="9" y="19"/>
                    </a:lnTo>
                    <a:lnTo>
                      <a:pt x="0" y="0"/>
                    </a:lnTo>
                    <a:lnTo>
                      <a:pt x="4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06" name="Freeform 511">
                <a:extLst>
                  <a:ext uri="{FF2B5EF4-FFF2-40B4-BE49-F238E27FC236}">
                    <a16:creationId xmlns:a16="http://schemas.microsoft.com/office/drawing/2014/main" id="{C0BEFE90-1FF9-B8B3-4183-CFCB378BB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9" y="2800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07" name="Freeform 512">
                <a:extLst>
                  <a:ext uri="{FF2B5EF4-FFF2-40B4-BE49-F238E27FC236}">
                    <a16:creationId xmlns:a16="http://schemas.microsoft.com/office/drawing/2014/main" id="{C1E28FC0-95C3-F3C3-EABF-07E6F25AB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9" y="280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08" name="Freeform 513">
                <a:extLst>
                  <a:ext uri="{FF2B5EF4-FFF2-40B4-BE49-F238E27FC236}">
                    <a16:creationId xmlns:a16="http://schemas.microsoft.com/office/drawing/2014/main" id="{D6098DC1-0ACC-4EC0-55E3-D906805DB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9" y="2795"/>
                <a:ext cx="10" cy="19"/>
              </a:xfrm>
              <a:custGeom>
                <a:avLst/>
                <a:gdLst>
                  <a:gd name="T0" fmla="*/ 10 w 10"/>
                  <a:gd name="T1" fmla="*/ 19 h 19"/>
                  <a:gd name="T2" fmla="*/ 5 w 10"/>
                  <a:gd name="T3" fmla="*/ 0 h 19"/>
                  <a:gd name="T4" fmla="*/ 0 w 10"/>
                  <a:gd name="T5" fmla="*/ 5 h 19"/>
                  <a:gd name="T6" fmla="*/ 10 w 10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10" y="19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09" name="Freeform 514">
                <a:extLst>
                  <a:ext uri="{FF2B5EF4-FFF2-40B4-BE49-F238E27FC236}">
                    <a16:creationId xmlns:a16="http://schemas.microsoft.com/office/drawing/2014/main" id="{584D509E-441C-1E7B-96B0-E940DE4A3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4" y="2795"/>
                <a:ext cx="15" cy="19"/>
              </a:xfrm>
              <a:custGeom>
                <a:avLst/>
                <a:gdLst>
                  <a:gd name="T0" fmla="*/ 5 w 15"/>
                  <a:gd name="T1" fmla="*/ 19 h 19"/>
                  <a:gd name="T2" fmla="*/ 15 w 15"/>
                  <a:gd name="T3" fmla="*/ 14 h 19"/>
                  <a:gd name="T4" fmla="*/ 0 w 15"/>
                  <a:gd name="T5" fmla="*/ 0 h 19"/>
                  <a:gd name="T6" fmla="*/ 5 w 15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9">
                    <a:moveTo>
                      <a:pt x="5" y="19"/>
                    </a:moveTo>
                    <a:lnTo>
                      <a:pt x="15" y="14"/>
                    </a:lnTo>
                    <a:lnTo>
                      <a:pt x="0" y="0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0" name="Freeform 515">
                <a:extLst>
                  <a:ext uri="{FF2B5EF4-FFF2-40B4-BE49-F238E27FC236}">
                    <a16:creationId xmlns:a16="http://schemas.microsoft.com/office/drawing/2014/main" id="{5814D6C4-AF08-C318-3F0B-8C11F9C39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9" y="2814"/>
                <a:ext cx="8" cy="1"/>
              </a:xfrm>
              <a:custGeom>
                <a:avLst/>
                <a:gdLst>
                  <a:gd name="T0" fmla="*/ 0 w 10"/>
                  <a:gd name="T1" fmla="*/ 0 h 1"/>
                  <a:gd name="T2" fmla="*/ 0 w 10"/>
                  <a:gd name="T3" fmla="*/ 0 h 1"/>
                  <a:gd name="T4" fmla="*/ 10 w 10"/>
                  <a:gd name="T5" fmla="*/ 0 h 1"/>
                  <a:gd name="T6" fmla="*/ 0 w 10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">
                    <a:moveTo>
                      <a:pt x="0" y="0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1" name="Freeform 516">
                <a:extLst>
                  <a:ext uri="{FF2B5EF4-FFF2-40B4-BE49-F238E27FC236}">
                    <a16:creationId xmlns:a16="http://schemas.microsoft.com/office/drawing/2014/main" id="{B5C70E07-0B63-74C3-C98E-6126E55827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9" y="281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2" name="Freeform 517">
                <a:extLst>
                  <a:ext uri="{FF2B5EF4-FFF2-40B4-BE49-F238E27FC236}">
                    <a16:creationId xmlns:a16="http://schemas.microsoft.com/office/drawing/2014/main" id="{DC5C27FF-B7B3-372E-1FF2-62A6348AE2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9" y="2809"/>
                <a:ext cx="15" cy="20"/>
              </a:xfrm>
              <a:custGeom>
                <a:avLst/>
                <a:gdLst>
                  <a:gd name="T0" fmla="*/ 15 w 15"/>
                  <a:gd name="T1" fmla="*/ 20 h 20"/>
                  <a:gd name="T2" fmla="*/ 10 w 15"/>
                  <a:gd name="T3" fmla="*/ 0 h 20"/>
                  <a:gd name="T4" fmla="*/ 0 w 15"/>
                  <a:gd name="T5" fmla="*/ 5 h 20"/>
                  <a:gd name="T6" fmla="*/ 15 w 15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20">
                    <a:moveTo>
                      <a:pt x="15" y="20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3" name="Freeform 518">
                <a:extLst>
                  <a:ext uri="{FF2B5EF4-FFF2-40B4-BE49-F238E27FC236}">
                    <a16:creationId xmlns:a16="http://schemas.microsoft.com/office/drawing/2014/main" id="{901E98C7-3530-A893-5FD0-2C0F33FB2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9" y="2809"/>
                <a:ext cx="16" cy="20"/>
              </a:xfrm>
              <a:custGeom>
                <a:avLst/>
                <a:gdLst>
                  <a:gd name="T0" fmla="*/ 5 w 14"/>
                  <a:gd name="T1" fmla="*/ 20 h 20"/>
                  <a:gd name="T2" fmla="*/ 14 w 14"/>
                  <a:gd name="T3" fmla="*/ 15 h 20"/>
                  <a:gd name="T4" fmla="*/ 0 w 14"/>
                  <a:gd name="T5" fmla="*/ 0 h 20"/>
                  <a:gd name="T6" fmla="*/ 5 w 14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0">
                    <a:moveTo>
                      <a:pt x="5" y="20"/>
                    </a:moveTo>
                    <a:lnTo>
                      <a:pt x="14" y="15"/>
                    </a:lnTo>
                    <a:lnTo>
                      <a:pt x="0" y="0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4" name="Freeform 519">
                <a:extLst>
                  <a:ext uri="{FF2B5EF4-FFF2-40B4-BE49-F238E27FC236}">
                    <a16:creationId xmlns:a16="http://schemas.microsoft.com/office/drawing/2014/main" id="{58611265-8855-C1D0-EA0A-9C069AC59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2829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5" name="Freeform 520">
                <a:extLst>
                  <a:ext uri="{FF2B5EF4-FFF2-40B4-BE49-F238E27FC236}">
                    <a16:creationId xmlns:a16="http://schemas.microsoft.com/office/drawing/2014/main" id="{DDE348B9-2AB2-E714-3436-0531D482C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28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6" name="Freeform 521">
                <a:extLst>
                  <a:ext uri="{FF2B5EF4-FFF2-40B4-BE49-F238E27FC236}">
                    <a16:creationId xmlns:a16="http://schemas.microsoft.com/office/drawing/2014/main" id="{E7EC1D25-24D8-C94F-E57F-ACEC038AEC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2824"/>
                <a:ext cx="14" cy="19"/>
              </a:xfrm>
              <a:custGeom>
                <a:avLst/>
                <a:gdLst>
                  <a:gd name="T0" fmla="*/ 14 w 14"/>
                  <a:gd name="T1" fmla="*/ 19 h 19"/>
                  <a:gd name="T2" fmla="*/ 9 w 14"/>
                  <a:gd name="T3" fmla="*/ 0 h 19"/>
                  <a:gd name="T4" fmla="*/ 0 w 14"/>
                  <a:gd name="T5" fmla="*/ 5 h 19"/>
                  <a:gd name="T6" fmla="*/ 14 w 14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14" y="19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7" name="Freeform 522">
                <a:extLst>
                  <a:ext uri="{FF2B5EF4-FFF2-40B4-BE49-F238E27FC236}">
                    <a16:creationId xmlns:a16="http://schemas.microsoft.com/office/drawing/2014/main" id="{E7166481-45A2-42FF-FDBE-C649B6C934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3" y="2824"/>
                <a:ext cx="8" cy="19"/>
              </a:xfrm>
              <a:custGeom>
                <a:avLst/>
                <a:gdLst>
                  <a:gd name="T0" fmla="*/ 5 w 10"/>
                  <a:gd name="T1" fmla="*/ 19 h 19"/>
                  <a:gd name="T2" fmla="*/ 10 w 10"/>
                  <a:gd name="T3" fmla="*/ 14 h 19"/>
                  <a:gd name="T4" fmla="*/ 0 w 10"/>
                  <a:gd name="T5" fmla="*/ 0 h 19"/>
                  <a:gd name="T6" fmla="*/ 5 w 10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5" y="19"/>
                    </a:moveTo>
                    <a:lnTo>
                      <a:pt x="10" y="14"/>
                    </a:lnTo>
                    <a:lnTo>
                      <a:pt x="0" y="0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8" name="Freeform 523">
                <a:extLst>
                  <a:ext uri="{FF2B5EF4-FFF2-40B4-BE49-F238E27FC236}">
                    <a16:creationId xmlns:a16="http://schemas.microsoft.com/office/drawing/2014/main" id="{F03F4B89-3EC7-9E0C-1272-F5829B5B8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6" y="284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9" name="Freeform 524">
                <a:extLst>
                  <a:ext uri="{FF2B5EF4-FFF2-40B4-BE49-F238E27FC236}">
                    <a16:creationId xmlns:a16="http://schemas.microsoft.com/office/drawing/2014/main" id="{AD7C3426-0A02-1976-E823-152962F20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6" y="28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0" name="Freeform 525">
                <a:extLst>
                  <a:ext uri="{FF2B5EF4-FFF2-40B4-BE49-F238E27FC236}">
                    <a16:creationId xmlns:a16="http://schemas.microsoft.com/office/drawing/2014/main" id="{960F4925-CB2D-2864-031C-DF64E922E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6" y="2834"/>
                <a:ext cx="17" cy="21"/>
              </a:xfrm>
              <a:custGeom>
                <a:avLst/>
                <a:gdLst>
                  <a:gd name="T0" fmla="*/ 15 w 15"/>
                  <a:gd name="T1" fmla="*/ 19 h 19"/>
                  <a:gd name="T2" fmla="*/ 5 w 15"/>
                  <a:gd name="T3" fmla="*/ 0 h 19"/>
                  <a:gd name="T4" fmla="*/ 0 w 15"/>
                  <a:gd name="T5" fmla="*/ 9 h 19"/>
                  <a:gd name="T6" fmla="*/ 15 w 15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9">
                    <a:moveTo>
                      <a:pt x="15" y="19"/>
                    </a:moveTo>
                    <a:lnTo>
                      <a:pt x="5" y="0"/>
                    </a:lnTo>
                    <a:lnTo>
                      <a:pt x="0" y="9"/>
                    </a:lnTo>
                    <a:lnTo>
                      <a:pt x="15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1" name="Freeform 526">
                <a:extLst>
                  <a:ext uri="{FF2B5EF4-FFF2-40B4-BE49-F238E27FC236}">
                    <a16:creationId xmlns:a16="http://schemas.microsoft.com/office/drawing/2014/main" id="{715B030B-BE81-BA3A-355D-C95D5925F6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3" y="2834"/>
                <a:ext cx="15" cy="21"/>
              </a:xfrm>
              <a:custGeom>
                <a:avLst/>
                <a:gdLst>
                  <a:gd name="T0" fmla="*/ 10 w 14"/>
                  <a:gd name="T1" fmla="*/ 19 h 19"/>
                  <a:gd name="T2" fmla="*/ 14 w 14"/>
                  <a:gd name="T3" fmla="*/ 14 h 19"/>
                  <a:gd name="T4" fmla="*/ 0 w 14"/>
                  <a:gd name="T5" fmla="*/ 0 h 19"/>
                  <a:gd name="T6" fmla="*/ 10 w 14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10" y="19"/>
                    </a:moveTo>
                    <a:lnTo>
                      <a:pt x="14" y="14"/>
                    </a:lnTo>
                    <a:lnTo>
                      <a:pt x="0" y="0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2" name="Freeform 527">
                <a:extLst>
                  <a:ext uri="{FF2B5EF4-FFF2-40B4-BE49-F238E27FC236}">
                    <a16:creationId xmlns:a16="http://schemas.microsoft.com/office/drawing/2014/main" id="{4437ACD2-D6B2-44CB-9777-5C6374CC9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3" y="2853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3" name="Freeform 528">
                <a:extLst>
                  <a:ext uri="{FF2B5EF4-FFF2-40B4-BE49-F238E27FC236}">
                    <a16:creationId xmlns:a16="http://schemas.microsoft.com/office/drawing/2014/main" id="{E39AE00E-DD08-DAC4-7B5A-263ED27A4C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3" y="28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4" name="Freeform 529">
                <a:extLst>
                  <a:ext uri="{FF2B5EF4-FFF2-40B4-BE49-F238E27FC236}">
                    <a16:creationId xmlns:a16="http://schemas.microsoft.com/office/drawing/2014/main" id="{7293BC09-1BC1-4EF4-AFB1-F9CA0B062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3" y="2848"/>
                <a:ext cx="7" cy="15"/>
              </a:xfrm>
              <a:custGeom>
                <a:avLst/>
                <a:gdLst>
                  <a:gd name="T0" fmla="*/ 9 w 9"/>
                  <a:gd name="T1" fmla="*/ 15 h 15"/>
                  <a:gd name="T2" fmla="*/ 4 w 9"/>
                  <a:gd name="T3" fmla="*/ 0 h 15"/>
                  <a:gd name="T4" fmla="*/ 0 w 9"/>
                  <a:gd name="T5" fmla="*/ 5 h 15"/>
                  <a:gd name="T6" fmla="*/ 9 w 9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9" y="15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5" name="Freeform 530">
                <a:extLst>
                  <a:ext uri="{FF2B5EF4-FFF2-40B4-BE49-F238E27FC236}">
                    <a16:creationId xmlns:a16="http://schemas.microsoft.com/office/drawing/2014/main" id="{AEC534BF-6B0D-770A-74EA-CF04E82C12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7" y="2848"/>
                <a:ext cx="15" cy="15"/>
              </a:xfrm>
              <a:custGeom>
                <a:avLst/>
                <a:gdLst>
                  <a:gd name="T0" fmla="*/ 5 w 15"/>
                  <a:gd name="T1" fmla="*/ 15 h 15"/>
                  <a:gd name="T2" fmla="*/ 15 w 15"/>
                  <a:gd name="T3" fmla="*/ 10 h 15"/>
                  <a:gd name="T4" fmla="*/ 0 w 15"/>
                  <a:gd name="T5" fmla="*/ 0 h 15"/>
                  <a:gd name="T6" fmla="*/ 5 w 15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5" y="15"/>
                    </a:moveTo>
                    <a:lnTo>
                      <a:pt x="15" y="10"/>
                    </a:lnTo>
                    <a:lnTo>
                      <a:pt x="0" y="0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6" name="Freeform 531">
                <a:extLst>
                  <a:ext uri="{FF2B5EF4-FFF2-40B4-BE49-F238E27FC236}">
                    <a16:creationId xmlns:a16="http://schemas.microsoft.com/office/drawing/2014/main" id="{521B7092-5B38-B054-C621-BE606AC5D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" y="286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7" name="Freeform 532">
                <a:extLst>
                  <a:ext uri="{FF2B5EF4-FFF2-40B4-BE49-F238E27FC236}">
                    <a16:creationId xmlns:a16="http://schemas.microsoft.com/office/drawing/2014/main" id="{B7CA41DF-B3FC-3E1B-C0A2-9FA19B35A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" y="286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8" name="Freeform 533">
                <a:extLst>
                  <a:ext uri="{FF2B5EF4-FFF2-40B4-BE49-F238E27FC236}">
                    <a16:creationId xmlns:a16="http://schemas.microsoft.com/office/drawing/2014/main" id="{14F982C2-B1FB-024E-389B-F60DD2666B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" y="2858"/>
                <a:ext cx="17" cy="14"/>
              </a:xfrm>
              <a:custGeom>
                <a:avLst/>
                <a:gdLst>
                  <a:gd name="T0" fmla="*/ 15 w 15"/>
                  <a:gd name="T1" fmla="*/ 14 h 14"/>
                  <a:gd name="T2" fmla="*/ 10 w 15"/>
                  <a:gd name="T3" fmla="*/ 0 h 14"/>
                  <a:gd name="T4" fmla="*/ 0 w 15"/>
                  <a:gd name="T5" fmla="*/ 5 h 14"/>
                  <a:gd name="T6" fmla="*/ 15 w 15"/>
                  <a:gd name="T7" fmla="*/ 14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1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9" name="Freeform 534">
                <a:extLst>
                  <a:ext uri="{FF2B5EF4-FFF2-40B4-BE49-F238E27FC236}">
                    <a16:creationId xmlns:a16="http://schemas.microsoft.com/office/drawing/2014/main" id="{3897BFC5-150B-E7E3-EA80-7287DC96C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2" y="2858"/>
                <a:ext cx="8" cy="14"/>
              </a:xfrm>
              <a:custGeom>
                <a:avLst/>
                <a:gdLst>
                  <a:gd name="T0" fmla="*/ 5 w 10"/>
                  <a:gd name="T1" fmla="*/ 14 h 14"/>
                  <a:gd name="T2" fmla="*/ 10 w 10"/>
                  <a:gd name="T3" fmla="*/ 9 h 14"/>
                  <a:gd name="T4" fmla="*/ 0 w 10"/>
                  <a:gd name="T5" fmla="*/ 0 h 14"/>
                  <a:gd name="T6" fmla="*/ 5 w 10"/>
                  <a:gd name="T7" fmla="*/ 14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5" y="14"/>
                    </a:moveTo>
                    <a:lnTo>
                      <a:pt x="10" y="9"/>
                    </a:lnTo>
                    <a:lnTo>
                      <a:pt x="0" y="0"/>
                    </a:lnTo>
                    <a:lnTo>
                      <a:pt x="5" y="1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0" name="Freeform 535">
                <a:extLst>
                  <a:ext uri="{FF2B5EF4-FFF2-40B4-BE49-F238E27FC236}">
                    <a16:creationId xmlns:a16="http://schemas.microsoft.com/office/drawing/2014/main" id="{66BA6B9A-9C95-0776-39BF-DF958AA2B2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7" y="2872"/>
                <a:ext cx="3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1" name="Freeform 536">
                <a:extLst>
                  <a:ext uri="{FF2B5EF4-FFF2-40B4-BE49-F238E27FC236}">
                    <a16:creationId xmlns:a16="http://schemas.microsoft.com/office/drawing/2014/main" id="{8C4A5E75-CD32-1F91-2187-341DE5219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7" y="287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2" name="Freeform 537">
                <a:extLst>
                  <a:ext uri="{FF2B5EF4-FFF2-40B4-BE49-F238E27FC236}">
                    <a16:creationId xmlns:a16="http://schemas.microsoft.com/office/drawing/2014/main" id="{25F5E5DC-FF1E-DAA4-A665-1318BBC758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7" y="2868"/>
                <a:ext cx="14" cy="15"/>
              </a:xfrm>
              <a:custGeom>
                <a:avLst/>
                <a:gdLst>
                  <a:gd name="T0" fmla="*/ 14 w 14"/>
                  <a:gd name="T1" fmla="*/ 15 h 15"/>
                  <a:gd name="T2" fmla="*/ 5 w 14"/>
                  <a:gd name="T3" fmla="*/ 0 h 15"/>
                  <a:gd name="T4" fmla="*/ 0 w 14"/>
                  <a:gd name="T5" fmla="*/ 5 h 15"/>
                  <a:gd name="T6" fmla="*/ 14 w 14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15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4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3" name="Freeform 538">
                <a:extLst>
                  <a:ext uri="{FF2B5EF4-FFF2-40B4-BE49-F238E27FC236}">
                    <a16:creationId xmlns:a16="http://schemas.microsoft.com/office/drawing/2014/main" id="{105E2B7C-993B-3C46-6172-441D33BE69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0" y="2868"/>
                <a:ext cx="16" cy="15"/>
              </a:xfrm>
              <a:custGeom>
                <a:avLst/>
                <a:gdLst>
                  <a:gd name="T0" fmla="*/ 9 w 14"/>
                  <a:gd name="T1" fmla="*/ 15 h 15"/>
                  <a:gd name="T2" fmla="*/ 14 w 14"/>
                  <a:gd name="T3" fmla="*/ 5 h 15"/>
                  <a:gd name="T4" fmla="*/ 0 w 14"/>
                  <a:gd name="T5" fmla="*/ 0 h 15"/>
                  <a:gd name="T6" fmla="*/ 9 w 14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9" y="15"/>
                    </a:moveTo>
                    <a:lnTo>
                      <a:pt x="14" y="5"/>
                    </a:lnTo>
                    <a:lnTo>
                      <a:pt x="0" y="0"/>
                    </a:ln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4" name="Freeform 539">
                <a:extLst>
                  <a:ext uri="{FF2B5EF4-FFF2-40B4-BE49-F238E27FC236}">
                    <a16:creationId xmlns:a16="http://schemas.microsoft.com/office/drawing/2014/main" id="{A45EA14B-E55D-6F90-D1F6-C6ABC12A6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1" y="2877"/>
                <a:ext cx="5" cy="7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5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5" name="Freeform 540">
                <a:extLst>
                  <a:ext uri="{FF2B5EF4-FFF2-40B4-BE49-F238E27FC236}">
                    <a16:creationId xmlns:a16="http://schemas.microsoft.com/office/drawing/2014/main" id="{C65AD85A-8B40-BF5D-6EEF-10CB6DBF9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1" y="288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6" name="Freeform 541">
                <a:extLst>
                  <a:ext uri="{FF2B5EF4-FFF2-40B4-BE49-F238E27FC236}">
                    <a16:creationId xmlns:a16="http://schemas.microsoft.com/office/drawing/2014/main" id="{AF473DDA-7E56-FD5D-BFE2-23729F1E0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1" y="2872"/>
                <a:ext cx="15" cy="15"/>
              </a:xfrm>
              <a:custGeom>
                <a:avLst/>
                <a:gdLst>
                  <a:gd name="T0" fmla="*/ 15 w 15"/>
                  <a:gd name="T1" fmla="*/ 15 h 15"/>
                  <a:gd name="T2" fmla="*/ 5 w 15"/>
                  <a:gd name="T3" fmla="*/ 0 h 15"/>
                  <a:gd name="T4" fmla="*/ 0 w 15"/>
                  <a:gd name="T5" fmla="*/ 10 h 15"/>
                  <a:gd name="T6" fmla="*/ 15 w 15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5" y="15"/>
                    </a:moveTo>
                    <a:lnTo>
                      <a:pt x="5" y="0"/>
                    </a:lnTo>
                    <a:lnTo>
                      <a:pt x="0" y="10"/>
                    </a:lnTo>
                    <a:lnTo>
                      <a:pt x="15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7" name="Freeform 542">
                <a:extLst>
                  <a:ext uri="{FF2B5EF4-FFF2-40B4-BE49-F238E27FC236}">
                    <a16:creationId xmlns:a16="http://schemas.microsoft.com/office/drawing/2014/main" id="{4B4C7E58-AD65-693C-B4F8-21EE6A113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6" y="2872"/>
                <a:ext cx="8" cy="15"/>
              </a:xfrm>
              <a:custGeom>
                <a:avLst/>
                <a:gdLst>
                  <a:gd name="T0" fmla="*/ 10 w 10"/>
                  <a:gd name="T1" fmla="*/ 15 h 15"/>
                  <a:gd name="T2" fmla="*/ 10 w 10"/>
                  <a:gd name="T3" fmla="*/ 10 h 15"/>
                  <a:gd name="T4" fmla="*/ 0 w 10"/>
                  <a:gd name="T5" fmla="*/ 0 h 15"/>
                  <a:gd name="T6" fmla="*/ 10 w 10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lnTo>
                      <a:pt x="10" y="10"/>
                    </a:lnTo>
                    <a:lnTo>
                      <a:pt x="0" y="0"/>
                    </a:ln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8" name="Freeform 543">
                <a:extLst>
                  <a:ext uri="{FF2B5EF4-FFF2-40B4-BE49-F238E27FC236}">
                    <a16:creationId xmlns:a16="http://schemas.microsoft.com/office/drawing/2014/main" id="{F8DB4695-EA95-59CA-CF37-96C8808469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4" y="28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9" name="Freeform 544">
                <a:extLst>
                  <a:ext uri="{FF2B5EF4-FFF2-40B4-BE49-F238E27FC236}">
                    <a16:creationId xmlns:a16="http://schemas.microsoft.com/office/drawing/2014/main" id="{E33B074C-1A9A-58F6-E568-93D0B3890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4" y="28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0" name="Freeform 545">
                <a:extLst>
                  <a:ext uri="{FF2B5EF4-FFF2-40B4-BE49-F238E27FC236}">
                    <a16:creationId xmlns:a16="http://schemas.microsoft.com/office/drawing/2014/main" id="{A86117DD-736F-B6D3-353F-7EF90CD63B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4" y="2883"/>
                <a:ext cx="10" cy="15"/>
              </a:xfrm>
              <a:custGeom>
                <a:avLst/>
                <a:gdLst>
                  <a:gd name="T0" fmla="*/ 10 w 10"/>
                  <a:gd name="T1" fmla="*/ 15 h 15"/>
                  <a:gd name="T2" fmla="*/ 0 w 10"/>
                  <a:gd name="T3" fmla="*/ 0 h 15"/>
                  <a:gd name="T4" fmla="*/ 0 w 10"/>
                  <a:gd name="T5" fmla="*/ 5 h 15"/>
                  <a:gd name="T6" fmla="*/ 10 w 10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1" name="Freeform 546">
                <a:extLst>
                  <a:ext uri="{FF2B5EF4-FFF2-40B4-BE49-F238E27FC236}">
                    <a16:creationId xmlns:a16="http://schemas.microsoft.com/office/drawing/2014/main" id="{667A1381-4B37-F066-9639-BA53829D0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4" y="2883"/>
                <a:ext cx="16" cy="15"/>
              </a:xfrm>
              <a:custGeom>
                <a:avLst/>
                <a:gdLst>
                  <a:gd name="T0" fmla="*/ 10 w 14"/>
                  <a:gd name="T1" fmla="*/ 15 h 15"/>
                  <a:gd name="T2" fmla="*/ 14 w 14"/>
                  <a:gd name="T3" fmla="*/ 5 h 15"/>
                  <a:gd name="T4" fmla="*/ 0 w 14"/>
                  <a:gd name="T5" fmla="*/ 0 h 15"/>
                  <a:gd name="T6" fmla="*/ 10 w 14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0" y="15"/>
                    </a:moveTo>
                    <a:lnTo>
                      <a:pt x="14" y="5"/>
                    </a:lnTo>
                    <a:lnTo>
                      <a:pt x="0" y="0"/>
                    </a:ln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2" name="Freeform 547">
                <a:extLst>
                  <a:ext uri="{FF2B5EF4-FFF2-40B4-BE49-F238E27FC236}">
                    <a16:creationId xmlns:a16="http://schemas.microsoft.com/office/drawing/2014/main" id="{92641C22-ADE8-943A-5EED-5BA9DB313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6" y="2892"/>
                <a:ext cx="4" cy="7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5 h 5"/>
                  <a:gd name="T4" fmla="*/ 4 w 4"/>
                  <a:gd name="T5" fmla="*/ 0 h 5"/>
                  <a:gd name="T6" fmla="*/ 0 w 4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5"/>
                    </a:lnTo>
                    <a:lnTo>
                      <a:pt x="4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3" name="Freeform 548">
                <a:extLst>
                  <a:ext uri="{FF2B5EF4-FFF2-40B4-BE49-F238E27FC236}">
                    <a16:creationId xmlns:a16="http://schemas.microsoft.com/office/drawing/2014/main" id="{32757FA1-2DAD-8423-4A27-BA21B820A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6" y="28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4" name="Freeform 549">
                <a:extLst>
                  <a:ext uri="{FF2B5EF4-FFF2-40B4-BE49-F238E27FC236}">
                    <a16:creationId xmlns:a16="http://schemas.microsoft.com/office/drawing/2014/main" id="{093FF2DB-0D63-2184-5620-628C031E9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6" y="2887"/>
                <a:ext cx="14" cy="14"/>
              </a:xfrm>
              <a:custGeom>
                <a:avLst/>
                <a:gdLst>
                  <a:gd name="T0" fmla="*/ 14 w 14"/>
                  <a:gd name="T1" fmla="*/ 14 h 14"/>
                  <a:gd name="T2" fmla="*/ 4 w 14"/>
                  <a:gd name="T3" fmla="*/ 0 h 14"/>
                  <a:gd name="T4" fmla="*/ 0 w 14"/>
                  <a:gd name="T5" fmla="*/ 10 h 14"/>
                  <a:gd name="T6" fmla="*/ 14 w 14"/>
                  <a:gd name="T7" fmla="*/ 14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14" y="14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14" y="1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5" name="Freeform 550">
                <a:extLst>
                  <a:ext uri="{FF2B5EF4-FFF2-40B4-BE49-F238E27FC236}">
                    <a16:creationId xmlns:a16="http://schemas.microsoft.com/office/drawing/2014/main" id="{72B92D91-C6AE-47DA-267C-0E06A58C04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0" y="2887"/>
                <a:ext cx="15" cy="14"/>
              </a:xfrm>
              <a:custGeom>
                <a:avLst/>
                <a:gdLst>
                  <a:gd name="T0" fmla="*/ 10 w 15"/>
                  <a:gd name="T1" fmla="*/ 14 h 14"/>
                  <a:gd name="T2" fmla="*/ 15 w 15"/>
                  <a:gd name="T3" fmla="*/ 5 h 14"/>
                  <a:gd name="T4" fmla="*/ 0 w 15"/>
                  <a:gd name="T5" fmla="*/ 0 h 14"/>
                  <a:gd name="T6" fmla="*/ 10 w 15"/>
                  <a:gd name="T7" fmla="*/ 14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0" y="14"/>
                    </a:moveTo>
                    <a:lnTo>
                      <a:pt x="15" y="5"/>
                    </a:lnTo>
                    <a:lnTo>
                      <a:pt x="0" y="0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6" name="Freeform 551">
                <a:extLst>
                  <a:ext uri="{FF2B5EF4-FFF2-40B4-BE49-F238E27FC236}">
                    <a16:creationId xmlns:a16="http://schemas.microsoft.com/office/drawing/2014/main" id="{8A4F931C-96A3-81F7-3579-111762D01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8" y="2898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0 w 5"/>
                  <a:gd name="T3" fmla="*/ 4 h 4"/>
                  <a:gd name="T4" fmla="*/ 5 w 5"/>
                  <a:gd name="T5" fmla="*/ 0 h 4"/>
                  <a:gd name="T6" fmla="*/ 0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0" y="4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7" name="Freeform 552">
                <a:extLst>
                  <a:ext uri="{FF2B5EF4-FFF2-40B4-BE49-F238E27FC236}">
                    <a16:creationId xmlns:a16="http://schemas.microsoft.com/office/drawing/2014/main" id="{1C59035E-B118-8055-9921-50B75A2A7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8" y="290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8" name="Freeform 553">
                <a:extLst>
                  <a:ext uri="{FF2B5EF4-FFF2-40B4-BE49-F238E27FC236}">
                    <a16:creationId xmlns:a16="http://schemas.microsoft.com/office/drawing/2014/main" id="{87E4CC45-EA30-BCA8-D121-7C66A6CDA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8" y="2892"/>
                <a:ext cx="17" cy="14"/>
              </a:xfrm>
              <a:custGeom>
                <a:avLst/>
                <a:gdLst>
                  <a:gd name="T0" fmla="*/ 15 w 15"/>
                  <a:gd name="T1" fmla="*/ 14 h 14"/>
                  <a:gd name="T2" fmla="*/ 5 w 15"/>
                  <a:gd name="T3" fmla="*/ 0 h 14"/>
                  <a:gd name="T4" fmla="*/ 0 w 15"/>
                  <a:gd name="T5" fmla="*/ 9 h 14"/>
                  <a:gd name="T6" fmla="*/ 15 w 15"/>
                  <a:gd name="T7" fmla="*/ 14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14"/>
                    </a:moveTo>
                    <a:lnTo>
                      <a:pt x="5" y="0"/>
                    </a:lnTo>
                    <a:lnTo>
                      <a:pt x="0" y="9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9" name="Freeform 554">
                <a:extLst>
                  <a:ext uri="{FF2B5EF4-FFF2-40B4-BE49-F238E27FC236}">
                    <a16:creationId xmlns:a16="http://schemas.microsoft.com/office/drawing/2014/main" id="{0F9A1D91-0693-A40B-03CC-E90C9CD1C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5" y="2892"/>
                <a:ext cx="10" cy="14"/>
              </a:xfrm>
              <a:custGeom>
                <a:avLst/>
                <a:gdLst>
                  <a:gd name="T0" fmla="*/ 10 w 10"/>
                  <a:gd name="T1" fmla="*/ 14 h 14"/>
                  <a:gd name="T2" fmla="*/ 10 w 10"/>
                  <a:gd name="T3" fmla="*/ 5 h 14"/>
                  <a:gd name="T4" fmla="*/ 0 w 10"/>
                  <a:gd name="T5" fmla="*/ 0 h 14"/>
                  <a:gd name="T6" fmla="*/ 10 w 10"/>
                  <a:gd name="T7" fmla="*/ 14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10" y="14"/>
                    </a:moveTo>
                    <a:lnTo>
                      <a:pt x="10" y="5"/>
                    </a:lnTo>
                    <a:lnTo>
                      <a:pt x="0" y="0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0" name="Freeform 555">
                <a:extLst>
                  <a:ext uri="{FF2B5EF4-FFF2-40B4-BE49-F238E27FC236}">
                    <a16:creationId xmlns:a16="http://schemas.microsoft.com/office/drawing/2014/main" id="{118C9F98-544E-7B99-CF51-A81B82A09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5" y="2901"/>
                <a:ext cx="3" cy="5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5 h 5"/>
                  <a:gd name="T4" fmla="*/ 4 w 4"/>
                  <a:gd name="T5" fmla="*/ 0 h 5"/>
                  <a:gd name="T6" fmla="*/ 0 w 4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5"/>
                    </a:lnTo>
                    <a:lnTo>
                      <a:pt x="4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1" name="Freeform 556">
                <a:extLst>
                  <a:ext uri="{FF2B5EF4-FFF2-40B4-BE49-F238E27FC236}">
                    <a16:creationId xmlns:a16="http://schemas.microsoft.com/office/drawing/2014/main" id="{AD0F0BC7-8CC7-533A-F586-6A2C04CD44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5" y="29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2" name="Freeform 557">
                <a:extLst>
                  <a:ext uri="{FF2B5EF4-FFF2-40B4-BE49-F238E27FC236}">
                    <a16:creationId xmlns:a16="http://schemas.microsoft.com/office/drawing/2014/main" id="{C03B0073-E70C-B558-BC96-ED975C7F2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5" y="2898"/>
                <a:ext cx="7" cy="7"/>
              </a:xfrm>
              <a:custGeom>
                <a:avLst/>
                <a:gdLst>
                  <a:gd name="T0" fmla="*/ 9 w 9"/>
                  <a:gd name="T1" fmla="*/ 9 h 9"/>
                  <a:gd name="T2" fmla="*/ 0 w 9"/>
                  <a:gd name="T3" fmla="*/ 0 h 9"/>
                  <a:gd name="T4" fmla="*/ 0 w 9"/>
                  <a:gd name="T5" fmla="*/ 9 h 9"/>
                  <a:gd name="T6" fmla="*/ 9 w 9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9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3" name="Freeform 558">
                <a:extLst>
                  <a:ext uri="{FF2B5EF4-FFF2-40B4-BE49-F238E27FC236}">
                    <a16:creationId xmlns:a16="http://schemas.microsoft.com/office/drawing/2014/main" id="{45EF0424-7927-D0B8-3E88-7EBA26C79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5" y="2898"/>
                <a:ext cx="14" cy="7"/>
              </a:xfrm>
              <a:custGeom>
                <a:avLst/>
                <a:gdLst>
                  <a:gd name="T0" fmla="*/ 9 w 14"/>
                  <a:gd name="T1" fmla="*/ 9 h 9"/>
                  <a:gd name="T2" fmla="*/ 14 w 14"/>
                  <a:gd name="T3" fmla="*/ 4 h 9"/>
                  <a:gd name="T4" fmla="*/ 0 w 14"/>
                  <a:gd name="T5" fmla="*/ 0 h 9"/>
                  <a:gd name="T6" fmla="*/ 9 w 14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9" y="9"/>
                    </a:moveTo>
                    <a:lnTo>
                      <a:pt x="14" y="4"/>
                    </a:lnTo>
                    <a:lnTo>
                      <a:pt x="0" y="0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4" name="Freeform 559">
                <a:extLst>
                  <a:ext uri="{FF2B5EF4-FFF2-40B4-BE49-F238E27FC236}">
                    <a16:creationId xmlns:a16="http://schemas.microsoft.com/office/drawing/2014/main" id="{529CC49A-B05D-5E24-3A45-2ACBB221B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2" y="2906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5" name="Freeform 560">
                <a:extLst>
                  <a:ext uri="{FF2B5EF4-FFF2-40B4-BE49-F238E27FC236}">
                    <a16:creationId xmlns:a16="http://schemas.microsoft.com/office/drawing/2014/main" id="{9F904FF2-464F-C21C-13DA-F452A9528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2" y="29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6" name="Freeform 561">
                <a:extLst>
                  <a:ext uri="{FF2B5EF4-FFF2-40B4-BE49-F238E27FC236}">
                    <a16:creationId xmlns:a16="http://schemas.microsoft.com/office/drawing/2014/main" id="{E6F9713F-3B0F-FDFD-6F45-D77A82EA0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2" y="2901"/>
                <a:ext cx="17" cy="10"/>
              </a:xfrm>
              <a:custGeom>
                <a:avLst/>
                <a:gdLst>
                  <a:gd name="T0" fmla="*/ 15 w 15"/>
                  <a:gd name="T1" fmla="*/ 10 h 10"/>
                  <a:gd name="T2" fmla="*/ 5 w 15"/>
                  <a:gd name="T3" fmla="*/ 0 h 10"/>
                  <a:gd name="T4" fmla="*/ 0 w 15"/>
                  <a:gd name="T5" fmla="*/ 5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7" name="Freeform 562">
                <a:extLst>
                  <a:ext uri="{FF2B5EF4-FFF2-40B4-BE49-F238E27FC236}">
                    <a16:creationId xmlns:a16="http://schemas.microsoft.com/office/drawing/2014/main" id="{44B642E1-AF32-3651-E1C4-58A831DE38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9" y="2901"/>
                <a:ext cx="15" cy="10"/>
              </a:xfrm>
              <a:custGeom>
                <a:avLst/>
                <a:gdLst>
                  <a:gd name="T0" fmla="*/ 10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0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0" y="10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8" name="Freeform 563">
                <a:extLst>
                  <a:ext uri="{FF2B5EF4-FFF2-40B4-BE49-F238E27FC236}">
                    <a16:creationId xmlns:a16="http://schemas.microsoft.com/office/drawing/2014/main" id="{EF7169C5-3BBC-0B6F-151F-051FEB47F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9" y="2906"/>
                <a:ext cx="3" cy="7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5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9" name="Freeform 564">
                <a:extLst>
                  <a:ext uri="{FF2B5EF4-FFF2-40B4-BE49-F238E27FC236}">
                    <a16:creationId xmlns:a16="http://schemas.microsoft.com/office/drawing/2014/main" id="{C74A987E-D440-0B44-01BD-D315E6B357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9" y="291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0" name="Freeform 565">
                <a:extLst>
                  <a:ext uri="{FF2B5EF4-FFF2-40B4-BE49-F238E27FC236}">
                    <a16:creationId xmlns:a16="http://schemas.microsoft.com/office/drawing/2014/main" id="{23E59529-EAEC-3847-F55A-40D83EC8D5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9" y="2901"/>
                <a:ext cx="14" cy="15"/>
              </a:xfrm>
              <a:custGeom>
                <a:avLst/>
                <a:gdLst>
                  <a:gd name="T0" fmla="*/ 14 w 14"/>
                  <a:gd name="T1" fmla="*/ 15 h 15"/>
                  <a:gd name="T2" fmla="*/ 5 w 14"/>
                  <a:gd name="T3" fmla="*/ 0 h 15"/>
                  <a:gd name="T4" fmla="*/ 0 w 14"/>
                  <a:gd name="T5" fmla="*/ 10 h 15"/>
                  <a:gd name="T6" fmla="*/ 14 w 14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15"/>
                    </a:moveTo>
                    <a:lnTo>
                      <a:pt x="5" y="0"/>
                    </a:lnTo>
                    <a:lnTo>
                      <a:pt x="0" y="10"/>
                    </a:lnTo>
                    <a:lnTo>
                      <a:pt x="14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1" name="Freeform 566">
                <a:extLst>
                  <a:ext uri="{FF2B5EF4-FFF2-40B4-BE49-F238E27FC236}">
                    <a16:creationId xmlns:a16="http://schemas.microsoft.com/office/drawing/2014/main" id="{6A26EC48-3D93-2311-F653-52EC38796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2" y="2901"/>
                <a:ext cx="9" cy="15"/>
              </a:xfrm>
              <a:custGeom>
                <a:avLst/>
                <a:gdLst>
                  <a:gd name="T0" fmla="*/ 9 w 9"/>
                  <a:gd name="T1" fmla="*/ 15 h 15"/>
                  <a:gd name="T2" fmla="*/ 9 w 9"/>
                  <a:gd name="T3" fmla="*/ 5 h 15"/>
                  <a:gd name="T4" fmla="*/ 0 w 9"/>
                  <a:gd name="T5" fmla="*/ 0 h 15"/>
                  <a:gd name="T6" fmla="*/ 9 w 9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9" y="15"/>
                    </a:moveTo>
                    <a:lnTo>
                      <a:pt x="9" y="5"/>
                    </a:lnTo>
                    <a:lnTo>
                      <a:pt x="0" y="0"/>
                    </a:ln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2" name="Freeform 567">
                <a:extLst>
                  <a:ext uri="{FF2B5EF4-FFF2-40B4-BE49-F238E27FC236}">
                    <a16:creationId xmlns:a16="http://schemas.microsoft.com/office/drawing/2014/main" id="{35F9C676-6760-76A9-71DB-026837C57F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1" y="2906"/>
                <a:ext cx="15" cy="10"/>
              </a:xfrm>
              <a:custGeom>
                <a:avLst/>
                <a:gdLst>
                  <a:gd name="T0" fmla="*/ 15 w 15"/>
                  <a:gd name="T1" fmla="*/ 10 h 10"/>
                  <a:gd name="T2" fmla="*/ 0 w 15"/>
                  <a:gd name="T3" fmla="*/ 0 h 10"/>
                  <a:gd name="T4" fmla="*/ 0 w 15"/>
                  <a:gd name="T5" fmla="*/ 1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3" name="Freeform 568">
                <a:extLst>
                  <a:ext uri="{FF2B5EF4-FFF2-40B4-BE49-F238E27FC236}">
                    <a16:creationId xmlns:a16="http://schemas.microsoft.com/office/drawing/2014/main" id="{CF832797-FF34-BE61-B18A-44A6BD6E2D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1" y="2906"/>
                <a:ext cx="15" cy="10"/>
              </a:xfrm>
              <a:custGeom>
                <a:avLst/>
                <a:gdLst>
                  <a:gd name="T0" fmla="*/ 15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4" name="Freeform 569">
                <a:extLst>
                  <a:ext uri="{FF2B5EF4-FFF2-40B4-BE49-F238E27FC236}">
                    <a16:creationId xmlns:a16="http://schemas.microsoft.com/office/drawing/2014/main" id="{A164C6E0-BC3F-D42A-9E79-96F3CCEFC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6" y="291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5" name="Freeform 570">
                <a:extLst>
                  <a:ext uri="{FF2B5EF4-FFF2-40B4-BE49-F238E27FC236}">
                    <a16:creationId xmlns:a16="http://schemas.microsoft.com/office/drawing/2014/main" id="{675E726C-D99F-C7E9-79F5-2E062B2D76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6" y="291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6" name="Freeform 571">
                <a:extLst>
                  <a:ext uri="{FF2B5EF4-FFF2-40B4-BE49-F238E27FC236}">
                    <a16:creationId xmlns:a16="http://schemas.microsoft.com/office/drawing/2014/main" id="{0FAF0D5E-9B69-728D-2308-808948D59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0" y="2906"/>
                <a:ext cx="5" cy="7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5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7" name="Freeform 572">
                <a:extLst>
                  <a:ext uri="{FF2B5EF4-FFF2-40B4-BE49-F238E27FC236}">
                    <a16:creationId xmlns:a16="http://schemas.microsoft.com/office/drawing/2014/main" id="{01760F69-26C2-9263-B3C1-5D6EE682AC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0" y="291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8" name="Freeform 573">
                <a:extLst>
                  <a:ext uri="{FF2B5EF4-FFF2-40B4-BE49-F238E27FC236}">
                    <a16:creationId xmlns:a16="http://schemas.microsoft.com/office/drawing/2014/main" id="{80B52E6B-CC07-0D54-ECE1-AB2ADD7B36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5" y="2901"/>
                <a:ext cx="14" cy="10"/>
              </a:xfrm>
              <a:custGeom>
                <a:avLst/>
                <a:gdLst>
                  <a:gd name="T0" fmla="*/ 14 w 14"/>
                  <a:gd name="T1" fmla="*/ 10 h 10"/>
                  <a:gd name="T2" fmla="*/ 0 w 14"/>
                  <a:gd name="T3" fmla="*/ 0 h 10"/>
                  <a:gd name="T4" fmla="*/ 5 w 14"/>
                  <a:gd name="T5" fmla="*/ 10 h 10"/>
                  <a:gd name="T6" fmla="*/ 14 w 14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4" y="1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4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9" name="Freeform 574">
                <a:extLst>
                  <a:ext uri="{FF2B5EF4-FFF2-40B4-BE49-F238E27FC236}">
                    <a16:creationId xmlns:a16="http://schemas.microsoft.com/office/drawing/2014/main" id="{E99CFCCD-19FB-9C8D-B0AB-4F5F33C0C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5" y="2901"/>
                <a:ext cx="14" cy="10"/>
              </a:xfrm>
              <a:custGeom>
                <a:avLst/>
                <a:gdLst>
                  <a:gd name="T0" fmla="*/ 14 w 14"/>
                  <a:gd name="T1" fmla="*/ 10 h 10"/>
                  <a:gd name="T2" fmla="*/ 10 w 14"/>
                  <a:gd name="T3" fmla="*/ 0 h 10"/>
                  <a:gd name="T4" fmla="*/ 0 w 14"/>
                  <a:gd name="T5" fmla="*/ 0 h 10"/>
                  <a:gd name="T6" fmla="*/ 14 w 14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4" y="1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14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0" name="Freeform 575">
                <a:extLst>
                  <a:ext uri="{FF2B5EF4-FFF2-40B4-BE49-F238E27FC236}">
                    <a16:creationId xmlns:a16="http://schemas.microsoft.com/office/drawing/2014/main" id="{C2FB551E-6F07-AE96-CBF4-9DCE82247B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" y="2901"/>
                <a:ext cx="1" cy="10"/>
              </a:xfrm>
              <a:custGeom>
                <a:avLst/>
                <a:gdLst>
                  <a:gd name="T0" fmla="*/ 0 w 1"/>
                  <a:gd name="T1" fmla="*/ 10 h 10"/>
                  <a:gd name="T2" fmla="*/ 0 w 1"/>
                  <a:gd name="T3" fmla="*/ 10 h 10"/>
                  <a:gd name="T4" fmla="*/ 0 w 1"/>
                  <a:gd name="T5" fmla="*/ 0 h 10"/>
                  <a:gd name="T6" fmla="*/ 0 w 1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10">
                    <a:moveTo>
                      <a:pt x="0" y="10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1" name="Freeform 576">
                <a:extLst>
                  <a:ext uri="{FF2B5EF4-FFF2-40B4-BE49-F238E27FC236}">
                    <a16:creationId xmlns:a16="http://schemas.microsoft.com/office/drawing/2014/main" id="{015958E5-C592-1F99-0F85-25A330702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" y="291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2" name="Freeform 577">
                <a:extLst>
                  <a:ext uri="{FF2B5EF4-FFF2-40B4-BE49-F238E27FC236}">
                    <a16:creationId xmlns:a16="http://schemas.microsoft.com/office/drawing/2014/main" id="{EF630AB9-EF70-00CC-AD44-DADD916DF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5" y="2901"/>
                <a:ext cx="9" cy="10"/>
              </a:xfrm>
              <a:custGeom>
                <a:avLst/>
                <a:gdLst>
                  <a:gd name="T0" fmla="*/ 9 w 9"/>
                  <a:gd name="T1" fmla="*/ 5 h 10"/>
                  <a:gd name="T2" fmla="*/ 0 w 9"/>
                  <a:gd name="T3" fmla="*/ 0 h 10"/>
                  <a:gd name="T4" fmla="*/ 4 w 9"/>
                  <a:gd name="T5" fmla="*/ 10 h 10"/>
                  <a:gd name="T6" fmla="*/ 9 w 9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9" y="5"/>
                    </a:moveTo>
                    <a:lnTo>
                      <a:pt x="0" y="0"/>
                    </a:lnTo>
                    <a:lnTo>
                      <a:pt x="4" y="10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3" name="Freeform 578">
                <a:extLst>
                  <a:ext uri="{FF2B5EF4-FFF2-40B4-BE49-F238E27FC236}">
                    <a16:creationId xmlns:a16="http://schemas.microsoft.com/office/drawing/2014/main" id="{4B028B14-E646-FF51-DE48-B0EF660AE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5" y="2898"/>
                <a:ext cx="9" cy="7"/>
              </a:xfrm>
              <a:custGeom>
                <a:avLst/>
                <a:gdLst>
                  <a:gd name="T0" fmla="*/ 9 w 9"/>
                  <a:gd name="T1" fmla="*/ 9 h 9"/>
                  <a:gd name="T2" fmla="*/ 4 w 9"/>
                  <a:gd name="T3" fmla="*/ 0 h 9"/>
                  <a:gd name="T4" fmla="*/ 0 w 9"/>
                  <a:gd name="T5" fmla="*/ 4 h 9"/>
                  <a:gd name="T6" fmla="*/ 9 w 9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9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4" name="Freeform 579">
                <a:extLst>
                  <a:ext uri="{FF2B5EF4-FFF2-40B4-BE49-F238E27FC236}">
                    <a16:creationId xmlns:a16="http://schemas.microsoft.com/office/drawing/2014/main" id="{5EFFC2CD-27E7-32FF-87A0-454B3145B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4" y="2901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5" name="Freeform 580">
                <a:extLst>
                  <a:ext uri="{FF2B5EF4-FFF2-40B4-BE49-F238E27FC236}">
                    <a16:creationId xmlns:a16="http://schemas.microsoft.com/office/drawing/2014/main" id="{6800FD6D-C07A-9084-0921-BA4CDC882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4" y="29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6" name="Freeform 581">
                <a:extLst>
                  <a:ext uri="{FF2B5EF4-FFF2-40B4-BE49-F238E27FC236}">
                    <a16:creationId xmlns:a16="http://schemas.microsoft.com/office/drawing/2014/main" id="{27CB80CB-71FD-D1D6-8989-03A73F40D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4" y="2892"/>
                <a:ext cx="4" cy="9"/>
              </a:xfrm>
              <a:custGeom>
                <a:avLst/>
                <a:gdLst>
                  <a:gd name="T0" fmla="*/ 4 w 4"/>
                  <a:gd name="T1" fmla="*/ 9 h 9"/>
                  <a:gd name="T2" fmla="*/ 0 w 4"/>
                  <a:gd name="T3" fmla="*/ 0 h 9"/>
                  <a:gd name="T4" fmla="*/ 4 w 4"/>
                  <a:gd name="T5" fmla="*/ 9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4" y="9"/>
                    </a:moveTo>
                    <a:lnTo>
                      <a:pt x="0" y="0"/>
                    </a:ln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7" name="Freeform 582">
                <a:extLst>
                  <a:ext uri="{FF2B5EF4-FFF2-40B4-BE49-F238E27FC236}">
                    <a16:creationId xmlns:a16="http://schemas.microsoft.com/office/drawing/2014/main" id="{9F2EBC71-B8CA-41E9-6833-FFBD166ED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4" y="2892"/>
                <a:ext cx="4" cy="9"/>
              </a:xfrm>
              <a:custGeom>
                <a:avLst/>
                <a:gdLst>
                  <a:gd name="T0" fmla="*/ 4 w 4"/>
                  <a:gd name="T1" fmla="*/ 9 h 9"/>
                  <a:gd name="T2" fmla="*/ 4 w 4"/>
                  <a:gd name="T3" fmla="*/ 0 h 9"/>
                  <a:gd name="T4" fmla="*/ 0 w 4"/>
                  <a:gd name="T5" fmla="*/ 0 h 9"/>
                  <a:gd name="T6" fmla="*/ 4 w 4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4" y="9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8" name="Freeform 583">
                <a:extLst>
                  <a:ext uri="{FF2B5EF4-FFF2-40B4-BE49-F238E27FC236}">
                    <a16:creationId xmlns:a16="http://schemas.microsoft.com/office/drawing/2014/main" id="{BE5E03EE-7717-9B5E-5CC6-BA9D350B42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8" y="2898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9" name="Freeform 584">
                <a:extLst>
                  <a:ext uri="{FF2B5EF4-FFF2-40B4-BE49-F238E27FC236}">
                    <a16:creationId xmlns:a16="http://schemas.microsoft.com/office/drawing/2014/main" id="{1F3DC0F1-F662-3E33-B614-50814AAFA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8" y="290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0" name="Freeform 585">
                <a:extLst>
                  <a:ext uri="{FF2B5EF4-FFF2-40B4-BE49-F238E27FC236}">
                    <a16:creationId xmlns:a16="http://schemas.microsoft.com/office/drawing/2014/main" id="{55D3D701-0638-C13F-044E-904E652B5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8" y="2892"/>
                <a:ext cx="15" cy="9"/>
              </a:xfrm>
              <a:custGeom>
                <a:avLst/>
                <a:gdLst>
                  <a:gd name="T0" fmla="*/ 15 w 15"/>
                  <a:gd name="T1" fmla="*/ 5 h 9"/>
                  <a:gd name="T2" fmla="*/ 0 w 15"/>
                  <a:gd name="T3" fmla="*/ 0 h 9"/>
                  <a:gd name="T4" fmla="*/ 0 w 15"/>
                  <a:gd name="T5" fmla="*/ 9 h 9"/>
                  <a:gd name="T6" fmla="*/ 15 w 15"/>
                  <a:gd name="T7" fmla="*/ 5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15" y="5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1" name="Freeform 586">
                <a:extLst>
                  <a:ext uri="{FF2B5EF4-FFF2-40B4-BE49-F238E27FC236}">
                    <a16:creationId xmlns:a16="http://schemas.microsoft.com/office/drawing/2014/main" id="{0BE42303-2843-B557-CC78-7BC0A53F2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8" y="2887"/>
                <a:ext cx="15" cy="10"/>
              </a:xfrm>
              <a:custGeom>
                <a:avLst/>
                <a:gdLst>
                  <a:gd name="T0" fmla="*/ 15 w 15"/>
                  <a:gd name="T1" fmla="*/ 10 h 10"/>
                  <a:gd name="T2" fmla="*/ 10 w 15"/>
                  <a:gd name="T3" fmla="*/ 0 h 10"/>
                  <a:gd name="T4" fmla="*/ 0 w 15"/>
                  <a:gd name="T5" fmla="*/ 5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2" name="Freeform 587">
                <a:extLst>
                  <a:ext uri="{FF2B5EF4-FFF2-40B4-BE49-F238E27FC236}">
                    <a16:creationId xmlns:a16="http://schemas.microsoft.com/office/drawing/2014/main" id="{651EC47D-54BC-CB38-2D7D-E4BB231B85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8" y="2892"/>
                <a:ext cx="1" cy="7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3" name="Freeform 588">
                <a:extLst>
                  <a:ext uri="{FF2B5EF4-FFF2-40B4-BE49-F238E27FC236}">
                    <a16:creationId xmlns:a16="http://schemas.microsoft.com/office/drawing/2014/main" id="{FE52F3EC-8B1F-AD66-41E5-909C372A7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8" y="28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4" name="Freeform 589">
                <a:extLst>
                  <a:ext uri="{FF2B5EF4-FFF2-40B4-BE49-F238E27FC236}">
                    <a16:creationId xmlns:a16="http://schemas.microsoft.com/office/drawing/2014/main" id="{F2306C8A-2647-D06B-0159-9640BAAF7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" y="2887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5" name="Freeform 590">
                <a:extLst>
                  <a:ext uri="{FF2B5EF4-FFF2-40B4-BE49-F238E27FC236}">
                    <a16:creationId xmlns:a16="http://schemas.microsoft.com/office/drawing/2014/main" id="{8983FFA8-270F-652D-C524-362CFB2F2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" y="289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6" name="Freeform 591">
                <a:extLst>
                  <a:ext uri="{FF2B5EF4-FFF2-40B4-BE49-F238E27FC236}">
                    <a16:creationId xmlns:a16="http://schemas.microsoft.com/office/drawing/2014/main" id="{694A74EE-74BA-2E1D-0901-406E9FC1C0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" y="2883"/>
                <a:ext cx="15" cy="5"/>
              </a:xfrm>
              <a:custGeom>
                <a:avLst/>
                <a:gdLst>
                  <a:gd name="T0" fmla="*/ 15 w 15"/>
                  <a:gd name="T1" fmla="*/ 0 h 5"/>
                  <a:gd name="T2" fmla="*/ 0 w 15"/>
                  <a:gd name="T3" fmla="*/ 0 h 5"/>
                  <a:gd name="T4" fmla="*/ 0 w 15"/>
                  <a:gd name="T5" fmla="*/ 5 h 5"/>
                  <a:gd name="T6" fmla="*/ 15 w 1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15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7" name="Freeform 592">
                <a:extLst>
                  <a:ext uri="{FF2B5EF4-FFF2-40B4-BE49-F238E27FC236}">
                    <a16:creationId xmlns:a16="http://schemas.microsoft.com/office/drawing/2014/main" id="{30B8E1EA-2DC7-2011-7ED2-B7FCBE12A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" y="2872"/>
                <a:ext cx="15" cy="10"/>
              </a:xfrm>
              <a:custGeom>
                <a:avLst/>
                <a:gdLst>
                  <a:gd name="T0" fmla="*/ 15 w 15"/>
                  <a:gd name="T1" fmla="*/ 10 h 10"/>
                  <a:gd name="T2" fmla="*/ 10 w 15"/>
                  <a:gd name="T3" fmla="*/ 0 h 10"/>
                  <a:gd name="T4" fmla="*/ 0 w 15"/>
                  <a:gd name="T5" fmla="*/ 1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10" y="0"/>
                    </a:lnTo>
                    <a:lnTo>
                      <a:pt x="0" y="1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8" name="Freeform 593">
                <a:extLst>
                  <a:ext uri="{FF2B5EF4-FFF2-40B4-BE49-F238E27FC236}">
                    <a16:creationId xmlns:a16="http://schemas.microsoft.com/office/drawing/2014/main" id="{E7F8B864-25D0-E5DF-0B6C-44B3694DF1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2877"/>
                <a:ext cx="0" cy="7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9" name="Freeform 594">
                <a:extLst>
                  <a:ext uri="{FF2B5EF4-FFF2-40B4-BE49-F238E27FC236}">
                    <a16:creationId xmlns:a16="http://schemas.microsoft.com/office/drawing/2014/main" id="{FAA0C4C4-397A-0560-CBDB-5F4ECAA4C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2883"/>
                <a:ext cx="0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0" name="Freeform 595">
                <a:extLst>
                  <a:ext uri="{FF2B5EF4-FFF2-40B4-BE49-F238E27FC236}">
                    <a16:creationId xmlns:a16="http://schemas.microsoft.com/office/drawing/2014/main" id="{87AB60BD-7CE6-EB22-6AF9-CE1E308E6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2877"/>
                <a:ext cx="4" cy="7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0 h 5"/>
                  <a:gd name="T4" fmla="*/ 5 w 5"/>
                  <a:gd name="T5" fmla="*/ 5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1" name="Freeform 596">
                <a:extLst>
                  <a:ext uri="{FF2B5EF4-FFF2-40B4-BE49-F238E27FC236}">
                    <a16:creationId xmlns:a16="http://schemas.microsoft.com/office/drawing/2014/main" id="{DAFBC2C9-2FA4-9710-3A1D-CC426A1C3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2872"/>
                <a:ext cx="4" cy="10"/>
              </a:xfrm>
              <a:custGeom>
                <a:avLst/>
                <a:gdLst>
                  <a:gd name="T0" fmla="*/ 5 w 5"/>
                  <a:gd name="T1" fmla="*/ 10 h 10"/>
                  <a:gd name="T2" fmla="*/ 0 w 5"/>
                  <a:gd name="T3" fmla="*/ 0 h 10"/>
                  <a:gd name="T4" fmla="*/ 0 w 5"/>
                  <a:gd name="T5" fmla="*/ 5 h 10"/>
                  <a:gd name="T6" fmla="*/ 5 w 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5" y="1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2" name="Freeform 597">
                <a:extLst>
                  <a:ext uri="{FF2B5EF4-FFF2-40B4-BE49-F238E27FC236}">
                    <a16:creationId xmlns:a16="http://schemas.microsoft.com/office/drawing/2014/main" id="{276B8197-795B-623D-696D-7AB4D4545A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87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3" name="Freeform 598">
                <a:extLst>
                  <a:ext uri="{FF2B5EF4-FFF2-40B4-BE49-F238E27FC236}">
                    <a16:creationId xmlns:a16="http://schemas.microsoft.com/office/drawing/2014/main" id="{38509B7C-CF02-92E2-FFD7-76B2F9952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87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4" name="Freeform 599">
                <a:extLst>
                  <a:ext uri="{FF2B5EF4-FFF2-40B4-BE49-F238E27FC236}">
                    <a16:creationId xmlns:a16="http://schemas.microsoft.com/office/drawing/2014/main" id="{FB7C2DBB-2C87-F8DA-F172-FF2B30E9B3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6" y="2863"/>
                <a:ext cx="15" cy="9"/>
              </a:xfrm>
              <a:custGeom>
                <a:avLst/>
                <a:gdLst>
                  <a:gd name="T0" fmla="*/ 15 w 15"/>
                  <a:gd name="T1" fmla="*/ 4 h 9"/>
                  <a:gd name="T2" fmla="*/ 0 w 15"/>
                  <a:gd name="T3" fmla="*/ 0 h 9"/>
                  <a:gd name="T4" fmla="*/ 5 w 15"/>
                  <a:gd name="T5" fmla="*/ 9 h 9"/>
                  <a:gd name="T6" fmla="*/ 15 w 15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15" y="4"/>
                    </a:moveTo>
                    <a:lnTo>
                      <a:pt x="0" y="0"/>
                    </a:lnTo>
                    <a:lnTo>
                      <a:pt x="5" y="9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5" name="Freeform 600">
                <a:extLst>
                  <a:ext uri="{FF2B5EF4-FFF2-40B4-BE49-F238E27FC236}">
                    <a16:creationId xmlns:a16="http://schemas.microsoft.com/office/drawing/2014/main" id="{5F4AC6A3-85B4-8E71-05E3-BA549F842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6" y="2858"/>
                <a:ext cx="15" cy="9"/>
              </a:xfrm>
              <a:custGeom>
                <a:avLst/>
                <a:gdLst>
                  <a:gd name="T0" fmla="*/ 15 w 15"/>
                  <a:gd name="T1" fmla="*/ 9 h 9"/>
                  <a:gd name="T2" fmla="*/ 10 w 15"/>
                  <a:gd name="T3" fmla="*/ 0 h 9"/>
                  <a:gd name="T4" fmla="*/ 0 w 15"/>
                  <a:gd name="T5" fmla="*/ 5 h 9"/>
                  <a:gd name="T6" fmla="*/ 15 w 15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15" y="9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6" name="Freeform 601">
                <a:extLst>
                  <a:ext uri="{FF2B5EF4-FFF2-40B4-BE49-F238E27FC236}">
                    <a16:creationId xmlns:a16="http://schemas.microsoft.com/office/drawing/2014/main" id="{7C0C2ED6-1951-B52B-EA1D-144513037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1" y="2863"/>
                <a:ext cx="1" cy="6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7" name="Freeform 602">
                <a:extLst>
                  <a:ext uri="{FF2B5EF4-FFF2-40B4-BE49-F238E27FC236}">
                    <a16:creationId xmlns:a16="http://schemas.microsoft.com/office/drawing/2014/main" id="{87B8BE98-C753-243D-7858-F53E82538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1" y="28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8" name="Freeform 603">
                <a:extLst>
                  <a:ext uri="{FF2B5EF4-FFF2-40B4-BE49-F238E27FC236}">
                    <a16:creationId xmlns:a16="http://schemas.microsoft.com/office/drawing/2014/main" id="{EEA5C4DE-A473-5974-DB8B-BC904D5A50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6" y="2858"/>
                <a:ext cx="5" cy="9"/>
              </a:xfrm>
              <a:custGeom>
                <a:avLst/>
                <a:gdLst>
                  <a:gd name="T0" fmla="*/ 5 w 5"/>
                  <a:gd name="T1" fmla="*/ 9 h 9"/>
                  <a:gd name="T2" fmla="*/ 0 w 5"/>
                  <a:gd name="T3" fmla="*/ 0 h 9"/>
                  <a:gd name="T4" fmla="*/ 5 w 5"/>
                  <a:gd name="T5" fmla="*/ 9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9">
                    <a:moveTo>
                      <a:pt x="5" y="9"/>
                    </a:moveTo>
                    <a:lnTo>
                      <a:pt x="0" y="0"/>
                    </a:ln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9" name="Freeform 604">
                <a:extLst>
                  <a:ext uri="{FF2B5EF4-FFF2-40B4-BE49-F238E27FC236}">
                    <a16:creationId xmlns:a16="http://schemas.microsoft.com/office/drawing/2014/main" id="{40C2B42C-6827-7164-37B5-0FE7B95E4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6" y="2858"/>
                <a:ext cx="5" cy="9"/>
              </a:xfrm>
              <a:custGeom>
                <a:avLst/>
                <a:gdLst>
                  <a:gd name="T0" fmla="*/ 5 w 5"/>
                  <a:gd name="T1" fmla="*/ 9 h 9"/>
                  <a:gd name="T2" fmla="*/ 0 w 5"/>
                  <a:gd name="T3" fmla="*/ 0 h 9"/>
                  <a:gd name="T4" fmla="*/ 0 w 5"/>
                  <a:gd name="T5" fmla="*/ 0 h 9"/>
                  <a:gd name="T6" fmla="*/ 5 w 5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9"/>
                    </a:moveTo>
                    <a:lnTo>
                      <a:pt x="0" y="0"/>
                    </a:ln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0" name="Freeform 605">
                <a:extLst>
                  <a:ext uri="{FF2B5EF4-FFF2-40B4-BE49-F238E27FC236}">
                    <a16:creationId xmlns:a16="http://schemas.microsoft.com/office/drawing/2014/main" id="{459CCE0F-262B-8DAC-1895-4A8894C0D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3" y="285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1" name="Freeform 606">
                <a:extLst>
                  <a:ext uri="{FF2B5EF4-FFF2-40B4-BE49-F238E27FC236}">
                    <a16:creationId xmlns:a16="http://schemas.microsoft.com/office/drawing/2014/main" id="{15DC5863-7758-BCB4-6D05-F6E690495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3" y="285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2" name="Freeform 607">
                <a:extLst>
                  <a:ext uri="{FF2B5EF4-FFF2-40B4-BE49-F238E27FC236}">
                    <a16:creationId xmlns:a16="http://schemas.microsoft.com/office/drawing/2014/main" id="{BEE1D663-939B-829D-95B9-C606EEE48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" y="2843"/>
                <a:ext cx="10" cy="10"/>
              </a:xfrm>
              <a:custGeom>
                <a:avLst/>
                <a:gdLst>
                  <a:gd name="T0" fmla="*/ 10 w 10"/>
                  <a:gd name="T1" fmla="*/ 5 h 10"/>
                  <a:gd name="T2" fmla="*/ 0 w 10"/>
                  <a:gd name="T3" fmla="*/ 0 h 10"/>
                  <a:gd name="T4" fmla="*/ 5 w 10"/>
                  <a:gd name="T5" fmla="*/ 10 h 10"/>
                  <a:gd name="T6" fmla="*/ 10 w 10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5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3" name="Freeform 608">
                <a:extLst>
                  <a:ext uri="{FF2B5EF4-FFF2-40B4-BE49-F238E27FC236}">
                    <a16:creationId xmlns:a16="http://schemas.microsoft.com/office/drawing/2014/main" id="{507B7EE7-0DB5-924F-B1A1-D7F05269A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" y="2838"/>
                <a:ext cx="10" cy="8"/>
              </a:xfrm>
              <a:custGeom>
                <a:avLst/>
                <a:gdLst>
                  <a:gd name="T0" fmla="*/ 10 w 10"/>
                  <a:gd name="T1" fmla="*/ 10 h 10"/>
                  <a:gd name="T2" fmla="*/ 5 w 10"/>
                  <a:gd name="T3" fmla="*/ 0 h 10"/>
                  <a:gd name="T4" fmla="*/ 0 w 10"/>
                  <a:gd name="T5" fmla="*/ 5 h 10"/>
                  <a:gd name="T6" fmla="*/ 10 w 1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1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4" name="Freeform 609">
                <a:extLst>
                  <a:ext uri="{FF2B5EF4-FFF2-40B4-BE49-F238E27FC236}">
                    <a16:creationId xmlns:a16="http://schemas.microsoft.com/office/drawing/2014/main" id="{292E482D-5A5B-43FA-0A4D-C047E9E4F6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284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5" name="Freeform 610">
                <a:extLst>
                  <a:ext uri="{FF2B5EF4-FFF2-40B4-BE49-F238E27FC236}">
                    <a16:creationId xmlns:a16="http://schemas.microsoft.com/office/drawing/2014/main" id="{40E51DA6-4D81-C4B6-02D3-D92421CB6A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284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6" name="Freeform 611">
                <a:extLst>
                  <a:ext uri="{FF2B5EF4-FFF2-40B4-BE49-F238E27FC236}">
                    <a16:creationId xmlns:a16="http://schemas.microsoft.com/office/drawing/2014/main" id="{91D3A0D7-8A0C-F863-E33B-8FFBC7437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5" y="2838"/>
                <a:ext cx="9" cy="8"/>
              </a:xfrm>
              <a:custGeom>
                <a:avLst/>
                <a:gdLst>
                  <a:gd name="T0" fmla="*/ 10 w 10"/>
                  <a:gd name="T1" fmla="*/ 5 h 10"/>
                  <a:gd name="T2" fmla="*/ 0 w 10"/>
                  <a:gd name="T3" fmla="*/ 0 h 10"/>
                  <a:gd name="T4" fmla="*/ 5 w 10"/>
                  <a:gd name="T5" fmla="*/ 10 h 10"/>
                  <a:gd name="T6" fmla="*/ 10 w 10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5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7" name="Freeform 612">
                <a:extLst>
                  <a:ext uri="{FF2B5EF4-FFF2-40B4-BE49-F238E27FC236}">
                    <a16:creationId xmlns:a16="http://schemas.microsoft.com/office/drawing/2014/main" id="{D909549E-BA47-AAE1-2FDF-3B0BB9726C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5" y="2838"/>
                <a:ext cx="9" cy="5"/>
              </a:xfrm>
              <a:custGeom>
                <a:avLst/>
                <a:gdLst>
                  <a:gd name="T0" fmla="*/ 10 w 10"/>
                  <a:gd name="T1" fmla="*/ 5 h 5"/>
                  <a:gd name="T2" fmla="*/ 5 w 10"/>
                  <a:gd name="T3" fmla="*/ 0 h 5"/>
                  <a:gd name="T4" fmla="*/ 0 w 10"/>
                  <a:gd name="T5" fmla="*/ 0 h 5"/>
                  <a:gd name="T6" fmla="*/ 10 w 10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5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8" name="Freeform 613">
                <a:extLst>
                  <a:ext uri="{FF2B5EF4-FFF2-40B4-BE49-F238E27FC236}">
                    <a16:creationId xmlns:a16="http://schemas.microsoft.com/office/drawing/2014/main" id="{F70A4901-870B-4395-043E-2774B2CA78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2829"/>
                <a:ext cx="5" cy="9"/>
              </a:xfrm>
              <a:custGeom>
                <a:avLst/>
                <a:gdLst>
                  <a:gd name="T0" fmla="*/ 5 w 5"/>
                  <a:gd name="T1" fmla="*/ 5 h 9"/>
                  <a:gd name="T2" fmla="*/ 5 w 5"/>
                  <a:gd name="T3" fmla="*/ 9 h 9"/>
                  <a:gd name="T4" fmla="*/ 0 w 5"/>
                  <a:gd name="T5" fmla="*/ 0 h 9"/>
                  <a:gd name="T6" fmla="*/ 5 w 5"/>
                  <a:gd name="T7" fmla="*/ 5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5"/>
                    </a:moveTo>
                    <a:lnTo>
                      <a:pt x="5" y="9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9" name="Rectangle 614">
                <a:extLst>
                  <a:ext uri="{FF2B5EF4-FFF2-40B4-BE49-F238E27FC236}">
                    <a16:creationId xmlns:a16="http://schemas.microsoft.com/office/drawing/2014/main" id="{DB407439-6D48-4A10-D44E-9A25E595BA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9" y="2834"/>
                <a:ext cx="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910" name="Freeform 615">
                <a:extLst>
                  <a:ext uri="{FF2B5EF4-FFF2-40B4-BE49-F238E27FC236}">
                    <a16:creationId xmlns:a16="http://schemas.microsoft.com/office/drawing/2014/main" id="{E7674DA3-00E3-3249-47FC-4E2189E77A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" y="2824"/>
                <a:ext cx="15" cy="5"/>
              </a:xfrm>
              <a:custGeom>
                <a:avLst/>
                <a:gdLst>
                  <a:gd name="T0" fmla="*/ 15 w 15"/>
                  <a:gd name="T1" fmla="*/ 0 h 5"/>
                  <a:gd name="T2" fmla="*/ 0 w 15"/>
                  <a:gd name="T3" fmla="*/ 0 h 5"/>
                  <a:gd name="T4" fmla="*/ 5 w 15"/>
                  <a:gd name="T5" fmla="*/ 5 h 5"/>
                  <a:gd name="T6" fmla="*/ 15 w 1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15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11" name="Freeform 616">
                <a:extLst>
                  <a:ext uri="{FF2B5EF4-FFF2-40B4-BE49-F238E27FC236}">
                    <a16:creationId xmlns:a16="http://schemas.microsoft.com/office/drawing/2014/main" id="{458D4CAF-3C34-660B-3133-3FC825DA4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" y="2814"/>
                <a:ext cx="15" cy="10"/>
              </a:xfrm>
              <a:custGeom>
                <a:avLst/>
                <a:gdLst>
                  <a:gd name="T0" fmla="*/ 15 w 15"/>
                  <a:gd name="T1" fmla="*/ 10 h 10"/>
                  <a:gd name="T2" fmla="*/ 10 w 15"/>
                  <a:gd name="T3" fmla="*/ 0 h 10"/>
                  <a:gd name="T4" fmla="*/ 0 w 15"/>
                  <a:gd name="T5" fmla="*/ 1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10" y="0"/>
                    </a:lnTo>
                    <a:lnTo>
                      <a:pt x="0" y="1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12" name="Freeform 617">
                <a:extLst>
                  <a:ext uri="{FF2B5EF4-FFF2-40B4-BE49-F238E27FC236}">
                    <a16:creationId xmlns:a16="http://schemas.microsoft.com/office/drawing/2014/main" id="{888F5EF0-3305-8DF2-7E79-8549A24B93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4" y="2819"/>
                <a:ext cx="1" cy="7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13" name="Freeform 618">
                <a:extLst>
                  <a:ext uri="{FF2B5EF4-FFF2-40B4-BE49-F238E27FC236}">
                    <a16:creationId xmlns:a16="http://schemas.microsoft.com/office/drawing/2014/main" id="{23717958-07AD-75A7-6725-A4EB19E6E3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4" y="282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14" name="Freeform 619">
                <a:extLst>
                  <a:ext uri="{FF2B5EF4-FFF2-40B4-BE49-F238E27FC236}">
                    <a16:creationId xmlns:a16="http://schemas.microsoft.com/office/drawing/2014/main" id="{A6D3D60F-D95C-76B6-C95B-2C129A4CAE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" y="2814"/>
                <a:ext cx="14" cy="10"/>
              </a:xfrm>
              <a:custGeom>
                <a:avLst/>
                <a:gdLst>
                  <a:gd name="T0" fmla="*/ 14 w 14"/>
                  <a:gd name="T1" fmla="*/ 5 h 10"/>
                  <a:gd name="T2" fmla="*/ 0 w 14"/>
                  <a:gd name="T3" fmla="*/ 0 h 10"/>
                  <a:gd name="T4" fmla="*/ 10 w 14"/>
                  <a:gd name="T5" fmla="*/ 10 h 10"/>
                  <a:gd name="T6" fmla="*/ 14 w 14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4" y="5"/>
                    </a:moveTo>
                    <a:lnTo>
                      <a:pt x="0" y="0"/>
                    </a:lnTo>
                    <a:lnTo>
                      <a:pt x="10" y="10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</p:grpSp>
        <p:grpSp>
          <p:nvGrpSpPr>
            <p:cNvPr id="10446" name="Group 620">
              <a:extLst>
                <a:ext uri="{FF2B5EF4-FFF2-40B4-BE49-F238E27FC236}">
                  <a16:creationId xmlns:a16="http://schemas.microsoft.com/office/drawing/2014/main" id="{B4FE8457-ACCE-82DF-16DE-9EB0B59027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34" y="1838"/>
              <a:ext cx="740" cy="981"/>
              <a:chOff x="2534" y="1838"/>
              <a:chExt cx="740" cy="981"/>
            </a:xfrm>
          </p:grpSpPr>
          <p:sp>
            <p:nvSpPr>
              <p:cNvPr id="12515" name="Freeform 621">
                <a:extLst>
                  <a:ext uri="{FF2B5EF4-FFF2-40B4-BE49-F238E27FC236}">
                    <a16:creationId xmlns:a16="http://schemas.microsoft.com/office/drawing/2014/main" id="{D2098BCB-BEFE-EEAF-EAB4-E54C57ABD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" y="2814"/>
                <a:ext cx="14" cy="5"/>
              </a:xfrm>
              <a:custGeom>
                <a:avLst/>
                <a:gdLst>
                  <a:gd name="T0" fmla="*/ 14 w 14"/>
                  <a:gd name="T1" fmla="*/ 5 h 5"/>
                  <a:gd name="T2" fmla="*/ 5 w 14"/>
                  <a:gd name="T3" fmla="*/ 0 h 5"/>
                  <a:gd name="T4" fmla="*/ 0 w 14"/>
                  <a:gd name="T5" fmla="*/ 0 h 5"/>
                  <a:gd name="T6" fmla="*/ 14 w 14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5">
                    <a:moveTo>
                      <a:pt x="14" y="5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16" name="Freeform 622">
                <a:extLst>
                  <a:ext uri="{FF2B5EF4-FFF2-40B4-BE49-F238E27FC236}">
                    <a16:creationId xmlns:a16="http://schemas.microsoft.com/office/drawing/2014/main" id="{602346FD-46A1-8536-4758-AE3069EA3E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8" y="2805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17" name="Freeform 623">
                <a:extLst>
                  <a:ext uri="{FF2B5EF4-FFF2-40B4-BE49-F238E27FC236}">
                    <a16:creationId xmlns:a16="http://schemas.microsoft.com/office/drawing/2014/main" id="{9EB0E07B-BDD3-F6BC-B7D9-C6F31DEDD3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8" y="280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18" name="Freeform 624">
                <a:extLst>
                  <a:ext uri="{FF2B5EF4-FFF2-40B4-BE49-F238E27FC236}">
                    <a16:creationId xmlns:a16="http://schemas.microsoft.com/office/drawing/2014/main" id="{C225DDCF-093C-A2AC-571C-A9675A86D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8" y="2794"/>
                <a:ext cx="15" cy="10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0 h 10"/>
                  <a:gd name="T4" fmla="*/ 5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19" name="Freeform 625">
                <a:extLst>
                  <a:ext uri="{FF2B5EF4-FFF2-40B4-BE49-F238E27FC236}">
                    <a16:creationId xmlns:a16="http://schemas.microsoft.com/office/drawing/2014/main" id="{E70D4D7E-E3E1-10C9-E6A0-0320005F8B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8" y="2785"/>
                <a:ext cx="15" cy="8"/>
              </a:xfrm>
              <a:custGeom>
                <a:avLst/>
                <a:gdLst>
                  <a:gd name="T0" fmla="*/ 15 w 15"/>
                  <a:gd name="T1" fmla="*/ 10 h 10"/>
                  <a:gd name="T2" fmla="*/ 10 w 15"/>
                  <a:gd name="T3" fmla="*/ 0 h 10"/>
                  <a:gd name="T4" fmla="*/ 0 w 15"/>
                  <a:gd name="T5" fmla="*/ 1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10" y="0"/>
                    </a:lnTo>
                    <a:lnTo>
                      <a:pt x="0" y="1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0" name="Freeform 626">
                <a:extLst>
                  <a:ext uri="{FF2B5EF4-FFF2-40B4-BE49-F238E27FC236}">
                    <a16:creationId xmlns:a16="http://schemas.microsoft.com/office/drawing/2014/main" id="{F6139E06-3E3C-4D76-A640-FDFD983E8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3" y="2785"/>
                <a:ext cx="1" cy="8"/>
              </a:xfrm>
              <a:custGeom>
                <a:avLst/>
                <a:gdLst>
                  <a:gd name="T0" fmla="*/ 0 w 1"/>
                  <a:gd name="T1" fmla="*/ 5 h 10"/>
                  <a:gd name="T2" fmla="*/ 0 w 1"/>
                  <a:gd name="T3" fmla="*/ 10 h 10"/>
                  <a:gd name="T4" fmla="*/ 0 w 1"/>
                  <a:gd name="T5" fmla="*/ 0 h 10"/>
                  <a:gd name="T6" fmla="*/ 0 w 1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10">
                    <a:moveTo>
                      <a:pt x="0" y="5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1" name="Rectangle 627">
                <a:extLst>
                  <a:ext uri="{FF2B5EF4-FFF2-40B4-BE49-F238E27FC236}">
                    <a16:creationId xmlns:a16="http://schemas.microsoft.com/office/drawing/2014/main" id="{5C61BB40-7C54-548F-5C6E-DE450CB08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3" y="2790"/>
                <a:ext cx="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522" name="Freeform 628">
                <a:extLst>
                  <a:ext uri="{FF2B5EF4-FFF2-40B4-BE49-F238E27FC236}">
                    <a16:creationId xmlns:a16="http://schemas.microsoft.com/office/drawing/2014/main" id="{B8D1A242-B45C-7189-B888-4C95BE5E41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9" y="2771"/>
                <a:ext cx="3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3" name="Freeform 629">
                <a:extLst>
                  <a:ext uri="{FF2B5EF4-FFF2-40B4-BE49-F238E27FC236}">
                    <a16:creationId xmlns:a16="http://schemas.microsoft.com/office/drawing/2014/main" id="{C48E86D4-02C7-CF27-6275-77A00C9F0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" y="277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4" name="Freeform 630">
                <a:extLst>
                  <a:ext uri="{FF2B5EF4-FFF2-40B4-BE49-F238E27FC236}">
                    <a16:creationId xmlns:a16="http://schemas.microsoft.com/office/drawing/2014/main" id="{5DA66E24-4C40-42B4-7C46-E06BA5A3F9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2" y="2761"/>
                <a:ext cx="20" cy="15"/>
              </a:xfrm>
              <a:custGeom>
                <a:avLst/>
                <a:gdLst>
                  <a:gd name="T0" fmla="*/ 20 w 20"/>
                  <a:gd name="T1" fmla="*/ 0 h 15"/>
                  <a:gd name="T2" fmla="*/ 0 w 20"/>
                  <a:gd name="T3" fmla="*/ 10 h 15"/>
                  <a:gd name="T4" fmla="*/ 10 w 20"/>
                  <a:gd name="T5" fmla="*/ 15 h 15"/>
                  <a:gd name="T6" fmla="*/ 20 w 20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15">
                    <a:moveTo>
                      <a:pt x="20" y="0"/>
                    </a:moveTo>
                    <a:lnTo>
                      <a:pt x="0" y="10"/>
                    </a:lnTo>
                    <a:lnTo>
                      <a:pt x="10" y="15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5" name="Freeform 631">
                <a:extLst>
                  <a:ext uri="{FF2B5EF4-FFF2-40B4-BE49-F238E27FC236}">
                    <a16:creationId xmlns:a16="http://schemas.microsoft.com/office/drawing/2014/main" id="{5139282A-9912-01C0-C5D3-DB826045E4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2" y="2756"/>
                <a:ext cx="20" cy="15"/>
              </a:xfrm>
              <a:custGeom>
                <a:avLst/>
                <a:gdLst>
                  <a:gd name="T0" fmla="*/ 20 w 20"/>
                  <a:gd name="T1" fmla="*/ 5 h 15"/>
                  <a:gd name="T2" fmla="*/ 10 w 20"/>
                  <a:gd name="T3" fmla="*/ 0 h 15"/>
                  <a:gd name="T4" fmla="*/ 0 w 20"/>
                  <a:gd name="T5" fmla="*/ 15 h 15"/>
                  <a:gd name="T6" fmla="*/ 20 w 20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15">
                    <a:moveTo>
                      <a:pt x="20" y="5"/>
                    </a:moveTo>
                    <a:lnTo>
                      <a:pt x="10" y="0"/>
                    </a:lnTo>
                    <a:lnTo>
                      <a:pt x="0" y="15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6" name="Freeform 632">
                <a:extLst>
                  <a:ext uri="{FF2B5EF4-FFF2-40B4-BE49-F238E27FC236}">
                    <a16:creationId xmlns:a16="http://schemas.microsoft.com/office/drawing/2014/main" id="{41404CB2-661A-4415-E38B-7E4B415EF7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2" y="2749"/>
                <a:ext cx="5" cy="7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7" name="Freeform 633">
                <a:extLst>
                  <a:ext uri="{FF2B5EF4-FFF2-40B4-BE49-F238E27FC236}">
                    <a16:creationId xmlns:a16="http://schemas.microsoft.com/office/drawing/2014/main" id="{9001D7B3-8DCA-A424-45B6-B978BE554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7" y="275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8" name="Freeform 634">
                <a:extLst>
                  <a:ext uri="{FF2B5EF4-FFF2-40B4-BE49-F238E27FC236}">
                    <a16:creationId xmlns:a16="http://schemas.microsoft.com/office/drawing/2014/main" id="{BFB4CAF5-554B-2ABD-7067-6E7C590D0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7" y="2735"/>
                <a:ext cx="14" cy="10"/>
              </a:xfrm>
              <a:custGeom>
                <a:avLst/>
                <a:gdLst>
                  <a:gd name="T0" fmla="*/ 14 w 14"/>
                  <a:gd name="T1" fmla="*/ 0 h 10"/>
                  <a:gd name="T2" fmla="*/ 0 w 14"/>
                  <a:gd name="T3" fmla="*/ 0 h 10"/>
                  <a:gd name="T4" fmla="*/ 9 w 14"/>
                  <a:gd name="T5" fmla="*/ 10 h 10"/>
                  <a:gd name="T6" fmla="*/ 14 w 14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9" name="Freeform 635">
                <a:extLst>
                  <a:ext uri="{FF2B5EF4-FFF2-40B4-BE49-F238E27FC236}">
                    <a16:creationId xmlns:a16="http://schemas.microsoft.com/office/drawing/2014/main" id="{D8F07A38-D8B3-CCA3-08D1-303CBFC67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7" y="2727"/>
                <a:ext cx="14" cy="8"/>
              </a:xfrm>
              <a:custGeom>
                <a:avLst/>
                <a:gdLst>
                  <a:gd name="T0" fmla="*/ 14 w 14"/>
                  <a:gd name="T1" fmla="*/ 10 h 10"/>
                  <a:gd name="T2" fmla="*/ 9 w 14"/>
                  <a:gd name="T3" fmla="*/ 0 h 10"/>
                  <a:gd name="T4" fmla="*/ 0 w 14"/>
                  <a:gd name="T5" fmla="*/ 10 h 10"/>
                  <a:gd name="T6" fmla="*/ 14 w 14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4" y="10"/>
                    </a:moveTo>
                    <a:lnTo>
                      <a:pt x="9" y="0"/>
                    </a:lnTo>
                    <a:lnTo>
                      <a:pt x="0" y="10"/>
                    </a:lnTo>
                    <a:lnTo>
                      <a:pt x="14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0" name="Freeform 636">
                <a:extLst>
                  <a:ext uri="{FF2B5EF4-FFF2-40B4-BE49-F238E27FC236}">
                    <a16:creationId xmlns:a16="http://schemas.microsoft.com/office/drawing/2014/main" id="{6E2ECBFD-1A08-9F7D-FAE4-E2051F492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273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1" name="Freeform 637">
                <a:extLst>
                  <a:ext uri="{FF2B5EF4-FFF2-40B4-BE49-F238E27FC236}">
                    <a16:creationId xmlns:a16="http://schemas.microsoft.com/office/drawing/2014/main" id="{D3FA67E4-D8F2-929D-BD23-2283B3454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2735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2" name="Freeform 638">
                <a:extLst>
                  <a:ext uri="{FF2B5EF4-FFF2-40B4-BE49-F238E27FC236}">
                    <a16:creationId xmlns:a16="http://schemas.microsoft.com/office/drawing/2014/main" id="{B8413838-C9BD-698A-79AC-2292BE5065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" y="2727"/>
                <a:ext cx="10" cy="8"/>
              </a:xfrm>
              <a:custGeom>
                <a:avLst/>
                <a:gdLst>
                  <a:gd name="T0" fmla="*/ 10 w 10"/>
                  <a:gd name="T1" fmla="*/ 5 h 10"/>
                  <a:gd name="T2" fmla="*/ 0 w 10"/>
                  <a:gd name="T3" fmla="*/ 0 h 10"/>
                  <a:gd name="T4" fmla="*/ 5 w 10"/>
                  <a:gd name="T5" fmla="*/ 10 h 10"/>
                  <a:gd name="T6" fmla="*/ 10 w 10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5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3" name="Freeform 639">
                <a:extLst>
                  <a:ext uri="{FF2B5EF4-FFF2-40B4-BE49-F238E27FC236}">
                    <a16:creationId xmlns:a16="http://schemas.microsoft.com/office/drawing/2014/main" id="{7424516A-F6A3-E1F1-9287-AA5302E53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" y="2727"/>
                <a:ext cx="10" cy="5"/>
              </a:xfrm>
              <a:custGeom>
                <a:avLst/>
                <a:gdLst>
                  <a:gd name="T0" fmla="*/ 10 w 10"/>
                  <a:gd name="T1" fmla="*/ 5 h 5"/>
                  <a:gd name="T2" fmla="*/ 0 w 10"/>
                  <a:gd name="T3" fmla="*/ 0 h 5"/>
                  <a:gd name="T4" fmla="*/ 0 w 10"/>
                  <a:gd name="T5" fmla="*/ 0 h 5"/>
                  <a:gd name="T6" fmla="*/ 10 w 10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5"/>
                    </a:moveTo>
                    <a:lnTo>
                      <a:pt x="0" y="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4" name="Freeform 640">
                <a:extLst>
                  <a:ext uri="{FF2B5EF4-FFF2-40B4-BE49-F238E27FC236}">
                    <a16:creationId xmlns:a16="http://schemas.microsoft.com/office/drawing/2014/main" id="{A61325C3-6444-DB70-F30D-01F69B576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708"/>
                <a:ext cx="3" cy="5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0 h 5"/>
                  <a:gd name="T4" fmla="*/ 5 w 5"/>
                  <a:gd name="T5" fmla="*/ 5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5" name="Freeform 641">
                <a:extLst>
                  <a:ext uri="{FF2B5EF4-FFF2-40B4-BE49-F238E27FC236}">
                    <a16:creationId xmlns:a16="http://schemas.microsoft.com/office/drawing/2014/main" id="{9B5F19B4-F4D8-9C36-14D7-C15F9D790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708"/>
                <a:ext cx="3" cy="5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0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6" name="Freeform 642">
                <a:extLst>
                  <a:ext uri="{FF2B5EF4-FFF2-40B4-BE49-F238E27FC236}">
                    <a16:creationId xmlns:a16="http://schemas.microsoft.com/office/drawing/2014/main" id="{8ECA445D-79A3-DA98-5993-BC69E3601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708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7" name="Freeform 643">
                <a:extLst>
                  <a:ext uri="{FF2B5EF4-FFF2-40B4-BE49-F238E27FC236}">
                    <a16:creationId xmlns:a16="http://schemas.microsoft.com/office/drawing/2014/main" id="{56573CA3-40ED-DE4A-8C6C-CD727E7221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71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8" name="Freeform 644">
                <a:extLst>
                  <a:ext uri="{FF2B5EF4-FFF2-40B4-BE49-F238E27FC236}">
                    <a16:creationId xmlns:a16="http://schemas.microsoft.com/office/drawing/2014/main" id="{8657F102-3B8A-83AF-5530-2368E15287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698"/>
                <a:ext cx="14" cy="15"/>
              </a:xfrm>
              <a:custGeom>
                <a:avLst/>
                <a:gdLst>
                  <a:gd name="T0" fmla="*/ 14 w 14"/>
                  <a:gd name="T1" fmla="*/ 0 h 15"/>
                  <a:gd name="T2" fmla="*/ 0 w 14"/>
                  <a:gd name="T3" fmla="*/ 10 h 15"/>
                  <a:gd name="T4" fmla="*/ 5 w 14"/>
                  <a:gd name="T5" fmla="*/ 15 h 15"/>
                  <a:gd name="T6" fmla="*/ 14 w 14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0"/>
                    </a:moveTo>
                    <a:lnTo>
                      <a:pt x="0" y="10"/>
                    </a:lnTo>
                    <a:lnTo>
                      <a:pt x="5" y="1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9" name="Freeform 645">
                <a:extLst>
                  <a:ext uri="{FF2B5EF4-FFF2-40B4-BE49-F238E27FC236}">
                    <a16:creationId xmlns:a16="http://schemas.microsoft.com/office/drawing/2014/main" id="{9F003849-121F-155C-01F7-FCF840EC11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693"/>
                <a:ext cx="14" cy="15"/>
              </a:xfrm>
              <a:custGeom>
                <a:avLst/>
                <a:gdLst>
                  <a:gd name="T0" fmla="*/ 14 w 14"/>
                  <a:gd name="T1" fmla="*/ 5 h 15"/>
                  <a:gd name="T2" fmla="*/ 5 w 14"/>
                  <a:gd name="T3" fmla="*/ 0 h 15"/>
                  <a:gd name="T4" fmla="*/ 0 w 14"/>
                  <a:gd name="T5" fmla="*/ 15 h 15"/>
                  <a:gd name="T6" fmla="*/ 14 w 14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5"/>
                    </a:moveTo>
                    <a:lnTo>
                      <a:pt x="5" y="0"/>
                    </a:lnTo>
                    <a:lnTo>
                      <a:pt x="0" y="15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0" name="Freeform 646">
                <a:extLst>
                  <a:ext uri="{FF2B5EF4-FFF2-40B4-BE49-F238E27FC236}">
                    <a16:creationId xmlns:a16="http://schemas.microsoft.com/office/drawing/2014/main" id="{D40988F2-BB43-95BF-9E08-660AFDC73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" y="2684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1" name="Freeform 647">
                <a:extLst>
                  <a:ext uri="{FF2B5EF4-FFF2-40B4-BE49-F238E27FC236}">
                    <a16:creationId xmlns:a16="http://schemas.microsoft.com/office/drawing/2014/main" id="{19628C49-BC7E-5A45-A33F-6CD1DF2016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7" y="268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2" name="Freeform 648">
                <a:extLst>
                  <a:ext uri="{FF2B5EF4-FFF2-40B4-BE49-F238E27FC236}">
                    <a16:creationId xmlns:a16="http://schemas.microsoft.com/office/drawing/2014/main" id="{B895F860-3868-CB6D-DD3D-1F240C960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" y="2669"/>
                <a:ext cx="15" cy="10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5 h 10"/>
                  <a:gd name="T4" fmla="*/ 1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5"/>
                    </a:lnTo>
                    <a:lnTo>
                      <a:pt x="1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3" name="Freeform 649">
                <a:extLst>
                  <a:ext uri="{FF2B5EF4-FFF2-40B4-BE49-F238E27FC236}">
                    <a16:creationId xmlns:a16="http://schemas.microsoft.com/office/drawing/2014/main" id="{54966DD5-AC5E-8B66-124A-DB95AF8AC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" y="2664"/>
                <a:ext cx="15" cy="8"/>
              </a:xfrm>
              <a:custGeom>
                <a:avLst/>
                <a:gdLst>
                  <a:gd name="T0" fmla="*/ 15 w 15"/>
                  <a:gd name="T1" fmla="*/ 5 h 10"/>
                  <a:gd name="T2" fmla="*/ 10 w 15"/>
                  <a:gd name="T3" fmla="*/ 0 h 10"/>
                  <a:gd name="T4" fmla="*/ 0 w 15"/>
                  <a:gd name="T5" fmla="*/ 10 h 10"/>
                  <a:gd name="T6" fmla="*/ 15 w 15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5"/>
                    </a:moveTo>
                    <a:lnTo>
                      <a:pt x="10" y="0"/>
                    </a:lnTo>
                    <a:lnTo>
                      <a:pt x="0" y="10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4" name="Freeform 650">
                <a:extLst>
                  <a:ext uri="{FF2B5EF4-FFF2-40B4-BE49-F238E27FC236}">
                    <a16:creationId xmlns:a16="http://schemas.microsoft.com/office/drawing/2014/main" id="{1AF7B8A7-C522-F902-57EC-9E48612B4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2660"/>
                <a:ext cx="4" cy="6"/>
              </a:xfrm>
              <a:custGeom>
                <a:avLst/>
                <a:gdLst>
                  <a:gd name="T0" fmla="*/ 4 w 4"/>
                  <a:gd name="T1" fmla="*/ 4 h 4"/>
                  <a:gd name="T2" fmla="*/ 4 w 4"/>
                  <a:gd name="T3" fmla="*/ 4 h 4"/>
                  <a:gd name="T4" fmla="*/ 0 w 4"/>
                  <a:gd name="T5" fmla="*/ 0 h 4"/>
                  <a:gd name="T6" fmla="*/ 4 w 4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5" name="Freeform 651">
                <a:extLst>
                  <a:ext uri="{FF2B5EF4-FFF2-40B4-BE49-F238E27FC236}">
                    <a16:creationId xmlns:a16="http://schemas.microsoft.com/office/drawing/2014/main" id="{4650A6B9-05B5-599F-CA86-3DE04976F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9" y="266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6" name="Freeform 652">
                <a:extLst>
                  <a:ext uri="{FF2B5EF4-FFF2-40B4-BE49-F238E27FC236}">
                    <a16:creationId xmlns:a16="http://schemas.microsoft.com/office/drawing/2014/main" id="{DE1511FF-09B5-51C2-F0F2-B58DCD2FE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9" y="2635"/>
                <a:ext cx="15" cy="8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5 h 10"/>
                  <a:gd name="T4" fmla="*/ 1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5"/>
                    </a:lnTo>
                    <a:lnTo>
                      <a:pt x="1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7" name="Freeform 653">
                <a:extLst>
                  <a:ext uri="{FF2B5EF4-FFF2-40B4-BE49-F238E27FC236}">
                    <a16:creationId xmlns:a16="http://schemas.microsoft.com/office/drawing/2014/main" id="{606FC561-F00C-7071-54F3-9CBFF74B0A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9" y="2630"/>
                <a:ext cx="15" cy="9"/>
              </a:xfrm>
              <a:custGeom>
                <a:avLst/>
                <a:gdLst>
                  <a:gd name="T0" fmla="*/ 15 w 15"/>
                  <a:gd name="T1" fmla="*/ 4 h 9"/>
                  <a:gd name="T2" fmla="*/ 5 w 15"/>
                  <a:gd name="T3" fmla="*/ 0 h 9"/>
                  <a:gd name="T4" fmla="*/ 0 w 15"/>
                  <a:gd name="T5" fmla="*/ 9 h 9"/>
                  <a:gd name="T6" fmla="*/ 15 w 15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15" y="4"/>
                    </a:moveTo>
                    <a:lnTo>
                      <a:pt x="5" y="0"/>
                    </a:lnTo>
                    <a:lnTo>
                      <a:pt x="0" y="9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8" name="Freeform 654">
                <a:extLst>
                  <a:ext uri="{FF2B5EF4-FFF2-40B4-BE49-F238E27FC236}">
                    <a16:creationId xmlns:a16="http://schemas.microsoft.com/office/drawing/2014/main" id="{6C57F18D-A674-04F3-3C03-0B0FE0D92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630"/>
                <a:ext cx="1" cy="6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9" name="Freeform 655">
                <a:extLst>
                  <a:ext uri="{FF2B5EF4-FFF2-40B4-BE49-F238E27FC236}">
                    <a16:creationId xmlns:a16="http://schemas.microsoft.com/office/drawing/2014/main" id="{4A25BCBF-8525-D048-BEEF-7F35F59FA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63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0" name="Freeform 656">
                <a:extLst>
                  <a:ext uri="{FF2B5EF4-FFF2-40B4-BE49-F238E27FC236}">
                    <a16:creationId xmlns:a16="http://schemas.microsoft.com/office/drawing/2014/main" id="{7C3AE202-62FD-0CD9-C6CA-DEFF2D982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630"/>
                <a:ext cx="8" cy="6"/>
              </a:xfrm>
              <a:custGeom>
                <a:avLst/>
                <a:gdLst>
                  <a:gd name="T0" fmla="*/ 10 w 10"/>
                  <a:gd name="T1" fmla="*/ 4 h 4"/>
                  <a:gd name="T2" fmla="*/ 0 w 10"/>
                  <a:gd name="T3" fmla="*/ 0 h 4"/>
                  <a:gd name="T4" fmla="*/ 10 w 10"/>
                  <a:gd name="T5" fmla="*/ 4 h 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0" y="0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1" name="Freeform 657">
                <a:extLst>
                  <a:ext uri="{FF2B5EF4-FFF2-40B4-BE49-F238E27FC236}">
                    <a16:creationId xmlns:a16="http://schemas.microsoft.com/office/drawing/2014/main" id="{9B7CE752-5D00-1E32-1626-61599F32C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630"/>
                <a:ext cx="8" cy="6"/>
              </a:xfrm>
              <a:custGeom>
                <a:avLst/>
                <a:gdLst>
                  <a:gd name="T0" fmla="*/ 10 w 10"/>
                  <a:gd name="T1" fmla="*/ 4 h 4"/>
                  <a:gd name="T2" fmla="*/ 5 w 10"/>
                  <a:gd name="T3" fmla="*/ 0 h 4"/>
                  <a:gd name="T4" fmla="*/ 0 w 10"/>
                  <a:gd name="T5" fmla="*/ 0 h 4"/>
                  <a:gd name="T6" fmla="*/ 10 w 10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2" name="Freeform 658">
                <a:extLst>
                  <a:ext uri="{FF2B5EF4-FFF2-40B4-BE49-F238E27FC236}">
                    <a16:creationId xmlns:a16="http://schemas.microsoft.com/office/drawing/2014/main" id="{2AA36AA1-7830-CBE8-7980-54A001211F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606"/>
                <a:ext cx="9" cy="5"/>
              </a:xfrm>
              <a:custGeom>
                <a:avLst/>
                <a:gdLst>
                  <a:gd name="T0" fmla="*/ 9 w 9"/>
                  <a:gd name="T1" fmla="*/ 0 h 5"/>
                  <a:gd name="T2" fmla="*/ 0 w 9"/>
                  <a:gd name="T3" fmla="*/ 0 h 5"/>
                  <a:gd name="T4" fmla="*/ 9 w 9"/>
                  <a:gd name="T5" fmla="*/ 5 h 5"/>
                  <a:gd name="T6" fmla="*/ 9 w 9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0" y="0"/>
                    </a:lnTo>
                    <a:lnTo>
                      <a:pt x="9" y="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3" name="Freeform 659">
                <a:extLst>
                  <a:ext uri="{FF2B5EF4-FFF2-40B4-BE49-F238E27FC236}">
                    <a16:creationId xmlns:a16="http://schemas.microsoft.com/office/drawing/2014/main" id="{E9121BC7-26F8-7985-825B-586948BC5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601"/>
                <a:ext cx="9" cy="6"/>
              </a:xfrm>
              <a:custGeom>
                <a:avLst/>
                <a:gdLst>
                  <a:gd name="T0" fmla="*/ 9 w 9"/>
                  <a:gd name="T1" fmla="*/ 4 h 4"/>
                  <a:gd name="T2" fmla="*/ 5 w 9"/>
                  <a:gd name="T3" fmla="*/ 0 h 4"/>
                  <a:gd name="T4" fmla="*/ 0 w 9"/>
                  <a:gd name="T5" fmla="*/ 4 h 4"/>
                  <a:gd name="T6" fmla="*/ 9 w 9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4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4" name="Freeform 660">
                <a:extLst>
                  <a:ext uri="{FF2B5EF4-FFF2-40B4-BE49-F238E27FC236}">
                    <a16:creationId xmlns:a16="http://schemas.microsoft.com/office/drawing/2014/main" id="{49380149-09F9-5F1A-E659-339911DCB7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601"/>
                <a:ext cx="1" cy="6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5" name="Freeform 661">
                <a:extLst>
                  <a:ext uri="{FF2B5EF4-FFF2-40B4-BE49-F238E27FC236}">
                    <a16:creationId xmlns:a16="http://schemas.microsoft.com/office/drawing/2014/main" id="{5A3D257A-694F-AE6E-E2DE-5C276B0C9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6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6" name="Freeform 662">
                <a:extLst>
                  <a:ext uri="{FF2B5EF4-FFF2-40B4-BE49-F238E27FC236}">
                    <a16:creationId xmlns:a16="http://schemas.microsoft.com/office/drawing/2014/main" id="{21E4C24B-75C8-F200-1216-E80EEBB90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601"/>
                <a:ext cx="8" cy="6"/>
              </a:xfrm>
              <a:custGeom>
                <a:avLst/>
                <a:gdLst>
                  <a:gd name="T0" fmla="*/ 9 w 9"/>
                  <a:gd name="T1" fmla="*/ 0 h 4"/>
                  <a:gd name="T2" fmla="*/ 0 w 9"/>
                  <a:gd name="T3" fmla="*/ 0 h 4"/>
                  <a:gd name="T4" fmla="*/ 4 w 9"/>
                  <a:gd name="T5" fmla="*/ 4 h 4"/>
                  <a:gd name="T6" fmla="*/ 9 w 9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7" name="Freeform 663">
                <a:extLst>
                  <a:ext uri="{FF2B5EF4-FFF2-40B4-BE49-F238E27FC236}">
                    <a16:creationId xmlns:a16="http://schemas.microsoft.com/office/drawing/2014/main" id="{2C1C5A49-607E-F5D7-A59D-408DCD6F10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597"/>
                <a:ext cx="8" cy="5"/>
              </a:xfrm>
              <a:custGeom>
                <a:avLst/>
                <a:gdLst>
                  <a:gd name="T0" fmla="*/ 9 w 9"/>
                  <a:gd name="T1" fmla="*/ 5 h 5"/>
                  <a:gd name="T2" fmla="*/ 0 w 9"/>
                  <a:gd name="T3" fmla="*/ 0 h 5"/>
                  <a:gd name="T4" fmla="*/ 0 w 9"/>
                  <a:gd name="T5" fmla="*/ 5 h 5"/>
                  <a:gd name="T6" fmla="*/ 9 w 9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8" name="Freeform 664">
                <a:extLst>
                  <a:ext uri="{FF2B5EF4-FFF2-40B4-BE49-F238E27FC236}">
                    <a16:creationId xmlns:a16="http://schemas.microsoft.com/office/drawing/2014/main" id="{05C8387E-248C-1A1A-2E28-79D4FAD59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571"/>
                <a:ext cx="10" cy="6"/>
              </a:xfrm>
              <a:custGeom>
                <a:avLst/>
                <a:gdLst>
                  <a:gd name="T0" fmla="*/ 10 w 10"/>
                  <a:gd name="T1" fmla="*/ 0 h 4"/>
                  <a:gd name="T2" fmla="*/ 0 w 10"/>
                  <a:gd name="T3" fmla="*/ 0 h 4"/>
                  <a:gd name="T4" fmla="*/ 5 w 10"/>
                  <a:gd name="T5" fmla="*/ 4 h 4"/>
                  <a:gd name="T6" fmla="*/ 10 w 10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10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9" name="Rectangle 665">
                <a:extLst>
                  <a:ext uri="{FF2B5EF4-FFF2-40B4-BE49-F238E27FC236}">
                    <a16:creationId xmlns:a16="http://schemas.microsoft.com/office/drawing/2014/main" id="{2E5441AF-7980-CC72-FE73-CC61156A9D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8" y="2571"/>
                <a:ext cx="10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560" name="Freeform 666">
                <a:extLst>
                  <a:ext uri="{FF2B5EF4-FFF2-40B4-BE49-F238E27FC236}">
                    <a16:creationId xmlns:a16="http://schemas.microsoft.com/office/drawing/2014/main" id="{407FE74A-F728-18F5-3C98-08CF144D9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2571"/>
                <a:ext cx="5" cy="3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0 h 1"/>
                  <a:gd name="T4" fmla="*/ 0 w 5"/>
                  <a:gd name="T5" fmla="*/ 0 h 1"/>
                  <a:gd name="T6" fmla="*/ 5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1" name="Freeform 667">
                <a:extLst>
                  <a:ext uri="{FF2B5EF4-FFF2-40B4-BE49-F238E27FC236}">
                    <a16:creationId xmlns:a16="http://schemas.microsoft.com/office/drawing/2014/main" id="{CB89E3DB-7BA8-3486-A9D5-4F554DA3C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2571"/>
                <a:ext cx="5" cy="3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0 h 1"/>
                  <a:gd name="T4" fmla="*/ 0 w 5"/>
                  <a:gd name="T5" fmla="*/ 0 h 1"/>
                  <a:gd name="T6" fmla="*/ 5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2" name="Freeform 668">
                <a:extLst>
                  <a:ext uri="{FF2B5EF4-FFF2-40B4-BE49-F238E27FC236}">
                    <a16:creationId xmlns:a16="http://schemas.microsoft.com/office/drawing/2014/main" id="{D1A3C4D1-C7F4-8BEF-B45A-4D184D78C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563"/>
                <a:ext cx="17" cy="8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10 h 10"/>
                  <a:gd name="T4" fmla="*/ 1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10"/>
                    </a:lnTo>
                    <a:lnTo>
                      <a:pt x="1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3" name="Freeform 669">
                <a:extLst>
                  <a:ext uri="{FF2B5EF4-FFF2-40B4-BE49-F238E27FC236}">
                    <a16:creationId xmlns:a16="http://schemas.microsoft.com/office/drawing/2014/main" id="{08B779FE-D98E-7058-FD19-8946DF3CF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563"/>
                <a:ext cx="17" cy="8"/>
              </a:xfrm>
              <a:custGeom>
                <a:avLst/>
                <a:gdLst>
                  <a:gd name="T0" fmla="*/ 15 w 15"/>
                  <a:gd name="T1" fmla="*/ 0 h 10"/>
                  <a:gd name="T2" fmla="*/ 5 w 15"/>
                  <a:gd name="T3" fmla="*/ 0 h 10"/>
                  <a:gd name="T4" fmla="*/ 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5" y="0"/>
                    </a:lnTo>
                    <a:lnTo>
                      <a:pt x="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4" name="Freeform 670">
                <a:extLst>
                  <a:ext uri="{FF2B5EF4-FFF2-40B4-BE49-F238E27FC236}">
                    <a16:creationId xmlns:a16="http://schemas.microsoft.com/office/drawing/2014/main" id="{6D383B07-24E5-2B28-9CE3-737304028C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2539"/>
                <a:ext cx="7" cy="5"/>
              </a:xfrm>
              <a:custGeom>
                <a:avLst/>
                <a:gdLst>
                  <a:gd name="T0" fmla="*/ 9 w 9"/>
                  <a:gd name="T1" fmla="*/ 5 h 5"/>
                  <a:gd name="T2" fmla="*/ 0 w 9"/>
                  <a:gd name="T3" fmla="*/ 0 h 5"/>
                  <a:gd name="T4" fmla="*/ 9 w 9"/>
                  <a:gd name="T5" fmla="*/ 5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0" y="0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5" name="Freeform 671">
                <a:extLst>
                  <a:ext uri="{FF2B5EF4-FFF2-40B4-BE49-F238E27FC236}">
                    <a16:creationId xmlns:a16="http://schemas.microsoft.com/office/drawing/2014/main" id="{87FF8BCA-564C-6509-D047-B0701D8CF2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2539"/>
                <a:ext cx="7" cy="5"/>
              </a:xfrm>
              <a:custGeom>
                <a:avLst/>
                <a:gdLst>
                  <a:gd name="T0" fmla="*/ 9 w 9"/>
                  <a:gd name="T1" fmla="*/ 5 h 5"/>
                  <a:gd name="T2" fmla="*/ 0 w 9"/>
                  <a:gd name="T3" fmla="*/ 0 h 5"/>
                  <a:gd name="T4" fmla="*/ 0 w 9"/>
                  <a:gd name="T5" fmla="*/ 0 h 5"/>
                  <a:gd name="T6" fmla="*/ 9 w 9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0" y="0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6" name="Freeform 672">
                <a:extLst>
                  <a:ext uri="{FF2B5EF4-FFF2-40B4-BE49-F238E27FC236}">
                    <a16:creationId xmlns:a16="http://schemas.microsoft.com/office/drawing/2014/main" id="{0BDE8940-930B-2A4C-D982-963D8FDBE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7" y="2539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7" name="Freeform 673">
                <a:extLst>
                  <a:ext uri="{FF2B5EF4-FFF2-40B4-BE49-F238E27FC236}">
                    <a16:creationId xmlns:a16="http://schemas.microsoft.com/office/drawing/2014/main" id="{5ACE114D-C3CB-ADBD-CFEC-A0447846B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2" y="2542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8" name="Freeform 674">
                <a:extLst>
                  <a:ext uri="{FF2B5EF4-FFF2-40B4-BE49-F238E27FC236}">
                    <a16:creationId xmlns:a16="http://schemas.microsoft.com/office/drawing/2014/main" id="{334D536E-6AD2-D7C4-4328-50834C0751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2527"/>
                <a:ext cx="14" cy="15"/>
              </a:xfrm>
              <a:custGeom>
                <a:avLst/>
                <a:gdLst>
                  <a:gd name="T0" fmla="*/ 14 w 14"/>
                  <a:gd name="T1" fmla="*/ 0 h 15"/>
                  <a:gd name="T2" fmla="*/ 0 w 14"/>
                  <a:gd name="T3" fmla="*/ 10 h 15"/>
                  <a:gd name="T4" fmla="*/ 9 w 14"/>
                  <a:gd name="T5" fmla="*/ 15 h 15"/>
                  <a:gd name="T6" fmla="*/ 14 w 14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0"/>
                    </a:moveTo>
                    <a:lnTo>
                      <a:pt x="0" y="10"/>
                    </a:lnTo>
                    <a:lnTo>
                      <a:pt x="9" y="1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9" name="Freeform 675">
                <a:extLst>
                  <a:ext uri="{FF2B5EF4-FFF2-40B4-BE49-F238E27FC236}">
                    <a16:creationId xmlns:a16="http://schemas.microsoft.com/office/drawing/2014/main" id="{A21DD835-EC75-7840-8D5F-63DE914555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2524"/>
                <a:ext cx="14" cy="15"/>
              </a:xfrm>
              <a:custGeom>
                <a:avLst/>
                <a:gdLst>
                  <a:gd name="T0" fmla="*/ 14 w 14"/>
                  <a:gd name="T1" fmla="*/ 5 h 15"/>
                  <a:gd name="T2" fmla="*/ 4 w 14"/>
                  <a:gd name="T3" fmla="*/ 0 h 15"/>
                  <a:gd name="T4" fmla="*/ 0 w 14"/>
                  <a:gd name="T5" fmla="*/ 15 h 15"/>
                  <a:gd name="T6" fmla="*/ 14 w 14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5"/>
                    </a:moveTo>
                    <a:lnTo>
                      <a:pt x="4" y="0"/>
                    </a:lnTo>
                    <a:lnTo>
                      <a:pt x="0" y="15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0" name="Freeform 676">
                <a:extLst>
                  <a:ext uri="{FF2B5EF4-FFF2-40B4-BE49-F238E27FC236}">
                    <a16:creationId xmlns:a16="http://schemas.microsoft.com/office/drawing/2014/main" id="{10058018-C0B9-128A-3FA0-9F7B00A45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8" y="2505"/>
                <a:ext cx="0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1" name="Freeform 677">
                <a:extLst>
                  <a:ext uri="{FF2B5EF4-FFF2-40B4-BE49-F238E27FC236}">
                    <a16:creationId xmlns:a16="http://schemas.microsoft.com/office/drawing/2014/main" id="{D0E1F749-134A-D30C-E8F3-3C5617AB2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8" y="2505"/>
                <a:ext cx="0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2" name="Freeform 678">
                <a:extLst>
                  <a:ext uri="{FF2B5EF4-FFF2-40B4-BE49-F238E27FC236}">
                    <a16:creationId xmlns:a16="http://schemas.microsoft.com/office/drawing/2014/main" id="{531F4381-1C53-805A-534B-2862AC3EE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7" y="2495"/>
                <a:ext cx="15" cy="15"/>
              </a:xfrm>
              <a:custGeom>
                <a:avLst/>
                <a:gdLst>
                  <a:gd name="T0" fmla="*/ 15 w 15"/>
                  <a:gd name="T1" fmla="*/ 0 h 15"/>
                  <a:gd name="T2" fmla="*/ 0 w 15"/>
                  <a:gd name="T3" fmla="*/ 10 h 15"/>
                  <a:gd name="T4" fmla="*/ 10 w 15"/>
                  <a:gd name="T5" fmla="*/ 15 h 15"/>
                  <a:gd name="T6" fmla="*/ 15 w 15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0" y="10"/>
                    </a:lnTo>
                    <a:lnTo>
                      <a:pt x="10" y="15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3" name="Freeform 679">
                <a:extLst>
                  <a:ext uri="{FF2B5EF4-FFF2-40B4-BE49-F238E27FC236}">
                    <a16:creationId xmlns:a16="http://schemas.microsoft.com/office/drawing/2014/main" id="{B84F1B11-B8CC-53F0-B799-BEF304595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7" y="2490"/>
                <a:ext cx="15" cy="15"/>
              </a:xfrm>
              <a:custGeom>
                <a:avLst/>
                <a:gdLst>
                  <a:gd name="T0" fmla="*/ 15 w 15"/>
                  <a:gd name="T1" fmla="*/ 5 h 15"/>
                  <a:gd name="T2" fmla="*/ 10 w 15"/>
                  <a:gd name="T3" fmla="*/ 0 h 15"/>
                  <a:gd name="T4" fmla="*/ 0 w 15"/>
                  <a:gd name="T5" fmla="*/ 15 h 15"/>
                  <a:gd name="T6" fmla="*/ 15 w 15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5" y="5"/>
                    </a:moveTo>
                    <a:lnTo>
                      <a:pt x="10" y="0"/>
                    </a:lnTo>
                    <a:lnTo>
                      <a:pt x="0" y="15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4" name="Freeform 680">
                <a:extLst>
                  <a:ext uri="{FF2B5EF4-FFF2-40B4-BE49-F238E27FC236}">
                    <a16:creationId xmlns:a16="http://schemas.microsoft.com/office/drawing/2014/main" id="{9801D73C-0179-4A74-DED9-0399F0DF9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4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5" name="Freeform 681">
                <a:extLst>
                  <a:ext uri="{FF2B5EF4-FFF2-40B4-BE49-F238E27FC236}">
                    <a16:creationId xmlns:a16="http://schemas.microsoft.com/office/drawing/2014/main" id="{A3E84D7C-5B28-EBC2-568D-C3E96B502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4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6" name="Freeform 682">
                <a:extLst>
                  <a:ext uri="{FF2B5EF4-FFF2-40B4-BE49-F238E27FC236}">
                    <a16:creationId xmlns:a16="http://schemas.microsoft.com/office/drawing/2014/main" id="{F021FD43-7CC9-1C7C-F670-C4CAAC7B6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7" y="2461"/>
                <a:ext cx="14" cy="10"/>
              </a:xfrm>
              <a:custGeom>
                <a:avLst/>
                <a:gdLst>
                  <a:gd name="T0" fmla="*/ 14 w 14"/>
                  <a:gd name="T1" fmla="*/ 0 h 10"/>
                  <a:gd name="T2" fmla="*/ 0 w 14"/>
                  <a:gd name="T3" fmla="*/ 10 h 10"/>
                  <a:gd name="T4" fmla="*/ 9 w 14"/>
                  <a:gd name="T5" fmla="*/ 10 h 10"/>
                  <a:gd name="T6" fmla="*/ 14 w 14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lnTo>
                      <a:pt x="0" y="10"/>
                    </a:lnTo>
                    <a:lnTo>
                      <a:pt x="9" y="1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7" name="Freeform 683">
                <a:extLst>
                  <a:ext uri="{FF2B5EF4-FFF2-40B4-BE49-F238E27FC236}">
                    <a16:creationId xmlns:a16="http://schemas.microsoft.com/office/drawing/2014/main" id="{C72232E0-0BA9-99F1-9BCB-3BA05A870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7" y="2456"/>
                <a:ext cx="14" cy="15"/>
              </a:xfrm>
              <a:custGeom>
                <a:avLst/>
                <a:gdLst>
                  <a:gd name="T0" fmla="*/ 14 w 14"/>
                  <a:gd name="T1" fmla="*/ 5 h 15"/>
                  <a:gd name="T2" fmla="*/ 4 w 14"/>
                  <a:gd name="T3" fmla="*/ 0 h 15"/>
                  <a:gd name="T4" fmla="*/ 0 w 14"/>
                  <a:gd name="T5" fmla="*/ 15 h 15"/>
                  <a:gd name="T6" fmla="*/ 14 w 14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5"/>
                    </a:moveTo>
                    <a:lnTo>
                      <a:pt x="4" y="0"/>
                    </a:lnTo>
                    <a:lnTo>
                      <a:pt x="0" y="15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8" name="Freeform 684">
                <a:extLst>
                  <a:ext uri="{FF2B5EF4-FFF2-40B4-BE49-F238E27FC236}">
                    <a16:creationId xmlns:a16="http://schemas.microsoft.com/office/drawing/2014/main" id="{7CD299A9-47AD-3001-AE85-8D7880940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1" y="2432"/>
                <a:ext cx="10" cy="5"/>
              </a:xfrm>
              <a:custGeom>
                <a:avLst/>
                <a:gdLst>
                  <a:gd name="T0" fmla="*/ 10 w 10"/>
                  <a:gd name="T1" fmla="*/ 5 h 5"/>
                  <a:gd name="T2" fmla="*/ 0 w 10"/>
                  <a:gd name="T3" fmla="*/ 0 h 5"/>
                  <a:gd name="T4" fmla="*/ 10 w 10"/>
                  <a:gd name="T5" fmla="*/ 5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10" y="5"/>
                    </a:moveTo>
                    <a:lnTo>
                      <a:pt x="0" y="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9" name="Freeform 685">
                <a:extLst>
                  <a:ext uri="{FF2B5EF4-FFF2-40B4-BE49-F238E27FC236}">
                    <a16:creationId xmlns:a16="http://schemas.microsoft.com/office/drawing/2014/main" id="{E7941526-3633-AE7D-15BF-6770EE1582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1" y="2432"/>
                <a:ext cx="10" cy="5"/>
              </a:xfrm>
              <a:custGeom>
                <a:avLst/>
                <a:gdLst>
                  <a:gd name="T0" fmla="*/ 10 w 10"/>
                  <a:gd name="T1" fmla="*/ 5 h 5"/>
                  <a:gd name="T2" fmla="*/ 0 w 10"/>
                  <a:gd name="T3" fmla="*/ 0 h 5"/>
                  <a:gd name="T4" fmla="*/ 0 w 10"/>
                  <a:gd name="T5" fmla="*/ 0 h 5"/>
                  <a:gd name="T6" fmla="*/ 10 w 10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5"/>
                    </a:moveTo>
                    <a:lnTo>
                      <a:pt x="0" y="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0" name="Freeform 686">
                <a:extLst>
                  <a:ext uri="{FF2B5EF4-FFF2-40B4-BE49-F238E27FC236}">
                    <a16:creationId xmlns:a16="http://schemas.microsoft.com/office/drawing/2014/main" id="{99792D53-38FE-D073-C943-D98EDB2B4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2432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1" name="Freeform 687">
                <a:extLst>
                  <a:ext uri="{FF2B5EF4-FFF2-40B4-BE49-F238E27FC236}">
                    <a16:creationId xmlns:a16="http://schemas.microsoft.com/office/drawing/2014/main" id="{ABBDAA3A-E464-4B7D-C5D5-0179FB0927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4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2" name="Freeform 688">
                <a:extLst>
                  <a:ext uri="{FF2B5EF4-FFF2-40B4-BE49-F238E27FC236}">
                    <a16:creationId xmlns:a16="http://schemas.microsoft.com/office/drawing/2014/main" id="{2220CE04-96EA-8B1F-A080-36C09FB20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1" y="2423"/>
                <a:ext cx="17" cy="14"/>
              </a:xfrm>
              <a:custGeom>
                <a:avLst/>
                <a:gdLst>
                  <a:gd name="T0" fmla="*/ 15 w 15"/>
                  <a:gd name="T1" fmla="*/ 0 h 14"/>
                  <a:gd name="T2" fmla="*/ 0 w 15"/>
                  <a:gd name="T3" fmla="*/ 9 h 14"/>
                  <a:gd name="T4" fmla="*/ 10 w 15"/>
                  <a:gd name="T5" fmla="*/ 14 h 14"/>
                  <a:gd name="T6" fmla="*/ 15 w 15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0"/>
                    </a:moveTo>
                    <a:lnTo>
                      <a:pt x="0" y="9"/>
                    </a:lnTo>
                    <a:lnTo>
                      <a:pt x="10" y="1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3" name="Freeform 689">
                <a:extLst>
                  <a:ext uri="{FF2B5EF4-FFF2-40B4-BE49-F238E27FC236}">
                    <a16:creationId xmlns:a16="http://schemas.microsoft.com/office/drawing/2014/main" id="{F9697F7E-14A8-0314-5084-DFBD64A331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1" y="2418"/>
                <a:ext cx="17" cy="14"/>
              </a:xfrm>
              <a:custGeom>
                <a:avLst/>
                <a:gdLst>
                  <a:gd name="T0" fmla="*/ 15 w 15"/>
                  <a:gd name="T1" fmla="*/ 5 h 14"/>
                  <a:gd name="T2" fmla="*/ 5 w 15"/>
                  <a:gd name="T3" fmla="*/ 0 h 14"/>
                  <a:gd name="T4" fmla="*/ 0 w 15"/>
                  <a:gd name="T5" fmla="*/ 14 h 14"/>
                  <a:gd name="T6" fmla="*/ 15 w 15"/>
                  <a:gd name="T7" fmla="*/ 5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5"/>
                    </a:moveTo>
                    <a:lnTo>
                      <a:pt x="5" y="0"/>
                    </a:lnTo>
                    <a:lnTo>
                      <a:pt x="0" y="14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4" name="Freeform 690">
                <a:extLst>
                  <a:ext uri="{FF2B5EF4-FFF2-40B4-BE49-F238E27FC236}">
                    <a16:creationId xmlns:a16="http://schemas.microsoft.com/office/drawing/2014/main" id="{3213700E-9343-4770-495C-45447DA9DD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" y="2398"/>
                <a:ext cx="7" cy="5"/>
              </a:xfrm>
              <a:custGeom>
                <a:avLst/>
                <a:gdLst>
                  <a:gd name="T0" fmla="*/ 9 w 9"/>
                  <a:gd name="T1" fmla="*/ 0 h 5"/>
                  <a:gd name="T2" fmla="*/ 0 w 9"/>
                  <a:gd name="T3" fmla="*/ 0 h 5"/>
                  <a:gd name="T4" fmla="*/ 9 w 9"/>
                  <a:gd name="T5" fmla="*/ 5 h 5"/>
                  <a:gd name="T6" fmla="*/ 9 w 9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0" y="0"/>
                    </a:lnTo>
                    <a:lnTo>
                      <a:pt x="9" y="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5" name="Freeform 691">
                <a:extLst>
                  <a:ext uri="{FF2B5EF4-FFF2-40B4-BE49-F238E27FC236}">
                    <a16:creationId xmlns:a16="http://schemas.microsoft.com/office/drawing/2014/main" id="{5D554968-CBAB-FBB3-93F4-85DBFBEFA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" y="2393"/>
                <a:ext cx="7" cy="6"/>
              </a:xfrm>
              <a:custGeom>
                <a:avLst/>
                <a:gdLst>
                  <a:gd name="T0" fmla="*/ 9 w 9"/>
                  <a:gd name="T1" fmla="*/ 4 h 4"/>
                  <a:gd name="T2" fmla="*/ 0 w 9"/>
                  <a:gd name="T3" fmla="*/ 0 h 4"/>
                  <a:gd name="T4" fmla="*/ 0 w 9"/>
                  <a:gd name="T5" fmla="*/ 4 h 4"/>
                  <a:gd name="T6" fmla="*/ 9 w 9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4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6" name="Freeform 692">
                <a:extLst>
                  <a:ext uri="{FF2B5EF4-FFF2-40B4-BE49-F238E27FC236}">
                    <a16:creationId xmlns:a16="http://schemas.microsoft.com/office/drawing/2014/main" id="{E971D98F-0457-99C0-C044-4D882C957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393"/>
                <a:ext cx="3" cy="6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7" name="Freeform 693">
                <a:extLst>
                  <a:ext uri="{FF2B5EF4-FFF2-40B4-BE49-F238E27FC236}">
                    <a16:creationId xmlns:a16="http://schemas.microsoft.com/office/drawing/2014/main" id="{1C0836A6-3D87-A729-C8C4-0BEFA231C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393"/>
                <a:ext cx="3" cy="6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8" name="Freeform 694">
                <a:extLst>
                  <a:ext uri="{FF2B5EF4-FFF2-40B4-BE49-F238E27FC236}">
                    <a16:creationId xmlns:a16="http://schemas.microsoft.com/office/drawing/2014/main" id="{6CA4742A-A0AA-9401-1AB8-8134E3038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" y="2389"/>
                <a:ext cx="14" cy="9"/>
              </a:xfrm>
              <a:custGeom>
                <a:avLst/>
                <a:gdLst>
                  <a:gd name="T0" fmla="*/ 14 w 14"/>
                  <a:gd name="T1" fmla="*/ 0 h 9"/>
                  <a:gd name="T2" fmla="*/ 0 w 14"/>
                  <a:gd name="T3" fmla="*/ 5 h 9"/>
                  <a:gd name="T4" fmla="*/ 9 w 14"/>
                  <a:gd name="T5" fmla="*/ 9 h 9"/>
                  <a:gd name="T6" fmla="*/ 14 w 1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4" y="0"/>
                    </a:moveTo>
                    <a:lnTo>
                      <a:pt x="0" y="5"/>
                    </a:lnTo>
                    <a:lnTo>
                      <a:pt x="9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9" name="Freeform 695">
                <a:extLst>
                  <a:ext uri="{FF2B5EF4-FFF2-40B4-BE49-F238E27FC236}">
                    <a16:creationId xmlns:a16="http://schemas.microsoft.com/office/drawing/2014/main" id="{80FB08FA-93EB-B1C4-3F5C-5E9C6A2E7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" y="2384"/>
                <a:ext cx="14" cy="8"/>
              </a:xfrm>
              <a:custGeom>
                <a:avLst/>
                <a:gdLst>
                  <a:gd name="T0" fmla="*/ 14 w 14"/>
                  <a:gd name="T1" fmla="*/ 5 h 10"/>
                  <a:gd name="T2" fmla="*/ 4 w 14"/>
                  <a:gd name="T3" fmla="*/ 0 h 10"/>
                  <a:gd name="T4" fmla="*/ 0 w 14"/>
                  <a:gd name="T5" fmla="*/ 10 h 10"/>
                  <a:gd name="T6" fmla="*/ 14 w 14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4" y="5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0" name="Freeform 696">
                <a:extLst>
                  <a:ext uri="{FF2B5EF4-FFF2-40B4-BE49-F238E27FC236}">
                    <a16:creationId xmlns:a16="http://schemas.microsoft.com/office/drawing/2014/main" id="{4230FAC9-2ED6-B26C-39C2-7C6E43B7F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60"/>
                <a:ext cx="10" cy="5"/>
              </a:xfrm>
              <a:custGeom>
                <a:avLst/>
                <a:gdLst>
                  <a:gd name="T0" fmla="*/ 10 w 10"/>
                  <a:gd name="T1" fmla="*/ 0 h 5"/>
                  <a:gd name="T2" fmla="*/ 0 w 10"/>
                  <a:gd name="T3" fmla="*/ 0 h 5"/>
                  <a:gd name="T4" fmla="*/ 10 w 10"/>
                  <a:gd name="T5" fmla="*/ 5 h 5"/>
                  <a:gd name="T6" fmla="*/ 10 w 10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lnTo>
                      <a:pt x="0" y="0"/>
                    </a:lnTo>
                    <a:lnTo>
                      <a:pt x="10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1" name="Freeform 697">
                <a:extLst>
                  <a:ext uri="{FF2B5EF4-FFF2-40B4-BE49-F238E27FC236}">
                    <a16:creationId xmlns:a16="http://schemas.microsoft.com/office/drawing/2014/main" id="{1EFABEDF-F921-021D-0701-E92EDDE7D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55"/>
                <a:ext cx="10" cy="5"/>
              </a:xfrm>
              <a:custGeom>
                <a:avLst/>
                <a:gdLst>
                  <a:gd name="T0" fmla="*/ 10 w 10"/>
                  <a:gd name="T1" fmla="*/ 5 h 5"/>
                  <a:gd name="T2" fmla="*/ 0 w 10"/>
                  <a:gd name="T3" fmla="*/ 0 h 5"/>
                  <a:gd name="T4" fmla="*/ 0 w 10"/>
                  <a:gd name="T5" fmla="*/ 5 h 5"/>
                  <a:gd name="T6" fmla="*/ 10 w 10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2" name="Freeform 698">
                <a:extLst>
                  <a:ext uri="{FF2B5EF4-FFF2-40B4-BE49-F238E27FC236}">
                    <a16:creationId xmlns:a16="http://schemas.microsoft.com/office/drawing/2014/main" id="{96F64938-8D96-0A80-E6BA-B104EA9FA6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" y="235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3" name="Freeform 699">
                <a:extLst>
                  <a:ext uri="{FF2B5EF4-FFF2-40B4-BE49-F238E27FC236}">
                    <a16:creationId xmlns:a16="http://schemas.microsoft.com/office/drawing/2014/main" id="{58F5856C-30B4-9BE9-2CE6-8FD695CA4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" y="235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4" name="Freeform 700">
                <a:extLst>
                  <a:ext uri="{FF2B5EF4-FFF2-40B4-BE49-F238E27FC236}">
                    <a16:creationId xmlns:a16="http://schemas.microsoft.com/office/drawing/2014/main" id="{28CDD279-6BD4-8DC1-078E-C68D686946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48"/>
                <a:ext cx="15" cy="10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5 h 10"/>
                  <a:gd name="T4" fmla="*/ 1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5"/>
                    </a:lnTo>
                    <a:lnTo>
                      <a:pt x="1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5" name="Freeform 701">
                <a:extLst>
                  <a:ext uri="{FF2B5EF4-FFF2-40B4-BE49-F238E27FC236}">
                    <a16:creationId xmlns:a16="http://schemas.microsoft.com/office/drawing/2014/main" id="{A91A6498-DE47-B8AA-FC1D-8B006C9F81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48"/>
                <a:ext cx="15" cy="7"/>
              </a:xfrm>
              <a:custGeom>
                <a:avLst/>
                <a:gdLst>
                  <a:gd name="T0" fmla="*/ 15 w 15"/>
                  <a:gd name="T1" fmla="*/ 0 h 5"/>
                  <a:gd name="T2" fmla="*/ 5 w 15"/>
                  <a:gd name="T3" fmla="*/ 0 h 5"/>
                  <a:gd name="T4" fmla="*/ 0 w 15"/>
                  <a:gd name="T5" fmla="*/ 5 h 5"/>
                  <a:gd name="T6" fmla="*/ 15 w 1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1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6" name="Freeform 702">
                <a:extLst>
                  <a:ext uri="{FF2B5EF4-FFF2-40B4-BE49-F238E27FC236}">
                    <a16:creationId xmlns:a16="http://schemas.microsoft.com/office/drawing/2014/main" id="{2A10EBC9-D732-12D6-E599-3ECD46CFB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" y="2319"/>
                <a:ext cx="9" cy="10"/>
              </a:xfrm>
              <a:custGeom>
                <a:avLst/>
                <a:gdLst>
                  <a:gd name="T0" fmla="*/ 9 w 9"/>
                  <a:gd name="T1" fmla="*/ 0 h 10"/>
                  <a:gd name="T2" fmla="*/ 0 w 9"/>
                  <a:gd name="T3" fmla="*/ 5 h 10"/>
                  <a:gd name="T4" fmla="*/ 9 w 9"/>
                  <a:gd name="T5" fmla="*/ 10 h 10"/>
                  <a:gd name="T6" fmla="*/ 9 w 9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9" y="0"/>
                    </a:moveTo>
                    <a:lnTo>
                      <a:pt x="0" y="5"/>
                    </a:lnTo>
                    <a:lnTo>
                      <a:pt x="9" y="1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7" name="Freeform 703">
                <a:extLst>
                  <a:ext uri="{FF2B5EF4-FFF2-40B4-BE49-F238E27FC236}">
                    <a16:creationId xmlns:a16="http://schemas.microsoft.com/office/drawing/2014/main" id="{67CE13BD-C921-7843-A1E8-A9BB835D1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" y="2316"/>
                <a:ext cx="9" cy="10"/>
              </a:xfrm>
              <a:custGeom>
                <a:avLst/>
                <a:gdLst>
                  <a:gd name="T0" fmla="*/ 9 w 9"/>
                  <a:gd name="T1" fmla="*/ 5 h 10"/>
                  <a:gd name="T2" fmla="*/ 4 w 9"/>
                  <a:gd name="T3" fmla="*/ 0 h 10"/>
                  <a:gd name="T4" fmla="*/ 0 w 9"/>
                  <a:gd name="T5" fmla="*/ 10 h 10"/>
                  <a:gd name="T6" fmla="*/ 9 w 9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9" y="5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8" name="Freeform 704">
                <a:extLst>
                  <a:ext uri="{FF2B5EF4-FFF2-40B4-BE49-F238E27FC236}">
                    <a16:creationId xmlns:a16="http://schemas.microsoft.com/office/drawing/2014/main" id="{B6BCB005-3BF2-0DB8-4388-A3A54CA05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4" y="2316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9" name="Rectangle 705">
                <a:extLst>
                  <a:ext uri="{FF2B5EF4-FFF2-40B4-BE49-F238E27FC236}">
                    <a16:creationId xmlns:a16="http://schemas.microsoft.com/office/drawing/2014/main" id="{6B2BF887-73B2-9523-EE7A-EE11C78A67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4" y="2316"/>
                <a:ext cx="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600" name="Freeform 706">
                <a:extLst>
                  <a:ext uri="{FF2B5EF4-FFF2-40B4-BE49-F238E27FC236}">
                    <a16:creationId xmlns:a16="http://schemas.microsoft.com/office/drawing/2014/main" id="{E46EA7B2-BA0B-EBA5-E811-26A58C6F13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2316"/>
                <a:ext cx="10" cy="5"/>
              </a:xfrm>
              <a:custGeom>
                <a:avLst/>
                <a:gdLst>
                  <a:gd name="T0" fmla="*/ 10 w 10"/>
                  <a:gd name="T1" fmla="*/ 0 h 5"/>
                  <a:gd name="T2" fmla="*/ 0 w 10"/>
                  <a:gd name="T3" fmla="*/ 0 h 5"/>
                  <a:gd name="T4" fmla="*/ 5 w 10"/>
                  <a:gd name="T5" fmla="*/ 5 h 5"/>
                  <a:gd name="T6" fmla="*/ 10 w 10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1" name="Freeform 707">
                <a:extLst>
                  <a:ext uri="{FF2B5EF4-FFF2-40B4-BE49-F238E27FC236}">
                    <a16:creationId xmlns:a16="http://schemas.microsoft.com/office/drawing/2014/main" id="{0E25BCB5-0C3F-9649-543A-ACCADDF0F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2311"/>
                <a:ext cx="10" cy="5"/>
              </a:xfrm>
              <a:custGeom>
                <a:avLst/>
                <a:gdLst>
                  <a:gd name="T0" fmla="*/ 10 w 10"/>
                  <a:gd name="T1" fmla="*/ 5 h 5"/>
                  <a:gd name="T2" fmla="*/ 0 w 10"/>
                  <a:gd name="T3" fmla="*/ 0 h 5"/>
                  <a:gd name="T4" fmla="*/ 0 w 10"/>
                  <a:gd name="T5" fmla="*/ 5 h 5"/>
                  <a:gd name="T6" fmla="*/ 10 w 10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2" name="Freeform 708">
                <a:extLst>
                  <a:ext uri="{FF2B5EF4-FFF2-40B4-BE49-F238E27FC236}">
                    <a16:creationId xmlns:a16="http://schemas.microsoft.com/office/drawing/2014/main" id="{82915175-A341-A94C-CA9C-CA3F4F501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2282"/>
                <a:ext cx="15" cy="10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10 h 10"/>
                  <a:gd name="T4" fmla="*/ 1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10"/>
                    </a:lnTo>
                    <a:lnTo>
                      <a:pt x="1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3" name="Freeform 709">
                <a:extLst>
                  <a:ext uri="{FF2B5EF4-FFF2-40B4-BE49-F238E27FC236}">
                    <a16:creationId xmlns:a16="http://schemas.microsoft.com/office/drawing/2014/main" id="{219F9FAC-6EEA-42C4-9F50-0279A0DED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2278"/>
                <a:ext cx="15" cy="14"/>
              </a:xfrm>
              <a:custGeom>
                <a:avLst/>
                <a:gdLst>
                  <a:gd name="T0" fmla="*/ 15 w 15"/>
                  <a:gd name="T1" fmla="*/ 4 h 14"/>
                  <a:gd name="T2" fmla="*/ 5 w 15"/>
                  <a:gd name="T3" fmla="*/ 0 h 14"/>
                  <a:gd name="T4" fmla="*/ 0 w 15"/>
                  <a:gd name="T5" fmla="*/ 14 h 14"/>
                  <a:gd name="T6" fmla="*/ 15 w 15"/>
                  <a:gd name="T7" fmla="*/ 4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4"/>
                    </a:moveTo>
                    <a:lnTo>
                      <a:pt x="5" y="0"/>
                    </a:lnTo>
                    <a:lnTo>
                      <a:pt x="0" y="14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4" name="Freeform 710">
                <a:extLst>
                  <a:ext uri="{FF2B5EF4-FFF2-40B4-BE49-F238E27FC236}">
                    <a16:creationId xmlns:a16="http://schemas.microsoft.com/office/drawing/2014/main" id="{C2F1F605-E2E0-958E-F759-AE2DC85BE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2278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5" name="Freeform 711">
                <a:extLst>
                  <a:ext uri="{FF2B5EF4-FFF2-40B4-BE49-F238E27FC236}">
                    <a16:creationId xmlns:a16="http://schemas.microsoft.com/office/drawing/2014/main" id="{0E0F34E8-EB24-0EC9-5603-2963EB7E6B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" y="228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6" name="Freeform 712">
                <a:extLst>
                  <a:ext uri="{FF2B5EF4-FFF2-40B4-BE49-F238E27FC236}">
                    <a16:creationId xmlns:a16="http://schemas.microsoft.com/office/drawing/2014/main" id="{A2035DE0-B438-55E7-EC74-69DEE8794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4" y="2278"/>
                <a:ext cx="8" cy="4"/>
              </a:xfrm>
              <a:custGeom>
                <a:avLst/>
                <a:gdLst>
                  <a:gd name="T0" fmla="*/ 10 w 10"/>
                  <a:gd name="T1" fmla="*/ 4 h 4"/>
                  <a:gd name="T2" fmla="*/ 0 w 10"/>
                  <a:gd name="T3" fmla="*/ 0 h 4"/>
                  <a:gd name="T4" fmla="*/ 10 w 10"/>
                  <a:gd name="T5" fmla="*/ 4 h 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0" y="0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7" name="Freeform 713">
                <a:extLst>
                  <a:ext uri="{FF2B5EF4-FFF2-40B4-BE49-F238E27FC236}">
                    <a16:creationId xmlns:a16="http://schemas.microsoft.com/office/drawing/2014/main" id="{25C1182F-EA6D-899A-8BE0-5557C123BB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4" y="2278"/>
                <a:ext cx="8" cy="4"/>
              </a:xfrm>
              <a:custGeom>
                <a:avLst/>
                <a:gdLst>
                  <a:gd name="T0" fmla="*/ 10 w 10"/>
                  <a:gd name="T1" fmla="*/ 4 h 4"/>
                  <a:gd name="T2" fmla="*/ 0 w 10"/>
                  <a:gd name="T3" fmla="*/ 0 h 4"/>
                  <a:gd name="T4" fmla="*/ 0 w 10"/>
                  <a:gd name="T5" fmla="*/ 0 h 4"/>
                  <a:gd name="T6" fmla="*/ 10 w 10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0" y="0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8" name="Freeform 714">
                <a:extLst>
                  <a:ext uri="{FF2B5EF4-FFF2-40B4-BE49-F238E27FC236}">
                    <a16:creationId xmlns:a16="http://schemas.microsoft.com/office/drawing/2014/main" id="{D5815E46-7124-15D2-E197-F637597F5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" y="2244"/>
                <a:ext cx="16" cy="14"/>
              </a:xfrm>
              <a:custGeom>
                <a:avLst/>
                <a:gdLst>
                  <a:gd name="T0" fmla="*/ 14 w 14"/>
                  <a:gd name="T1" fmla="*/ 0 h 14"/>
                  <a:gd name="T2" fmla="*/ 0 w 14"/>
                  <a:gd name="T3" fmla="*/ 9 h 14"/>
                  <a:gd name="T4" fmla="*/ 9 w 14"/>
                  <a:gd name="T5" fmla="*/ 14 h 14"/>
                  <a:gd name="T6" fmla="*/ 14 w 14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14" y="0"/>
                    </a:moveTo>
                    <a:lnTo>
                      <a:pt x="0" y="9"/>
                    </a:lnTo>
                    <a:lnTo>
                      <a:pt x="9" y="1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9" name="Freeform 715">
                <a:extLst>
                  <a:ext uri="{FF2B5EF4-FFF2-40B4-BE49-F238E27FC236}">
                    <a16:creationId xmlns:a16="http://schemas.microsoft.com/office/drawing/2014/main" id="{F00EC829-3466-FFEC-C1DF-819D18D28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" y="2239"/>
                <a:ext cx="16" cy="14"/>
              </a:xfrm>
              <a:custGeom>
                <a:avLst/>
                <a:gdLst>
                  <a:gd name="T0" fmla="*/ 14 w 14"/>
                  <a:gd name="T1" fmla="*/ 5 h 14"/>
                  <a:gd name="T2" fmla="*/ 4 w 14"/>
                  <a:gd name="T3" fmla="*/ 0 h 14"/>
                  <a:gd name="T4" fmla="*/ 0 w 14"/>
                  <a:gd name="T5" fmla="*/ 14 h 14"/>
                  <a:gd name="T6" fmla="*/ 14 w 14"/>
                  <a:gd name="T7" fmla="*/ 5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14" y="5"/>
                    </a:moveTo>
                    <a:lnTo>
                      <a:pt x="4" y="0"/>
                    </a:lnTo>
                    <a:lnTo>
                      <a:pt x="0" y="14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0" name="Freeform 716">
                <a:extLst>
                  <a:ext uri="{FF2B5EF4-FFF2-40B4-BE49-F238E27FC236}">
                    <a16:creationId xmlns:a16="http://schemas.microsoft.com/office/drawing/2014/main" id="{5EB9CE4A-C097-5278-A54F-AD5C87EBD3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8" y="223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1" name="Freeform 717">
                <a:extLst>
                  <a:ext uri="{FF2B5EF4-FFF2-40B4-BE49-F238E27FC236}">
                    <a16:creationId xmlns:a16="http://schemas.microsoft.com/office/drawing/2014/main" id="{3E1EE74B-6380-6C0E-6497-906D33F000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8" y="223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2" name="Freeform 718">
                <a:extLst>
                  <a:ext uri="{FF2B5EF4-FFF2-40B4-BE49-F238E27FC236}">
                    <a16:creationId xmlns:a16="http://schemas.microsoft.com/office/drawing/2014/main" id="{51D507FE-658F-77EE-D352-74E51AA8DA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8" y="2210"/>
                <a:ext cx="15" cy="10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10 h 10"/>
                  <a:gd name="T4" fmla="*/ 1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10"/>
                    </a:lnTo>
                    <a:lnTo>
                      <a:pt x="1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3" name="Freeform 719">
                <a:extLst>
                  <a:ext uri="{FF2B5EF4-FFF2-40B4-BE49-F238E27FC236}">
                    <a16:creationId xmlns:a16="http://schemas.microsoft.com/office/drawing/2014/main" id="{AFA84C3E-F880-98C6-DE9B-FC1912DE5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8" y="2205"/>
                <a:ext cx="15" cy="15"/>
              </a:xfrm>
              <a:custGeom>
                <a:avLst/>
                <a:gdLst>
                  <a:gd name="T0" fmla="*/ 15 w 15"/>
                  <a:gd name="T1" fmla="*/ 5 h 15"/>
                  <a:gd name="T2" fmla="*/ 5 w 15"/>
                  <a:gd name="T3" fmla="*/ 0 h 15"/>
                  <a:gd name="T4" fmla="*/ 0 w 15"/>
                  <a:gd name="T5" fmla="*/ 15 h 15"/>
                  <a:gd name="T6" fmla="*/ 15 w 15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5" y="5"/>
                    </a:moveTo>
                    <a:lnTo>
                      <a:pt x="5" y="0"/>
                    </a:lnTo>
                    <a:lnTo>
                      <a:pt x="0" y="15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4" name="Freeform 720">
                <a:extLst>
                  <a:ext uri="{FF2B5EF4-FFF2-40B4-BE49-F238E27FC236}">
                    <a16:creationId xmlns:a16="http://schemas.microsoft.com/office/drawing/2014/main" id="{8FC1DA25-C585-5938-044C-91E2AC4185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3" y="2200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5" name="Freeform 721">
                <a:extLst>
                  <a:ext uri="{FF2B5EF4-FFF2-40B4-BE49-F238E27FC236}">
                    <a16:creationId xmlns:a16="http://schemas.microsoft.com/office/drawing/2014/main" id="{D076471B-8CC7-DD40-678F-B63096A5A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3" y="2200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6" name="Freeform 722">
                <a:extLst>
                  <a:ext uri="{FF2B5EF4-FFF2-40B4-BE49-F238E27FC236}">
                    <a16:creationId xmlns:a16="http://schemas.microsoft.com/office/drawing/2014/main" id="{D3DE62C1-19EA-29C1-8729-7F7261325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3" y="2170"/>
                <a:ext cx="14" cy="15"/>
              </a:xfrm>
              <a:custGeom>
                <a:avLst/>
                <a:gdLst>
                  <a:gd name="T0" fmla="*/ 14 w 14"/>
                  <a:gd name="T1" fmla="*/ 0 h 15"/>
                  <a:gd name="T2" fmla="*/ 0 w 14"/>
                  <a:gd name="T3" fmla="*/ 10 h 15"/>
                  <a:gd name="T4" fmla="*/ 9 w 14"/>
                  <a:gd name="T5" fmla="*/ 15 h 15"/>
                  <a:gd name="T6" fmla="*/ 14 w 14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0"/>
                    </a:moveTo>
                    <a:lnTo>
                      <a:pt x="0" y="10"/>
                    </a:lnTo>
                    <a:lnTo>
                      <a:pt x="9" y="1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7" name="Freeform 723">
                <a:extLst>
                  <a:ext uri="{FF2B5EF4-FFF2-40B4-BE49-F238E27FC236}">
                    <a16:creationId xmlns:a16="http://schemas.microsoft.com/office/drawing/2014/main" id="{5ED24425-8DBD-3D99-7D08-22AFA230C9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3" y="2166"/>
                <a:ext cx="14" cy="15"/>
              </a:xfrm>
              <a:custGeom>
                <a:avLst/>
                <a:gdLst>
                  <a:gd name="T0" fmla="*/ 14 w 14"/>
                  <a:gd name="T1" fmla="*/ 5 h 15"/>
                  <a:gd name="T2" fmla="*/ 4 w 14"/>
                  <a:gd name="T3" fmla="*/ 0 h 15"/>
                  <a:gd name="T4" fmla="*/ 0 w 14"/>
                  <a:gd name="T5" fmla="*/ 15 h 15"/>
                  <a:gd name="T6" fmla="*/ 14 w 14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5"/>
                    </a:moveTo>
                    <a:lnTo>
                      <a:pt x="4" y="0"/>
                    </a:lnTo>
                    <a:lnTo>
                      <a:pt x="0" y="15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8" name="Freeform 724">
                <a:extLst>
                  <a:ext uri="{FF2B5EF4-FFF2-40B4-BE49-F238E27FC236}">
                    <a16:creationId xmlns:a16="http://schemas.microsoft.com/office/drawing/2014/main" id="{97696A1B-CB53-23F5-9DC9-8D4B0AE98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1" y="2161"/>
                <a:ext cx="4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9" name="Freeform 725">
                <a:extLst>
                  <a:ext uri="{FF2B5EF4-FFF2-40B4-BE49-F238E27FC236}">
                    <a16:creationId xmlns:a16="http://schemas.microsoft.com/office/drawing/2014/main" id="{18B4C2B0-1B10-CB6B-B3C2-A2DAACF2E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1" y="2161"/>
                <a:ext cx="4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0" name="Freeform 726">
                <a:extLst>
                  <a:ext uri="{FF2B5EF4-FFF2-40B4-BE49-F238E27FC236}">
                    <a16:creationId xmlns:a16="http://schemas.microsoft.com/office/drawing/2014/main" id="{48AC5EF4-532E-FAAF-DC63-B89B20BC04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7" y="2137"/>
                <a:ext cx="17" cy="15"/>
              </a:xfrm>
              <a:custGeom>
                <a:avLst/>
                <a:gdLst>
                  <a:gd name="T0" fmla="*/ 15 w 15"/>
                  <a:gd name="T1" fmla="*/ 0 h 15"/>
                  <a:gd name="T2" fmla="*/ 0 w 15"/>
                  <a:gd name="T3" fmla="*/ 10 h 15"/>
                  <a:gd name="T4" fmla="*/ 10 w 15"/>
                  <a:gd name="T5" fmla="*/ 15 h 15"/>
                  <a:gd name="T6" fmla="*/ 15 w 15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0" y="10"/>
                    </a:lnTo>
                    <a:lnTo>
                      <a:pt x="10" y="15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1" name="Freeform 727">
                <a:extLst>
                  <a:ext uri="{FF2B5EF4-FFF2-40B4-BE49-F238E27FC236}">
                    <a16:creationId xmlns:a16="http://schemas.microsoft.com/office/drawing/2014/main" id="{852E0349-6543-F39E-D792-BAF8467937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7" y="2132"/>
                <a:ext cx="17" cy="15"/>
              </a:xfrm>
              <a:custGeom>
                <a:avLst/>
                <a:gdLst>
                  <a:gd name="T0" fmla="*/ 15 w 15"/>
                  <a:gd name="T1" fmla="*/ 5 h 15"/>
                  <a:gd name="T2" fmla="*/ 5 w 15"/>
                  <a:gd name="T3" fmla="*/ 0 h 15"/>
                  <a:gd name="T4" fmla="*/ 0 w 15"/>
                  <a:gd name="T5" fmla="*/ 15 h 15"/>
                  <a:gd name="T6" fmla="*/ 15 w 15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5" y="5"/>
                    </a:moveTo>
                    <a:lnTo>
                      <a:pt x="5" y="0"/>
                    </a:lnTo>
                    <a:lnTo>
                      <a:pt x="0" y="15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2" name="Freeform 728">
                <a:extLst>
                  <a:ext uri="{FF2B5EF4-FFF2-40B4-BE49-F238E27FC236}">
                    <a16:creationId xmlns:a16="http://schemas.microsoft.com/office/drawing/2014/main" id="{0A64FC2C-3FEA-DBA6-8182-A06E2B67EB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" y="212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3" name="Freeform 729">
                <a:extLst>
                  <a:ext uri="{FF2B5EF4-FFF2-40B4-BE49-F238E27FC236}">
                    <a16:creationId xmlns:a16="http://schemas.microsoft.com/office/drawing/2014/main" id="{9D081D93-576C-2568-3229-BC7EF90B1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" y="212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4" name="Freeform 730">
                <a:extLst>
                  <a:ext uri="{FF2B5EF4-FFF2-40B4-BE49-F238E27FC236}">
                    <a16:creationId xmlns:a16="http://schemas.microsoft.com/office/drawing/2014/main" id="{78DC9190-ED6D-52BD-3D65-EFAA68A49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2" y="2103"/>
                <a:ext cx="14" cy="10"/>
              </a:xfrm>
              <a:custGeom>
                <a:avLst/>
                <a:gdLst>
                  <a:gd name="T0" fmla="*/ 14 w 14"/>
                  <a:gd name="T1" fmla="*/ 0 h 10"/>
                  <a:gd name="T2" fmla="*/ 0 w 14"/>
                  <a:gd name="T3" fmla="*/ 5 h 10"/>
                  <a:gd name="T4" fmla="*/ 9 w 14"/>
                  <a:gd name="T5" fmla="*/ 10 h 10"/>
                  <a:gd name="T6" fmla="*/ 14 w 14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lnTo>
                      <a:pt x="0" y="5"/>
                    </a:lnTo>
                    <a:lnTo>
                      <a:pt x="9" y="1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5" name="Freeform 731">
                <a:extLst>
                  <a:ext uri="{FF2B5EF4-FFF2-40B4-BE49-F238E27FC236}">
                    <a16:creationId xmlns:a16="http://schemas.microsoft.com/office/drawing/2014/main" id="{D976580C-24A6-B387-CB85-DDA1B23E6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2" y="2099"/>
                <a:ext cx="14" cy="7"/>
              </a:xfrm>
              <a:custGeom>
                <a:avLst/>
                <a:gdLst>
                  <a:gd name="T0" fmla="*/ 14 w 14"/>
                  <a:gd name="T1" fmla="*/ 4 h 9"/>
                  <a:gd name="T2" fmla="*/ 5 w 14"/>
                  <a:gd name="T3" fmla="*/ 0 h 9"/>
                  <a:gd name="T4" fmla="*/ 0 w 14"/>
                  <a:gd name="T5" fmla="*/ 9 h 9"/>
                  <a:gd name="T6" fmla="*/ 14 w 14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4" y="4"/>
                    </a:moveTo>
                    <a:lnTo>
                      <a:pt x="5" y="0"/>
                    </a:lnTo>
                    <a:lnTo>
                      <a:pt x="0" y="9"/>
                    </a:ln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6" name="Freeform 732">
                <a:extLst>
                  <a:ext uri="{FF2B5EF4-FFF2-40B4-BE49-F238E27FC236}">
                    <a16:creationId xmlns:a16="http://schemas.microsoft.com/office/drawing/2014/main" id="{FEE03371-51F3-4686-765F-A2DF6950E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1" y="2084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7" name="Freeform 733">
                <a:extLst>
                  <a:ext uri="{FF2B5EF4-FFF2-40B4-BE49-F238E27FC236}">
                    <a16:creationId xmlns:a16="http://schemas.microsoft.com/office/drawing/2014/main" id="{54B6F835-A3DB-1C87-6B64-5EEC416E49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1" y="208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8" name="Freeform 734">
                <a:extLst>
                  <a:ext uri="{FF2B5EF4-FFF2-40B4-BE49-F238E27FC236}">
                    <a16:creationId xmlns:a16="http://schemas.microsoft.com/office/drawing/2014/main" id="{2D1E3AB3-DE43-41D8-7A5C-1840C26ED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65"/>
                <a:ext cx="15" cy="14"/>
              </a:xfrm>
              <a:custGeom>
                <a:avLst/>
                <a:gdLst>
                  <a:gd name="T0" fmla="*/ 15 w 15"/>
                  <a:gd name="T1" fmla="*/ 0 h 14"/>
                  <a:gd name="T2" fmla="*/ 0 w 15"/>
                  <a:gd name="T3" fmla="*/ 9 h 14"/>
                  <a:gd name="T4" fmla="*/ 10 w 15"/>
                  <a:gd name="T5" fmla="*/ 14 h 14"/>
                  <a:gd name="T6" fmla="*/ 15 w 15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0"/>
                    </a:moveTo>
                    <a:lnTo>
                      <a:pt x="0" y="9"/>
                    </a:lnTo>
                    <a:lnTo>
                      <a:pt x="10" y="1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9" name="Freeform 735">
                <a:extLst>
                  <a:ext uri="{FF2B5EF4-FFF2-40B4-BE49-F238E27FC236}">
                    <a16:creationId xmlns:a16="http://schemas.microsoft.com/office/drawing/2014/main" id="{B2F127B9-28A0-9EA8-F741-9C0C7C8D33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60"/>
                <a:ext cx="15" cy="14"/>
              </a:xfrm>
              <a:custGeom>
                <a:avLst/>
                <a:gdLst>
                  <a:gd name="T0" fmla="*/ 15 w 15"/>
                  <a:gd name="T1" fmla="*/ 5 h 14"/>
                  <a:gd name="T2" fmla="*/ 5 w 15"/>
                  <a:gd name="T3" fmla="*/ 0 h 14"/>
                  <a:gd name="T4" fmla="*/ 0 w 15"/>
                  <a:gd name="T5" fmla="*/ 14 h 14"/>
                  <a:gd name="T6" fmla="*/ 15 w 15"/>
                  <a:gd name="T7" fmla="*/ 5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5"/>
                    </a:moveTo>
                    <a:lnTo>
                      <a:pt x="5" y="0"/>
                    </a:lnTo>
                    <a:lnTo>
                      <a:pt x="0" y="14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0" name="Freeform 736">
                <a:extLst>
                  <a:ext uri="{FF2B5EF4-FFF2-40B4-BE49-F238E27FC236}">
                    <a16:creationId xmlns:a16="http://schemas.microsoft.com/office/drawing/2014/main" id="{93BD0514-F68C-D614-3435-83CBEC259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6" y="2050"/>
                <a:ext cx="3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1" name="Freeform 737">
                <a:extLst>
                  <a:ext uri="{FF2B5EF4-FFF2-40B4-BE49-F238E27FC236}">
                    <a16:creationId xmlns:a16="http://schemas.microsoft.com/office/drawing/2014/main" id="{7C4E4E71-4545-2926-C22D-557103510C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6" y="2050"/>
                <a:ext cx="0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2" name="Freeform 738">
                <a:extLst>
                  <a:ext uri="{FF2B5EF4-FFF2-40B4-BE49-F238E27FC236}">
                    <a16:creationId xmlns:a16="http://schemas.microsoft.com/office/drawing/2014/main" id="{3A297725-9F87-EBF1-1B1A-0BB86F939E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2031"/>
                <a:ext cx="19" cy="14"/>
              </a:xfrm>
              <a:custGeom>
                <a:avLst/>
                <a:gdLst>
                  <a:gd name="T0" fmla="*/ 19 w 19"/>
                  <a:gd name="T1" fmla="*/ 0 h 14"/>
                  <a:gd name="T2" fmla="*/ 0 w 19"/>
                  <a:gd name="T3" fmla="*/ 10 h 14"/>
                  <a:gd name="T4" fmla="*/ 9 w 19"/>
                  <a:gd name="T5" fmla="*/ 14 h 14"/>
                  <a:gd name="T6" fmla="*/ 19 w 19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4">
                    <a:moveTo>
                      <a:pt x="19" y="0"/>
                    </a:moveTo>
                    <a:lnTo>
                      <a:pt x="0" y="10"/>
                    </a:lnTo>
                    <a:lnTo>
                      <a:pt x="9" y="1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3" name="Freeform 739">
                <a:extLst>
                  <a:ext uri="{FF2B5EF4-FFF2-40B4-BE49-F238E27FC236}">
                    <a16:creationId xmlns:a16="http://schemas.microsoft.com/office/drawing/2014/main" id="{ADE18140-1D05-760D-D0BC-64E2C97F8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2026"/>
                <a:ext cx="19" cy="15"/>
              </a:xfrm>
              <a:custGeom>
                <a:avLst/>
                <a:gdLst>
                  <a:gd name="T0" fmla="*/ 19 w 19"/>
                  <a:gd name="T1" fmla="*/ 5 h 15"/>
                  <a:gd name="T2" fmla="*/ 9 w 19"/>
                  <a:gd name="T3" fmla="*/ 0 h 15"/>
                  <a:gd name="T4" fmla="*/ 0 w 19"/>
                  <a:gd name="T5" fmla="*/ 15 h 15"/>
                  <a:gd name="T6" fmla="*/ 19 w 19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19" y="5"/>
                    </a:moveTo>
                    <a:lnTo>
                      <a:pt x="9" y="0"/>
                    </a:lnTo>
                    <a:lnTo>
                      <a:pt x="0" y="15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4" name="Freeform 740">
                <a:extLst>
                  <a:ext uri="{FF2B5EF4-FFF2-40B4-BE49-F238E27FC236}">
                    <a16:creationId xmlns:a16="http://schemas.microsoft.com/office/drawing/2014/main" id="{AA20A068-20BB-CBE8-D645-CAFB9C843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2016"/>
                <a:ext cx="3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5" name="Freeform 741">
                <a:extLst>
                  <a:ext uri="{FF2B5EF4-FFF2-40B4-BE49-F238E27FC236}">
                    <a16:creationId xmlns:a16="http://schemas.microsoft.com/office/drawing/2014/main" id="{032342EB-0169-42B3-F44A-2187791B4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201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6" name="Freeform 742">
                <a:extLst>
                  <a:ext uri="{FF2B5EF4-FFF2-40B4-BE49-F238E27FC236}">
                    <a16:creationId xmlns:a16="http://schemas.microsoft.com/office/drawing/2014/main" id="{AC9D3C5A-F347-E54A-FF71-8D8E3B3C4E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8" y="1997"/>
                <a:ext cx="17" cy="8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10 h 10"/>
                  <a:gd name="T4" fmla="*/ 1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10"/>
                    </a:lnTo>
                    <a:lnTo>
                      <a:pt x="1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7" name="Freeform 743">
                <a:extLst>
                  <a:ext uri="{FF2B5EF4-FFF2-40B4-BE49-F238E27FC236}">
                    <a16:creationId xmlns:a16="http://schemas.microsoft.com/office/drawing/2014/main" id="{A5570706-5E19-EE8D-3F82-BC233DFFC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8" y="1992"/>
                <a:ext cx="17" cy="15"/>
              </a:xfrm>
              <a:custGeom>
                <a:avLst/>
                <a:gdLst>
                  <a:gd name="T0" fmla="*/ 15 w 15"/>
                  <a:gd name="T1" fmla="*/ 5 h 15"/>
                  <a:gd name="T2" fmla="*/ 5 w 15"/>
                  <a:gd name="T3" fmla="*/ 0 h 15"/>
                  <a:gd name="T4" fmla="*/ 0 w 15"/>
                  <a:gd name="T5" fmla="*/ 15 h 15"/>
                  <a:gd name="T6" fmla="*/ 15 w 15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5" y="5"/>
                    </a:moveTo>
                    <a:lnTo>
                      <a:pt x="5" y="0"/>
                    </a:lnTo>
                    <a:lnTo>
                      <a:pt x="0" y="15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8" name="Freeform 744">
                <a:extLst>
                  <a:ext uri="{FF2B5EF4-FFF2-40B4-BE49-F238E27FC236}">
                    <a16:creationId xmlns:a16="http://schemas.microsoft.com/office/drawing/2014/main" id="{1540FCFD-828A-7B6B-3759-193241E8E4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0" y="1987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9" name="Freeform 745">
                <a:extLst>
                  <a:ext uri="{FF2B5EF4-FFF2-40B4-BE49-F238E27FC236}">
                    <a16:creationId xmlns:a16="http://schemas.microsoft.com/office/drawing/2014/main" id="{AD28938B-B9F9-54EE-417E-245240FD69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0" y="19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0" name="Freeform 746">
                <a:extLst>
                  <a:ext uri="{FF2B5EF4-FFF2-40B4-BE49-F238E27FC236}">
                    <a16:creationId xmlns:a16="http://schemas.microsoft.com/office/drawing/2014/main" id="{72F73B46-7F08-252D-38C2-32BFDC1B16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962"/>
                <a:ext cx="15" cy="10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5 h 10"/>
                  <a:gd name="T4" fmla="*/ 5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5"/>
                    </a:lnTo>
                    <a:lnTo>
                      <a:pt x="5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1" name="Freeform 747">
                <a:extLst>
                  <a:ext uri="{FF2B5EF4-FFF2-40B4-BE49-F238E27FC236}">
                    <a16:creationId xmlns:a16="http://schemas.microsoft.com/office/drawing/2014/main" id="{62E3A327-B567-0C64-B5D4-E63E03C8DE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958"/>
                <a:ext cx="15" cy="10"/>
              </a:xfrm>
              <a:custGeom>
                <a:avLst/>
                <a:gdLst>
                  <a:gd name="T0" fmla="*/ 15 w 15"/>
                  <a:gd name="T1" fmla="*/ 5 h 10"/>
                  <a:gd name="T2" fmla="*/ 5 w 15"/>
                  <a:gd name="T3" fmla="*/ 0 h 10"/>
                  <a:gd name="T4" fmla="*/ 0 w 15"/>
                  <a:gd name="T5" fmla="*/ 10 h 10"/>
                  <a:gd name="T6" fmla="*/ 15 w 15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5"/>
                    </a:moveTo>
                    <a:lnTo>
                      <a:pt x="5" y="0"/>
                    </a:lnTo>
                    <a:lnTo>
                      <a:pt x="0" y="10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2" name="Freeform 748">
                <a:extLst>
                  <a:ext uri="{FF2B5EF4-FFF2-40B4-BE49-F238E27FC236}">
                    <a16:creationId xmlns:a16="http://schemas.microsoft.com/office/drawing/2014/main" id="{44446FB8-EA96-5D2A-DFBE-EED84CD7A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4" y="1958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3" name="Freeform 749">
                <a:extLst>
                  <a:ext uri="{FF2B5EF4-FFF2-40B4-BE49-F238E27FC236}">
                    <a16:creationId xmlns:a16="http://schemas.microsoft.com/office/drawing/2014/main" id="{A7A3F328-BF26-1E5E-07F0-A643D98C1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4" y="195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4" name="Freeform 750">
                <a:extLst>
                  <a:ext uri="{FF2B5EF4-FFF2-40B4-BE49-F238E27FC236}">
                    <a16:creationId xmlns:a16="http://schemas.microsoft.com/office/drawing/2014/main" id="{92B77AC1-C3E0-CD16-B658-8781B98F53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" y="1933"/>
                <a:ext cx="7" cy="7"/>
              </a:xfrm>
              <a:custGeom>
                <a:avLst/>
                <a:gdLst>
                  <a:gd name="T0" fmla="*/ 9 w 9"/>
                  <a:gd name="T1" fmla="*/ 0 h 5"/>
                  <a:gd name="T2" fmla="*/ 0 w 9"/>
                  <a:gd name="T3" fmla="*/ 0 h 5"/>
                  <a:gd name="T4" fmla="*/ 5 w 9"/>
                  <a:gd name="T5" fmla="*/ 5 h 5"/>
                  <a:gd name="T6" fmla="*/ 9 w 9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5" name="Freeform 751">
                <a:extLst>
                  <a:ext uri="{FF2B5EF4-FFF2-40B4-BE49-F238E27FC236}">
                    <a16:creationId xmlns:a16="http://schemas.microsoft.com/office/drawing/2014/main" id="{9001B26D-C46F-2743-A1B7-89B8370C1E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" y="1929"/>
                <a:ext cx="7" cy="5"/>
              </a:xfrm>
              <a:custGeom>
                <a:avLst/>
                <a:gdLst>
                  <a:gd name="T0" fmla="*/ 9 w 9"/>
                  <a:gd name="T1" fmla="*/ 5 h 5"/>
                  <a:gd name="T2" fmla="*/ 0 w 9"/>
                  <a:gd name="T3" fmla="*/ 0 h 5"/>
                  <a:gd name="T4" fmla="*/ 0 w 9"/>
                  <a:gd name="T5" fmla="*/ 5 h 5"/>
                  <a:gd name="T6" fmla="*/ 9 w 9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6" name="Freeform 752">
                <a:extLst>
                  <a:ext uri="{FF2B5EF4-FFF2-40B4-BE49-F238E27FC236}">
                    <a16:creationId xmlns:a16="http://schemas.microsoft.com/office/drawing/2014/main" id="{764EC82C-E51B-3C3C-7FE3-0DF298639A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" y="1929"/>
                <a:ext cx="7" cy="1"/>
              </a:xfrm>
              <a:custGeom>
                <a:avLst/>
                <a:gdLst>
                  <a:gd name="T0" fmla="*/ 0 w 9"/>
                  <a:gd name="T1" fmla="*/ 0 h 1"/>
                  <a:gd name="T2" fmla="*/ 0 w 9"/>
                  <a:gd name="T3" fmla="*/ 0 h 1"/>
                  <a:gd name="T4" fmla="*/ 9 w 9"/>
                  <a:gd name="T5" fmla="*/ 0 h 1"/>
                  <a:gd name="T6" fmla="*/ 0 w 9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">
                    <a:moveTo>
                      <a:pt x="0" y="0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7" name="Freeform 753">
                <a:extLst>
                  <a:ext uri="{FF2B5EF4-FFF2-40B4-BE49-F238E27FC236}">
                    <a16:creationId xmlns:a16="http://schemas.microsoft.com/office/drawing/2014/main" id="{4681572C-8E88-C037-3B42-3F820530AD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" y="19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8" name="Freeform 754">
                <a:extLst>
                  <a:ext uri="{FF2B5EF4-FFF2-40B4-BE49-F238E27FC236}">
                    <a16:creationId xmlns:a16="http://schemas.microsoft.com/office/drawing/2014/main" id="{DAF2ADA1-D3B0-1195-7705-8931A738FA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" y="1929"/>
                <a:ext cx="14" cy="5"/>
              </a:xfrm>
              <a:custGeom>
                <a:avLst/>
                <a:gdLst>
                  <a:gd name="T0" fmla="*/ 14 w 14"/>
                  <a:gd name="T1" fmla="*/ 0 h 5"/>
                  <a:gd name="T2" fmla="*/ 0 w 14"/>
                  <a:gd name="T3" fmla="*/ 0 h 5"/>
                  <a:gd name="T4" fmla="*/ 9 w 14"/>
                  <a:gd name="T5" fmla="*/ 5 h 5"/>
                  <a:gd name="T6" fmla="*/ 14 w 1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5">
                    <a:moveTo>
                      <a:pt x="14" y="0"/>
                    </a:moveTo>
                    <a:lnTo>
                      <a:pt x="0" y="0"/>
                    </a:lnTo>
                    <a:lnTo>
                      <a:pt x="9" y="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9" name="Freeform 755">
                <a:extLst>
                  <a:ext uri="{FF2B5EF4-FFF2-40B4-BE49-F238E27FC236}">
                    <a16:creationId xmlns:a16="http://schemas.microsoft.com/office/drawing/2014/main" id="{8C6D83D1-A741-ABF7-2C63-084A508CD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" y="1925"/>
                <a:ext cx="14" cy="4"/>
              </a:xfrm>
              <a:custGeom>
                <a:avLst/>
                <a:gdLst>
                  <a:gd name="T0" fmla="*/ 14 w 14"/>
                  <a:gd name="T1" fmla="*/ 4 h 4"/>
                  <a:gd name="T2" fmla="*/ 5 w 14"/>
                  <a:gd name="T3" fmla="*/ 0 h 4"/>
                  <a:gd name="T4" fmla="*/ 0 w 14"/>
                  <a:gd name="T5" fmla="*/ 4 h 4"/>
                  <a:gd name="T6" fmla="*/ 14 w 14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">
                    <a:moveTo>
                      <a:pt x="14" y="4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0" name="Freeform 756">
                <a:extLst>
                  <a:ext uri="{FF2B5EF4-FFF2-40B4-BE49-F238E27FC236}">
                    <a16:creationId xmlns:a16="http://schemas.microsoft.com/office/drawing/2014/main" id="{F0F96B5F-058F-B963-8CFA-0EC126A9F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905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1" name="Freeform 757">
                <a:extLst>
                  <a:ext uri="{FF2B5EF4-FFF2-40B4-BE49-F238E27FC236}">
                    <a16:creationId xmlns:a16="http://schemas.microsoft.com/office/drawing/2014/main" id="{286BAFA2-CD6E-EFA2-0A1C-7239A01F08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9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2" name="Freeform 758">
                <a:extLst>
                  <a:ext uri="{FF2B5EF4-FFF2-40B4-BE49-F238E27FC236}">
                    <a16:creationId xmlns:a16="http://schemas.microsoft.com/office/drawing/2014/main" id="{82558455-92BE-A808-6C30-949DD0BCB1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900"/>
                <a:ext cx="15" cy="10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5 h 10"/>
                  <a:gd name="T4" fmla="*/ 1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5"/>
                    </a:lnTo>
                    <a:lnTo>
                      <a:pt x="1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3" name="Freeform 759">
                <a:extLst>
                  <a:ext uri="{FF2B5EF4-FFF2-40B4-BE49-F238E27FC236}">
                    <a16:creationId xmlns:a16="http://schemas.microsoft.com/office/drawing/2014/main" id="{6C8F5C48-890E-0E62-F319-0F987E9AE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891"/>
                <a:ext cx="15" cy="14"/>
              </a:xfrm>
              <a:custGeom>
                <a:avLst/>
                <a:gdLst>
                  <a:gd name="T0" fmla="*/ 15 w 15"/>
                  <a:gd name="T1" fmla="*/ 9 h 14"/>
                  <a:gd name="T2" fmla="*/ 10 w 15"/>
                  <a:gd name="T3" fmla="*/ 0 h 14"/>
                  <a:gd name="T4" fmla="*/ 0 w 15"/>
                  <a:gd name="T5" fmla="*/ 14 h 14"/>
                  <a:gd name="T6" fmla="*/ 15 w 15"/>
                  <a:gd name="T7" fmla="*/ 9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9"/>
                    </a:moveTo>
                    <a:lnTo>
                      <a:pt x="10" y="0"/>
                    </a:lnTo>
                    <a:lnTo>
                      <a:pt x="0" y="14"/>
                    </a:ln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4" name="Freeform 760">
                <a:extLst>
                  <a:ext uri="{FF2B5EF4-FFF2-40B4-BE49-F238E27FC236}">
                    <a16:creationId xmlns:a16="http://schemas.microsoft.com/office/drawing/2014/main" id="{879706A3-1F2A-059A-1D62-C81C905026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886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5" name="Freeform 761">
                <a:extLst>
                  <a:ext uri="{FF2B5EF4-FFF2-40B4-BE49-F238E27FC236}">
                    <a16:creationId xmlns:a16="http://schemas.microsoft.com/office/drawing/2014/main" id="{68E2887A-7260-DDAC-7FBF-AD949AB62A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8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6" name="Freeform 762">
                <a:extLst>
                  <a:ext uri="{FF2B5EF4-FFF2-40B4-BE49-F238E27FC236}">
                    <a16:creationId xmlns:a16="http://schemas.microsoft.com/office/drawing/2014/main" id="{54F41648-3E2C-2121-3F44-5543216D2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2" y="1871"/>
                <a:ext cx="15" cy="10"/>
              </a:xfrm>
              <a:custGeom>
                <a:avLst/>
                <a:gdLst>
                  <a:gd name="T0" fmla="*/ 15 w 15"/>
                  <a:gd name="T1" fmla="*/ 5 h 10"/>
                  <a:gd name="T2" fmla="*/ 0 w 15"/>
                  <a:gd name="T3" fmla="*/ 0 h 10"/>
                  <a:gd name="T4" fmla="*/ 10 w 15"/>
                  <a:gd name="T5" fmla="*/ 10 h 10"/>
                  <a:gd name="T6" fmla="*/ 15 w 15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5"/>
                    </a:moveTo>
                    <a:lnTo>
                      <a:pt x="0" y="0"/>
                    </a:lnTo>
                    <a:lnTo>
                      <a:pt x="10" y="10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7" name="Freeform 763">
                <a:extLst>
                  <a:ext uri="{FF2B5EF4-FFF2-40B4-BE49-F238E27FC236}">
                    <a16:creationId xmlns:a16="http://schemas.microsoft.com/office/drawing/2014/main" id="{125D3F61-5DB6-CF60-50B0-C8183A8CA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2" y="1867"/>
                <a:ext cx="15" cy="9"/>
              </a:xfrm>
              <a:custGeom>
                <a:avLst/>
                <a:gdLst>
                  <a:gd name="T0" fmla="*/ 15 w 15"/>
                  <a:gd name="T1" fmla="*/ 9 h 9"/>
                  <a:gd name="T2" fmla="*/ 5 w 15"/>
                  <a:gd name="T3" fmla="*/ 0 h 9"/>
                  <a:gd name="T4" fmla="*/ 0 w 15"/>
                  <a:gd name="T5" fmla="*/ 4 h 9"/>
                  <a:gd name="T6" fmla="*/ 15 w 15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15" y="9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8" name="Freeform 764">
                <a:extLst>
                  <a:ext uri="{FF2B5EF4-FFF2-40B4-BE49-F238E27FC236}">
                    <a16:creationId xmlns:a16="http://schemas.microsoft.com/office/drawing/2014/main" id="{CC1CD537-1B8F-C321-1211-40B8D06FF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867"/>
                <a:ext cx="3" cy="4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0 h 4"/>
                  <a:gd name="T4" fmla="*/ 5 w 5"/>
                  <a:gd name="T5" fmla="*/ 4 h 4"/>
                  <a:gd name="T6" fmla="*/ 0 w 5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9" name="Freeform 765">
                <a:extLst>
                  <a:ext uri="{FF2B5EF4-FFF2-40B4-BE49-F238E27FC236}">
                    <a16:creationId xmlns:a16="http://schemas.microsoft.com/office/drawing/2014/main" id="{068E62E3-F104-C15F-8346-596954BFF2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8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0" name="Freeform 766">
                <a:extLst>
                  <a:ext uri="{FF2B5EF4-FFF2-40B4-BE49-F238E27FC236}">
                    <a16:creationId xmlns:a16="http://schemas.microsoft.com/office/drawing/2014/main" id="{C2E15851-004A-21BF-80D8-A3743B1FB8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867"/>
                <a:ext cx="15" cy="9"/>
              </a:xfrm>
              <a:custGeom>
                <a:avLst/>
                <a:gdLst>
                  <a:gd name="T0" fmla="*/ 15 w 15"/>
                  <a:gd name="T1" fmla="*/ 4 h 9"/>
                  <a:gd name="T2" fmla="*/ 0 w 15"/>
                  <a:gd name="T3" fmla="*/ 0 h 9"/>
                  <a:gd name="T4" fmla="*/ 10 w 15"/>
                  <a:gd name="T5" fmla="*/ 9 h 9"/>
                  <a:gd name="T6" fmla="*/ 15 w 15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15" y="4"/>
                    </a:moveTo>
                    <a:lnTo>
                      <a:pt x="0" y="0"/>
                    </a:lnTo>
                    <a:lnTo>
                      <a:pt x="10" y="9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1" name="Freeform 767">
                <a:extLst>
                  <a:ext uri="{FF2B5EF4-FFF2-40B4-BE49-F238E27FC236}">
                    <a16:creationId xmlns:a16="http://schemas.microsoft.com/office/drawing/2014/main" id="{62CFA4F1-28C3-0815-3A56-79E70E920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862"/>
                <a:ext cx="15" cy="7"/>
              </a:xfrm>
              <a:custGeom>
                <a:avLst/>
                <a:gdLst>
                  <a:gd name="T0" fmla="*/ 15 w 15"/>
                  <a:gd name="T1" fmla="*/ 9 h 9"/>
                  <a:gd name="T2" fmla="*/ 5 w 15"/>
                  <a:gd name="T3" fmla="*/ 0 h 9"/>
                  <a:gd name="T4" fmla="*/ 0 w 15"/>
                  <a:gd name="T5" fmla="*/ 5 h 9"/>
                  <a:gd name="T6" fmla="*/ 15 w 15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15" y="9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2" name="Freeform 768">
                <a:extLst>
                  <a:ext uri="{FF2B5EF4-FFF2-40B4-BE49-F238E27FC236}">
                    <a16:creationId xmlns:a16="http://schemas.microsoft.com/office/drawing/2014/main" id="{156E136E-3FB0-0DD3-D9CF-AB914F20F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7" y="1852"/>
                <a:ext cx="3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5 h 5"/>
                  <a:gd name="T4" fmla="*/ 4 w 4"/>
                  <a:gd name="T5" fmla="*/ 5 h 5"/>
                  <a:gd name="T6" fmla="*/ 0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5"/>
                    </a:lnTo>
                    <a:lnTo>
                      <a:pt x="4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3" name="Freeform 769">
                <a:extLst>
                  <a:ext uri="{FF2B5EF4-FFF2-40B4-BE49-F238E27FC236}">
                    <a16:creationId xmlns:a16="http://schemas.microsoft.com/office/drawing/2014/main" id="{08CC750B-AA77-8548-CFDF-39614BA56D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7" y="1852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4" name="Freeform 770">
                <a:extLst>
                  <a:ext uri="{FF2B5EF4-FFF2-40B4-BE49-F238E27FC236}">
                    <a16:creationId xmlns:a16="http://schemas.microsoft.com/office/drawing/2014/main" id="{571F7A05-2DBE-E4BF-8426-F0F5693019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6" y="1847"/>
                <a:ext cx="10" cy="8"/>
              </a:xfrm>
              <a:custGeom>
                <a:avLst/>
                <a:gdLst>
                  <a:gd name="T0" fmla="*/ 10 w 10"/>
                  <a:gd name="T1" fmla="*/ 5 h 10"/>
                  <a:gd name="T2" fmla="*/ 0 w 10"/>
                  <a:gd name="T3" fmla="*/ 0 h 10"/>
                  <a:gd name="T4" fmla="*/ 5 w 10"/>
                  <a:gd name="T5" fmla="*/ 10 h 10"/>
                  <a:gd name="T6" fmla="*/ 10 w 10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5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5" name="Freeform 771">
                <a:extLst>
                  <a:ext uri="{FF2B5EF4-FFF2-40B4-BE49-F238E27FC236}">
                    <a16:creationId xmlns:a16="http://schemas.microsoft.com/office/drawing/2014/main" id="{C9B26FD8-14C8-9DE6-2CBA-FB974EB7C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6" y="1842"/>
                <a:ext cx="10" cy="10"/>
              </a:xfrm>
              <a:custGeom>
                <a:avLst/>
                <a:gdLst>
                  <a:gd name="T0" fmla="*/ 10 w 10"/>
                  <a:gd name="T1" fmla="*/ 10 h 10"/>
                  <a:gd name="T2" fmla="*/ 5 w 10"/>
                  <a:gd name="T3" fmla="*/ 0 h 10"/>
                  <a:gd name="T4" fmla="*/ 0 w 10"/>
                  <a:gd name="T5" fmla="*/ 5 h 10"/>
                  <a:gd name="T6" fmla="*/ 10 w 1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1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6" name="Freeform 772">
                <a:extLst>
                  <a:ext uri="{FF2B5EF4-FFF2-40B4-BE49-F238E27FC236}">
                    <a16:creationId xmlns:a16="http://schemas.microsoft.com/office/drawing/2014/main" id="{AA7673BD-2736-3230-EE23-C7F4473A6D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1842"/>
                <a:ext cx="5" cy="7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0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7" name="Freeform 773">
                <a:extLst>
                  <a:ext uri="{FF2B5EF4-FFF2-40B4-BE49-F238E27FC236}">
                    <a16:creationId xmlns:a16="http://schemas.microsoft.com/office/drawing/2014/main" id="{BA6C844B-2C67-5D0F-9190-FD208C578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18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8" name="Freeform 774">
                <a:extLst>
                  <a:ext uri="{FF2B5EF4-FFF2-40B4-BE49-F238E27FC236}">
                    <a16:creationId xmlns:a16="http://schemas.microsoft.com/office/drawing/2014/main" id="{66F394AE-5B18-13D8-1365-DEE68C2E4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1842"/>
                <a:ext cx="10" cy="10"/>
              </a:xfrm>
              <a:custGeom>
                <a:avLst/>
                <a:gdLst>
                  <a:gd name="T0" fmla="*/ 10 w 10"/>
                  <a:gd name="T1" fmla="*/ 10 h 10"/>
                  <a:gd name="T2" fmla="*/ 0 w 10"/>
                  <a:gd name="T3" fmla="*/ 0 h 10"/>
                  <a:gd name="T4" fmla="*/ 5 w 10"/>
                  <a:gd name="T5" fmla="*/ 10 h 10"/>
                  <a:gd name="T6" fmla="*/ 10 w 1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1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9" name="Freeform 775">
                <a:extLst>
                  <a:ext uri="{FF2B5EF4-FFF2-40B4-BE49-F238E27FC236}">
                    <a16:creationId xmlns:a16="http://schemas.microsoft.com/office/drawing/2014/main" id="{D99E4D5F-29E6-0902-FCF2-32A619612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1842"/>
                <a:ext cx="10" cy="10"/>
              </a:xfrm>
              <a:custGeom>
                <a:avLst/>
                <a:gdLst>
                  <a:gd name="T0" fmla="*/ 10 w 10"/>
                  <a:gd name="T1" fmla="*/ 10 h 10"/>
                  <a:gd name="T2" fmla="*/ 5 w 10"/>
                  <a:gd name="T3" fmla="*/ 0 h 10"/>
                  <a:gd name="T4" fmla="*/ 0 w 10"/>
                  <a:gd name="T5" fmla="*/ 0 h 10"/>
                  <a:gd name="T6" fmla="*/ 10 w 1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1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70" name="Freeform 776">
                <a:extLst>
                  <a:ext uri="{FF2B5EF4-FFF2-40B4-BE49-F238E27FC236}">
                    <a16:creationId xmlns:a16="http://schemas.microsoft.com/office/drawing/2014/main" id="{C6C05AA1-D59D-0A1D-A71F-D332B9C36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4" y="1838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4 w 4"/>
                  <a:gd name="T5" fmla="*/ 4 h 4"/>
                  <a:gd name="T6" fmla="*/ 4 w 4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71" name="Rectangle 777">
                <a:extLst>
                  <a:ext uri="{FF2B5EF4-FFF2-40B4-BE49-F238E27FC236}">
                    <a16:creationId xmlns:a16="http://schemas.microsoft.com/office/drawing/2014/main" id="{20F78CC4-A36E-EA55-2C44-709C558D11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4" y="1838"/>
                <a:ext cx="4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672" name="Freeform 778">
                <a:extLst>
                  <a:ext uri="{FF2B5EF4-FFF2-40B4-BE49-F238E27FC236}">
                    <a16:creationId xmlns:a16="http://schemas.microsoft.com/office/drawing/2014/main" id="{D1A1587F-41D8-6E50-120F-3840C7272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838"/>
                <a:ext cx="0" cy="9"/>
              </a:xfrm>
              <a:custGeom>
                <a:avLst/>
                <a:gdLst>
                  <a:gd name="T0" fmla="*/ 0 w 1"/>
                  <a:gd name="T1" fmla="*/ 9 h 9"/>
                  <a:gd name="T2" fmla="*/ 0 w 1"/>
                  <a:gd name="T3" fmla="*/ 0 h 9"/>
                  <a:gd name="T4" fmla="*/ 0 w 1"/>
                  <a:gd name="T5" fmla="*/ 9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9">
                    <a:moveTo>
                      <a:pt x="0" y="9"/>
                    </a:move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73" name="Rectangle 779">
                <a:extLst>
                  <a:ext uri="{FF2B5EF4-FFF2-40B4-BE49-F238E27FC236}">
                    <a16:creationId xmlns:a16="http://schemas.microsoft.com/office/drawing/2014/main" id="{A663D76D-9646-06D0-8EA6-73724D934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5" y="1838"/>
                <a:ext cx="0" cy="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674" name="Freeform 780">
                <a:extLst>
                  <a:ext uri="{FF2B5EF4-FFF2-40B4-BE49-F238E27FC236}">
                    <a16:creationId xmlns:a16="http://schemas.microsoft.com/office/drawing/2014/main" id="{4FEDB47E-168E-32B0-9EE9-DF0256A250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838"/>
                <a:ext cx="0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4 h 4"/>
                  <a:gd name="T6" fmla="*/ 0 w 1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75" name="Freeform 781">
                <a:extLst>
                  <a:ext uri="{FF2B5EF4-FFF2-40B4-BE49-F238E27FC236}">
                    <a16:creationId xmlns:a16="http://schemas.microsoft.com/office/drawing/2014/main" id="{9C9F33E2-7BF8-51DE-07EA-B05D9214E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838"/>
                <a:ext cx="0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76" name="Freeform 782">
                <a:extLst>
                  <a:ext uri="{FF2B5EF4-FFF2-40B4-BE49-F238E27FC236}">
                    <a16:creationId xmlns:a16="http://schemas.microsoft.com/office/drawing/2014/main" id="{FED8E471-FC3C-3975-F599-E467A02B18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838"/>
                <a:ext cx="8" cy="9"/>
              </a:xfrm>
              <a:custGeom>
                <a:avLst/>
                <a:gdLst>
                  <a:gd name="T0" fmla="*/ 10 w 10"/>
                  <a:gd name="T1" fmla="*/ 9 h 9"/>
                  <a:gd name="T2" fmla="*/ 0 w 10"/>
                  <a:gd name="T3" fmla="*/ 0 h 9"/>
                  <a:gd name="T4" fmla="*/ 0 w 10"/>
                  <a:gd name="T5" fmla="*/ 9 h 9"/>
                  <a:gd name="T6" fmla="*/ 10 w 10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10" y="9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10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77" name="Freeform 783">
                <a:extLst>
                  <a:ext uri="{FF2B5EF4-FFF2-40B4-BE49-F238E27FC236}">
                    <a16:creationId xmlns:a16="http://schemas.microsoft.com/office/drawing/2014/main" id="{82A3A304-A4F3-D88D-D0E4-7758E89A09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838"/>
                <a:ext cx="14" cy="9"/>
              </a:xfrm>
              <a:custGeom>
                <a:avLst/>
                <a:gdLst>
                  <a:gd name="T0" fmla="*/ 10 w 14"/>
                  <a:gd name="T1" fmla="*/ 9 h 9"/>
                  <a:gd name="T2" fmla="*/ 14 w 14"/>
                  <a:gd name="T3" fmla="*/ 0 h 9"/>
                  <a:gd name="T4" fmla="*/ 0 w 14"/>
                  <a:gd name="T5" fmla="*/ 0 h 9"/>
                  <a:gd name="T6" fmla="*/ 10 w 14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0" y="9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10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78" name="Freeform 784">
                <a:extLst>
                  <a:ext uri="{FF2B5EF4-FFF2-40B4-BE49-F238E27FC236}">
                    <a16:creationId xmlns:a16="http://schemas.microsoft.com/office/drawing/2014/main" id="{A1B74645-7140-1229-AD44-2BA70BFB3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838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0 h 4"/>
                  <a:gd name="T4" fmla="*/ 5 w 5"/>
                  <a:gd name="T5" fmla="*/ 4 h 4"/>
                  <a:gd name="T6" fmla="*/ 5 w 5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79" name="Rectangle 785">
                <a:extLst>
                  <a:ext uri="{FF2B5EF4-FFF2-40B4-BE49-F238E27FC236}">
                    <a16:creationId xmlns:a16="http://schemas.microsoft.com/office/drawing/2014/main" id="{8C5B08B6-8D80-F8E2-0E58-6AC09B29C4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19" y="1838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680" name="Freeform 786">
                <a:extLst>
                  <a:ext uri="{FF2B5EF4-FFF2-40B4-BE49-F238E27FC236}">
                    <a16:creationId xmlns:a16="http://schemas.microsoft.com/office/drawing/2014/main" id="{9432EF63-4E9D-CA20-5B97-EA1C58EFDC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9" y="1842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0 h 10"/>
                  <a:gd name="T4" fmla="*/ 0 w 1"/>
                  <a:gd name="T5" fmla="*/ 10 h 10"/>
                  <a:gd name="T6" fmla="*/ 0 w 1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81" name="Freeform 787">
                <a:extLst>
                  <a:ext uri="{FF2B5EF4-FFF2-40B4-BE49-F238E27FC236}">
                    <a16:creationId xmlns:a16="http://schemas.microsoft.com/office/drawing/2014/main" id="{EE46F9B0-7779-EC63-B40C-FBC20E572C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9" y="18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82" name="Freeform 788">
                <a:extLst>
                  <a:ext uri="{FF2B5EF4-FFF2-40B4-BE49-F238E27FC236}">
                    <a16:creationId xmlns:a16="http://schemas.microsoft.com/office/drawing/2014/main" id="{C22E6ACD-8644-9020-2DEF-BAB94D703D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9" y="1847"/>
                <a:ext cx="9" cy="15"/>
              </a:xfrm>
              <a:custGeom>
                <a:avLst/>
                <a:gdLst>
                  <a:gd name="T0" fmla="*/ 9 w 9"/>
                  <a:gd name="T1" fmla="*/ 15 h 15"/>
                  <a:gd name="T2" fmla="*/ 5 w 9"/>
                  <a:gd name="T3" fmla="*/ 0 h 15"/>
                  <a:gd name="T4" fmla="*/ 0 w 9"/>
                  <a:gd name="T5" fmla="*/ 10 h 15"/>
                  <a:gd name="T6" fmla="*/ 9 w 9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9" y="15"/>
                    </a:moveTo>
                    <a:lnTo>
                      <a:pt x="5" y="0"/>
                    </a:lnTo>
                    <a:lnTo>
                      <a:pt x="0" y="10"/>
                    </a:ln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83" name="Freeform 789">
                <a:extLst>
                  <a:ext uri="{FF2B5EF4-FFF2-40B4-BE49-F238E27FC236}">
                    <a16:creationId xmlns:a16="http://schemas.microsoft.com/office/drawing/2014/main" id="{01FA38F1-DF7E-B9FD-28A1-2D86A0876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4" y="1847"/>
                <a:ext cx="7" cy="15"/>
              </a:xfrm>
              <a:custGeom>
                <a:avLst/>
                <a:gdLst>
                  <a:gd name="T0" fmla="*/ 4 w 9"/>
                  <a:gd name="T1" fmla="*/ 15 h 15"/>
                  <a:gd name="T2" fmla="*/ 9 w 9"/>
                  <a:gd name="T3" fmla="*/ 5 h 15"/>
                  <a:gd name="T4" fmla="*/ 0 w 9"/>
                  <a:gd name="T5" fmla="*/ 0 h 15"/>
                  <a:gd name="T6" fmla="*/ 4 w 9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4" y="15"/>
                    </a:moveTo>
                    <a:lnTo>
                      <a:pt x="9" y="5"/>
                    </a:lnTo>
                    <a:lnTo>
                      <a:pt x="0" y="0"/>
                    </a:lnTo>
                    <a:lnTo>
                      <a:pt x="4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84" name="Freeform 790">
                <a:extLst>
                  <a:ext uri="{FF2B5EF4-FFF2-40B4-BE49-F238E27FC236}">
                    <a16:creationId xmlns:a16="http://schemas.microsoft.com/office/drawing/2014/main" id="{7AA7E30B-60EA-ECC4-BED4-2A90D321C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1852"/>
                <a:ext cx="1" cy="10"/>
              </a:xfrm>
              <a:custGeom>
                <a:avLst/>
                <a:gdLst>
                  <a:gd name="T0" fmla="*/ 0 w 1"/>
                  <a:gd name="T1" fmla="*/ 5 h 10"/>
                  <a:gd name="T2" fmla="*/ 0 w 1"/>
                  <a:gd name="T3" fmla="*/ 0 h 10"/>
                  <a:gd name="T4" fmla="*/ 0 w 1"/>
                  <a:gd name="T5" fmla="*/ 10 h 10"/>
                  <a:gd name="T6" fmla="*/ 0 w 1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10">
                    <a:moveTo>
                      <a:pt x="0" y="5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85" name="Rectangle 791">
                <a:extLst>
                  <a:ext uri="{FF2B5EF4-FFF2-40B4-BE49-F238E27FC236}">
                    <a16:creationId xmlns:a16="http://schemas.microsoft.com/office/drawing/2014/main" id="{DB79F70D-5F1C-4832-4DA0-B2891789BD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1" y="1852"/>
                <a:ext cx="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686" name="Freeform 792">
                <a:extLst>
                  <a:ext uri="{FF2B5EF4-FFF2-40B4-BE49-F238E27FC236}">
                    <a16:creationId xmlns:a16="http://schemas.microsoft.com/office/drawing/2014/main" id="{31E4ED96-3249-4617-722C-D42FCC465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8" y="1857"/>
                <a:ext cx="3" cy="7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0 w 5"/>
                  <a:gd name="T5" fmla="*/ 5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87" name="Freeform 793">
                <a:extLst>
                  <a:ext uri="{FF2B5EF4-FFF2-40B4-BE49-F238E27FC236}">
                    <a16:creationId xmlns:a16="http://schemas.microsoft.com/office/drawing/2014/main" id="{DD34B81D-5C83-4346-5ECC-12555AEA88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8" y="1857"/>
                <a:ext cx="3" cy="7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88" name="Freeform 794">
                <a:extLst>
                  <a:ext uri="{FF2B5EF4-FFF2-40B4-BE49-F238E27FC236}">
                    <a16:creationId xmlns:a16="http://schemas.microsoft.com/office/drawing/2014/main" id="{ADE4DA3F-90B5-85A7-AFAC-088FE70204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8" y="1867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5 w 5"/>
                  <a:gd name="T3" fmla="*/ 0 h 4"/>
                  <a:gd name="T4" fmla="*/ 0 w 5"/>
                  <a:gd name="T5" fmla="*/ 4 h 4"/>
                  <a:gd name="T6" fmla="*/ 5 w 5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89" name="Freeform 795">
                <a:extLst>
                  <a:ext uri="{FF2B5EF4-FFF2-40B4-BE49-F238E27FC236}">
                    <a16:creationId xmlns:a16="http://schemas.microsoft.com/office/drawing/2014/main" id="{F0F1FB8E-C514-B78E-8159-32400758E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867"/>
                <a:ext cx="0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0" name="Freeform 796">
                <a:extLst>
                  <a:ext uri="{FF2B5EF4-FFF2-40B4-BE49-F238E27FC236}">
                    <a16:creationId xmlns:a16="http://schemas.microsoft.com/office/drawing/2014/main" id="{1FB6D982-7967-105A-1A29-AA74EB879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8" y="1871"/>
                <a:ext cx="7" cy="22"/>
              </a:xfrm>
              <a:custGeom>
                <a:avLst/>
                <a:gdLst>
                  <a:gd name="T0" fmla="*/ 9 w 9"/>
                  <a:gd name="T1" fmla="*/ 20 h 20"/>
                  <a:gd name="T2" fmla="*/ 5 w 9"/>
                  <a:gd name="T3" fmla="*/ 0 h 20"/>
                  <a:gd name="T4" fmla="*/ 0 w 9"/>
                  <a:gd name="T5" fmla="*/ 5 h 20"/>
                  <a:gd name="T6" fmla="*/ 9 w 9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20">
                    <a:moveTo>
                      <a:pt x="9" y="2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1" name="Freeform 797">
                <a:extLst>
                  <a:ext uri="{FF2B5EF4-FFF2-40B4-BE49-F238E27FC236}">
                    <a16:creationId xmlns:a16="http://schemas.microsoft.com/office/drawing/2014/main" id="{4684EBA5-AFE4-78DF-0EEC-375DF89E2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871"/>
                <a:ext cx="7" cy="22"/>
              </a:xfrm>
              <a:custGeom>
                <a:avLst/>
                <a:gdLst>
                  <a:gd name="T0" fmla="*/ 4 w 9"/>
                  <a:gd name="T1" fmla="*/ 20 h 20"/>
                  <a:gd name="T2" fmla="*/ 9 w 9"/>
                  <a:gd name="T3" fmla="*/ 10 h 20"/>
                  <a:gd name="T4" fmla="*/ 0 w 9"/>
                  <a:gd name="T5" fmla="*/ 0 h 20"/>
                  <a:gd name="T6" fmla="*/ 4 w 9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20">
                    <a:moveTo>
                      <a:pt x="4" y="20"/>
                    </a:moveTo>
                    <a:lnTo>
                      <a:pt x="9" y="10"/>
                    </a:lnTo>
                    <a:lnTo>
                      <a:pt x="0" y="0"/>
                    </a:lnTo>
                    <a:lnTo>
                      <a:pt x="4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2" name="Freeform 798">
                <a:extLst>
                  <a:ext uri="{FF2B5EF4-FFF2-40B4-BE49-F238E27FC236}">
                    <a16:creationId xmlns:a16="http://schemas.microsoft.com/office/drawing/2014/main" id="{9F970CA1-BE3B-AFD7-4085-ED5D057BE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1886"/>
                <a:ext cx="5" cy="7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3" name="Freeform 799">
                <a:extLst>
                  <a:ext uri="{FF2B5EF4-FFF2-40B4-BE49-F238E27FC236}">
                    <a16:creationId xmlns:a16="http://schemas.microsoft.com/office/drawing/2014/main" id="{E4E8109F-1850-0FB6-1AA2-461006537F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7" y="18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4" name="Freeform 800">
                <a:extLst>
                  <a:ext uri="{FF2B5EF4-FFF2-40B4-BE49-F238E27FC236}">
                    <a16:creationId xmlns:a16="http://schemas.microsoft.com/office/drawing/2014/main" id="{EA719DDA-AC81-0C7B-05BF-1E13BA1424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2" y="1900"/>
                <a:ext cx="3" cy="10"/>
              </a:xfrm>
              <a:custGeom>
                <a:avLst/>
                <a:gdLst>
                  <a:gd name="T0" fmla="*/ 5 w 5"/>
                  <a:gd name="T1" fmla="*/ 10 h 10"/>
                  <a:gd name="T2" fmla="*/ 5 w 5"/>
                  <a:gd name="T3" fmla="*/ 0 h 10"/>
                  <a:gd name="T4" fmla="*/ 0 w 5"/>
                  <a:gd name="T5" fmla="*/ 5 h 10"/>
                  <a:gd name="T6" fmla="*/ 5 w 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5" y="1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5" name="Freeform 801">
                <a:extLst>
                  <a:ext uri="{FF2B5EF4-FFF2-40B4-BE49-F238E27FC236}">
                    <a16:creationId xmlns:a16="http://schemas.microsoft.com/office/drawing/2014/main" id="{FFF97964-3D20-CF57-57B3-FC45620A1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5" y="1900"/>
                <a:ext cx="5" cy="10"/>
              </a:xfrm>
              <a:custGeom>
                <a:avLst/>
                <a:gdLst>
                  <a:gd name="T0" fmla="*/ 0 w 5"/>
                  <a:gd name="T1" fmla="*/ 10 h 10"/>
                  <a:gd name="T2" fmla="*/ 5 w 5"/>
                  <a:gd name="T3" fmla="*/ 5 h 10"/>
                  <a:gd name="T4" fmla="*/ 0 w 5"/>
                  <a:gd name="T5" fmla="*/ 0 h 10"/>
                  <a:gd name="T6" fmla="*/ 0 w 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0" y="10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6" name="Freeform 802">
                <a:extLst>
                  <a:ext uri="{FF2B5EF4-FFF2-40B4-BE49-F238E27FC236}">
                    <a16:creationId xmlns:a16="http://schemas.microsoft.com/office/drawing/2014/main" id="{3FC92B65-76E1-31A5-B438-BE4E76F76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905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7" name="Freeform 803">
                <a:extLst>
                  <a:ext uri="{FF2B5EF4-FFF2-40B4-BE49-F238E27FC236}">
                    <a16:creationId xmlns:a16="http://schemas.microsoft.com/office/drawing/2014/main" id="{4C258939-19A7-C35F-70C2-42FFD6BC0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9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8" name="Freeform 804">
                <a:extLst>
                  <a:ext uri="{FF2B5EF4-FFF2-40B4-BE49-F238E27FC236}">
                    <a16:creationId xmlns:a16="http://schemas.microsoft.com/office/drawing/2014/main" id="{F0C44637-CF12-FFC3-9CDC-206DDE522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5" y="1905"/>
                <a:ext cx="5" cy="15"/>
              </a:xfrm>
              <a:custGeom>
                <a:avLst/>
                <a:gdLst>
                  <a:gd name="T0" fmla="*/ 5 w 5"/>
                  <a:gd name="T1" fmla="*/ 15 h 15"/>
                  <a:gd name="T2" fmla="*/ 5 w 5"/>
                  <a:gd name="T3" fmla="*/ 0 h 15"/>
                  <a:gd name="T4" fmla="*/ 0 w 5"/>
                  <a:gd name="T5" fmla="*/ 5 h 15"/>
                  <a:gd name="T6" fmla="*/ 5 w 5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5" y="15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9" name="Freeform 805">
                <a:extLst>
                  <a:ext uri="{FF2B5EF4-FFF2-40B4-BE49-F238E27FC236}">
                    <a16:creationId xmlns:a16="http://schemas.microsoft.com/office/drawing/2014/main" id="{A9C6762A-44EB-CCAA-356E-81406DBB7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905"/>
                <a:ext cx="5" cy="15"/>
              </a:xfrm>
              <a:custGeom>
                <a:avLst/>
                <a:gdLst>
                  <a:gd name="T0" fmla="*/ 0 w 5"/>
                  <a:gd name="T1" fmla="*/ 15 h 15"/>
                  <a:gd name="T2" fmla="*/ 5 w 5"/>
                  <a:gd name="T3" fmla="*/ 10 h 15"/>
                  <a:gd name="T4" fmla="*/ 0 w 5"/>
                  <a:gd name="T5" fmla="*/ 0 h 15"/>
                  <a:gd name="T6" fmla="*/ 0 w 5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0" y="15"/>
                    </a:moveTo>
                    <a:lnTo>
                      <a:pt x="5" y="10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0" name="Freeform 806">
                <a:extLst>
                  <a:ext uri="{FF2B5EF4-FFF2-40B4-BE49-F238E27FC236}">
                    <a16:creationId xmlns:a16="http://schemas.microsoft.com/office/drawing/2014/main" id="{E8B3C8AA-6727-B4CC-6CC2-F91C032BC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1929"/>
                <a:ext cx="3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1" name="Rectangle 807">
                <a:extLst>
                  <a:ext uri="{FF2B5EF4-FFF2-40B4-BE49-F238E27FC236}">
                    <a16:creationId xmlns:a16="http://schemas.microsoft.com/office/drawing/2014/main" id="{013E87AA-BD7B-83CC-A5D2-702481665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6" y="1929"/>
                <a:ext cx="3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02" name="Freeform 808">
                <a:extLst>
                  <a:ext uri="{FF2B5EF4-FFF2-40B4-BE49-F238E27FC236}">
                    <a16:creationId xmlns:a16="http://schemas.microsoft.com/office/drawing/2014/main" id="{F82944A2-5816-4DF8-982E-12BC80275D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933"/>
                <a:ext cx="8" cy="22"/>
              </a:xfrm>
              <a:custGeom>
                <a:avLst/>
                <a:gdLst>
                  <a:gd name="T0" fmla="*/ 10 w 10"/>
                  <a:gd name="T1" fmla="*/ 20 h 20"/>
                  <a:gd name="T2" fmla="*/ 10 w 10"/>
                  <a:gd name="T3" fmla="*/ 0 h 20"/>
                  <a:gd name="T4" fmla="*/ 0 w 10"/>
                  <a:gd name="T5" fmla="*/ 5 h 20"/>
                  <a:gd name="T6" fmla="*/ 10 w 10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20">
                    <a:moveTo>
                      <a:pt x="10" y="20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3" name="Freeform 809">
                <a:extLst>
                  <a:ext uri="{FF2B5EF4-FFF2-40B4-BE49-F238E27FC236}">
                    <a16:creationId xmlns:a16="http://schemas.microsoft.com/office/drawing/2014/main" id="{1507BF77-92F1-FE88-F7D9-800D4FF051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9" y="1933"/>
                <a:ext cx="10" cy="22"/>
              </a:xfrm>
              <a:custGeom>
                <a:avLst/>
                <a:gdLst>
                  <a:gd name="T0" fmla="*/ 0 w 10"/>
                  <a:gd name="T1" fmla="*/ 20 h 20"/>
                  <a:gd name="T2" fmla="*/ 10 w 10"/>
                  <a:gd name="T3" fmla="*/ 15 h 20"/>
                  <a:gd name="T4" fmla="*/ 0 w 10"/>
                  <a:gd name="T5" fmla="*/ 0 h 20"/>
                  <a:gd name="T6" fmla="*/ 0 w 10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20">
                    <a:moveTo>
                      <a:pt x="0" y="20"/>
                    </a:moveTo>
                    <a:lnTo>
                      <a:pt x="10" y="15"/>
                    </a:ln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4" name="Freeform 810">
                <a:extLst>
                  <a:ext uri="{FF2B5EF4-FFF2-40B4-BE49-F238E27FC236}">
                    <a16:creationId xmlns:a16="http://schemas.microsoft.com/office/drawing/2014/main" id="{6416C45D-5935-2C10-EF2E-6DCFFE907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1" y="1958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5" name="Freeform 811">
                <a:extLst>
                  <a:ext uri="{FF2B5EF4-FFF2-40B4-BE49-F238E27FC236}">
                    <a16:creationId xmlns:a16="http://schemas.microsoft.com/office/drawing/2014/main" id="{0DC17C60-EE9D-631E-0BF4-995453649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195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6" name="Freeform 812">
                <a:extLst>
                  <a:ext uri="{FF2B5EF4-FFF2-40B4-BE49-F238E27FC236}">
                    <a16:creationId xmlns:a16="http://schemas.microsoft.com/office/drawing/2014/main" id="{81B5B37D-1CFE-E402-9D76-22DDE78DB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1" y="1968"/>
                <a:ext cx="9" cy="15"/>
              </a:xfrm>
              <a:custGeom>
                <a:avLst/>
                <a:gdLst>
                  <a:gd name="T0" fmla="*/ 9 w 9"/>
                  <a:gd name="T1" fmla="*/ 15 h 15"/>
                  <a:gd name="T2" fmla="*/ 9 w 9"/>
                  <a:gd name="T3" fmla="*/ 0 h 15"/>
                  <a:gd name="T4" fmla="*/ 0 w 9"/>
                  <a:gd name="T5" fmla="*/ 5 h 15"/>
                  <a:gd name="T6" fmla="*/ 9 w 9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9" y="1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7" name="Freeform 813">
                <a:extLst>
                  <a:ext uri="{FF2B5EF4-FFF2-40B4-BE49-F238E27FC236}">
                    <a16:creationId xmlns:a16="http://schemas.microsoft.com/office/drawing/2014/main" id="{7A991E95-66CC-B40F-6412-307877010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0" y="1968"/>
                <a:ext cx="3" cy="15"/>
              </a:xfrm>
              <a:custGeom>
                <a:avLst/>
                <a:gdLst>
                  <a:gd name="T0" fmla="*/ 0 w 5"/>
                  <a:gd name="T1" fmla="*/ 15 h 15"/>
                  <a:gd name="T2" fmla="*/ 5 w 5"/>
                  <a:gd name="T3" fmla="*/ 15 h 15"/>
                  <a:gd name="T4" fmla="*/ 0 w 5"/>
                  <a:gd name="T5" fmla="*/ 0 h 15"/>
                  <a:gd name="T6" fmla="*/ 0 w 5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0" y="15"/>
                    </a:moveTo>
                    <a:lnTo>
                      <a:pt x="5" y="15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8" name="Freeform 814">
                <a:extLst>
                  <a:ext uri="{FF2B5EF4-FFF2-40B4-BE49-F238E27FC236}">
                    <a16:creationId xmlns:a16="http://schemas.microsoft.com/office/drawing/2014/main" id="{E9F7949C-126B-70A9-B303-D96D3B290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3" y="1987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9" name="Freeform 815">
                <a:extLst>
                  <a:ext uri="{FF2B5EF4-FFF2-40B4-BE49-F238E27FC236}">
                    <a16:creationId xmlns:a16="http://schemas.microsoft.com/office/drawing/2014/main" id="{28E891BC-4532-1E62-53E1-769FD1506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9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0" name="Freeform 816">
                <a:extLst>
                  <a:ext uri="{FF2B5EF4-FFF2-40B4-BE49-F238E27FC236}">
                    <a16:creationId xmlns:a16="http://schemas.microsoft.com/office/drawing/2014/main" id="{BF0431E8-9449-D1DF-2843-E000D90989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2002"/>
                <a:ext cx="10" cy="19"/>
              </a:xfrm>
              <a:custGeom>
                <a:avLst/>
                <a:gdLst>
                  <a:gd name="T0" fmla="*/ 5 w 10"/>
                  <a:gd name="T1" fmla="*/ 19 h 19"/>
                  <a:gd name="T2" fmla="*/ 10 w 10"/>
                  <a:gd name="T3" fmla="*/ 0 h 19"/>
                  <a:gd name="T4" fmla="*/ 0 w 10"/>
                  <a:gd name="T5" fmla="*/ 5 h 19"/>
                  <a:gd name="T6" fmla="*/ 5 w 10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5" y="19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1" name="Freeform 817">
                <a:extLst>
                  <a:ext uri="{FF2B5EF4-FFF2-40B4-BE49-F238E27FC236}">
                    <a16:creationId xmlns:a16="http://schemas.microsoft.com/office/drawing/2014/main" id="{D3D5B7A8-E36F-2114-2AFF-680F96616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5" y="2002"/>
                <a:ext cx="8" cy="19"/>
              </a:xfrm>
              <a:custGeom>
                <a:avLst/>
                <a:gdLst>
                  <a:gd name="T0" fmla="*/ 0 w 10"/>
                  <a:gd name="T1" fmla="*/ 19 h 19"/>
                  <a:gd name="T2" fmla="*/ 10 w 10"/>
                  <a:gd name="T3" fmla="*/ 14 h 19"/>
                  <a:gd name="T4" fmla="*/ 5 w 10"/>
                  <a:gd name="T5" fmla="*/ 0 h 19"/>
                  <a:gd name="T6" fmla="*/ 0 w 10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0" y="19"/>
                    </a:moveTo>
                    <a:lnTo>
                      <a:pt x="10" y="14"/>
                    </a:lnTo>
                    <a:lnTo>
                      <a:pt x="5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2" name="Freeform 818">
                <a:extLst>
                  <a:ext uri="{FF2B5EF4-FFF2-40B4-BE49-F238E27FC236}">
                    <a16:creationId xmlns:a16="http://schemas.microsoft.com/office/drawing/2014/main" id="{70806ADA-99B4-0211-66E5-93D99AAE4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3" y="2016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3" name="Freeform 819">
                <a:extLst>
                  <a:ext uri="{FF2B5EF4-FFF2-40B4-BE49-F238E27FC236}">
                    <a16:creationId xmlns:a16="http://schemas.microsoft.com/office/drawing/2014/main" id="{19412482-DD37-ECD6-FC53-3843556B0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3" y="201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4" name="Freeform 820">
                <a:extLst>
                  <a:ext uri="{FF2B5EF4-FFF2-40B4-BE49-F238E27FC236}">
                    <a16:creationId xmlns:a16="http://schemas.microsoft.com/office/drawing/2014/main" id="{B2D6452F-5677-E739-0A6A-6DDD0BE50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3" y="2036"/>
                <a:ext cx="9" cy="21"/>
              </a:xfrm>
              <a:custGeom>
                <a:avLst/>
                <a:gdLst>
                  <a:gd name="T0" fmla="*/ 9 w 9"/>
                  <a:gd name="T1" fmla="*/ 19 h 19"/>
                  <a:gd name="T2" fmla="*/ 9 w 9"/>
                  <a:gd name="T3" fmla="*/ 0 h 19"/>
                  <a:gd name="T4" fmla="*/ 0 w 9"/>
                  <a:gd name="T5" fmla="*/ 5 h 19"/>
                  <a:gd name="T6" fmla="*/ 9 w 9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9">
                    <a:moveTo>
                      <a:pt x="9" y="19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</p:grpSp>
        <p:sp>
          <p:nvSpPr>
            <p:cNvPr id="12495" name="Freeform 821">
              <a:extLst>
                <a:ext uri="{FF2B5EF4-FFF2-40B4-BE49-F238E27FC236}">
                  <a16:creationId xmlns:a16="http://schemas.microsoft.com/office/drawing/2014/main" id="{C02FE90A-FF3F-CAF1-DE70-EC8F9CA68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" y="1538"/>
              <a:ext cx="237" cy="9"/>
            </a:xfrm>
            <a:custGeom>
              <a:avLst/>
              <a:gdLst>
                <a:gd name="T0" fmla="*/ 237 w 237"/>
                <a:gd name="T1" fmla="*/ 9 h 9"/>
                <a:gd name="T2" fmla="*/ 0 w 237"/>
                <a:gd name="T3" fmla="*/ 0 h 9"/>
                <a:gd name="T4" fmla="*/ 0 w 237"/>
                <a:gd name="T5" fmla="*/ 9 h 9"/>
                <a:gd name="T6" fmla="*/ 237 w 237"/>
                <a:gd name="T7" fmla="*/ 9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7" h="9">
                  <a:moveTo>
                    <a:pt x="237" y="9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237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96" name="Freeform 822">
              <a:extLst>
                <a:ext uri="{FF2B5EF4-FFF2-40B4-BE49-F238E27FC236}">
                  <a16:creationId xmlns:a16="http://schemas.microsoft.com/office/drawing/2014/main" id="{152E539F-182D-29F5-FC89-525A4E177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" y="1538"/>
              <a:ext cx="237" cy="9"/>
            </a:xfrm>
            <a:custGeom>
              <a:avLst/>
              <a:gdLst>
                <a:gd name="T0" fmla="*/ 0 w 237"/>
                <a:gd name="T1" fmla="*/ 0 h 9"/>
                <a:gd name="T2" fmla="*/ 237 w 237"/>
                <a:gd name="T3" fmla="*/ 0 h 9"/>
                <a:gd name="T4" fmla="*/ 237 w 237"/>
                <a:gd name="T5" fmla="*/ 9 h 9"/>
                <a:gd name="T6" fmla="*/ 0 w 23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7" h="9">
                  <a:moveTo>
                    <a:pt x="0" y="0"/>
                  </a:moveTo>
                  <a:lnTo>
                    <a:pt x="237" y="0"/>
                  </a:lnTo>
                  <a:lnTo>
                    <a:pt x="237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97" name="Freeform 823">
              <a:extLst>
                <a:ext uri="{FF2B5EF4-FFF2-40B4-BE49-F238E27FC236}">
                  <a16:creationId xmlns:a16="http://schemas.microsoft.com/office/drawing/2014/main" id="{7A8E8AB1-C2D6-DEE0-C3FB-268B4A8A5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" y="1649"/>
              <a:ext cx="15" cy="10"/>
            </a:xfrm>
            <a:custGeom>
              <a:avLst/>
              <a:gdLst>
                <a:gd name="T0" fmla="*/ 15 w 15"/>
                <a:gd name="T1" fmla="*/ 10 h 10"/>
                <a:gd name="T2" fmla="*/ 0 w 15"/>
                <a:gd name="T3" fmla="*/ 0 h 10"/>
                <a:gd name="T4" fmla="*/ 0 w 15"/>
                <a:gd name="T5" fmla="*/ 10 h 10"/>
                <a:gd name="T6" fmla="*/ 15 w 15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0">
                  <a:moveTo>
                    <a:pt x="15" y="1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98" name="Freeform 824">
              <a:extLst>
                <a:ext uri="{FF2B5EF4-FFF2-40B4-BE49-F238E27FC236}">
                  <a16:creationId xmlns:a16="http://schemas.microsoft.com/office/drawing/2014/main" id="{6170D592-4148-2DFC-F499-7A4383CE8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" y="1649"/>
              <a:ext cx="15" cy="10"/>
            </a:xfrm>
            <a:custGeom>
              <a:avLst/>
              <a:gdLst>
                <a:gd name="T0" fmla="*/ 0 w 15"/>
                <a:gd name="T1" fmla="*/ 0 h 10"/>
                <a:gd name="T2" fmla="*/ 15 w 15"/>
                <a:gd name="T3" fmla="*/ 0 h 10"/>
                <a:gd name="T4" fmla="*/ 15 w 15"/>
                <a:gd name="T5" fmla="*/ 10 h 10"/>
                <a:gd name="T6" fmla="*/ 0 w 15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0">
                  <a:moveTo>
                    <a:pt x="0" y="0"/>
                  </a:moveTo>
                  <a:lnTo>
                    <a:pt x="15" y="0"/>
                  </a:lnTo>
                  <a:lnTo>
                    <a:pt x="15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99" name="Freeform 825">
              <a:extLst>
                <a:ext uri="{FF2B5EF4-FFF2-40B4-BE49-F238E27FC236}">
                  <a16:creationId xmlns:a16="http://schemas.microsoft.com/office/drawing/2014/main" id="{6000D296-A78F-E0AF-89E5-40A0BE4E3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7" y="1649"/>
              <a:ext cx="16" cy="10"/>
            </a:xfrm>
            <a:custGeom>
              <a:avLst/>
              <a:gdLst>
                <a:gd name="T0" fmla="*/ 14 w 14"/>
                <a:gd name="T1" fmla="*/ 10 h 10"/>
                <a:gd name="T2" fmla="*/ 0 w 14"/>
                <a:gd name="T3" fmla="*/ 0 h 10"/>
                <a:gd name="T4" fmla="*/ 0 w 14"/>
                <a:gd name="T5" fmla="*/ 10 h 10"/>
                <a:gd name="T6" fmla="*/ 14 w 14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0" name="Freeform 826">
              <a:extLst>
                <a:ext uri="{FF2B5EF4-FFF2-40B4-BE49-F238E27FC236}">
                  <a16:creationId xmlns:a16="http://schemas.microsoft.com/office/drawing/2014/main" id="{46315B62-CF4E-57E2-B710-0762D1D76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7" y="1649"/>
              <a:ext cx="16" cy="10"/>
            </a:xfrm>
            <a:custGeom>
              <a:avLst/>
              <a:gdLst>
                <a:gd name="T0" fmla="*/ 0 w 14"/>
                <a:gd name="T1" fmla="*/ 0 h 10"/>
                <a:gd name="T2" fmla="*/ 14 w 14"/>
                <a:gd name="T3" fmla="*/ 0 h 10"/>
                <a:gd name="T4" fmla="*/ 14 w 14"/>
                <a:gd name="T5" fmla="*/ 10 h 10"/>
                <a:gd name="T6" fmla="*/ 0 w 14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14" y="0"/>
                  </a:lnTo>
                  <a:lnTo>
                    <a:pt x="14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1" name="Freeform 827">
              <a:extLst>
                <a:ext uri="{FF2B5EF4-FFF2-40B4-BE49-F238E27FC236}">
                  <a16:creationId xmlns:a16="http://schemas.microsoft.com/office/drawing/2014/main" id="{173467A6-7689-D525-87B1-02CB2B3B6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6" y="1649"/>
              <a:ext cx="14" cy="10"/>
            </a:xfrm>
            <a:custGeom>
              <a:avLst/>
              <a:gdLst>
                <a:gd name="T0" fmla="*/ 14 w 14"/>
                <a:gd name="T1" fmla="*/ 10 h 10"/>
                <a:gd name="T2" fmla="*/ 0 w 14"/>
                <a:gd name="T3" fmla="*/ 0 h 10"/>
                <a:gd name="T4" fmla="*/ 0 w 14"/>
                <a:gd name="T5" fmla="*/ 10 h 10"/>
                <a:gd name="T6" fmla="*/ 14 w 14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2" name="Freeform 828">
              <a:extLst>
                <a:ext uri="{FF2B5EF4-FFF2-40B4-BE49-F238E27FC236}">
                  <a16:creationId xmlns:a16="http://schemas.microsoft.com/office/drawing/2014/main" id="{7EFD9D28-70AA-4EA1-F119-336F68B88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6" y="1649"/>
              <a:ext cx="14" cy="10"/>
            </a:xfrm>
            <a:custGeom>
              <a:avLst/>
              <a:gdLst>
                <a:gd name="T0" fmla="*/ 0 w 14"/>
                <a:gd name="T1" fmla="*/ 0 h 10"/>
                <a:gd name="T2" fmla="*/ 14 w 14"/>
                <a:gd name="T3" fmla="*/ 0 h 10"/>
                <a:gd name="T4" fmla="*/ 14 w 14"/>
                <a:gd name="T5" fmla="*/ 10 h 10"/>
                <a:gd name="T6" fmla="*/ 0 w 14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14" y="0"/>
                  </a:lnTo>
                  <a:lnTo>
                    <a:pt x="14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3" name="Freeform 829">
              <a:extLst>
                <a:ext uri="{FF2B5EF4-FFF2-40B4-BE49-F238E27FC236}">
                  <a16:creationId xmlns:a16="http://schemas.microsoft.com/office/drawing/2014/main" id="{7BEA06F8-90BD-E0FC-A68F-FFE020B69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4" y="1649"/>
              <a:ext cx="15" cy="10"/>
            </a:xfrm>
            <a:custGeom>
              <a:avLst/>
              <a:gdLst>
                <a:gd name="T0" fmla="*/ 15 w 15"/>
                <a:gd name="T1" fmla="*/ 10 h 10"/>
                <a:gd name="T2" fmla="*/ 0 w 15"/>
                <a:gd name="T3" fmla="*/ 0 h 10"/>
                <a:gd name="T4" fmla="*/ 0 w 15"/>
                <a:gd name="T5" fmla="*/ 10 h 10"/>
                <a:gd name="T6" fmla="*/ 15 w 15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0">
                  <a:moveTo>
                    <a:pt x="15" y="1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4" name="Freeform 830">
              <a:extLst>
                <a:ext uri="{FF2B5EF4-FFF2-40B4-BE49-F238E27FC236}">
                  <a16:creationId xmlns:a16="http://schemas.microsoft.com/office/drawing/2014/main" id="{8DC844E7-EF23-2C12-41A6-4C821027FD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4" y="1649"/>
              <a:ext cx="15" cy="10"/>
            </a:xfrm>
            <a:custGeom>
              <a:avLst/>
              <a:gdLst>
                <a:gd name="T0" fmla="*/ 0 w 15"/>
                <a:gd name="T1" fmla="*/ 0 h 10"/>
                <a:gd name="T2" fmla="*/ 15 w 15"/>
                <a:gd name="T3" fmla="*/ 0 h 10"/>
                <a:gd name="T4" fmla="*/ 15 w 15"/>
                <a:gd name="T5" fmla="*/ 10 h 10"/>
                <a:gd name="T6" fmla="*/ 0 w 15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0">
                  <a:moveTo>
                    <a:pt x="0" y="0"/>
                  </a:moveTo>
                  <a:lnTo>
                    <a:pt x="15" y="0"/>
                  </a:lnTo>
                  <a:lnTo>
                    <a:pt x="15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5" name="Freeform 831">
              <a:extLst>
                <a:ext uri="{FF2B5EF4-FFF2-40B4-BE49-F238E27FC236}">
                  <a16:creationId xmlns:a16="http://schemas.microsoft.com/office/drawing/2014/main" id="{9E7BEC6C-9A49-37A7-B701-124FF8EB33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3" y="1649"/>
              <a:ext cx="16" cy="10"/>
            </a:xfrm>
            <a:custGeom>
              <a:avLst/>
              <a:gdLst>
                <a:gd name="T0" fmla="*/ 14 w 14"/>
                <a:gd name="T1" fmla="*/ 10 h 10"/>
                <a:gd name="T2" fmla="*/ 0 w 14"/>
                <a:gd name="T3" fmla="*/ 0 h 10"/>
                <a:gd name="T4" fmla="*/ 0 w 14"/>
                <a:gd name="T5" fmla="*/ 10 h 10"/>
                <a:gd name="T6" fmla="*/ 14 w 14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6" name="Freeform 832">
              <a:extLst>
                <a:ext uri="{FF2B5EF4-FFF2-40B4-BE49-F238E27FC236}">
                  <a16:creationId xmlns:a16="http://schemas.microsoft.com/office/drawing/2014/main" id="{2D51530A-131A-BB93-5CCD-27169E9DC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3" y="1649"/>
              <a:ext cx="16" cy="10"/>
            </a:xfrm>
            <a:custGeom>
              <a:avLst/>
              <a:gdLst>
                <a:gd name="T0" fmla="*/ 0 w 14"/>
                <a:gd name="T1" fmla="*/ 0 h 10"/>
                <a:gd name="T2" fmla="*/ 14 w 14"/>
                <a:gd name="T3" fmla="*/ 0 h 10"/>
                <a:gd name="T4" fmla="*/ 14 w 14"/>
                <a:gd name="T5" fmla="*/ 10 h 10"/>
                <a:gd name="T6" fmla="*/ 0 w 14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14" y="0"/>
                  </a:lnTo>
                  <a:lnTo>
                    <a:pt x="14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7" name="Freeform 833">
              <a:extLst>
                <a:ext uri="{FF2B5EF4-FFF2-40B4-BE49-F238E27FC236}">
                  <a16:creationId xmlns:a16="http://schemas.microsoft.com/office/drawing/2014/main" id="{76166C49-29B8-7CFD-4EC6-63CF7783B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2" y="1649"/>
              <a:ext cx="14" cy="10"/>
            </a:xfrm>
            <a:custGeom>
              <a:avLst/>
              <a:gdLst>
                <a:gd name="T0" fmla="*/ 14 w 14"/>
                <a:gd name="T1" fmla="*/ 10 h 10"/>
                <a:gd name="T2" fmla="*/ 0 w 14"/>
                <a:gd name="T3" fmla="*/ 0 h 10"/>
                <a:gd name="T4" fmla="*/ 0 w 14"/>
                <a:gd name="T5" fmla="*/ 10 h 10"/>
                <a:gd name="T6" fmla="*/ 14 w 14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8" name="Freeform 834">
              <a:extLst>
                <a:ext uri="{FF2B5EF4-FFF2-40B4-BE49-F238E27FC236}">
                  <a16:creationId xmlns:a16="http://schemas.microsoft.com/office/drawing/2014/main" id="{4A36789D-4E6A-E899-E901-88EB85009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2" y="1649"/>
              <a:ext cx="14" cy="10"/>
            </a:xfrm>
            <a:custGeom>
              <a:avLst/>
              <a:gdLst>
                <a:gd name="T0" fmla="*/ 0 w 14"/>
                <a:gd name="T1" fmla="*/ 0 h 10"/>
                <a:gd name="T2" fmla="*/ 14 w 14"/>
                <a:gd name="T3" fmla="*/ 0 h 10"/>
                <a:gd name="T4" fmla="*/ 14 w 14"/>
                <a:gd name="T5" fmla="*/ 10 h 10"/>
                <a:gd name="T6" fmla="*/ 0 w 14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14" y="0"/>
                  </a:lnTo>
                  <a:lnTo>
                    <a:pt x="14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9" name="Freeform 835">
              <a:extLst>
                <a:ext uri="{FF2B5EF4-FFF2-40B4-BE49-F238E27FC236}">
                  <a16:creationId xmlns:a16="http://schemas.microsoft.com/office/drawing/2014/main" id="{1E919F4B-214C-B1B6-1622-4C7CA16BA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0" y="1649"/>
              <a:ext cx="5" cy="10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0 w 5"/>
                <a:gd name="T5" fmla="*/ 10 h 10"/>
                <a:gd name="T6" fmla="*/ 5 w 5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10" name="Freeform 836">
              <a:extLst>
                <a:ext uri="{FF2B5EF4-FFF2-40B4-BE49-F238E27FC236}">
                  <a16:creationId xmlns:a16="http://schemas.microsoft.com/office/drawing/2014/main" id="{F5A2C1B3-F49A-D198-8B02-39A715119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0" y="1649"/>
              <a:ext cx="5" cy="10"/>
            </a:xfrm>
            <a:custGeom>
              <a:avLst/>
              <a:gdLst>
                <a:gd name="T0" fmla="*/ 0 w 5"/>
                <a:gd name="T1" fmla="*/ 0 h 10"/>
                <a:gd name="T2" fmla="*/ 5 w 5"/>
                <a:gd name="T3" fmla="*/ 0 h 10"/>
                <a:gd name="T4" fmla="*/ 5 w 5"/>
                <a:gd name="T5" fmla="*/ 10 h 10"/>
                <a:gd name="T6" fmla="*/ 0 w 5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10">
                  <a:moveTo>
                    <a:pt x="0" y="0"/>
                  </a:moveTo>
                  <a:lnTo>
                    <a:pt x="5" y="0"/>
                  </a:lnTo>
                  <a:lnTo>
                    <a:pt x="5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11" name="Rectangle 837">
              <a:extLst>
                <a:ext uri="{FF2B5EF4-FFF2-40B4-BE49-F238E27FC236}">
                  <a16:creationId xmlns:a16="http://schemas.microsoft.com/office/drawing/2014/main" id="{9D69591A-54FB-7297-E231-EAC7D8BF62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8" y="1490"/>
              <a:ext cx="60" cy="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59">
                  <a:solidFill>
                    <a:srgbClr val="000000"/>
                  </a:solidFill>
                  <a:latin typeface="Arial" panose="020B0604020202020204" pitchFamily="34" charset="0"/>
                </a:rPr>
                <a:t>S</a:t>
              </a:r>
              <a:endParaRPr lang="en-US" altLang="en-US" sz="2294"/>
            </a:p>
          </p:txBody>
        </p:sp>
        <p:sp>
          <p:nvSpPr>
            <p:cNvPr id="12512" name="Rectangle 838">
              <a:extLst>
                <a:ext uri="{FF2B5EF4-FFF2-40B4-BE49-F238E27FC236}">
                  <a16:creationId xmlns:a16="http://schemas.microsoft.com/office/drawing/2014/main" id="{182ABFB8-9EFD-06FA-A375-39B3330D79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6" y="1490"/>
              <a:ext cx="55" cy="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59">
                  <a:solidFill>
                    <a:srgbClr val="000000"/>
                  </a:solidFill>
                  <a:latin typeface="Arial" panose="020B0604020202020204" pitchFamily="34" charset="0"/>
                </a:rPr>
                <a:t>T</a:t>
              </a:r>
              <a:endParaRPr lang="en-US" altLang="en-US" sz="2294"/>
            </a:p>
          </p:txBody>
        </p:sp>
        <p:sp>
          <p:nvSpPr>
            <p:cNvPr id="12513" name="Rectangle 839">
              <a:extLst>
                <a:ext uri="{FF2B5EF4-FFF2-40B4-BE49-F238E27FC236}">
                  <a16:creationId xmlns:a16="http://schemas.microsoft.com/office/drawing/2014/main" id="{C6B7300E-F626-B071-6C76-88A0BE36CC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3" y="1601"/>
              <a:ext cx="50" cy="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59">
                  <a:solidFill>
                    <a:srgbClr val="000000"/>
                  </a:solidFill>
                  <a:latin typeface="Arial" panose="020B0604020202020204" pitchFamily="34" charset="0"/>
                </a:rPr>
                <a:t>L</a:t>
              </a:r>
              <a:endParaRPr lang="en-US" altLang="en-US" sz="2294"/>
            </a:p>
          </p:txBody>
        </p:sp>
        <p:sp>
          <p:nvSpPr>
            <p:cNvPr id="12514" name="Rectangle 840">
              <a:extLst>
                <a:ext uri="{FF2B5EF4-FFF2-40B4-BE49-F238E27FC236}">
                  <a16:creationId xmlns:a16="http://schemas.microsoft.com/office/drawing/2014/main" id="{748B1B18-EA0F-5DF2-A4FD-F180BC809D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1" y="1601"/>
              <a:ext cx="53" cy="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59">
                  <a:solidFill>
                    <a:srgbClr val="000000"/>
                  </a:solidFill>
                  <a:latin typeface="Arial" panose="020B0604020202020204" pitchFamily="34" charset="0"/>
                </a:rPr>
                <a:t>T</a:t>
              </a:r>
              <a:endParaRPr lang="en-US" altLang="en-US" sz="2294"/>
            </a:p>
          </p:txBody>
        </p:sp>
      </p:grpSp>
      <p:sp>
        <p:nvSpPr>
          <p:cNvPr id="12295" name="Line 841">
            <a:extLst>
              <a:ext uri="{FF2B5EF4-FFF2-40B4-BE49-F238E27FC236}">
                <a16:creationId xmlns:a16="http://schemas.microsoft.com/office/drawing/2014/main" id="{02C91710-4216-E923-7298-D46BA9A224AB}"/>
              </a:ext>
            </a:extLst>
          </p:cNvPr>
          <p:cNvSpPr>
            <a:spLocks noChangeShapeType="1"/>
          </p:cNvSpPr>
          <p:nvPr/>
        </p:nvSpPr>
        <p:spPr bwMode="auto">
          <a:xfrm>
            <a:off x="1149350" y="4646613"/>
            <a:ext cx="0" cy="16811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12296" name="Line 842">
            <a:extLst>
              <a:ext uri="{FF2B5EF4-FFF2-40B4-BE49-F238E27FC236}">
                <a16:creationId xmlns:a16="http://schemas.microsoft.com/office/drawing/2014/main" id="{300844E2-CAEC-7CBC-E5B0-129756B3A70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54250" y="4648200"/>
            <a:ext cx="0" cy="16811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10249" name="Text Box 843">
            <a:extLst>
              <a:ext uri="{FF2B5EF4-FFF2-40B4-BE49-F238E27FC236}">
                <a16:creationId xmlns:a16="http://schemas.microsoft.com/office/drawing/2014/main" id="{65A40C18-83F6-5A9C-CC06-451F97D9C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0" y="6048375"/>
            <a:ext cx="955675" cy="54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Bore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Diameter</a:t>
            </a:r>
          </a:p>
        </p:txBody>
      </p:sp>
      <p:sp>
        <p:nvSpPr>
          <p:cNvPr id="12298" name="Line 844">
            <a:extLst>
              <a:ext uri="{FF2B5EF4-FFF2-40B4-BE49-F238E27FC236}">
                <a16:creationId xmlns:a16="http://schemas.microsoft.com/office/drawing/2014/main" id="{F915D05A-01B3-DF06-F72F-D43AF70686DC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2638" y="6238875"/>
            <a:ext cx="203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12299" name="Line 845">
            <a:extLst>
              <a:ext uri="{FF2B5EF4-FFF2-40B4-BE49-F238E27FC236}">
                <a16:creationId xmlns:a16="http://schemas.microsoft.com/office/drawing/2014/main" id="{A92CE245-4E7B-E031-987E-B25B046FB70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163638" y="6238875"/>
            <a:ext cx="2047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>
            <a:extLst>
              <a:ext uri="{FF2B5EF4-FFF2-40B4-BE49-F238E27FC236}">
                <a16:creationId xmlns:a16="http://schemas.microsoft.com/office/drawing/2014/main" id="{815281CD-D245-77B7-B253-2F90AB44CE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for Six Sigma – Two Viewpoints 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1447FBF7-604B-EF22-711C-3FDC37B7EB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/>
              <a:t>DFSS</a:t>
            </a:r>
            <a:r>
              <a:rPr lang="en-US" altLang="en-US" dirty="0"/>
              <a:t> – </a:t>
            </a:r>
            <a:r>
              <a:rPr lang="en-US" altLang="en-US" b="1" dirty="0">
                <a:solidFill>
                  <a:schemeClr val="accent2"/>
                </a:solidFill>
                <a:cs typeface="Arial" panose="020B0604020202020204" pitchFamily="34" charset="0"/>
              </a:rPr>
              <a:t>Narrow Sense</a:t>
            </a:r>
          </a:p>
          <a:p>
            <a:pPr lvl="1" eaLnBrk="1" hangingPunct="1"/>
            <a:r>
              <a:rPr lang="en-US" altLang="en-US" dirty="0"/>
              <a:t>Incorporation of manufacturing process and product environment </a:t>
            </a:r>
            <a:r>
              <a:rPr lang="en-US" altLang="en-US" i="1" dirty="0"/>
              <a:t>variation</a:t>
            </a:r>
            <a:r>
              <a:rPr lang="en-US" altLang="en-US" dirty="0"/>
              <a:t> (e.g. “noise”) into design of product to ensure 6 Sigma CTQ performance</a:t>
            </a:r>
          </a:p>
          <a:p>
            <a:pPr lvl="1" eaLnBrk="1" hangingPunct="1"/>
            <a:r>
              <a:rPr lang="en-US" altLang="en-US" dirty="0"/>
              <a:t>Methods include design scorecards (quality tracking/feedback), variation transmission calculations &amp; tests (e.g. Design of Experiments including </a:t>
            </a:r>
            <a:r>
              <a:rPr lang="en-US" altLang="en-US" i="1" dirty="0"/>
              <a:t>variation</a:t>
            </a:r>
            <a:r>
              <a:rPr lang="en-US" altLang="en-US" dirty="0"/>
              <a:t> as response variable, Monte Carlo simulation), 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b="1" dirty="0"/>
              <a:t>DFSS</a:t>
            </a:r>
            <a:r>
              <a:rPr lang="en-US" altLang="en-US" dirty="0"/>
              <a:t> – </a:t>
            </a:r>
            <a:r>
              <a:rPr lang="en-US" altLang="en-US" b="1" dirty="0">
                <a:solidFill>
                  <a:schemeClr val="accent2"/>
                </a:solidFill>
                <a:cs typeface="Arial" panose="020B0604020202020204" pitchFamily="34" charset="0"/>
              </a:rPr>
              <a:t>Broad Sense</a:t>
            </a:r>
          </a:p>
          <a:p>
            <a:pPr lvl="1" eaLnBrk="1" hangingPunct="1"/>
            <a:r>
              <a:rPr lang="en-US" altLang="en-US" dirty="0"/>
              <a:t>Improvement of overall design process to achieve competitive advantage in market</a:t>
            </a:r>
          </a:p>
          <a:p>
            <a:pPr lvl="1" eaLnBrk="1" hangingPunct="1"/>
            <a:r>
              <a:rPr lang="en-US" altLang="en-US" dirty="0"/>
              <a:t>Methods address entire design process from market research (e.g. Voice of Customer, QFD) to concept selection (e.g. TRIZ, Pugh methods) to detailed design (DFSS – </a:t>
            </a:r>
            <a:r>
              <a:rPr lang="en-US" altLang="en-US" i="1" dirty="0"/>
              <a:t>Narrow Sense</a:t>
            </a:r>
            <a:r>
              <a:rPr lang="en-US" altLang="en-US" dirty="0"/>
              <a:t>, reliability, design for manufacturing/ assembly) and production system design (process control, SPC, </a:t>
            </a:r>
            <a:r>
              <a:rPr lang="en-US" altLang="en-US" dirty="0" err="1"/>
              <a:t>errorproofing</a:t>
            </a:r>
            <a:r>
              <a:rPr lang="en-US" altLang="en-US" dirty="0"/>
              <a:t>, lean)</a:t>
            </a:r>
          </a:p>
          <a:p>
            <a:pPr eaLnBrk="1" hangingPunct="1"/>
            <a:endParaRPr lang="en-US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>
            <a:extLst>
              <a:ext uri="{FF2B5EF4-FFF2-40B4-BE49-F238E27FC236}">
                <a16:creationId xmlns:a16="http://schemas.microsoft.com/office/drawing/2014/main" id="{4908A5D6-95F7-365A-0944-A3AD38055D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Why Design for Six Sigma?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02217A4D-98BD-0F73-B073-B2E0850B4A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9900" y="811213"/>
            <a:ext cx="8204200" cy="5513387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None/>
              <a:defRPr/>
            </a:pPr>
            <a:r>
              <a:rPr lang="en-US" altLang="en-US" dirty="0"/>
              <a:t>Good Reasons: </a:t>
            </a:r>
          </a:p>
          <a:p>
            <a:pPr lvl="1" eaLnBrk="1" hangingPunct="1">
              <a:defRPr/>
            </a:pPr>
            <a:r>
              <a:rPr lang="en-US" altLang="en-US" dirty="0"/>
              <a:t>A US Automotive System Supplier - </a:t>
            </a:r>
            <a:r>
              <a:rPr lang="en-US" altLang="en-US" i="1" dirty="0"/>
              <a:t>“It Costs Us $X Million in Inspection Costs When Ford Puts Us in Quality Containment.”</a:t>
            </a:r>
          </a:p>
          <a:p>
            <a:pPr lvl="1" eaLnBrk="1" hangingPunct="1">
              <a:defRPr/>
            </a:pPr>
            <a:r>
              <a:rPr lang="en-US" altLang="en-US" dirty="0"/>
              <a:t>A Far-East Consumer Electronics Company -  </a:t>
            </a:r>
            <a:r>
              <a:rPr lang="en-US" altLang="en-US" i="1" dirty="0"/>
              <a:t>“Our Competitors Take Half the Time to Develop and Launch Products.”</a:t>
            </a:r>
          </a:p>
          <a:p>
            <a:pPr lvl="1" eaLnBrk="1" hangingPunct="1">
              <a:defRPr/>
            </a:pPr>
            <a:r>
              <a:rPr lang="en-US" altLang="en-US" dirty="0"/>
              <a:t>An Office Machine Manufacturer - </a:t>
            </a:r>
            <a:r>
              <a:rPr lang="en-US" altLang="en-US" i="1" dirty="0"/>
              <a:t>“XYZ’s Products are Selling for Less Than Our Cost of Manufacture.”</a:t>
            </a:r>
          </a:p>
          <a:p>
            <a:pPr lvl="1" eaLnBrk="1" hangingPunct="1">
              <a:defRPr/>
            </a:pPr>
            <a:r>
              <a:rPr lang="en-US" altLang="en-US" dirty="0"/>
              <a:t>A Medical Device Manufacturer - </a:t>
            </a:r>
            <a:r>
              <a:rPr lang="en-US" altLang="en-US" i="1" dirty="0"/>
              <a:t>“We Would Like Serve More Customers – We Need 50% of our Sales to Come From New Products”</a:t>
            </a:r>
          </a:p>
          <a:p>
            <a:pPr lvl="1" eaLnBrk="1" hangingPunct="1">
              <a:defRPr/>
            </a:pPr>
            <a:r>
              <a:rPr lang="en-US" altLang="en-US" dirty="0"/>
              <a:t>A Complaint from a Key (but Difficult!) US Utility - </a:t>
            </a:r>
            <a:r>
              <a:rPr lang="en-US" altLang="en-US" i="1" dirty="0"/>
              <a:t>“We Get 8,000 Hours of Life From Your Turbine Blades; You Claim We Should Get 16,000!”</a:t>
            </a:r>
            <a:endParaRPr lang="en-US" altLang="en-US" dirty="0"/>
          </a:p>
          <a:p>
            <a:pPr eaLnBrk="1" hangingPunct="1">
              <a:buFont typeface="Symbol" panose="05050102010706020507" pitchFamily="18" charset="2"/>
              <a:buNone/>
              <a:defRPr/>
            </a:pPr>
            <a:endParaRPr lang="en-US" altLang="en-US" sz="882" dirty="0"/>
          </a:p>
          <a:p>
            <a:pPr eaLnBrk="1" hangingPunct="1">
              <a:buFont typeface="Symbol" panose="05050102010706020507" pitchFamily="18" charset="2"/>
              <a:buNone/>
              <a:defRPr/>
            </a:pPr>
            <a:r>
              <a:rPr lang="en-US" altLang="en-US" dirty="0"/>
              <a:t>Bad Reason: </a:t>
            </a:r>
          </a:p>
          <a:p>
            <a:pPr lvl="1" eaLnBrk="1" hangingPunct="1">
              <a:defRPr/>
            </a:pPr>
            <a:r>
              <a:rPr lang="en-US" altLang="en-US" i="1" dirty="0"/>
              <a:t>“It’s the Next Chapter in the Six Sigma Book!”</a:t>
            </a:r>
            <a:endParaRPr lang="en-US" altLang="en-US" dirty="0"/>
          </a:p>
          <a:p>
            <a:pPr eaLnBrk="1" hangingPunct="1">
              <a:defRPr/>
            </a:pPr>
            <a:endParaRPr lang="en-US" altLang="en-US" sz="971" dirty="0"/>
          </a:p>
        </p:txBody>
      </p:sp>
      <p:sp>
        <p:nvSpPr>
          <p:cNvPr id="16388" name="AutoShape 4">
            <a:extLst>
              <a:ext uri="{FF2B5EF4-FFF2-40B4-BE49-F238E27FC236}">
                <a16:creationId xmlns:a16="http://schemas.microsoft.com/office/drawing/2014/main" id="{9C1B789D-5A7D-3FF5-0E88-07D275AA35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5588" y="6172200"/>
            <a:ext cx="5802312" cy="53340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>
            <a:noFill/>
          </a:ln>
          <a:effectLst/>
        </p:spPr>
        <p:txBody>
          <a:bodyPr lIns="85814" tIns="42907" rIns="85814" bIns="42907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90575" indent="-3048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16025" indent="-242888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01800" indent="-242888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87575" indent="-242888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44775" indent="-242888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01975" indent="-242888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59175" indent="-242888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16375" indent="-242888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None/>
              <a:defRPr/>
            </a:pPr>
            <a:r>
              <a:rPr lang="en-US" altLang="en-US" sz="2294" b="1" i="1" dirty="0">
                <a:latin typeface="Arial" panose="020B0604020202020204" pitchFamily="34" charset="0"/>
              </a:rPr>
              <a:t>What’s Your Business Case for DFSS?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>
            <a:extLst>
              <a:ext uri="{FF2B5EF4-FFF2-40B4-BE49-F238E27FC236}">
                <a16:creationId xmlns:a16="http://schemas.microsoft.com/office/drawing/2014/main" id="{0C703AD0-9DCB-08A1-793D-379AE5DF00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Process “Why’s”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B964EF35-3730-FC3D-336D-AA27EC05FA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1663" y="1590675"/>
            <a:ext cx="5557837" cy="4851400"/>
          </a:xfrm>
        </p:spPr>
        <p:txBody>
          <a:bodyPr/>
          <a:lstStyle/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Technology Push, But Where’s the Pull?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Disregard for the Voice of the Customer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The “Eureka” Concept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Pretend Design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Pampered Product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Hardware Swamps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Here’s the Product, Where’s the Factory?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We’ve Always Made it This Way!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Inspection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Give Me My Targets, Let Me Do My Thing</a:t>
            </a:r>
          </a:p>
        </p:txBody>
      </p:sp>
      <p:pic>
        <p:nvPicPr>
          <p:cNvPr id="16388" name="Picture 4" descr="PE01661_">
            <a:extLst>
              <a:ext uri="{FF2B5EF4-FFF2-40B4-BE49-F238E27FC236}">
                <a16:creationId xmlns:a16="http://schemas.microsoft.com/office/drawing/2014/main" id="{27AAE326-BA4A-70F7-9EBE-60D7C909E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725" y="1905000"/>
            <a:ext cx="2732088" cy="346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5">
            <a:extLst>
              <a:ext uri="{FF2B5EF4-FFF2-40B4-BE49-F238E27FC236}">
                <a16:creationId xmlns:a16="http://schemas.microsoft.com/office/drawing/2014/main" id="{95C51624-69EE-D366-8271-4D1E54331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8125" y="6216650"/>
            <a:ext cx="4440238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From Don Clausing’s </a:t>
            </a:r>
            <a:r>
              <a:rPr lang="en-US" altLang="en-US" sz="1500" b="1" i="1"/>
              <a:t>Total Quality Development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E4A41EC1-B11B-9BC4-AFEF-6702CFE352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275" y="1055688"/>
            <a:ext cx="6897688" cy="4937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5814" tIns="42907" rIns="85814" bIns="42907">
            <a:spAutoFit/>
          </a:bodyPr>
          <a:lstStyle>
            <a:lvl1pPr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647">
                <a:solidFill>
                  <a:schemeClr val="tx2"/>
                </a:solidFill>
                <a:latin typeface="UniversS 57 Condensed" pitchFamily="2" charset="0"/>
              </a:rPr>
              <a:t>The Top 10 Cash Drains of Product Development: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reeform 2" descr="Light vertical">
            <a:extLst>
              <a:ext uri="{FF2B5EF4-FFF2-40B4-BE49-F238E27FC236}">
                <a16:creationId xmlns:a16="http://schemas.microsoft.com/office/drawing/2014/main" id="{7C2151F3-7747-2C2E-670C-F5A4C2C5BBD4}"/>
              </a:ext>
            </a:extLst>
          </p:cNvPr>
          <p:cNvSpPr>
            <a:spLocks/>
          </p:cNvSpPr>
          <p:nvPr/>
        </p:nvSpPr>
        <p:spPr bwMode="auto">
          <a:xfrm>
            <a:off x="968375" y="1828800"/>
            <a:ext cx="2152650" cy="4232275"/>
          </a:xfrm>
          <a:custGeom>
            <a:avLst/>
            <a:gdLst>
              <a:gd name="T0" fmla="*/ 71610 w 1397"/>
              <a:gd name="T1" fmla="*/ 4587167 h 2666"/>
              <a:gd name="T2" fmla="*/ 396476 w 1397"/>
              <a:gd name="T3" fmla="*/ 2590400 h 2666"/>
              <a:gd name="T4" fmla="*/ 695143 w 1397"/>
              <a:gd name="T5" fmla="*/ 1187267 h 2666"/>
              <a:gd name="T6" fmla="*/ 862816 w 1397"/>
              <a:gd name="T7" fmla="*/ 626013 h 2666"/>
              <a:gd name="T8" fmla="*/ 1077646 w 1397"/>
              <a:gd name="T9" fmla="*/ 215867 h 2666"/>
              <a:gd name="T10" fmla="*/ 1454910 w 1397"/>
              <a:gd name="T11" fmla="*/ 21587 h 2666"/>
              <a:gd name="T12" fmla="*/ 1999846 w 1397"/>
              <a:gd name="T13" fmla="*/ 97140 h 2666"/>
              <a:gd name="T14" fmla="*/ 2408548 w 1397"/>
              <a:gd name="T15" fmla="*/ 604427 h 2666"/>
              <a:gd name="T16" fmla="*/ 2183238 w 1397"/>
              <a:gd name="T17" fmla="*/ 447923 h 2666"/>
              <a:gd name="T18" fmla="*/ 1842653 w 1397"/>
              <a:gd name="T19" fmla="*/ 383163 h 2666"/>
              <a:gd name="T20" fmla="*/ 1475869 w 1397"/>
              <a:gd name="T21" fmla="*/ 485700 h 2666"/>
              <a:gd name="T22" fmla="*/ 1061927 w 1397"/>
              <a:gd name="T23" fmla="*/ 825690 h 2666"/>
              <a:gd name="T24" fmla="*/ 726582 w 1397"/>
              <a:gd name="T25" fmla="*/ 1699950 h 2666"/>
              <a:gd name="T26" fmla="*/ 71610 w 1397"/>
              <a:gd name="T27" fmla="*/ 4587167 h 26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397" h="2666">
                <a:moveTo>
                  <a:pt x="41" y="2550"/>
                </a:moveTo>
                <a:cubicBezTo>
                  <a:pt x="0" y="2666"/>
                  <a:pt x="167" y="1755"/>
                  <a:pt x="227" y="1440"/>
                </a:cubicBezTo>
                <a:cubicBezTo>
                  <a:pt x="287" y="1125"/>
                  <a:pt x="354" y="842"/>
                  <a:pt x="398" y="660"/>
                </a:cubicBezTo>
                <a:cubicBezTo>
                  <a:pt x="442" y="478"/>
                  <a:pt x="458" y="438"/>
                  <a:pt x="494" y="348"/>
                </a:cubicBezTo>
                <a:cubicBezTo>
                  <a:pt x="530" y="258"/>
                  <a:pt x="560" y="176"/>
                  <a:pt x="617" y="120"/>
                </a:cubicBezTo>
                <a:cubicBezTo>
                  <a:pt x="674" y="64"/>
                  <a:pt x="745" y="23"/>
                  <a:pt x="833" y="12"/>
                </a:cubicBezTo>
                <a:cubicBezTo>
                  <a:pt x="921" y="1"/>
                  <a:pt x="1054" y="0"/>
                  <a:pt x="1145" y="54"/>
                </a:cubicBezTo>
                <a:cubicBezTo>
                  <a:pt x="1236" y="108"/>
                  <a:pt x="1361" y="304"/>
                  <a:pt x="1379" y="336"/>
                </a:cubicBezTo>
                <a:cubicBezTo>
                  <a:pt x="1397" y="368"/>
                  <a:pt x="1304" y="270"/>
                  <a:pt x="1250" y="249"/>
                </a:cubicBezTo>
                <a:cubicBezTo>
                  <a:pt x="1196" y="228"/>
                  <a:pt x="1122" y="210"/>
                  <a:pt x="1055" y="213"/>
                </a:cubicBezTo>
                <a:cubicBezTo>
                  <a:pt x="988" y="216"/>
                  <a:pt x="919" y="229"/>
                  <a:pt x="845" y="270"/>
                </a:cubicBezTo>
                <a:cubicBezTo>
                  <a:pt x="771" y="311"/>
                  <a:pt x="679" y="347"/>
                  <a:pt x="608" y="459"/>
                </a:cubicBezTo>
                <a:cubicBezTo>
                  <a:pt x="537" y="571"/>
                  <a:pt x="511" y="596"/>
                  <a:pt x="416" y="945"/>
                </a:cubicBezTo>
                <a:cubicBezTo>
                  <a:pt x="321" y="1294"/>
                  <a:pt x="119" y="2216"/>
                  <a:pt x="41" y="2550"/>
                </a:cubicBezTo>
                <a:close/>
              </a:path>
            </a:pathLst>
          </a:custGeom>
          <a:pattFill prst="ltVert">
            <a:fgClr>
              <a:schemeClr val="accent2"/>
            </a:fgClr>
            <a:bgClr>
              <a:schemeClr val="bg1"/>
            </a:bgClr>
          </a:patt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83" name="Line 3">
            <a:extLst>
              <a:ext uri="{FF2B5EF4-FFF2-40B4-BE49-F238E27FC236}">
                <a16:creationId xmlns:a16="http://schemas.microsoft.com/office/drawing/2014/main" id="{D6706B90-0D8C-485D-EB6C-D50B86D9537D}"/>
              </a:ext>
            </a:extLst>
          </p:cNvPr>
          <p:cNvSpPr>
            <a:spLocks noChangeShapeType="1"/>
          </p:cNvSpPr>
          <p:nvPr/>
        </p:nvSpPr>
        <p:spPr bwMode="auto">
          <a:xfrm>
            <a:off x="3240088" y="1676400"/>
            <a:ext cx="0" cy="4341813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84" name="Text Box 4">
            <a:extLst>
              <a:ext uri="{FF2B5EF4-FFF2-40B4-BE49-F238E27FC236}">
                <a16:creationId xmlns:a16="http://schemas.microsoft.com/office/drawing/2014/main" id="{D3702407-F447-AE56-E236-5AD8BE8A1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513" y="5888038"/>
            <a:ext cx="758825" cy="3365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latin typeface="Times New Roman" panose="02020603050405020304" pitchFamily="18" charset="0"/>
              </a:rPr>
              <a:t>Design</a:t>
            </a:r>
          </a:p>
        </p:txBody>
      </p:sp>
      <p:sp>
        <p:nvSpPr>
          <p:cNvPr id="20485" name="Text Box 5">
            <a:extLst>
              <a:ext uri="{FF2B5EF4-FFF2-40B4-BE49-F238E27FC236}">
                <a16:creationId xmlns:a16="http://schemas.microsoft.com/office/drawing/2014/main" id="{733DCDF9-EBFE-5F42-AA8A-C9C8DE91B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9950" y="5862638"/>
            <a:ext cx="566738" cy="5794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latin typeface="Times New Roman" panose="02020603050405020304" pitchFamily="18" charset="0"/>
              </a:rPr>
              <a:t>Eng.</a:t>
            </a:r>
          </a:p>
          <a:p>
            <a:pPr algn="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latin typeface="Times New Roman" panose="02020603050405020304" pitchFamily="18" charset="0"/>
              </a:rPr>
              <a:t>Pilot</a:t>
            </a:r>
          </a:p>
        </p:txBody>
      </p:sp>
      <p:sp>
        <p:nvSpPr>
          <p:cNvPr id="20486" name="Text Box 6">
            <a:extLst>
              <a:ext uri="{FF2B5EF4-FFF2-40B4-BE49-F238E27FC236}">
                <a16:creationId xmlns:a16="http://schemas.microsoft.com/office/drawing/2014/main" id="{0E6E7F0B-E0AB-25C0-592A-D00D8100E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5200" y="5884863"/>
            <a:ext cx="1917700" cy="3349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latin typeface="Times New Roman" panose="02020603050405020304" pitchFamily="18" charset="0"/>
              </a:rPr>
              <a:t>Production Ramp Up</a:t>
            </a:r>
          </a:p>
        </p:txBody>
      </p:sp>
      <p:sp>
        <p:nvSpPr>
          <p:cNvPr id="20487" name="Freeform 7">
            <a:extLst>
              <a:ext uri="{FF2B5EF4-FFF2-40B4-BE49-F238E27FC236}">
                <a16:creationId xmlns:a16="http://schemas.microsoft.com/office/drawing/2014/main" id="{72195E63-48D9-BA19-E5C5-559FAF415122}"/>
              </a:ext>
            </a:extLst>
          </p:cNvPr>
          <p:cNvSpPr>
            <a:spLocks/>
          </p:cNvSpPr>
          <p:nvPr/>
        </p:nvSpPr>
        <p:spPr bwMode="auto">
          <a:xfrm>
            <a:off x="1028700" y="1804988"/>
            <a:ext cx="6989763" cy="4089400"/>
          </a:xfrm>
          <a:custGeom>
            <a:avLst/>
            <a:gdLst>
              <a:gd name="T0" fmla="*/ 8732 w 4537"/>
              <a:gd name="T1" fmla="*/ 4624918 h 2576"/>
              <a:gd name="T2" fmla="*/ 64615 w 4537"/>
              <a:gd name="T3" fmla="*/ 4250751 h 2576"/>
              <a:gd name="T4" fmla="*/ 392930 w 4537"/>
              <a:gd name="T5" fmla="*/ 2322353 h 2576"/>
              <a:gd name="T6" fmla="*/ 757918 w 4537"/>
              <a:gd name="T7" fmla="*/ 771719 h 2576"/>
              <a:gd name="T8" fmla="*/ 1140370 w 4537"/>
              <a:gd name="T9" fmla="*/ 129519 h 2576"/>
              <a:gd name="T10" fmla="*/ 1877332 w 4537"/>
              <a:gd name="T11" fmla="*/ 84547 h 2576"/>
              <a:gd name="T12" fmla="*/ 2331384 w 4537"/>
              <a:gd name="T13" fmla="*/ 640401 h 2576"/>
              <a:gd name="T14" fmla="*/ 2577620 w 4537"/>
              <a:gd name="T15" fmla="*/ 1176467 h 2576"/>
              <a:gd name="T16" fmla="*/ 2935623 w 4537"/>
              <a:gd name="T17" fmla="*/ 1944588 h 2576"/>
              <a:gd name="T18" fmla="*/ 3581774 w 4537"/>
              <a:gd name="T19" fmla="*/ 2908787 h 2576"/>
              <a:gd name="T20" fmla="*/ 4736115 w 4537"/>
              <a:gd name="T21" fmla="*/ 3738070 h 2576"/>
              <a:gd name="T22" fmla="*/ 5958564 w 4537"/>
              <a:gd name="T23" fmla="*/ 4142818 h 2576"/>
              <a:gd name="T24" fmla="*/ 7923213 w 4537"/>
              <a:gd name="T25" fmla="*/ 4311913 h 257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537" h="2576">
                <a:moveTo>
                  <a:pt x="5" y="2571"/>
                </a:moveTo>
                <a:cubicBezTo>
                  <a:pt x="10" y="2536"/>
                  <a:pt x="0" y="2576"/>
                  <a:pt x="37" y="2363"/>
                </a:cubicBezTo>
                <a:cubicBezTo>
                  <a:pt x="74" y="2150"/>
                  <a:pt x="159" y="1613"/>
                  <a:pt x="225" y="1291"/>
                </a:cubicBezTo>
                <a:cubicBezTo>
                  <a:pt x="291" y="969"/>
                  <a:pt x="363" y="632"/>
                  <a:pt x="434" y="429"/>
                </a:cubicBezTo>
                <a:cubicBezTo>
                  <a:pt x="505" y="226"/>
                  <a:pt x="546" y="136"/>
                  <a:pt x="653" y="72"/>
                </a:cubicBezTo>
                <a:cubicBezTo>
                  <a:pt x="760" y="8"/>
                  <a:pt x="961" y="0"/>
                  <a:pt x="1075" y="47"/>
                </a:cubicBezTo>
                <a:cubicBezTo>
                  <a:pt x="1189" y="94"/>
                  <a:pt x="1268" y="255"/>
                  <a:pt x="1335" y="356"/>
                </a:cubicBezTo>
                <a:cubicBezTo>
                  <a:pt x="1402" y="457"/>
                  <a:pt x="1418" y="533"/>
                  <a:pt x="1476" y="654"/>
                </a:cubicBezTo>
                <a:cubicBezTo>
                  <a:pt x="1534" y="775"/>
                  <a:pt x="1585" y="920"/>
                  <a:pt x="1681" y="1081"/>
                </a:cubicBezTo>
                <a:cubicBezTo>
                  <a:pt x="1777" y="1241"/>
                  <a:pt x="1880" y="1451"/>
                  <a:pt x="2051" y="1617"/>
                </a:cubicBezTo>
                <a:cubicBezTo>
                  <a:pt x="2223" y="1783"/>
                  <a:pt x="2485" y="1964"/>
                  <a:pt x="2712" y="2078"/>
                </a:cubicBezTo>
                <a:cubicBezTo>
                  <a:pt x="2939" y="2193"/>
                  <a:pt x="3108" y="2249"/>
                  <a:pt x="3412" y="2303"/>
                </a:cubicBezTo>
                <a:cubicBezTo>
                  <a:pt x="3716" y="2356"/>
                  <a:pt x="4350" y="2382"/>
                  <a:pt x="4537" y="2397"/>
                </a:cubicBezTo>
              </a:path>
            </a:pathLst>
          </a:custGeom>
          <a:noFill/>
          <a:ln w="22225" cap="flat">
            <a:solidFill>
              <a:srgbClr val="0000FF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88" name="Line 8">
            <a:extLst>
              <a:ext uri="{FF2B5EF4-FFF2-40B4-BE49-F238E27FC236}">
                <a16:creationId xmlns:a16="http://schemas.microsoft.com/office/drawing/2014/main" id="{3CE4734C-DB59-C0C0-0F64-26EB4D36F9D7}"/>
              </a:ext>
            </a:extLst>
          </p:cNvPr>
          <p:cNvSpPr>
            <a:spLocks noChangeShapeType="1"/>
          </p:cNvSpPr>
          <p:nvPr/>
        </p:nvSpPr>
        <p:spPr bwMode="auto">
          <a:xfrm>
            <a:off x="1392238" y="3763963"/>
            <a:ext cx="341312" cy="514350"/>
          </a:xfrm>
          <a:prstGeom prst="line">
            <a:avLst/>
          </a:prstGeom>
          <a:noFill/>
          <a:ln w="15875">
            <a:solidFill>
              <a:schemeClr val="accent2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89" name="Text Box 9">
            <a:extLst>
              <a:ext uri="{FF2B5EF4-FFF2-40B4-BE49-F238E27FC236}">
                <a16:creationId xmlns:a16="http://schemas.microsoft.com/office/drawing/2014/main" id="{8AD7F9E3-8B28-C738-1FB4-117D96ECB6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263" y="4140200"/>
            <a:ext cx="585787" cy="3349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solidFill>
                  <a:srgbClr val="0000FF"/>
                </a:solidFill>
                <a:latin typeface="Times New Roman" panose="02020603050405020304" pitchFamily="18" charset="0"/>
              </a:rPr>
              <a:t>Ideal</a:t>
            </a:r>
          </a:p>
        </p:txBody>
      </p:sp>
      <p:sp>
        <p:nvSpPr>
          <p:cNvPr id="20490" name="Freeform 10" descr="25%">
            <a:extLst>
              <a:ext uri="{FF2B5EF4-FFF2-40B4-BE49-F238E27FC236}">
                <a16:creationId xmlns:a16="http://schemas.microsoft.com/office/drawing/2014/main" id="{E70A83D0-77FD-11C3-6094-D068D3F1FC34}"/>
              </a:ext>
            </a:extLst>
          </p:cNvPr>
          <p:cNvSpPr>
            <a:spLocks/>
          </p:cNvSpPr>
          <p:nvPr/>
        </p:nvSpPr>
        <p:spPr bwMode="auto">
          <a:xfrm>
            <a:off x="3246438" y="2293938"/>
            <a:ext cx="4783137" cy="3295650"/>
          </a:xfrm>
          <a:custGeom>
            <a:avLst/>
            <a:gdLst>
              <a:gd name="T0" fmla="*/ 6984 w 3104"/>
              <a:gd name="T1" fmla="*/ 158273 h 2076"/>
              <a:gd name="T2" fmla="*/ 481909 w 3104"/>
              <a:gd name="T3" fmla="*/ 0 h 2076"/>
              <a:gd name="T4" fmla="*/ 670481 w 3104"/>
              <a:gd name="T5" fmla="*/ 43165 h 2076"/>
              <a:gd name="T6" fmla="*/ 810165 w 3104"/>
              <a:gd name="T7" fmla="*/ 201438 h 2076"/>
              <a:gd name="T8" fmla="*/ 1061596 w 3104"/>
              <a:gd name="T9" fmla="*/ 633091 h 2076"/>
              <a:gd name="T10" fmla="*/ 1361915 w 3104"/>
              <a:gd name="T11" fmla="*/ 1028773 h 2076"/>
              <a:gd name="T12" fmla="*/ 1906682 w 3104"/>
              <a:gd name="T13" fmla="*/ 1482009 h 2076"/>
              <a:gd name="T14" fmla="*/ 2130175 w 3104"/>
              <a:gd name="T15" fmla="*/ 1625894 h 2076"/>
              <a:gd name="T16" fmla="*/ 2493353 w 3104"/>
              <a:gd name="T17" fmla="*/ 1769778 h 2076"/>
              <a:gd name="T18" fmla="*/ 2758752 w 3104"/>
              <a:gd name="T19" fmla="*/ 1863303 h 2076"/>
              <a:gd name="T20" fmla="*/ 2968277 w 3104"/>
              <a:gd name="T21" fmla="*/ 1985605 h 2076"/>
              <a:gd name="T22" fmla="*/ 3261613 w 3104"/>
              <a:gd name="T23" fmla="*/ 2230208 h 2076"/>
              <a:gd name="T24" fmla="*/ 3631774 w 3104"/>
              <a:gd name="T25" fmla="*/ 2546754 h 2076"/>
              <a:gd name="T26" fmla="*/ 3897173 w 3104"/>
              <a:gd name="T27" fmla="*/ 2798551 h 2076"/>
              <a:gd name="T28" fmla="*/ 3994952 w 3104"/>
              <a:gd name="T29" fmla="*/ 2906465 h 2076"/>
              <a:gd name="T30" fmla="*/ 4232414 w 3104"/>
              <a:gd name="T31" fmla="*/ 3043155 h 2076"/>
              <a:gd name="T32" fmla="*/ 4644481 w 3104"/>
              <a:gd name="T33" fmla="*/ 3158262 h 2076"/>
              <a:gd name="T34" fmla="*/ 5419725 w 3104"/>
              <a:gd name="T35" fmla="*/ 3309341 h 2076"/>
              <a:gd name="T36" fmla="*/ 5412741 w 3104"/>
              <a:gd name="T37" fmla="*/ 3733800 h 2076"/>
              <a:gd name="T38" fmla="*/ 4658449 w 3104"/>
              <a:gd name="T39" fmla="*/ 3683440 h 2076"/>
              <a:gd name="T40" fmla="*/ 3855268 w 3104"/>
              <a:gd name="T41" fmla="*/ 3611498 h 2076"/>
              <a:gd name="T42" fmla="*/ 3317486 w 3104"/>
              <a:gd name="T43" fmla="*/ 3539556 h 2076"/>
              <a:gd name="T44" fmla="*/ 2800657 w 3104"/>
              <a:gd name="T45" fmla="*/ 3410060 h 2076"/>
              <a:gd name="T46" fmla="*/ 2374622 w 3104"/>
              <a:gd name="T47" fmla="*/ 3230205 h 2076"/>
              <a:gd name="T48" fmla="*/ 2060334 w 3104"/>
              <a:gd name="T49" fmla="*/ 3071932 h 2076"/>
              <a:gd name="T50" fmla="*/ 1801919 w 3104"/>
              <a:gd name="T51" fmla="*/ 2906465 h 2076"/>
              <a:gd name="T52" fmla="*/ 1501599 w 3104"/>
              <a:gd name="T53" fmla="*/ 2697832 h 2076"/>
              <a:gd name="T54" fmla="*/ 1124453 w 3104"/>
              <a:gd name="T55" fmla="*/ 2374092 h 2076"/>
              <a:gd name="T56" fmla="*/ 886991 w 3104"/>
              <a:gd name="T57" fmla="*/ 2100712 h 2076"/>
              <a:gd name="T58" fmla="*/ 719371 w 3104"/>
              <a:gd name="T59" fmla="*/ 1856109 h 2076"/>
              <a:gd name="T60" fmla="*/ 446988 w 3104"/>
              <a:gd name="T61" fmla="*/ 1395679 h 2076"/>
              <a:gd name="T62" fmla="*/ 181589 w 3104"/>
              <a:gd name="T63" fmla="*/ 820141 h 2076"/>
              <a:gd name="T64" fmla="*/ 0 w 3104"/>
              <a:gd name="T65" fmla="*/ 446042 h 2076"/>
              <a:gd name="T66" fmla="*/ 6984 w 3104"/>
              <a:gd name="T67" fmla="*/ 158273 h 20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104" h="2076">
                <a:moveTo>
                  <a:pt x="4" y="88"/>
                </a:moveTo>
                <a:lnTo>
                  <a:pt x="276" y="0"/>
                </a:lnTo>
                <a:lnTo>
                  <a:pt x="384" y="24"/>
                </a:lnTo>
                <a:lnTo>
                  <a:pt x="464" y="112"/>
                </a:lnTo>
                <a:lnTo>
                  <a:pt x="608" y="352"/>
                </a:lnTo>
                <a:lnTo>
                  <a:pt x="780" y="572"/>
                </a:lnTo>
                <a:lnTo>
                  <a:pt x="1092" y="824"/>
                </a:lnTo>
                <a:lnTo>
                  <a:pt x="1220" y="904"/>
                </a:lnTo>
                <a:lnTo>
                  <a:pt x="1428" y="984"/>
                </a:lnTo>
                <a:lnTo>
                  <a:pt x="1580" y="1036"/>
                </a:lnTo>
                <a:lnTo>
                  <a:pt x="1700" y="1104"/>
                </a:lnTo>
                <a:lnTo>
                  <a:pt x="1868" y="1240"/>
                </a:lnTo>
                <a:lnTo>
                  <a:pt x="2080" y="1416"/>
                </a:lnTo>
                <a:lnTo>
                  <a:pt x="2232" y="1556"/>
                </a:lnTo>
                <a:lnTo>
                  <a:pt x="2288" y="1616"/>
                </a:lnTo>
                <a:lnTo>
                  <a:pt x="2424" y="1692"/>
                </a:lnTo>
                <a:lnTo>
                  <a:pt x="2660" y="1756"/>
                </a:lnTo>
                <a:lnTo>
                  <a:pt x="3104" y="1840"/>
                </a:lnTo>
                <a:lnTo>
                  <a:pt x="3100" y="2076"/>
                </a:lnTo>
                <a:lnTo>
                  <a:pt x="2668" y="2048"/>
                </a:lnTo>
                <a:lnTo>
                  <a:pt x="2208" y="2008"/>
                </a:lnTo>
                <a:lnTo>
                  <a:pt x="1900" y="1968"/>
                </a:lnTo>
                <a:lnTo>
                  <a:pt x="1604" y="1896"/>
                </a:lnTo>
                <a:lnTo>
                  <a:pt x="1360" y="1796"/>
                </a:lnTo>
                <a:lnTo>
                  <a:pt x="1180" y="1708"/>
                </a:lnTo>
                <a:lnTo>
                  <a:pt x="1032" y="1616"/>
                </a:lnTo>
                <a:lnTo>
                  <a:pt x="860" y="1500"/>
                </a:lnTo>
                <a:lnTo>
                  <a:pt x="644" y="1320"/>
                </a:lnTo>
                <a:lnTo>
                  <a:pt x="508" y="1168"/>
                </a:lnTo>
                <a:lnTo>
                  <a:pt x="412" y="1032"/>
                </a:lnTo>
                <a:lnTo>
                  <a:pt x="256" y="776"/>
                </a:lnTo>
                <a:lnTo>
                  <a:pt x="104" y="456"/>
                </a:lnTo>
                <a:lnTo>
                  <a:pt x="0" y="248"/>
                </a:lnTo>
                <a:lnTo>
                  <a:pt x="4" y="88"/>
                </a:lnTo>
                <a:close/>
              </a:path>
            </a:pathLst>
          </a:custGeom>
          <a:pattFill prst="pct25">
            <a:fgClr>
              <a:srgbClr val="FF0000"/>
            </a:fgClr>
            <a:bgClr>
              <a:schemeClr val="bg1"/>
            </a:bgClr>
          </a:patt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91" name="Text Box 11">
            <a:extLst>
              <a:ext uri="{FF2B5EF4-FFF2-40B4-BE49-F238E27FC236}">
                <a16:creationId xmlns:a16="http://schemas.microsoft.com/office/drawing/2014/main" id="{2EC4D6D7-B938-1F75-5AD4-5D6977748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0263" y="2112963"/>
            <a:ext cx="1279525" cy="6762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latin typeface="Times New Roman" panose="02020603050405020304" pitchFamily="18" charset="0"/>
              </a:rPr>
              <a:t>Cost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latin typeface="Times New Roman" panose="02020603050405020304" pitchFamily="18" charset="0"/>
              </a:rPr>
              <a:t>of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latin typeface="Times New Roman" panose="02020603050405020304" pitchFamily="18" charset="0"/>
              </a:rPr>
              <a:t>Stabilization</a:t>
            </a:r>
          </a:p>
        </p:txBody>
      </p:sp>
      <p:sp>
        <p:nvSpPr>
          <p:cNvPr id="20492" name="Line 12">
            <a:extLst>
              <a:ext uri="{FF2B5EF4-FFF2-40B4-BE49-F238E27FC236}">
                <a16:creationId xmlns:a16="http://schemas.microsoft.com/office/drawing/2014/main" id="{333284BB-F74E-5E92-D556-99F606F482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41888" y="2813050"/>
            <a:ext cx="131762" cy="107315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93" name="Line 13">
            <a:extLst>
              <a:ext uri="{FF2B5EF4-FFF2-40B4-BE49-F238E27FC236}">
                <a16:creationId xmlns:a16="http://schemas.microsoft.com/office/drawing/2014/main" id="{13A15BC5-4EB9-4C43-8596-F05578476A19}"/>
              </a:ext>
            </a:extLst>
          </p:cNvPr>
          <p:cNvSpPr>
            <a:spLocks noChangeShapeType="1"/>
          </p:cNvSpPr>
          <p:nvPr/>
        </p:nvSpPr>
        <p:spPr bwMode="auto">
          <a:xfrm>
            <a:off x="1585913" y="3344863"/>
            <a:ext cx="341312" cy="51435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94" name="Text Box 14">
            <a:extLst>
              <a:ext uri="{FF2B5EF4-FFF2-40B4-BE49-F238E27FC236}">
                <a16:creationId xmlns:a16="http://schemas.microsoft.com/office/drawing/2014/main" id="{C76E0E31-EB06-B261-9035-E6AA2C5D2F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1350" y="3673475"/>
            <a:ext cx="790575" cy="3365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solidFill>
                  <a:srgbClr val="FF0000"/>
                </a:solidFill>
                <a:latin typeface="Times New Roman" panose="02020603050405020304" pitchFamily="18" charset="0"/>
              </a:rPr>
              <a:t>Typical</a:t>
            </a:r>
          </a:p>
        </p:txBody>
      </p:sp>
      <p:sp>
        <p:nvSpPr>
          <p:cNvPr id="20495" name="Freeform 15">
            <a:extLst>
              <a:ext uri="{FF2B5EF4-FFF2-40B4-BE49-F238E27FC236}">
                <a16:creationId xmlns:a16="http://schemas.microsoft.com/office/drawing/2014/main" id="{AF8A4ED9-8EE2-2D04-6C8E-9B09F9263A52}"/>
              </a:ext>
            </a:extLst>
          </p:cNvPr>
          <p:cNvSpPr>
            <a:spLocks/>
          </p:cNvSpPr>
          <p:nvPr/>
        </p:nvSpPr>
        <p:spPr bwMode="auto">
          <a:xfrm>
            <a:off x="1027113" y="2162175"/>
            <a:ext cx="7002462" cy="3738563"/>
          </a:xfrm>
          <a:custGeom>
            <a:avLst/>
            <a:gdLst>
              <a:gd name="T0" fmla="*/ 0 w 4545"/>
              <a:gd name="T1" fmla="*/ 4237038 h 2355"/>
              <a:gd name="T2" fmla="*/ 654778 w 4545"/>
              <a:gd name="T3" fmla="*/ 1286404 h 2355"/>
              <a:gd name="T4" fmla="*/ 1147171 w 4545"/>
              <a:gd name="T5" fmla="*/ 271674 h 2355"/>
              <a:gd name="T6" fmla="*/ 1880523 w 4545"/>
              <a:gd name="T7" fmla="*/ 1799 h 2355"/>
              <a:gd name="T8" fmla="*/ 2435775 w 4545"/>
              <a:gd name="T9" fmla="*/ 282469 h 2355"/>
              <a:gd name="T10" fmla="*/ 2729116 w 4545"/>
              <a:gd name="T11" fmla="*/ 228494 h 2355"/>
              <a:gd name="T12" fmla="*/ 2886262 w 4545"/>
              <a:gd name="T13" fmla="*/ 174519 h 2355"/>
              <a:gd name="T14" fmla="*/ 3085315 w 4545"/>
              <a:gd name="T15" fmla="*/ 142134 h 2355"/>
              <a:gd name="T16" fmla="*/ 3263415 w 4545"/>
              <a:gd name="T17" fmla="*/ 239289 h 2355"/>
              <a:gd name="T18" fmla="*/ 3472944 w 4545"/>
              <a:gd name="T19" fmla="*/ 573934 h 2355"/>
              <a:gd name="T20" fmla="*/ 3850096 w 4545"/>
              <a:gd name="T21" fmla="*/ 1092094 h 2355"/>
              <a:gd name="T22" fmla="*/ 4604400 w 4545"/>
              <a:gd name="T23" fmla="*/ 1728999 h 2355"/>
              <a:gd name="T24" fmla="*/ 5432040 w 4545"/>
              <a:gd name="T25" fmla="*/ 2074439 h 2355"/>
              <a:gd name="T26" fmla="*/ 6228250 w 4545"/>
              <a:gd name="T27" fmla="*/ 2743729 h 2355"/>
              <a:gd name="T28" fmla="*/ 6773026 w 4545"/>
              <a:gd name="T29" fmla="*/ 3175530 h 2355"/>
              <a:gd name="T30" fmla="*/ 7935912 w 4545"/>
              <a:gd name="T31" fmla="*/ 3434610 h 235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545" h="2355">
                <a:moveTo>
                  <a:pt x="0" y="2355"/>
                </a:moveTo>
                <a:cubicBezTo>
                  <a:pt x="63" y="2082"/>
                  <a:pt x="265" y="1082"/>
                  <a:pt x="375" y="715"/>
                </a:cubicBezTo>
                <a:cubicBezTo>
                  <a:pt x="485" y="348"/>
                  <a:pt x="540" y="270"/>
                  <a:pt x="657" y="151"/>
                </a:cubicBezTo>
                <a:cubicBezTo>
                  <a:pt x="774" y="32"/>
                  <a:pt x="954" y="0"/>
                  <a:pt x="1077" y="1"/>
                </a:cubicBezTo>
                <a:cubicBezTo>
                  <a:pt x="1200" y="2"/>
                  <a:pt x="1314" y="136"/>
                  <a:pt x="1395" y="157"/>
                </a:cubicBezTo>
                <a:cubicBezTo>
                  <a:pt x="1476" y="178"/>
                  <a:pt x="1520" y="137"/>
                  <a:pt x="1563" y="127"/>
                </a:cubicBezTo>
                <a:cubicBezTo>
                  <a:pt x="1606" y="117"/>
                  <a:pt x="1619" y="105"/>
                  <a:pt x="1653" y="97"/>
                </a:cubicBezTo>
                <a:cubicBezTo>
                  <a:pt x="1687" y="89"/>
                  <a:pt x="1731" y="73"/>
                  <a:pt x="1767" y="79"/>
                </a:cubicBezTo>
                <a:cubicBezTo>
                  <a:pt x="1803" y="85"/>
                  <a:pt x="1832" y="93"/>
                  <a:pt x="1869" y="133"/>
                </a:cubicBezTo>
                <a:cubicBezTo>
                  <a:pt x="1906" y="173"/>
                  <a:pt x="1933" y="240"/>
                  <a:pt x="1989" y="319"/>
                </a:cubicBezTo>
                <a:cubicBezTo>
                  <a:pt x="2045" y="398"/>
                  <a:pt x="2097" y="500"/>
                  <a:pt x="2205" y="607"/>
                </a:cubicBezTo>
                <a:cubicBezTo>
                  <a:pt x="2313" y="714"/>
                  <a:pt x="2486" y="870"/>
                  <a:pt x="2637" y="961"/>
                </a:cubicBezTo>
                <a:cubicBezTo>
                  <a:pt x="2788" y="1052"/>
                  <a:pt x="2956" y="1059"/>
                  <a:pt x="3111" y="1153"/>
                </a:cubicBezTo>
                <a:cubicBezTo>
                  <a:pt x="3266" y="1247"/>
                  <a:pt x="3439" y="1423"/>
                  <a:pt x="3567" y="1525"/>
                </a:cubicBezTo>
                <a:cubicBezTo>
                  <a:pt x="3695" y="1627"/>
                  <a:pt x="3716" y="1701"/>
                  <a:pt x="3879" y="1765"/>
                </a:cubicBezTo>
                <a:cubicBezTo>
                  <a:pt x="4042" y="1829"/>
                  <a:pt x="4442" y="1886"/>
                  <a:pt x="4545" y="1909"/>
                </a:cubicBezTo>
              </a:path>
            </a:pathLst>
          </a:custGeom>
          <a:noFill/>
          <a:ln w="22225" cap="flat">
            <a:solidFill>
              <a:srgbClr val="FF0000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96" name="Line 16">
            <a:extLst>
              <a:ext uri="{FF2B5EF4-FFF2-40B4-BE49-F238E27FC236}">
                <a16:creationId xmlns:a16="http://schemas.microsoft.com/office/drawing/2014/main" id="{A238239F-732A-C6A8-056C-A1D4727AEC19}"/>
              </a:ext>
            </a:extLst>
          </p:cNvPr>
          <p:cNvSpPr>
            <a:spLocks noChangeShapeType="1"/>
          </p:cNvSpPr>
          <p:nvPr/>
        </p:nvSpPr>
        <p:spPr bwMode="auto">
          <a:xfrm>
            <a:off x="8118475" y="1543050"/>
            <a:ext cx="0" cy="4346575"/>
          </a:xfrm>
          <a:prstGeom prst="line">
            <a:avLst/>
          </a:prstGeom>
          <a:noFill/>
          <a:ln w="50800" cmpd="dbl">
            <a:solidFill>
              <a:srgbClr val="339966"/>
            </a:solidFill>
            <a:round/>
            <a:headEnd type="stealth" w="sm" len="lg"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97" name="Text Box 17">
            <a:extLst>
              <a:ext uri="{FF2B5EF4-FFF2-40B4-BE49-F238E27FC236}">
                <a16:creationId xmlns:a16="http://schemas.microsoft.com/office/drawing/2014/main" id="{6A75E4A8-788F-3B36-61D4-0AB643AC5B6E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7289006" y="3493294"/>
            <a:ext cx="2105025" cy="3635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765" b="1" i="1">
                <a:solidFill>
                  <a:srgbClr val="009900"/>
                </a:solidFill>
                <a:latin typeface="Times New Roman" panose="02020603050405020304" pitchFamily="18" charset="0"/>
              </a:rPr>
              <a:t>Revenue Generation</a:t>
            </a:r>
          </a:p>
        </p:txBody>
      </p:sp>
      <p:sp>
        <p:nvSpPr>
          <p:cNvPr id="20498" name="Freeform 18">
            <a:extLst>
              <a:ext uri="{FF2B5EF4-FFF2-40B4-BE49-F238E27FC236}">
                <a16:creationId xmlns:a16="http://schemas.microsoft.com/office/drawing/2014/main" id="{7A56B623-D4D6-01A5-FAF1-5485E2A79888}"/>
              </a:ext>
            </a:extLst>
          </p:cNvPr>
          <p:cNvSpPr>
            <a:spLocks/>
          </p:cNvSpPr>
          <p:nvPr/>
        </p:nvSpPr>
        <p:spPr bwMode="auto">
          <a:xfrm>
            <a:off x="4168775" y="3773488"/>
            <a:ext cx="3919538" cy="2070100"/>
          </a:xfrm>
          <a:custGeom>
            <a:avLst/>
            <a:gdLst>
              <a:gd name="T0" fmla="*/ 0 w 2544"/>
              <a:gd name="T1" fmla="*/ 2346325 h 1304"/>
              <a:gd name="T2" fmla="*/ 836334 w 2544"/>
              <a:gd name="T3" fmla="*/ 2144800 h 1304"/>
              <a:gd name="T4" fmla="*/ 1580130 w 2544"/>
              <a:gd name="T5" fmla="*/ 1646386 h 1304"/>
              <a:gd name="T6" fmla="*/ 2247103 w 2544"/>
              <a:gd name="T7" fmla="*/ 1054407 h 1304"/>
              <a:gd name="T8" fmla="*/ 3017089 w 2544"/>
              <a:gd name="T9" fmla="*/ 435438 h 1304"/>
              <a:gd name="T10" fmla="*/ 3918025 w 2544"/>
              <a:gd name="T11" fmla="*/ 71973 h 1304"/>
              <a:gd name="T12" fmla="*/ 4441825 w 2544"/>
              <a:gd name="T13" fmla="*/ 3599 h 130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44" h="1304">
                <a:moveTo>
                  <a:pt x="0" y="1304"/>
                </a:moveTo>
                <a:cubicBezTo>
                  <a:pt x="164" y="1280"/>
                  <a:pt x="328" y="1257"/>
                  <a:pt x="479" y="1192"/>
                </a:cubicBezTo>
                <a:cubicBezTo>
                  <a:pt x="630" y="1127"/>
                  <a:pt x="771" y="1016"/>
                  <a:pt x="905" y="915"/>
                </a:cubicBezTo>
                <a:cubicBezTo>
                  <a:pt x="1039" y="814"/>
                  <a:pt x="1150" y="698"/>
                  <a:pt x="1287" y="586"/>
                </a:cubicBezTo>
                <a:cubicBezTo>
                  <a:pt x="1424" y="474"/>
                  <a:pt x="1568" y="333"/>
                  <a:pt x="1728" y="242"/>
                </a:cubicBezTo>
                <a:cubicBezTo>
                  <a:pt x="1888" y="151"/>
                  <a:pt x="2108" y="80"/>
                  <a:pt x="2244" y="40"/>
                </a:cubicBezTo>
                <a:cubicBezTo>
                  <a:pt x="2380" y="0"/>
                  <a:pt x="2497" y="7"/>
                  <a:pt x="2544" y="2"/>
                </a:cubicBezTo>
              </a:path>
            </a:pathLst>
          </a:custGeom>
          <a:noFill/>
          <a:ln w="22225" cap="flat">
            <a:solidFill>
              <a:srgbClr val="FF0000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99" name="Line 19">
            <a:extLst>
              <a:ext uri="{FF2B5EF4-FFF2-40B4-BE49-F238E27FC236}">
                <a16:creationId xmlns:a16="http://schemas.microsoft.com/office/drawing/2014/main" id="{E82504EC-BDF8-4CCF-8042-F745E0B2557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207250" y="3609975"/>
            <a:ext cx="82550" cy="328613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500" name="Text Box 20">
            <a:extLst>
              <a:ext uri="{FF2B5EF4-FFF2-40B4-BE49-F238E27FC236}">
                <a16:creationId xmlns:a16="http://schemas.microsoft.com/office/drawing/2014/main" id="{E8D1B597-F6AD-92D8-E4B0-06C54AC55C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6063" y="3122613"/>
            <a:ext cx="1316037" cy="4810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412">
                <a:solidFill>
                  <a:srgbClr val="FF0000"/>
                </a:solidFill>
                <a:latin typeface="Times New Roman" panose="02020603050405020304" pitchFamily="18" charset="0"/>
              </a:rPr>
              <a:t>Typical Process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412">
                <a:solidFill>
                  <a:srgbClr val="FF0000"/>
                </a:solidFill>
                <a:latin typeface="Times New Roman" panose="02020603050405020304" pitchFamily="18" charset="0"/>
              </a:rPr>
              <a:t>Revenue</a:t>
            </a:r>
          </a:p>
        </p:txBody>
      </p:sp>
      <p:sp>
        <p:nvSpPr>
          <p:cNvPr id="20501" name="Freeform 21">
            <a:extLst>
              <a:ext uri="{FF2B5EF4-FFF2-40B4-BE49-F238E27FC236}">
                <a16:creationId xmlns:a16="http://schemas.microsoft.com/office/drawing/2014/main" id="{F95E9620-8920-0C12-B82F-AB8132DC20C1}"/>
              </a:ext>
            </a:extLst>
          </p:cNvPr>
          <p:cNvSpPr>
            <a:spLocks/>
          </p:cNvSpPr>
          <p:nvPr/>
        </p:nvSpPr>
        <p:spPr bwMode="auto">
          <a:xfrm>
            <a:off x="4176713" y="2036763"/>
            <a:ext cx="3921125" cy="3792537"/>
          </a:xfrm>
          <a:custGeom>
            <a:avLst/>
            <a:gdLst>
              <a:gd name="T0" fmla="*/ 0 w 2544"/>
              <a:gd name="T1" fmla="*/ 4298950 h 1304"/>
              <a:gd name="T2" fmla="*/ 836633 w 2544"/>
              <a:gd name="T3" fmla="*/ 3929715 h 1304"/>
              <a:gd name="T4" fmla="*/ 1580695 w 2544"/>
              <a:gd name="T5" fmla="*/ 3016518 h 1304"/>
              <a:gd name="T6" fmla="*/ 2247906 w 2544"/>
              <a:gd name="T7" fmla="*/ 1931890 h 1304"/>
              <a:gd name="T8" fmla="*/ 3018167 w 2544"/>
              <a:gd name="T9" fmla="*/ 797811 h 1304"/>
              <a:gd name="T10" fmla="*/ 3919426 w 2544"/>
              <a:gd name="T11" fmla="*/ 131870 h 1304"/>
              <a:gd name="T12" fmla="*/ 4443413 w 2544"/>
              <a:gd name="T13" fmla="*/ 6593 h 130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44" h="1304">
                <a:moveTo>
                  <a:pt x="0" y="1304"/>
                </a:moveTo>
                <a:cubicBezTo>
                  <a:pt x="164" y="1280"/>
                  <a:pt x="328" y="1257"/>
                  <a:pt x="479" y="1192"/>
                </a:cubicBezTo>
                <a:cubicBezTo>
                  <a:pt x="630" y="1127"/>
                  <a:pt x="771" y="1016"/>
                  <a:pt x="905" y="915"/>
                </a:cubicBezTo>
                <a:cubicBezTo>
                  <a:pt x="1039" y="814"/>
                  <a:pt x="1150" y="698"/>
                  <a:pt x="1287" y="586"/>
                </a:cubicBezTo>
                <a:cubicBezTo>
                  <a:pt x="1424" y="474"/>
                  <a:pt x="1568" y="333"/>
                  <a:pt x="1728" y="242"/>
                </a:cubicBezTo>
                <a:cubicBezTo>
                  <a:pt x="1888" y="151"/>
                  <a:pt x="2108" y="80"/>
                  <a:pt x="2244" y="40"/>
                </a:cubicBezTo>
                <a:cubicBezTo>
                  <a:pt x="2380" y="0"/>
                  <a:pt x="2497" y="7"/>
                  <a:pt x="2544" y="2"/>
                </a:cubicBezTo>
              </a:path>
            </a:pathLst>
          </a:custGeom>
          <a:noFill/>
          <a:ln w="222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502" name="Line 22">
            <a:extLst>
              <a:ext uri="{FF2B5EF4-FFF2-40B4-BE49-F238E27FC236}">
                <a16:creationId xmlns:a16="http://schemas.microsoft.com/office/drawing/2014/main" id="{E6969FC9-8AA7-12BB-EF62-4B292A50BE0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11988" y="2209800"/>
            <a:ext cx="103187" cy="277813"/>
          </a:xfrm>
          <a:prstGeom prst="line">
            <a:avLst/>
          </a:prstGeom>
          <a:noFill/>
          <a:ln w="15875">
            <a:solidFill>
              <a:schemeClr val="accent2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503" name="Text Box 23">
            <a:extLst>
              <a:ext uri="{FF2B5EF4-FFF2-40B4-BE49-F238E27FC236}">
                <a16:creationId xmlns:a16="http://schemas.microsoft.com/office/drawing/2014/main" id="{5A52C68A-A61F-D576-B5D7-AB6B26B0B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7113" y="1809750"/>
            <a:ext cx="1139825" cy="4826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412">
                <a:solidFill>
                  <a:schemeClr val="accent2"/>
                </a:solidFill>
                <a:latin typeface="Times New Roman" panose="02020603050405020304" pitchFamily="18" charset="0"/>
              </a:rPr>
              <a:t>Ideal Process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412">
                <a:solidFill>
                  <a:schemeClr val="accent2"/>
                </a:solidFill>
                <a:latin typeface="Times New Roman" panose="02020603050405020304" pitchFamily="18" charset="0"/>
              </a:rPr>
              <a:t>Revenue</a:t>
            </a:r>
          </a:p>
        </p:txBody>
      </p:sp>
      <p:sp>
        <p:nvSpPr>
          <p:cNvPr id="20504" name="Line 24">
            <a:extLst>
              <a:ext uri="{FF2B5EF4-FFF2-40B4-BE49-F238E27FC236}">
                <a16:creationId xmlns:a16="http://schemas.microsoft.com/office/drawing/2014/main" id="{F2718D3E-D4D1-833D-8062-8F25D2CC5208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0763" y="1543050"/>
            <a:ext cx="0" cy="43465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med" len="lg"/>
            <a:tailEnd type="none" w="med" len="lg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505" name="Line 25">
            <a:extLst>
              <a:ext uri="{FF2B5EF4-FFF2-40B4-BE49-F238E27FC236}">
                <a16:creationId xmlns:a16="http://schemas.microsoft.com/office/drawing/2014/main" id="{4F0A5B40-6BBC-4C33-E1AC-D782E9294B9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0763" y="5884863"/>
            <a:ext cx="709771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lg"/>
            <a:tailEnd type="stealth" w="med" len="lg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506" name="Text Box 26">
            <a:extLst>
              <a:ext uri="{FF2B5EF4-FFF2-40B4-BE49-F238E27FC236}">
                <a16:creationId xmlns:a16="http://schemas.microsoft.com/office/drawing/2014/main" id="{30ABAA00-7B69-A76B-131A-6D485B40F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375" y="6096000"/>
            <a:ext cx="1930400" cy="3619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765" b="1" i="1">
                <a:latin typeface="Times New Roman" panose="02020603050405020304" pitchFamily="18" charset="0"/>
              </a:rPr>
              <a:t>Development Time</a:t>
            </a:r>
          </a:p>
        </p:txBody>
      </p:sp>
      <p:sp>
        <p:nvSpPr>
          <p:cNvPr id="20507" name="Text Box 27">
            <a:extLst>
              <a:ext uri="{FF2B5EF4-FFF2-40B4-BE49-F238E27FC236}">
                <a16:creationId xmlns:a16="http://schemas.microsoft.com/office/drawing/2014/main" id="{7C6BA1C1-A33B-FCCB-9967-E9C6A8AEA57A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234156" y="3467894"/>
            <a:ext cx="2003425" cy="3635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765" b="1" i="1">
                <a:latin typeface="Times New Roman" panose="02020603050405020304" pitchFamily="18" charset="0"/>
              </a:rPr>
              <a:t>Engineering Hours</a:t>
            </a:r>
          </a:p>
        </p:txBody>
      </p:sp>
      <p:sp>
        <p:nvSpPr>
          <p:cNvPr id="20508" name="Line 28">
            <a:extLst>
              <a:ext uri="{FF2B5EF4-FFF2-40B4-BE49-F238E27FC236}">
                <a16:creationId xmlns:a16="http://schemas.microsoft.com/office/drawing/2014/main" id="{066DDE16-D7F5-BA33-0E79-EA4EFA7C1CE6}"/>
              </a:ext>
            </a:extLst>
          </p:cNvPr>
          <p:cNvSpPr>
            <a:spLocks noChangeShapeType="1"/>
          </p:cNvSpPr>
          <p:nvPr/>
        </p:nvSpPr>
        <p:spPr bwMode="auto">
          <a:xfrm>
            <a:off x="1465263" y="1677988"/>
            <a:ext cx="0" cy="434181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509" name="Line 29">
            <a:extLst>
              <a:ext uri="{FF2B5EF4-FFF2-40B4-BE49-F238E27FC236}">
                <a16:creationId xmlns:a16="http://schemas.microsoft.com/office/drawing/2014/main" id="{A55020FC-70D6-957C-3BF3-6CDBE7BA4600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6613" y="1677988"/>
            <a:ext cx="0" cy="434181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510" name="Text Box 30">
            <a:extLst>
              <a:ext uri="{FF2B5EF4-FFF2-40B4-BE49-F238E27FC236}">
                <a16:creationId xmlns:a16="http://schemas.microsoft.com/office/drawing/2014/main" id="{614C470C-1123-220D-0DB4-A578B6CB0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1463" y="5888038"/>
            <a:ext cx="566737" cy="5794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latin typeface="Times New Roman" panose="02020603050405020304" pitchFamily="18" charset="0"/>
              </a:rPr>
              <a:t>Mfg</a:t>
            </a:r>
          </a:p>
          <a:p>
            <a:pPr algn="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latin typeface="Times New Roman" panose="02020603050405020304" pitchFamily="18" charset="0"/>
              </a:rPr>
              <a:t>Pilot</a:t>
            </a:r>
          </a:p>
        </p:txBody>
      </p:sp>
      <p:sp>
        <p:nvSpPr>
          <p:cNvPr id="20511" name="Text Box 31">
            <a:extLst>
              <a:ext uri="{FF2B5EF4-FFF2-40B4-BE49-F238E27FC236}">
                <a16:creationId xmlns:a16="http://schemas.microsoft.com/office/drawing/2014/main" id="{622E376E-F602-2709-E326-4AA730B69C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888" y="5888038"/>
            <a:ext cx="590550" cy="3365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latin typeface="Times New Roman" panose="02020603050405020304" pitchFamily="18" charset="0"/>
              </a:rPr>
              <a:t>C&amp;F</a:t>
            </a:r>
          </a:p>
        </p:txBody>
      </p:sp>
      <p:sp>
        <p:nvSpPr>
          <p:cNvPr id="20512" name="Text Box 32">
            <a:extLst>
              <a:ext uri="{FF2B5EF4-FFF2-40B4-BE49-F238E27FC236}">
                <a16:creationId xmlns:a16="http://schemas.microsoft.com/office/drawing/2014/main" id="{C0D8C653-5FD1-E1FD-4639-306A050FF1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2550" y="6096000"/>
            <a:ext cx="3013075" cy="3619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765" b="1" i="1">
                <a:latin typeface="Times New Roman" panose="02020603050405020304" pitchFamily="18" charset="0"/>
              </a:rPr>
              <a:t>Stabilization Time (Goal 15%)</a:t>
            </a:r>
          </a:p>
        </p:txBody>
      </p:sp>
      <p:sp>
        <p:nvSpPr>
          <p:cNvPr id="20513" name="Line 33">
            <a:extLst>
              <a:ext uri="{FF2B5EF4-FFF2-40B4-BE49-F238E27FC236}">
                <a16:creationId xmlns:a16="http://schemas.microsoft.com/office/drawing/2014/main" id="{408698B5-8A64-74C2-385E-344BCB8342DF}"/>
              </a:ext>
            </a:extLst>
          </p:cNvPr>
          <p:cNvSpPr>
            <a:spLocks noChangeShapeType="1"/>
          </p:cNvSpPr>
          <p:nvPr/>
        </p:nvSpPr>
        <p:spPr bwMode="auto">
          <a:xfrm>
            <a:off x="3981450" y="1676400"/>
            <a:ext cx="0" cy="4341813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443426" name="Rectangle 34">
            <a:extLst>
              <a:ext uri="{FF2B5EF4-FFF2-40B4-BE49-F238E27FC236}">
                <a16:creationId xmlns:a16="http://schemas.microsoft.com/office/drawing/2014/main" id="{3099EDF0-6465-032A-D841-1CF4B598BF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solidFill>
                  <a:schemeClr val="tx1"/>
                </a:solidFill>
              </a:rPr>
              <a:t>The Need for Change @ One Company</a:t>
            </a:r>
            <a:endParaRPr lang="en-AU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7502</TotalTime>
  <Words>2827</Words>
  <Application>Microsoft Office PowerPoint</Application>
  <PresentationFormat>On-screen Show (4:3)</PresentationFormat>
  <Paragraphs>498</Paragraphs>
  <Slides>48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6" baseType="lpstr">
      <vt:lpstr>Arial</vt:lpstr>
      <vt:lpstr>Arial Unicode MS</vt:lpstr>
      <vt:lpstr>Copperplate Gothic Bold</vt:lpstr>
      <vt:lpstr>Symbol</vt:lpstr>
      <vt:lpstr>Times New Roman</vt:lpstr>
      <vt:lpstr>UniversS 57 Condensed</vt:lpstr>
      <vt:lpstr>Wingdings</vt:lpstr>
      <vt:lpstr>JPMorgan</vt:lpstr>
      <vt:lpstr>PowerPoint Presentation</vt:lpstr>
      <vt:lpstr>Agenda/Contents</vt:lpstr>
      <vt:lpstr>Objectives</vt:lpstr>
      <vt:lpstr>What &amp; Why DFSS?</vt:lpstr>
      <vt:lpstr>What is DFSS?</vt:lpstr>
      <vt:lpstr>Design for Six Sigma – Two Viewpoints </vt:lpstr>
      <vt:lpstr>Why Design for Six Sigma?</vt:lpstr>
      <vt:lpstr>Design Process “Why’s”</vt:lpstr>
      <vt:lpstr>The Need for Change @ One Company</vt:lpstr>
      <vt:lpstr>Issues with NPD Process?</vt:lpstr>
      <vt:lpstr>Pay Me Now or Pay Me Later!</vt:lpstr>
      <vt:lpstr>Service Design and Six Sigma</vt:lpstr>
      <vt:lpstr>When to Employ DFSS</vt:lpstr>
      <vt:lpstr>DFSS Process</vt:lpstr>
      <vt:lpstr>DMEDVI, DMAIEC And PM Systems</vt:lpstr>
      <vt:lpstr>DFSS &amp; New Product Development (NPD)</vt:lpstr>
      <vt:lpstr>DFSS Relation To DMAIEC</vt:lpstr>
      <vt:lpstr>Relation To Process Management (PM)</vt:lpstr>
      <vt:lpstr>The DMEDVI Process</vt:lpstr>
      <vt:lpstr>DFSS – Key Elements</vt:lpstr>
      <vt:lpstr>Design For Six Sigma</vt:lpstr>
      <vt:lpstr>DFSS Examples</vt:lpstr>
      <vt:lpstr>Predicting Design Quality – Manufacturing Variation</vt:lpstr>
      <vt:lpstr>A Small Start for GE Medical Systems</vt:lpstr>
      <vt:lpstr>GE LightSpeed CT Scanner</vt:lpstr>
      <vt:lpstr>Digital Image Detector -  A DFSS Case Study</vt:lpstr>
      <vt:lpstr>Digital Image Detector -  A DFSS Case Study</vt:lpstr>
      <vt:lpstr>Digital Image Detector -  A DFSS Case Study</vt:lpstr>
      <vt:lpstr>Digital Image Detector -  A DFSS Case Study</vt:lpstr>
      <vt:lpstr>Digital Image Detector -  A DFSS Case Study</vt:lpstr>
      <vt:lpstr>Digital Image Detector -  A DFSS Case Study</vt:lpstr>
      <vt:lpstr>Digital Image Detector -  A DFSS Case Study</vt:lpstr>
      <vt:lpstr>Digital Image Detector -  A DFSS Case Study</vt:lpstr>
      <vt:lpstr>Digital Image Detector -  A DFSS Case Study</vt:lpstr>
      <vt:lpstr>Digital Image Detector -  A DFSS Case Study</vt:lpstr>
      <vt:lpstr>Digital Image Detector -  A DFSS Case Study</vt:lpstr>
      <vt:lpstr>Implementing DFSS</vt:lpstr>
      <vt:lpstr>Innovation Success - Odds</vt:lpstr>
      <vt:lpstr>DFSS Implementation Process</vt:lpstr>
      <vt:lpstr>Design Process Improvements</vt:lpstr>
      <vt:lpstr>Design Organization Improvements</vt:lpstr>
      <vt:lpstr>Design Skill Improvements</vt:lpstr>
      <vt:lpstr>Design Infrastructure Improvements</vt:lpstr>
      <vt:lpstr>Design Leadership</vt:lpstr>
      <vt:lpstr>Dupont’s View of DFSS in Their 6 Journey</vt:lpstr>
      <vt:lpstr>DFSS Team Introduction/Profile</vt:lpstr>
      <vt:lpstr>Six Sigma Performance</vt:lpstr>
      <vt:lpstr>Table Team Exercise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168</cp:revision>
  <cp:lastPrinted>1998-11-12T16:48:12Z</cp:lastPrinted>
  <dcterms:created xsi:type="dcterms:W3CDTF">1998-10-26T20:45:45Z</dcterms:created>
  <dcterms:modified xsi:type="dcterms:W3CDTF">2026-01-21T14:25:13Z</dcterms:modified>
</cp:coreProperties>
</file>