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5"/>
  </p:notesMasterIdLst>
  <p:handoutMasterIdLst>
    <p:handoutMasterId r:id="rId86"/>
  </p:handoutMasterIdLst>
  <p:sldIdLst>
    <p:sldId id="256" r:id="rId2"/>
    <p:sldId id="257" r:id="rId3"/>
    <p:sldId id="349" r:id="rId4"/>
    <p:sldId id="355" r:id="rId5"/>
    <p:sldId id="354" r:id="rId6"/>
    <p:sldId id="260" r:id="rId7"/>
    <p:sldId id="427" r:id="rId8"/>
    <p:sldId id="261" r:id="rId9"/>
    <p:sldId id="361" r:id="rId10"/>
    <p:sldId id="263" r:id="rId11"/>
    <p:sldId id="350" r:id="rId12"/>
    <p:sldId id="392" r:id="rId13"/>
    <p:sldId id="359" r:id="rId14"/>
    <p:sldId id="357" r:id="rId15"/>
    <p:sldId id="358" r:id="rId16"/>
    <p:sldId id="351" r:id="rId17"/>
    <p:sldId id="381" r:id="rId18"/>
    <p:sldId id="410" r:id="rId19"/>
    <p:sldId id="367" r:id="rId20"/>
    <p:sldId id="416" r:id="rId21"/>
    <p:sldId id="411" r:id="rId22"/>
    <p:sldId id="527" r:id="rId23"/>
    <p:sldId id="369" r:id="rId24"/>
    <p:sldId id="557" r:id="rId25"/>
    <p:sldId id="556" r:id="rId26"/>
    <p:sldId id="560" r:id="rId27"/>
    <p:sldId id="561" r:id="rId28"/>
    <p:sldId id="562" r:id="rId29"/>
    <p:sldId id="563" r:id="rId30"/>
    <p:sldId id="363" r:id="rId31"/>
    <p:sldId id="415" r:id="rId32"/>
    <p:sldId id="525" r:id="rId33"/>
    <p:sldId id="528" r:id="rId34"/>
    <p:sldId id="530" r:id="rId35"/>
    <p:sldId id="531" r:id="rId36"/>
    <p:sldId id="541" r:id="rId37"/>
    <p:sldId id="412" r:id="rId38"/>
    <p:sldId id="553" r:id="rId39"/>
    <p:sldId id="375" r:id="rId40"/>
    <p:sldId id="406" r:id="rId41"/>
    <p:sldId id="558" r:id="rId42"/>
    <p:sldId id="377" r:id="rId43"/>
    <p:sldId id="552" r:id="rId44"/>
    <p:sldId id="379" r:id="rId45"/>
    <p:sldId id="403" r:id="rId46"/>
    <p:sldId id="559" r:id="rId47"/>
    <p:sldId id="423" r:id="rId48"/>
    <p:sldId id="395" r:id="rId49"/>
    <p:sldId id="404" r:id="rId50"/>
    <p:sldId id="419" r:id="rId51"/>
    <p:sldId id="400" r:id="rId52"/>
    <p:sldId id="303" r:id="rId53"/>
    <p:sldId id="307" r:id="rId54"/>
    <p:sldId id="308" r:id="rId55"/>
    <p:sldId id="310" r:id="rId56"/>
    <p:sldId id="311" r:id="rId57"/>
    <p:sldId id="408" r:id="rId58"/>
    <p:sldId id="313" r:id="rId59"/>
    <p:sldId id="315" r:id="rId60"/>
    <p:sldId id="409" r:id="rId61"/>
    <p:sldId id="316" r:id="rId62"/>
    <p:sldId id="413" r:id="rId63"/>
    <p:sldId id="325" r:id="rId64"/>
    <p:sldId id="564" r:id="rId65"/>
    <p:sldId id="565" r:id="rId66"/>
    <p:sldId id="422" r:id="rId67"/>
    <p:sldId id="504" r:id="rId68"/>
    <p:sldId id="506" r:id="rId69"/>
    <p:sldId id="507" r:id="rId70"/>
    <p:sldId id="457" r:id="rId71"/>
    <p:sldId id="464" r:id="rId72"/>
    <p:sldId id="458" r:id="rId73"/>
    <p:sldId id="543" r:id="rId74"/>
    <p:sldId id="544" r:id="rId75"/>
    <p:sldId id="545" r:id="rId76"/>
    <p:sldId id="546" r:id="rId77"/>
    <p:sldId id="547" r:id="rId78"/>
    <p:sldId id="548" r:id="rId79"/>
    <p:sldId id="549" r:id="rId80"/>
    <p:sldId id="550" r:id="rId81"/>
    <p:sldId id="465" r:id="rId82"/>
    <p:sldId id="466" r:id="rId83"/>
    <p:sldId id="467" r:id="rId84"/>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Times New Roman" pitchFamily="18" charset="0"/>
        <a:ea typeface="+mn-ea"/>
        <a:cs typeface="+mn-cs"/>
      </a:defRPr>
    </a:lvl1pPr>
    <a:lvl2pPr marL="457200" algn="l" rtl="0" fontAlgn="base">
      <a:spcBef>
        <a:spcPct val="0"/>
      </a:spcBef>
      <a:spcAft>
        <a:spcPct val="0"/>
      </a:spcAft>
      <a:defRPr sz="1300" kern="1200">
        <a:solidFill>
          <a:schemeClr val="tx1"/>
        </a:solidFill>
        <a:latin typeface="Times New Roman" pitchFamily="18" charset="0"/>
        <a:ea typeface="+mn-ea"/>
        <a:cs typeface="+mn-cs"/>
      </a:defRPr>
    </a:lvl2pPr>
    <a:lvl3pPr marL="914400" algn="l" rtl="0" fontAlgn="base">
      <a:spcBef>
        <a:spcPct val="0"/>
      </a:spcBef>
      <a:spcAft>
        <a:spcPct val="0"/>
      </a:spcAft>
      <a:defRPr sz="1300" kern="1200">
        <a:solidFill>
          <a:schemeClr val="tx1"/>
        </a:solidFill>
        <a:latin typeface="Times New Roman" pitchFamily="18" charset="0"/>
        <a:ea typeface="+mn-ea"/>
        <a:cs typeface="+mn-cs"/>
      </a:defRPr>
    </a:lvl3pPr>
    <a:lvl4pPr marL="1371600" algn="l" rtl="0" fontAlgn="base">
      <a:spcBef>
        <a:spcPct val="0"/>
      </a:spcBef>
      <a:spcAft>
        <a:spcPct val="0"/>
      </a:spcAft>
      <a:defRPr sz="1300" kern="1200">
        <a:solidFill>
          <a:schemeClr val="tx1"/>
        </a:solidFill>
        <a:latin typeface="Times New Roman" pitchFamily="18" charset="0"/>
        <a:ea typeface="+mn-ea"/>
        <a:cs typeface="+mn-cs"/>
      </a:defRPr>
    </a:lvl4pPr>
    <a:lvl5pPr marL="1828800" algn="l" rtl="0" fontAlgn="base">
      <a:spcBef>
        <a:spcPct val="0"/>
      </a:spcBef>
      <a:spcAft>
        <a:spcPct val="0"/>
      </a:spcAft>
      <a:defRPr sz="1300" kern="1200">
        <a:solidFill>
          <a:schemeClr val="tx1"/>
        </a:solidFill>
        <a:latin typeface="Times New Roman" pitchFamily="18" charset="0"/>
        <a:ea typeface="+mn-ea"/>
        <a:cs typeface="+mn-cs"/>
      </a:defRPr>
    </a:lvl5pPr>
    <a:lvl6pPr marL="2286000" algn="l" defTabSz="914400" rtl="0" eaLnBrk="1" latinLnBrk="0" hangingPunct="1">
      <a:defRPr sz="1300" kern="1200">
        <a:solidFill>
          <a:schemeClr val="tx1"/>
        </a:solidFill>
        <a:latin typeface="Times New Roman" pitchFamily="18" charset="0"/>
        <a:ea typeface="+mn-ea"/>
        <a:cs typeface="+mn-cs"/>
      </a:defRPr>
    </a:lvl6pPr>
    <a:lvl7pPr marL="2743200" algn="l" defTabSz="914400" rtl="0" eaLnBrk="1" latinLnBrk="0" hangingPunct="1">
      <a:defRPr sz="1300" kern="1200">
        <a:solidFill>
          <a:schemeClr val="tx1"/>
        </a:solidFill>
        <a:latin typeface="Times New Roman" pitchFamily="18" charset="0"/>
        <a:ea typeface="+mn-ea"/>
        <a:cs typeface="+mn-cs"/>
      </a:defRPr>
    </a:lvl7pPr>
    <a:lvl8pPr marL="3200400" algn="l" defTabSz="914400" rtl="0" eaLnBrk="1" latinLnBrk="0" hangingPunct="1">
      <a:defRPr sz="1300" kern="1200">
        <a:solidFill>
          <a:schemeClr val="tx1"/>
        </a:solidFill>
        <a:latin typeface="Times New Roman" pitchFamily="18" charset="0"/>
        <a:ea typeface="+mn-ea"/>
        <a:cs typeface="+mn-cs"/>
      </a:defRPr>
    </a:lvl8pPr>
    <a:lvl9pPr marL="3657600" algn="l" defTabSz="914400" rtl="0" eaLnBrk="1" latinLnBrk="0" hangingPunct="1">
      <a:defRPr sz="13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66FF66"/>
    <a:srgbClr val="00FF00"/>
    <a:srgbClr val="FFFF99"/>
    <a:srgbClr val="FFFF66"/>
    <a:srgbClr val="6699FF"/>
    <a:srgbClr val="FF0000"/>
    <a:srgbClr val="B2B2B2"/>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5A8FE3-0967-4CED-8791-F83612CF22A3}" v="34" dt="2026-01-21T15:26:07.8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00" autoAdjust="0"/>
  </p:normalViewPr>
  <p:slideViewPr>
    <p:cSldViewPr>
      <p:cViewPr varScale="1">
        <p:scale>
          <a:sx n="86" d="100"/>
          <a:sy n="86" d="100"/>
        </p:scale>
        <p:origin x="1301" y="267"/>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2" d="100"/>
          <a:sy n="82" d="100"/>
        </p:scale>
        <p:origin x="-1932"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microsoft.com/office/2015/10/relationships/revisionInfo" Target="revisionInfo.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_rels/viewProps.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4F9F57AC-C24F-46EB-A48B-2E42EDBC85D2}"/>
    <pc:docChg chg="undo custSel modSld">
      <pc:chgData name="John O'Neill" userId="a4336b72f0c0be49" providerId="LiveId" clId="{4F9F57AC-C24F-46EB-A48B-2E42EDBC85D2}" dt="2026-01-21T15:26:07.799" v="96" actId="732"/>
      <pc:docMkLst>
        <pc:docMk/>
      </pc:docMkLst>
      <pc:sldChg chg="modSp mod">
        <pc:chgData name="John O'Neill" userId="a4336b72f0c0be49" providerId="LiveId" clId="{4F9F57AC-C24F-46EB-A48B-2E42EDBC85D2}" dt="2026-01-21T14:16:39.116" v="91" actId="20577"/>
        <pc:sldMkLst>
          <pc:docMk/>
          <pc:sldMk cId="0" sldId="307"/>
        </pc:sldMkLst>
        <pc:spChg chg="mod">
          <ac:chgData name="John O'Neill" userId="a4336b72f0c0be49" providerId="LiveId" clId="{4F9F57AC-C24F-46EB-A48B-2E42EDBC85D2}" dt="2026-01-21T14:16:39.116" v="91" actId="20577"/>
          <ac:spMkLst>
            <pc:docMk/>
            <pc:sldMk cId="0" sldId="307"/>
            <ac:spMk id="49169" creationId="{00000000-0000-0000-0000-000000000000}"/>
          </ac:spMkLst>
        </pc:spChg>
      </pc:sldChg>
      <pc:sldChg chg="modSp mod">
        <pc:chgData name="John O'Neill" userId="a4336b72f0c0be49" providerId="LiveId" clId="{4F9F57AC-C24F-46EB-A48B-2E42EDBC85D2}" dt="2026-01-21T14:16:55.856" v="93" actId="20577"/>
        <pc:sldMkLst>
          <pc:docMk/>
          <pc:sldMk cId="0" sldId="311"/>
        </pc:sldMkLst>
        <pc:spChg chg="mod">
          <ac:chgData name="John O'Neill" userId="a4336b72f0c0be49" providerId="LiveId" clId="{4F9F57AC-C24F-46EB-A48B-2E42EDBC85D2}" dt="2026-01-21T14:16:55.856" v="93" actId="20577"/>
          <ac:spMkLst>
            <pc:docMk/>
            <pc:sldMk cId="0" sldId="311"/>
            <ac:spMk id="52253" creationId="{00000000-0000-0000-0000-000000000000}"/>
          </ac:spMkLst>
        </pc:spChg>
      </pc:sldChg>
      <pc:sldChg chg="addSp delSp modSp mod modClrScheme chgLayout">
        <pc:chgData name="John O'Neill" userId="a4336b72f0c0be49" providerId="LiveId" clId="{4F9F57AC-C24F-46EB-A48B-2E42EDBC85D2}" dt="2026-01-21T13:56:59.130" v="41" actId="478"/>
        <pc:sldMkLst>
          <pc:docMk/>
          <pc:sldMk cId="0" sldId="349"/>
        </pc:sldMkLst>
        <pc:spChg chg="add del mod ord">
          <ac:chgData name="John O'Neill" userId="a4336b72f0c0be49" providerId="LiveId" clId="{4F9F57AC-C24F-46EB-A48B-2E42EDBC85D2}" dt="2026-01-21T13:56:59.130" v="41" actId="478"/>
          <ac:spMkLst>
            <pc:docMk/>
            <pc:sldMk cId="0" sldId="349"/>
            <ac:spMk id="2" creationId="{B6C7FB36-253B-0993-3F5E-6EDC8F5D547C}"/>
          </ac:spMkLst>
        </pc:spChg>
        <pc:spChg chg="mod ord">
          <ac:chgData name="John O'Neill" userId="a4336b72f0c0be49" providerId="LiveId" clId="{4F9F57AC-C24F-46EB-A48B-2E42EDBC85D2}" dt="2026-01-21T13:56:54.612" v="40" actId="21"/>
          <ac:spMkLst>
            <pc:docMk/>
            <pc:sldMk cId="0" sldId="349"/>
            <ac:spMk id="753666" creationId="{00000000-0000-0000-0000-000000000000}"/>
          </ac:spMkLst>
        </pc:spChg>
      </pc:sldChg>
      <pc:sldChg chg="modSp mod modClrScheme chgLayout">
        <pc:chgData name="John O'Neill" userId="a4336b72f0c0be49" providerId="LiveId" clId="{4F9F57AC-C24F-46EB-A48B-2E42EDBC85D2}" dt="2026-01-21T13:57:24.409" v="44" actId="1076"/>
        <pc:sldMkLst>
          <pc:docMk/>
          <pc:sldMk cId="0" sldId="350"/>
        </pc:sldMkLst>
        <pc:spChg chg="mod ord">
          <ac:chgData name="John O'Neill" userId="a4336b72f0c0be49" providerId="LiveId" clId="{4F9F57AC-C24F-46EB-A48B-2E42EDBC85D2}" dt="2026-01-21T13:57:24.409" v="44" actId="1076"/>
          <ac:spMkLst>
            <pc:docMk/>
            <pc:sldMk cId="0" sldId="350"/>
            <ac:spMk id="13315" creationId="{00000000-0000-0000-0000-000000000000}"/>
          </ac:spMkLst>
        </pc:spChg>
        <pc:spChg chg="mod ord">
          <ac:chgData name="John O'Neill" userId="a4336b72f0c0be49" providerId="LiveId" clId="{4F9F57AC-C24F-46EB-A48B-2E42EDBC85D2}" dt="2026-01-21T13:57:12.941" v="42" actId="700"/>
          <ac:spMkLst>
            <pc:docMk/>
            <pc:sldMk cId="0" sldId="350"/>
            <ac:spMk id="754690" creationId="{00000000-0000-0000-0000-000000000000}"/>
          </ac:spMkLst>
        </pc:spChg>
      </pc:sldChg>
      <pc:sldChg chg="addSp delSp modSp mod modClrScheme chgLayout">
        <pc:chgData name="John O'Neill" userId="a4336b72f0c0be49" providerId="LiveId" clId="{4F9F57AC-C24F-46EB-A48B-2E42EDBC85D2}" dt="2026-01-21T13:57:36.369" v="46" actId="478"/>
        <pc:sldMkLst>
          <pc:docMk/>
          <pc:sldMk cId="0" sldId="351"/>
        </pc:sldMkLst>
        <pc:spChg chg="add del mod ord">
          <ac:chgData name="John O'Neill" userId="a4336b72f0c0be49" providerId="LiveId" clId="{4F9F57AC-C24F-46EB-A48B-2E42EDBC85D2}" dt="2026-01-21T13:57:36.369" v="46" actId="478"/>
          <ac:spMkLst>
            <pc:docMk/>
            <pc:sldMk cId="0" sldId="351"/>
            <ac:spMk id="2" creationId="{DF804A8D-779F-0C47-88CB-73AE648F22D1}"/>
          </ac:spMkLst>
        </pc:spChg>
        <pc:spChg chg="mod ord">
          <ac:chgData name="John O'Neill" userId="a4336b72f0c0be49" providerId="LiveId" clId="{4F9F57AC-C24F-46EB-A48B-2E42EDBC85D2}" dt="2026-01-21T13:57:33.448" v="45" actId="700"/>
          <ac:spMkLst>
            <pc:docMk/>
            <pc:sldMk cId="0" sldId="351"/>
            <ac:spMk id="755714" creationId="{00000000-0000-0000-0000-000000000000}"/>
          </ac:spMkLst>
        </pc:spChg>
      </pc:sldChg>
      <pc:sldChg chg="addSp modSp mod">
        <pc:chgData name="John O'Neill" userId="a4336b72f0c0be49" providerId="LiveId" clId="{4F9F57AC-C24F-46EB-A48B-2E42EDBC85D2}" dt="2026-01-21T14:12:55.178" v="66" actId="1076"/>
        <pc:sldMkLst>
          <pc:docMk/>
          <pc:sldMk cId="0" sldId="358"/>
        </pc:sldMkLst>
        <pc:spChg chg="mod">
          <ac:chgData name="John O'Neill" userId="a4336b72f0c0be49" providerId="LiveId" clId="{4F9F57AC-C24F-46EB-A48B-2E42EDBC85D2}" dt="2026-01-21T14:12:55.178" v="66" actId="1076"/>
          <ac:spMkLst>
            <pc:docMk/>
            <pc:sldMk cId="0" sldId="358"/>
            <ac:spMk id="17411" creationId="{00000000-0000-0000-0000-000000000000}"/>
          </ac:spMkLst>
        </pc:spChg>
        <pc:picChg chg="add mod">
          <ac:chgData name="John O'Neill" userId="a4336b72f0c0be49" providerId="LiveId" clId="{4F9F57AC-C24F-46EB-A48B-2E42EDBC85D2}" dt="2026-01-21T14:12:46.957" v="65" actId="208"/>
          <ac:picMkLst>
            <pc:docMk/>
            <pc:sldMk cId="0" sldId="358"/>
            <ac:picMk id="1026" creationId="{F0128505-11D4-8D3D-C843-9B22AEE4763F}"/>
          </ac:picMkLst>
        </pc:picChg>
      </pc:sldChg>
      <pc:sldChg chg="modSp mod">
        <pc:chgData name="John O'Neill" userId="a4336b72f0c0be49" providerId="LiveId" clId="{4F9F57AC-C24F-46EB-A48B-2E42EDBC85D2}" dt="2026-01-21T13:55:47.729" v="35" actId="6549"/>
        <pc:sldMkLst>
          <pc:docMk/>
          <pc:sldMk cId="0" sldId="375"/>
        </pc:sldMkLst>
        <pc:spChg chg="mod">
          <ac:chgData name="John O'Neill" userId="a4336b72f0c0be49" providerId="LiveId" clId="{4F9F57AC-C24F-46EB-A48B-2E42EDBC85D2}" dt="2026-01-21T13:55:47.729" v="35" actId="6549"/>
          <ac:spMkLst>
            <pc:docMk/>
            <pc:sldMk cId="0" sldId="375"/>
            <ac:spMk id="36867" creationId="{00000000-0000-0000-0000-000000000000}"/>
          </ac:spMkLst>
        </pc:spChg>
      </pc:sldChg>
      <pc:sldChg chg="modSp mod">
        <pc:chgData name="John O'Neill" userId="a4336b72f0c0be49" providerId="LiveId" clId="{4F9F57AC-C24F-46EB-A48B-2E42EDBC85D2}" dt="2026-01-21T13:56:05.677" v="36" actId="20577"/>
        <pc:sldMkLst>
          <pc:docMk/>
          <pc:sldMk cId="0" sldId="377"/>
        </pc:sldMkLst>
        <pc:spChg chg="mod">
          <ac:chgData name="John O'Neill" userId="a4336b72f0c0be49" providerId="LiveId" clId="{4F9F57AC-C24F-46EB-A48B-2E42EDBC85D2}" dt="2026-01-21T13:56:05.677" v="36" actId="20577"/>
          <ac:spMkLst>
            <pc:docMk/>
            <pc:sldMk cId="0" sldId="377"/>
            <ac:spMk id="38915" creationId="{00000000-0000-0000-0000-000000000000}"/>
          </ac:spMkLst>
        </pc:spChg>
      </pc:sldChg>
      <pc:sldChg chg="modSp mod">
        <pc:chgData name="John O'Neill" userId="a4336b72f0c0be49" providerId="LiveId" clId="{4F9F57AC-C24F-46EB-A48B-2E42EDBC85D2}" dt="2026-01-21T14:13:57.145" v="76" actId="1038"/>
        <pc:sldMkLst>
          <pc:docMk/>
          <pc:sldMk cId="0" sldId="381"/>
        </pc:sldMkLst>
        <pc:spChg chg="mod">
          <ac:chgData name="John O'Neill" userId="a4336b72f0c0be49" providerId="LiveId" clId="{4F9F57AC-C24F-46EB-A48B-2E42EDBC85D2}" dt="2026-01-21T14:13:47.812" v="72" actId="208"/>
          <ac:spMkLst>
            <pc:docMk/>
            <pc:sldMk cId="0" sldId="381"/>
            <ac:spMk id="19469" creationId="{00000000-0000-0000-0000-000000000000}"/>
          </ac:spMkLst>
        </pc:spChg>
        <pc:spChg chg="mod">
          <ac:chgData name="John O'Neill" userId="a4336b72f0c0be49" providerId="LiveId" clId="{4F9F57AC-C24F-46EB-A48B-2E42EDBC85D2}" dt="2026-01-21T14:13:57.145" v="76" actId="1038"/>
          <ac:spMkLst>
            <pc:docMk/>
            <pc:sldMk cId="0" sldId="381"/>
            <ac:spMk id="19470" creationId="{00000000-0000-0000-0000-000000000000}"/>
          </ac:spMkLst>
        </pc:spChg>
        <pc:spChg chg="mod">
          <ac:chgData name="John O'Neill" userId="a4336b72f0c0be49" providerId="LiveId" clId="{4F9F57AC-C24F-46EB-A48B-2E42EDBC85D2}" dt="2026-01-21T14:13:57.145" v="76" actId="1038"/>
          <ac:spMkLst>
            <pc:docMk/>
            <pc:sldMk cId="0" sldId="381"/>
            <ac:spMk id="19471" creationId="{00000000-0000-0000-0000-000000000000}"/>
          </ac:spMkLst>
        </pc:spChg>
        <pc:spChg chg="mod">
          <ac:chgData name="John O'Neill" userId="a4336b72f0c0be49" providerId="LiveId" clId="{4F9F57AC-C24F-46EB-A48B-2E42EDBC85D2}" dt="2026-01-21T14:13:19.392" v="68" actId="403"/>
          <ac:spMkLst>
            <pc:docMk/>
            <pc:sldMk cId="0" sldId="381"/>
            <ac:spMk id="805893" creationId="{00000000-0000-0000-0000-000000000000}"/>
          </ac:spMkLst>
        </pc:spChg>
        <pc:spChg chg="mod">
          <ac:chgData name="John O'Neill" userId="a4336b72f0c0be49" providerId="LiveId" clId="{4F9F57AC-C24F-46EB-A48B-2E42EDBC85D2}" dt="2026-01-21T14:13:19.392" v="68" actId="403"/>
          <ac:spMkLst>
            <pc:docMk/>
            <pc:sldMk cId="0" sldId="381"/>
            <ac:spMk id="805894" creationId="{00000000-0000-0000-0000-000000000000}"/>
          </ac:spMkLst>
        </pc:spChg>
        <pc:spChg chg="mod">
          <ac:chgData name="John O'Neill" userId="a4336b72f0c0be49" providerId="LiveId" clId="{4F9F57AC-C24F-46EB-A48B-2E42EDBC85D2}" dt="2026-01-21T14:13:19.392" v="68" actId="403"/>
          <ac:spMkLst>
            <pc:docMk/>
            <pc:sldMk cId="0" sldId="381"/>
            <ac:spMk id="805895" creationId="{00000000-0000-0000-0000-000000000000}"/>
          </ac:spMkLst>
        </pc:spChg>
        <pc:spChg chg="mod">
          <ac:chgData name="John O'Neill" userId="a4336b72f0c0be49" providerId="LiveId" clId="{4F9F57AC-C24F-46EB-A48B-2E42EDBC85D2}" dt="2026-01-21T14:13:19.392" v="68" actId="403"/>
          <ac:spMkLst>
            <pc:docMk/>
            <pc:sldMk cId="0" sldId="381"/>
            <ac:spMk id="805896" creationId="{00000000-0000-0000-0000-000000000000}"/>
          </ac:spMkLst>
        </pc:spChg>
        <pc:spChg chg="mod">
          <ac:chgData name="John O'Neill" userId="a4336b72f0c0be49" providerId="LiveId" clId="{4F9F57AC-C24F-46EB-A48B-2E42EDBC85D2}" dt="2026-01-21T14:13:30.802" v="70" actId="14100"/>
          <ac:spMkLst>
            <pc:docMk/>
            <pc:sldMk cId="0" sldId="381"/>
            <ac:spMk id="805898" creationId="{00000000-0000-0000-0000-000000000000}"/>
          </ac:spMkLst>
        </pc:spChg>
        <pc:spChg chg="mod">
          <ac:chgData name="John O'Neill" userId="a4336b72f0c0be49" providerId="LiveId" clId="{4F9F57AC-C24F-46EB-A48B-2E42EDBC85D2}" dt="2026-01-21T14:13:35.416" v="71" actId="14100"/>
          <ac:spMkLst>
            <pc:docMk/>
            <pc:sldMk cId="0" sldId="381"/>
            <ac:spMk id="805900" creationId="{00000000-0000-0000-0000-000000000000}"/>
          </ac:spMkLst>
        </pc:spChg>
        <pc:spChg chg="mod">
          <ac:chgData name="John O'Neill" userId="a4336b72f0c0be49" providerId="LiveId" clId="{4F9F57AC-C24F-46EB-A48B-2E42EDBC85D2}" dt="2026-01-21T14:13:19.392" v="68" actId="403"/>
          <ac:spMkLst>
            <pc:docMk/>
            <pc:sldMk cId="0" sldId="381"/>
            <ac:spMk id="805908" creationId="{00000000-0000-0000-0000-000000000000}"/>
          </ac:spMkLst>
        </pc:spChg>
        <pc:grpChg chg="mod">
          <ac:chgData name="John O'Neill" userId="a4336b72f0c0be49" providerId="LiveId" clId="{4F9F57AC-C24F-46EB-A48B-2E42EDBC85D2}" dt="2026-01-21T14:13:57.145" v="76" actId="1038"/>
          <ac:grpSpMkLst>
            <pc:docMk/>
            <pc:sldMk cId="0" sldId="381"/>
            <ac:grpSpMk id="805921" creationId="{00000000-0000-0000-0000-000000000000}"/>
          </ac:grpSpMkLst>
        </pc:grpChg>
      </pc:sldChg>
      <pc:sldChg chg="modSp mod">
        <pc:chgData name="John O'Neill" userId="a4336b72f0c0be49" providerId="LiveId" clId="{4F9F57AC-C24F-46EB-A48B-2E42EDBC85D2}" dt="2026-01-21T14:16:17.181" v="87" actId="403"/>
        <pc:sldMkLst>
          <pc:docMk/>
          <pc:sldMk cId="0" sldId="395"/>
        </pc:sldMkLst>
        <pc:spChg chg="mod">
          <ac:chgData name="John O'Neill" userId="a4336b72f0c0be49" providerId="LiveId" clId="{4F9F57AC-C24F-46EB-A48B-2E42EDBC85D2}" dt="2026-01-21T14:16:17.181" v="87" actId="403"/>
          <ac:spMkLst>
            <pc:docMk/>
            <pc:sldMk cId="0" sldId="395"/>
            <ac:spMk id="44049" creationId="{00000000-0000-0000-0000-000000000000}"/>
          </ac:spMkLst>
        </pc:spChg>
      </pc:sldChg>
      <pc:sldChg chg="modSp">
        <pc:chgData name="John O'Neill" userId="a4336b72f0c0be49" providerId="LiveId" clId="{4F9F57AC-C24F-46EB-A48B-2E42EDBC85D2}" dt="2026-01-21T13:58:29.404" v="53" actId="403"/>
        <pc:sldMkLst>
          <pc:docMk/>
          <pc:sldMk cId="0" sldId="400"/>
        </pc:sldMkLst>
        <pc:spChg chg="mod">
          <ac:chgData name="John O'Neill" userId="a4336b72f0c0be49" providerId="LiveId" clId="{4F9F57AC-C24F-46EB-A48B-2E42EDBC85D2}" dt="2026-01-21T13:58:29.404" v="53" actId="403"/>
          <ac:spMkLst>
            <pc:docMk/>
            <pc:sldMk cId="0" sldId="400"/>
            <ac:spMk id="845828" creationId="{00000000-0000-0000-0000-000000000000}"/>
          </ac:spMkLst>
        </pc:spChg>
      </pc:sldChg>
      <pc:sldChg chg="modSp">
        <pc:chgData name="John O'Neill" userId="a4336b72f0c0be49" providerId="LiveId" clId="{4F9F57AC-C24F-46EB-A48B-2E42EDBC85D2}" dt="2026-01-21T13:58:37.243" v="54" actId="403"/>
        <pc:sldMkLst>
          <pc:docMk/>
          <pc:sldMk cId="0" sldId="408"/>
        </pc:sldMkLst>
        <pc:spChg chg="mod">
          <ac:chgData name="John O'Neill" userId="a4336b72f0c0be49" providerId="LiveId" clId="{4F9F57AC-C24F-46EB-A48B-2E42EDBC85D2}" dt="2026-01-21T13:58:37.243" v="54" actId="403"/>
          <ac:spMkLst>
            <pc:docMk/>
            <pc:sldMk cId="0" sldId="408"/>
            <ac:spMk id="861188" creationId="{00000000-0000-0000-0000-000000000000}"/>
          </ac:spMkLst>
        </pc:spChg>
      </pc:sldChg>
      <pc:sldChg chg="modSp">
        <pc:chgData name="John O'Neill" userId="a4336b72f0c0be49" providerId="LiveId" clId="{4F9F57AC-C24F-46EB-A48B-2E42EDBC85D2}" dt="2026-01-21T13:58:43.686" v="55" actId="403"/>
        <pc:sldMkLst>
          <pc:docMk/>
          <pc:sldMk cId="0" sldId="409"/>
        </pc:sldMkLst>
        <pc:spChg chg="mod">
          <ac:chgData name="John O'Neill" userId="a4336b72f0c0be49" providerId="LiveId" clId="{4F9F57AC-C24F-46EB-A48B-2E42EDBC85D2}" dt="2026-01-21T13:58:43.686" v="55" actId="403"/>
          <ac:spMkLst>
            <pc:docMk/>
            <pc:sldMk cId="0" sldId="409"/>
            <ac:spMk id="863236" creationId="{00000000-0000-0000-0000-000000000000}"/>
          </ac:spMkLst>
        </pc:spChg>
      </pc:sldChg>
      <pc:sldChg chg="modSp">
        <pc:chgData name="John O'Neill" userId="a4336b72f0c0be49" providerId="LiveId" clId="{4F9F57AC-C24F-46EB-A48B-2E42EDBC85D2}" dt="2026-01-21T13:57:45.663" v="48" actId="403"/>
        <pc:sldMkLst>
          <pc:docMk/>
          <pc:sldMk cId="0" sldId="410"/>
        </pc:sldMkLst>
        <pc:spChg chg="mod">
          <ac:chgData name="John O'Neill" userId="a4336b72f0c0be49" providerId="LiveId" clId="{4F9F57AC-C24F-46EB-A48B-2E42EDBC85D2}" dt="2026-01-21T13:57:45.663" v="48" actId="403"/>
          <ac:spMkLst>
            <pc:docMk/>
            <pc:sldMk cId="0" sldId="410"/>
            <ac:spMk id="866308" creationId="{00000000-0000-0000-0000-000000000000}"/>
          </ac:spMkLst>
        </pc:spChg>
      </pc:sldChg>
      <pc:sldChg chg="modSp">
        <pc:chgData name="John O'Neill" userId="a4336b72f0c0be49" providerId="LiveId" clId="{4F9F57AC-C24F-46EB-A48B-2E42EDBC85D2}" dt="2026-01-21T13:58:10.999" v="51" actId="403"/>
        <pc:sldMkLst>
          <pc:docMk/>
          <pc:sldMk cId="0" sldId="412"/>
        </pc:sldMkLst>
        <pc:spChg chg="mod">
          <ac:chgData name="John O'Neill" userId="a4336b72f0c0be49" providerId="LiveId" clId="{4F9F57AC-C24F-46EB-A48B-2E42EDBC85D2}" dt="2026-01-21T13:58:10.999" v="51" actId="403"/>
          <ac:spMkLst>
            <pc:docMk/>
            <pc:sldMk cId="0" sldId="412"/>
            <ac:spMk id="869380" creationId="{00000000-0000-0000-0000-000000000000}"/>
          </ac:spMkLst>
        </pc:spChg>
      </pc:sldChg>
      <pc:sldChg chg="modSp mod">
        <pc:chgData name="John O'Neill" userId="a4336b72f0c0be49" providerId="LiveId" clId="{4F9F57AC-C24F-46EB-A48B-2E42EDBC85D2}" dt="2026-01-21T15:23:21.478" v="95" actId="14734"/>
        <pc:sldMkLst>
          <pc:docMk/>
          <pc:sldMk cId="0" sldId="415"/>
        </pc:sldMkLst>
        <pc:graphicFrameChg chg="modGraphic">
          <ac:chgData name="John O'Neill" userId="a4336b72f0c0be49" providerId="LiveId" clId="{4F9F57AC-C24F-46EB-A48B-2E42EDBC85D2}" dt="2026-01-21T15:23:21.478" v="95" actId="14734"/>
          <ac:graphicFrameMkLst>
            <pc:docMk/>
            <pc:sldMk cId="0" sldId="415"/>
            <ac:graphicFrameMk id="876609" creationId="{00000000-0000-0000-0000-000000000000}"/>
          </ac:graphicFrameMkLst>
        </pc:graphicFrameChg>
      </pc:sldChg>
      <pc:sldChg chg="modSp">
        <pc:chgData name="John O'Neill" userId="a4336b72f0c0be49" providerId="LiveId" clId="{4F9F57AC-C24F-46EB-A48B-2E42EDBC85D2}" dt="2026-01-21T15:26:07.799" v="96" actId="732"/>
        <pc:sldMkLst>
          <pc:docMk/>
          <pc:sldMk cId="0" sldId="422"/>
        </pc:sldMkLst>
        <pc:picChg chg="mod">
          <ac:chgData name="John O'Neill" userId="a4336b72f0c0be49" providerId="LiveId" clId="{4F9F57AC-C24F-46EB-A48B-2E42EDBC85D2}" dt="2026-01-21T15:26:07.799" v="96" actId="732"/>
          <ac:picMkLst>
            <pc:docMk/>
            <pc:sldMk cId="0" sldId="422"/>
            <ac:picMk id="60419" creationId="{00000000-0000-0000-0000-000000000000}"/>
          </ac:picMkLst>
        </pc:picChg>
      </pc:sldChg>
      <pc:sldChg chg="modSp mod">
        <pc:chgData name="John O'Neill" userId="a4336b72f0c0be49" providerId="LiveId" clId="{4F9F57AC-C24F-46EB-A48B-2E42EDBC85D2}" dt="2026-01-21T14:16:01.651" v="85" actId="12"/>
        <pc:sldMkLst>
          <pc:docMk/>
          <pc:sldMk cId="0" sldId="423"/>
        </pc:sldMkLst>
        <pc:spChg chg="mod">
          <ac:chgData name="John O'Neill" userId="a4336b72f0c0be49" providerId="LiveId" clId="{4F9F57AC-C24F-46EB-A48B-2E42EDBC85D2}" dt="2026-01-21T14:16:01.651" v="85" actId="12"/>
          <ac:spMkLst>
            <pc:docMk/>
            <pc:sldMk cId="0" sldId="423"/>
            <ac:spMk id="40963" creationId="{00000000-0000-0000-0000-000000000000}"/>
          </ac:spMkLst>
        </pc:spChg>
      </pc:sldChg>
      <pc:sldChg chg="addSp delSp modSp mod modClrScheme chgLayout">
        <pc:chgData name="John O'Neill" userId="a4336b72f0c0be49" providerId="LiveId" clId="{4F9F57AC-C24F-46EB-A48B-2E42EDBC85D2}" dt="2026-01-21T13:59:16.626" v="59" actId="478"/>
        <pc:sldMkLst>
          <pc:docMk/>
          <pc:sldMk cId="0" sldId="457"/>
        </pc:sldMkLst>
        <pc:spChg chg="add del mod ord">
          <ac:chgData name="John O'Neill" userId="a4336b72f0c0be49" providerId="LiveId" clId="{4F9F57AC-C24F-46EB-A48B-2E42EDBC85D2}" dt="2026-01-21T13:59:16.626" v="59" actId="478"/>
          <ac:spMkLst>
            <pc:docMk/>
            <pc:sldMk cId="0" sldId="457"/>
            <ac:spMk id="2" creationId="{3C7F7DEE-8A52-3B60-E1DC-1214E6F59CED}"/>
          </ac:spMkLst>
        </pc:spChg>
        <pc:spChg chg="mod ord">
          <ac:chgData name="John O'Neill" userId="a4336b72f0c0be49" providerId="LiveId" clId="{4F9F57AC-C24F-46EB-A48B-2E42EDBC85D2}" dt="2026-01-21T13:59:12.833" v="58" actId="700"/>
          <ac:spMkLst>
            <pc:docMk/>
            <pc:sldMk cId="0" sldId="457"/>
            <ac:spMk id="945154" creationId="{00000000-0000-0000-0000-000000000000}"/>
          </ac:spMkLst>
        </pc:spChg>
      </pc:sldChg>
      <pc:sldChg chg="addSp delSp modSp mod modClrScheme chgLayout">
        <pc:chgData name="John O'Neill" userId="a4336b72f0c0be49" providerId="LiveId" clId="{4F9F57AC-C24F-46EB-A48B-2E42EDBC85D2}" dt="2026-01-21T13:59:00.222" v="57" actId="478"/>
        <pc:sldMkLst>
          <pc:docMk/>
          <pc:sldMk cId="0" sldId="504"/>
        </pc:sldMkLst>
        <pc:spChg chg="add del mod ord">
          <ac:chgData name="John O'Neill" userId="a4336b72f0c0be49" providerId="LiveId" clId="{4F9F57AC-C24F-46EB-A48B-2E42EDBC85D2}" dt="2026-01-21T13:59:00.222" v="57" actId="478"/>
          <ac:spMkLst>
            <pc:docMk/>
            <pc:sldMk cId="0" sldId="504"/>
            <ac:spMk id="2" creationId="{60E224CA-81E3-BF1D-45B8-2A208996EDD7}"/>
          </ac:spMkLst>
        </pc:spChg>
        <pc:spChg chg="mod ord">
          <ac:chgData name="John O'Neill" userId="a4336b72f0c0be49" providerId="LiveId" clId="{4F9F57AC-C24F-46EB-A48B-2E42EDBC85D2}" dt="2026-01-21T13:58:57.482" v="56" actId="700"/>
          <ac:spMkLst>
            <pc:docMk/>
            <pc:sldMk cId="0" sldId="504"/>
            <ac:spMk id="1020930" creationId="{00000000-0000-0000-0000-000000000000}"/>
          </ac:spMkLst>
        </pc:spChg>
      </pc:sldChg>
      <pc:sldChg chg="delSp">
        <pc:chgData name="John O'Neill" userId="a4336b72f0c0be49" providerId="LiveId" clId="{4F9F57AC-C24F-46EB-A48B-2E42EDBC85D2}" dt="2026-01-21T15:22:55.261" v="94" actId="478"/>
        <pc:sldMkLst>
          <pc:docMk/>
          <pc:sldMk cId="0" sldId="527"/>
        </pc:sldMkLst>
        <pc:spChg chg="del">
          <ac:chgData name="John O'Neill" userId="a4336b72f0c0be49" providerId="LiveId" clId="{4F9F57AC-C24F-46EB-A48B-2E42EDBC85D2}" dt="2026-01-21T15:22:55.261" v="94" actId="478"/>
          <ac:spMkLst>
            <pc:docMk/>
            <pc:sldMk cId="0" sldId="527"/>
            <ac:spMk id="24578" creationId="{00000000-0000-0000-0000-000000000000}"/>
          </ac:spMkLst>
        </pc:spChg>
      </pc:sldChg>
      <pc:sldChg chg="modSp">
        <pc:chgData name="John O'Neill" userId="a4336b72f0c0be49" providerId="LiveId" clId="{4F9F57AC-C24F-46EB-A48B-2E42EDBC85D2}" dt="2026-01-21T13:58:02.463" v="50" actId="403"/>
        <pc:sldMkLst>
          <pc:docMk/>
          <pc:sldMk cId="0" sldId="530"/>
        </pc:sldMkLst>
        <pc:spChg chg="mod">
          <ac:chgData name="John O'Neill" userId="a4336b72f0c0be49" providerId="LiveId" clId="{4F9F57AC-C24F-46EB-A48B-2E42EDBC85D2}" dt="2026-01-21T13:58:02.463" v="50" actId="403"/>
          <ac:spMkLst>
            <pc:docMk/>
            <pc:sldMk cId="0" sldId="530"/>
            <ac:spMk id="756738" creationId="{00000000-0000-0000-0000-000000000000}"/>
          </ac:spMkLst>
        </pc:spChg>
      </pc:sldChg>
      <pc:sldChg chg="modSp">
        <pc:chgData name="John O'Neill" userId="a4336b72f0c0be49" providerId="LiveId" clId="{4F9F57AC-C24F-46EB-A48B-2E42EDBC85D2}" dt="2026-01-21T13:58:19.756" v="52" actId="403"/>
        <pc:sldMkLst>
          <pc:docMk/>
          <pc:sldMk cId="0" sldId="552"/>
        </pc:sldMkLst>
        <pc:spChg chg="mod">
          <ac:chgData name="John O'Neill" userId="a4336b72f0c0be49" providerId="LiveId" clId="{4F9F57AC-C24F-46EB-A48B-2E42EDBC85D2}" dt="2026-01-21T13:58:19.756" v="52" actId="403"/>
          <ac:spMkLst>
            <pc:docMk/>
            <pc:sldMk cId="0" sldId="552"/>
            <ac:spMk id="866308" creationId="{00000000-0000-0000-0000-000000000000}"/>
          </ac:spMkLst>
        </pc:spChg>
      </pc:sldChg>
      <pc:sldChg chg="addSp modSp mod">
        <pc:chgData name="John O'Neill" userId="a4336b72f0c0be49" providerId="LiveId" clId="{4F9F57AC-C24F-46EB-A48B-2E42EDBC85D2}" dt="2026-01-21T13:55:24.623" v="33" actId="1076"/>
        <pc:sldMkLst>
          <pc:docMk/>
          <pc:sldMk cId="0" sldId="553"/>
        </pc:sldMkLst>
        <pc:spChg chg="add mod">
          <ac:chgData name="John O'Neill" userId="a4336b72f0c0be49" providerId="LiveId" clId="{4F9F57AC-C24F-46EB-A48B-2E42EDBC85D2}" dt="2026-01-21T13:54:44.215" v="25" actId="3064"/>
          <ac:spMkLst>
            <pc:docMk/>
            <pc:sldMk cId="0" sldId="553"/>
            <ac:spMk id="3" creationId="{B6E4AD29-8BA8-6CBE-2F6C-E5E368E2EC43}"/>
          </ac:spMkLst>
        </pc:spChg>
        <pc:spChg chg="add mod">
          <ac:chgData name="John O'Neill" userId="a4336b72f0c0be49" providerId="LiveId" clId="{4F9F57AC-C24F-46EB-A48B-2E42EDBC85D2}" dt="2026-01-21T13:55:07.252" v="30" actId="113"/>
          <ac:spMkLst>
            <pc:docMk/>
            <pc:sldMk cId="0" sldId="553"/>
            <ac:spMk id="4" creationId="{81CF3977-6F44-85A1-E346-F8DEB58BEC6A}"/>
          </ac:spMkLst>
        </pc:spChg>
        <pc:spChg chg="add mod">
          <ac:chgData name="John O'Neill" userId="a4336b72f0c0be49" providerId="LiveId" clId="{4F9F57AC-C24F-46EB-A48B-2E42EDBC85D2}" dt="2026-01-21T13:55:19.539" v="32" actId="1076"/>
          <ac:spMkLst>
            <pc:docMk/>
            <pc:sldMk cId="0" sldId="553"/>
            <ac:spMk id="5" creationId="{D296A5BA-42CF-C9C4-6765-8386A90D1AB7}"/>
          </ac:spMkLst>
        </pc:spChg>
        <pc:spChg chg="add mod">
          <ac:chgData name="John O'Neill" userId="a4336b72f0c0be49" providerId="LiveId" clId="{4F9F57AC-C24F-46EB-A48B-2E42EDBC85D2}" dt="2026-01-21T13:55:24.623" v="33" actId="1076"/>
          <ac:spMkLst>
            <pc:docMk/>
            <pc:sldMk cId="0" sldId="553"/>
            <ac:spMk id="6" creationId="{BD39BFA0-3BBA-245A-6C99-72C129F83523}"/>
          </ac:spMkLst>
        </pc:spChg>
      </pc:sldChg>
      <pc:sldChg chg="modSp mod">
        <pc:chgData name="John O'Neill" userId="a4336b72f0c0be49" providerId="LiveId" clId="{4F9F57AC-C24F-46EB-A48B-2E42EDBC85D2}" dt="2026-01-21T14:14:24.844" v="81" actId="1035"/>
        <pc:sldMkLst>
          <pc:docMk/>
          <pc:sldMk cId="3046581042" sldId="557"/>
        </pc:sldMkLst>
        <pc:spChg chg="mod">
          <ac:chgData name="John O'Neill" userId="a4336b72f0c0be49" providerId="LiveId" clId="{4F9F57AC-C24F-46EB-A48B-2E42EDBC85D2}" dt="2026-01-21T13:52:46.926" v="9" actId="20577"/>
          <ac:spMkLst>
            <pc:docMk/>
            <pc:sldMk cId="3046581042" sldId="557"/>
            <ac:spMk id="9" creationId="{00000000-0000-0000-0000-000000000000}"/>
          </ac:spMkLst>
        </pc:spChg>
        <pc:grpChg chg="mod">
          <ac:chgData name="John O'Neill" userId="a4336b72f0c0be49" providerId="LiveId" clId="{4F9F57AC-C24F-46EB-A48B-2E42EDBC85D2}" dt="2026-01-21T14:14:24.844" v="81" actId="1035"/>
          <ac:grpSpMkLst>
            <pc:docMk/>
            <pc:sldMk cId="3046581042" sldId="557"/>
            <ac:grpSpMk id="17" creationId="{00000000-0000-0000-0000-000000000000}"/>
          </ac:grpSpMkLst>
        </pc:grpChg>
        <pc:grpChg chg="mod">
          <ac:chgData name="John O'Neill" userId="a4336b72f0c0be49" providerId="LiveId" clId="{4F9F57AC-C24F-46EB-A48B-2E42EDBC85D2}" dt="2026-01-21T14:14:24.844" v="81" actId="1035"/>
          <ac:grpSpMkLst>
            <pc:docMk/>
            <pc:sldMk cId="3046581042" sldId="557"/>
            <ac:grpSpMk id="18" creationId="{00000000-0000-0000-0000-000000000000}"/>
          </ac:grpSpMkLst>
        </pc:grpChg>
        <pc:grpChg chg="mod">
          <ac:chgData name="John O'Neill" userId="a4336b72f0c0be49" providerId="LiveId" clId="{4F9F57AC-C24F-46EB-A48B-2E42EDBC85D2}" dt="2026-01-21T14:14:24.844" v="81" actId="1035"/>
          <ac:grpSpMkLst>
            <pc:docMk/>
            <pc:sldMk cId="3046581042" sldId="557"/>
            <ac:grpSpMk id="19" creationId="{00000000-0000-0000-0000-000000000000}"/>
          </ac:grpSpMkLst>
        </pc:grpChg>
        <pc:grpChg chg="mod">
          <ac:chgData name="John O'Neill" userId="a4336b72f0c0be49" providerId="LiveId" clId="{4F9F57AC-C24F-46EB-A48B-2E42EDBC85D2}" dt="2026-01-21T14:14:24.844" v="81" actId="1035"/>
          <ac:grpSpMkLst>
            <pc:docMk/>
            <pc:sldMk cId="3046581042" sldId="557"/>
            <ac:grpSpMk id="25" creationId="{00000000-0000-0000-0000-000000000000}"/>
          </ac:grpSpMkLst>
        </pc:grpChg>
        <pc:grpChg chg="mod">
          <ac:chgData name="John O'Neill" userId="a4336b72f0c0be49" providerId="LiveId" clId="{4F9F57AC-C24F-46EB-A48B-2E42EDBC85D2}" dt="2026-01-21T14:14:24.844" v="81" actId="1035"/>
          <ac:grpSpMkLst>
            <pc:docMk/>
            <pc:sldMk cId="3046581042" sldId="557"/>
            <ac:grpSpMk id="26" creationId="{00000000-0000-0000-0000-000000000000}"/>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vl1pPr>
          </a:lstStyle>
          <a:p>
            <a:pPr>
              <a:defRPr/>
            </a:pPr>
            <a:endParaRPr lang="en-US"/>
          </a:p>
        </p:txBody>
      </p:sp>
      <p:sp>
        <p:nvSpPr>
          <p:cNvPr id="3075" name="Rectangle 3"/>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vl1pPr>
          </a:lstStyle>
          <a:p>
            <a:pPr>
              <a:defRPr/>
            </a:pPr>
            <a:endParaRPr lang="en-US"/>
          </a:p>
        </p:txBody>
      </p:sp>
      <p:sp>
        <p:nvSpPr>
          <p:cNvPr id="3076" name="Rectangle 4"/>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vl1pPr>
          </a:lstStyle>
          <a:p>
            <a:pPr>
              <a:defRPr/>
            </a:pPr>
            <a:endParaRPr lang="en-US"/>
          </a:p>
        </p:txBody>
      </p:sp>
      <p:sp>
        <p:nvSpPr>
          <p:cNvPr id="3077" name="Rectangle 5"/>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vl1pPr>
          </a:lstStyle>
          <a:p>
            <a:pPr>
              <a:defRPr/>
            </a:pPr>
            <a:fld id="{F0B5AA64-9060-49E4-B3C1-82C01F9993F9}" type="slidenum">
              <a:rPr lang="en-US"/>
              <a:pPr>
                <a:defRPr/>
              </a:pPr>
              <a:t>‹#›</a:t>
            </a:fld>
            <a:endParaRPr lang="en-US"/>
          </a:p>
        </p:txBody>
      </p:sp>
    </p:spTree>
    <p:extLst>
      <p:ext uri="{BB962C8B-B14F-4D97-AF65-F5344CB8AC3E}">
        <p14:creationId xmlns:p14="http://schemas.microsoft.com/office/powerpoint/2010/main" val="35782430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idx="2"/>
          </p:nvPr>
        </p:nvSpPr>
        <p:spPr bwMode="auto">
          <a:xfrm>
            <a:off x="506413" y="309563"/>
            <a:ext cx="6154737" cy="461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noProof="0"/>
              <a:t>This type is Arial, 10 Pt.</a:t>
            </a:r>
          </a:p>
          <a:p>
            <a:pPr lvl="0"/>
            <a:r>
              <a:rPr lang="en-US" noProof="0"/>
              <a:t>Use sentence structure.</a:t>
            </a:r>
          </a:p>
          <a:p>
            <a:pPr lvl="0"/>
            <a:r>
              <a:rPr lang="en-US" noProof="0"/>
              <a:t>Bullets are Wingdings square (n) size is 75% of the text.</a:t>
            </a:r>
          </a:p>
          <a:p>
            <a:pPr lvl="1"/>
            <a:r>
              <a:rPr lang="en-US" noProof="0"/>
              <a:t>Dashes are option dashes and are 100% of the text size.</a:t>
            </a:r>
          </a:p>
          <a:p>
            <a:pPr lvl="1"/>
            <a:r>
              <a:rPr lang="en-US" noProof="0"/>
              <a:t>Dashes Should have a tighter line spacing than the bullets.</a:t>
            </a:r>
          </a:p>
          <a:p>
            <a:pPr lvl="0"/>
            <a:r>
              <a:rPr lang="en-US" noProof="0"/>
              <a:t>Line spacing is .9 on .5 after.</a:t>
            </a:r>
          </a:p>
          <a:p>
            <a:pPr lvl="0"/>
            <a:r>
              <a:rPr lang="en-US" noProof="0"/>
              <a:t>Use periods on note pages.</a:t>
            </a:r>
          </a:p>
          <a:p>
            <a:pPr lvl="0"/>
            <a:r>
              <a:rPr lang="en-US" noProof="0"/>
              <a:t>Print file without pure black and white.</a:t>
            </a:r>
          </a:p>
        </p:txBody>
      </p:sp>
      <p:sp>
        <p:nvSpPr>
          <p:cNvPr id="162820" name="Line 4"/>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21" name="Line 5"/>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22" name="Rectangle 6"/>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57FF552D-0063-4BE7-A205-3694815ED20F}" type="slidenum">
              <a:rPr lang="en-US" sz="1200" b="1">
                <a:latin typeface="Arial" pitchFamily="34" charset="0"/>
              </a:rPr>
              <a:pPr algn="ctr" eaLnBrk="0" hangingPunct="0"/>
              <a:t>‹#›</a:t>
            </a:fld>
            <a:endParaRPr lang="en-US" sz="1200" b="1">
              <a:latin typeface="Arial" pitchFamily="34" charset="0"/>
            </a:endParaRPr>
          </a:p>
        </p:txBody>
      </p:sp>
    </p:spTree>
    <p:extLst>
      <p:ext uri="{BB962C8B-B14F-4D97-AF65-F5344CB8AC3E}">
        <p14:creationId xmlns:p14="http://schemas.microsoft.com/office/powerpoint/2010/main" val="5164497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p:sp>
      <p:sp>
        <p:nvSpPr>
          <p:cNvPr id="16384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ChangeArrowheads="1" noTextEdit="1"/>
          </p:cNvSpPr>
          <p:nvPr>
            <p:ph type="sldImg"/>
          </p:nvPr>
        </p:nvSpPr>
        <p:spPr>
          <a:xfrm>
            <a:off x="1152525" y="731838"/>
            <a:ext cx="4554538" cy="3417887"/>
          </a:xfrm>
        </p:spPr>
      </p:sp>
      <p:sp>
        <p:nvSpPr>
          <p:cNvPr id="175107" name="Rectangle 3"/>
          <p:cNvSpPr>
            <a:spLocks noGrp="1" noChangeArrowheads="1"/>
          </p:cNvSpPr>
          <p:nvPr>
            <p:ph type="body" idx="1"/>
          </p:nvPr>
        </p:nvSpPr>
        <p:spPr>
          <a:xfrm>
            <a:off x="995363" y="4394200"/>
            <a:ext cx="5048250" cy="4148138"/>
          </a:xfrm>
          <a:noFill/>
        </p:spPr>
        <p:txBody>
          <a:bodyPr/>
          <a:lstStyle/>
          <a:p>
            <a:pPr eaLnBrk="1" hangingPunct="1">
              <a:buFontTx/>
              <a:buChar char="•"/>
            </a:pPr>
            <a:r>
              <a:rPr lang="en-US"/>
              <a:t>Review each..points around OEM’s 1st…suppliers followed, why?</a:t>
            </a:r>
          </a:p>
          <a:p>
            <a:pPr eaLnBrk="1" hangingPunct="1">
              <a:buFontTx/>
              <a:buChar char="•"/>
            </a:pPr>
            <a:endParaRPr lang="en-US"/>
          </a:p>
          <a:p>
            <a:pPr eaLnBrk="1" hangingPunct="1">
              <a:buFontTx/>
              <a:buChar char="•"/>
            </a:pPr>
            <a:r>
              <a:rPr lang="en-US"/>
              <a:t>Who’s next?? Solicit industries and why…focus on Pharma and CPG…what’s going on?</a:t>
            </a:r>
          </a:p>
          <a:p>
            <a:pPr lvl="1" eaLnBrk="1" hangingPunct="1">
              <a:buFontTx/>
              <a:buChar char="•"/>
            </a:pPr>
            <a:r>
              <a:rPr lang="en-US"/>
              <a:t>Competitive pressures…more drugs being generated, more product proliferation, more SKU’s</a:t>
            </a:r>
          </a:p>
          <a:p>
            <a:pPr lvl="1" eaLnBrk="1" hangingPunct="1">
              <a:buFontTx/>
              <a:buChar char="•"/>
            </a:pPr>
            <a:r>
              <a:rPr lang="en-US"/>
              <a:t>Cost pressures</a:t>
            </a:r>
          </a:p>
          <a:p>
            <a:pPr lvl="1" eaLnBrk="1" hangingPunct="1">
              <a:buFontTx/>
              <a:buChar char="•"/>
            </a:pPr>
            <a:r>
              <a:rPr lang="en-US"/>
              <a:t>Shortened patent life</a:t>
            </a:r>
          </a:p>
          <a:p>
            <a:pPr lvl="1" eaLnBrk="1" hangingPunct="1">
              <a:buFontTx/>
              <a:buChar char="•"/>
            </a:pPr>
            <a:r>
              <a:rPr lang="en-US"/>
              <a:t>Bigger retailers..more power on price, delivery, packaging, etc…</a:t>
            </a:r>
          </a:p>
          <a:p>
            <a:pPr lvl="1" eaLnBrk="1" hangingPunct="1">
              <a:buFontTx/>
              <a:buChar char="•"/>
            </a:pPr>
            <a:r>
              <a:rPr lang="en-US"/>
              <a:t>Personalized drugs</a:t>
            </a:r>
          </a:p>
          <a:p>
            <a:pPr lvl="1" eaLnBrk="1" hangingPunct="1">
              <a:buFontTx/>
              <a:buChar char="•"/>
            </a:pPr>
            <a:r>
              <a:rPr lang="en-US"/>
              <a:t>Internet</a:t>
            </a:r>
          </a:p>
          <a:p>
            <a:pPr lvl="1" eaLnBrk="1" hangingPunct="1">
              <a:buFontTx/>
              <a:buChar char="•"/>
            </a:pPr>
            <a:endParaRPr lang="en-US"/>
          </a:p>
          <a:p>
            <a:pPr eaLnBrk="1" hangingPunct="1">
              <a:buFontTx/>
              <a:buChar char="•"/>
            </a:pPr>
            <a:r>
              <a:rPr lang="en-US"/>
              <a:t>What needs to change in our supply chains to be more effective?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p:sp>
      <p:sp>
        <p:nvSpPr>
          <p:cNvPr id="1761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xfrm>
            <a:off x="1152525" y="731838"/>
            <a:ext cx="4554538" cy="3417887"/>
          </a:xfrm>
        </p:spPr>
      </p:sp>
      <p:sp>
        <p:nvSpPr>
          <p:cNvPr id="177155" name="Rectangle 3"/>
          <p:cNvSpPr>
            <a:spLocks noGrp="1" noChangeArrowheads="1"/>
          </p:cNvSpPr>
          <p:nvPr>
            <p:ph type="body" idx="1"/>
          </p:nvPr>
        </p:nvSpPr>
        <p:spPr>
          <a:xfrm>
            <a:off x="904875" y="4394200"/>
            <a:ext cx="5048250" cy="4148138"/>
          </a:xfrm>
          <a:noFill/>
        </p:spPr>
        <p:txBody>
          <a:bodyPr/>
          <a:lstStyle/>
          <a:p>
            <a:pPr eaLnBrk="1" hangingPunct="1"/>
            <a:r>
              <a:rPr lang="en-US"/>
              <a:t>Discussion should center around the strategic level impact of Lean / PE on both the financials as well as on competitive attributes.</a:t>
            </a:r>
          </a:p>
          <a:p>
            <a:pPr eaLnBrk="1" hangingPunct="1"/>
            <a:endParaRPr lang="en-US"/>
          </a:p>
          <a:p>
            <a:pPr eaLnBrk="1" hangingPunct="1"/>
            <a:r>
              <a:rPr lang="en-US"/>
              <a:t>Work thru the list of benefits and discuss relative to PE generally and Lean specifically.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p:sp>
      <p:sp>
        <p:nvSpPr>
          <p:cNvPr id="1781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a:xfrm>
            <a:off x="1152525" y="731838"/>
            <a:ext cx="4554538" cy="3417887"/>
          </a:xfrm>
        </p:spPr>
      </p:sp>
      <p:sp>
        <p:nvSpPr>
          <p:cNvPr id="179203" name="Rectangle 3"/>
          <p:cNvSpPr>
            <a:spLocks noGrp="1" noChangeArrowheads="1"/>
          </p:cNvSpPr>
          <p:nvPr>
            <p:ph type="body" idx="1"/>
          </p:nvPr>
        </p:nvSpPr>
        <p:spPr>
          <a:xfrm>
            <a:off x="904875" y="4394200"/>
            <a:ext cx="5048250" cy="4148138"/>
          </a:xfrm>
          <a:noFill/>
        </p:spPr>
        <p:txBody>
          <a:bodyPr/>
          <a:lstStyle/>
          <a:p>
            <a:pPr eaLnBrk="1" hangingPunct="1"/>
            <a:r>
              <a:rPr lang="en-US"/>
              <a:t>Solicit other suggestions from the group. </a:t>
            </a:r>
          </a:p>
          <a:p>
            <a:pPr eaLnBrk="1" hangingPunct="1"/>
            <a:endParaRPr lang="en-US"/>
          </a:p>
          <a:p>
            <a:pPr eaLnBrk="1" hangingPunct="1"/>
            <a:r>
              <a:rPr lang="en-US"/>
              <a:t>Discuss the nature of a ‘process’…ask group for a definition.</a:t>
            </a:r>
          </a:p>
          <a:p>
            <a:pPr eaLnBrk="1" hangingPunct="1"/>
            <a:endParaRPr lang="en-US"/>
          </a:p>
          <a:p>
            <a:pPr eaLnBrk="1" hangingPunct="1"/>
            <a:r>
              <a:rPr lang="en-US"/>
              <a:t>Input RM ----&gt; Add Value----&gt; outputs</a:t>
            </a:r>
          </a:p>
          <a:p>
            <a:pPr eaLnBrk="1" hangingPunct="1"/>
            <a:endParaRPr lang="en-US"/>
          </a:p>
          <a:p>
            <a:pPr eaLnBrk="1" hangingPunct="1"/>
            <a:r>
              <a:rPr lang="en-US"/>
              <a:t>Can this approach be applied to any process and improve it?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p:sp>
      <p:sp>
        <p:nvSpPr>
          <p:cNvPr id="180227" name="Rectangle 3"/>
          <p:cNvSpPr>
            <a:spLocks noGrp="1" noChangeArrowheads="1"/>
          </p:cNvSpPr>
          <p:nvPr>
            <p:ph type="body" idx="1"/>
          </p:nvPr>
        </p:nvSpPr>
        <p:spPr>
          <a:noFill/>
        </p:spPr>
        <p:txBody>
          <a:bodyPr/>
          <a:lstStyle/>
          <a:p>
            <a:pPr eaLnBrk="1" hangingPunct="1"/>
            <a:r>
              <a:rPr lang="en-US" b="1" i="1"/>
              <a:t>Bent River Machine Inc. </a:t>
            </a:r>
            <a:r>
              <a:rPr lang="en-US"/>
              <a:t>provides contract manufacturing and produces design and system automation. Their services range from fabricating a part to print, to designing, fabricating, assembling, and testing entire systems to customer specifications.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ChangeArrowheads="1" noTextEdit="1"/>
          </p:cNvSpPr>
          <p:nvPr>
            <p:ph type="sldImg"/>
          </p:nvPr>
        </p:nvSpPr>
        <p:spPr/>
      </p:sp>
      <p:sp>
        <p:nvSpPr>
          <p:cNvPr id="18125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xfrm>
            <a:off x="1152525" y="731838"/>
            <a:ext cx="4554538" cy="3417887"/>
          </a:xfrm>
        </p:spPr>
      </p:sp>
      <p:sp>
        <p:nvSpPr>
          <p:cNvPr id="182275" name="Rectangle 3"/>
          <p:cNvSpPr>
            <a:spLocks noGrp="1" noChangeArrowheads="1"/>
          </p:cNvSpPr>
          <p:nvPr>
            <p:ph type="body" idx="1"/>
          </p:nvPr>
        </p:nvSpPr>
        <p:spPr>
          <a:xfrm>
            <a:off x="904875" y="4394200"/>
            <a:ext cx="5048250" cy="4148138"/>
          </a:xfrm>
          <a:noFill/>
        </p:spPr>
        <p:txBody>
          <a:bodyPr/>
          <a:lstStyle/>
          <a:p>
            <a:pPr eaLnBrk="1" hangingPunct="1"/>
            <a:r>
              <a:rPr lang="en-US"/>
              <a:t>Definitions ‘fly in’ starting with Value</a:t>
            </a:r>
          </a:p>
          <a:p>
            <a:pPr eaLnBrk="1" hangingPunct="1"/>
            <a:endParaRPr lang="en-US"/>
          </a:p>
          <a:p>
            <a:pPr eaLnBrk="1" hangingPunct="1"/>
            <a:r>
              <a:rPr lang="en-US"/>
              <a:t>Review each at a high level..don’t go into too much detail as we will be discussing each individually.</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ChangeArrowheads="1" noTextEdit="1"/>
          </p:cNvSpPr>
          <p:nvPr>
            <p:ph type="sldImg"/>
          </p:nvPr>
        </p:nvSpPr>
        <p:spPr/>
      </p:sp>
      <p:sp>
        <p:nvSpPr>
          <p:cNvPr id="18329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xfrm>
            <a:off x="1130300" y="698500"/>
            <a:ext cx="4598988" cy="3451225"/>
          </a:xfrm>
        </p:spPr>
      </p:sp>
      <p:sp>
        <p:nvSpPr>
          <p:cNvPr id="184323"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p:sp>
      <p:sp>
        <p:nvSpPr>
          <p:cNvPr id="16589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ChangeArrowheads="1" noTextEdit="1"/>
          </p:cNvSpPr>
          <p:nvPr>
            <p:ph type="sldImg"/>
          </p:nvPr>
        </p:nvSpPr>
        <p:spPr/>
      </p:sp>
      <p:sp>
        <p:nvSpPr>
          <p:cNvPr id="185347"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p:sp>
      <p:sp>
        <p:nvSpPr>
          <p:cNvPr id="18637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4294967295"/>
          </p:nvPr>
        </p:nvSpPr>
        <p:spPr bwMode="auto">
          <a:xfrm>
            <a:off x="3884613" y="8772525"/>
            <a:ext cx="2971800" cy="461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fld id="{08A155D1-1CE4-4550-B8E6-83395BB3C8A4}" type="slidenum">
              <a:rPr lang="en-US" sz="1200"/>
              <a:pPr eaLnBrk="1" hangingPunct="1"/>
              <a:t>22</a:t>
            </a:fld>
            <a:endParaRPr lang="en-US" sz="1200"/>
          </a:p>
        </p:txBody>
      </p:sp>
      <p:sp>
        <p:nvSpPr>
          <p:cNvPr id="187395" name="Rectangle 4"/>
          <p:cNvSpPr>
            <a:spLocks noGrp="1" noRot="1" noChangeAspect="1" noChangeArrowheads="1" noTextEdit="1"/>
          </p:cNvSpPr>
          <p:nvPr>
            <p:ph type="sldImg"/>
          </p:nvPr>
        </p:nvSpPr>
        <p:spPr>
          <a:xfrm>
            <a:off x="889000" y="346075"/>
            <a:ext cx="5080000" cy="3810000"/>
          </a:xfrm>
        </p:spPr>
      </p:sp>
      <p:sp>
        <p:nvSpPr>
          <p:cNvPr id="187396"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p:sp>
      <p:sp>
        <p:nvSpPr>
          <p:cNvPr id="18841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Rot="1" noChangeAspect="1" noChangeArrowheads="1" noTextEdit="1"/>
          </p:cNvSpPr>
          <p:nvPr>
            <p:ph type="sldImg"/>
          </p:nvPr>
        </p:nvSpPr>
        <p:spPr/>
      </p:sp>
      <p:sp>
        <p:nvSpPr>
          <p:cNvPr id="241667"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114091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p:sp>
      <p:sp>
        <p:nvSpPr>
          <p:cNvPr id="242691"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0704733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xfrm>
            <a:off x="1117600" y="692150"/>
            <a:ext cx="4619625" cy="3463925"/>
          </a:xfrm>
        </p:spPr>
      </p:sp>
      <p:sp>
        <p:nvSpPr>
          <p:cNvPr id="245763" name="Rectangle 3"/>
          <p:cNvSpPr>
            <a:spLocks noGrp="1" noChangeArrowheads="1"/>
          </p:cNvSpPr>
          <p:nvPr>
            <p:ph type="body" idx="1"/>
          </p:nvPr>
        </p:nvSpPr>
        <p:spPr>
          <a:xfrm>
            <a:off x="914400" y="4387850"/>
            <a:ext cx="5029200" cy="4156075"/>
          </a:xfrm>
          <a:noFill/>
        </p:spPr>
        <p:txBody>
          <a:bodyPr/>
          <a:lstStyle/>
          <a:p>
            <a:pPr eaLnBrk="1" hangingPunct="1">
              <a:spcBef>
                <a:spcPct val="80000"/>
              </a:spcBef>
            </a:pPr>
            <a:endParaRPr lang="en-US" b="1" i="1"/>
          </a:p>
          <a:p>
            <a:pPr eaLnBrk="1" hangingPunct="1"/>
            <a:endParaRPr lang="es-ES"/>
          </a:p>
        </p:txBody>
      </p:sp>
    </p:spTree>
    <p:extLst>
      <p:ext uri="{BB962C8B-B14F-4D97-AF65-F5344CB8AC3E}">
        <p14:creationId xmlns:p14="http://schemas.microsoft.com/office/powerpoint/2010/main" val="1374452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889000" y="346075"/>
            <a:ext cx="5080000" cy="3810000"/>
          </a:xfrm>
        </p:spPr>
      </p:sp>
      <p:sp>
        <p:nvSpPr>
          <p:cNvPr id="244739" name="Rectangle 3"/>
          <p:cNvSpPr>
            <a:spLocks noGrp="1" noChangeArrowheads="1"/>
          </p:cNvSpPr>
          <p:nvPr>
            <p:ph type="body" idx="1"/>
          </p:nvPr>
        </p:nvSpPr>
        <p:spPr>
          <a:xfrm>
            <a:off x="685800" y="4387850"/>
            <a:ext cx="5486400" cy="4156075"/>
          </a:xfrm>
          <a:noFill/>
        </p:spPr>
        <p:txBody>
          <a:bodyPr/>
          <a:lstStyle/>
          <a:p>
            <a:pPr eaLnBrk="1" hangingPunct="1"/>
            <a:endParaRPr lang="en-US"/>
          </a:p>
        </p:txBody>
      </p:sp>
    </p:spTree>
    <p:extLst>
      <p:ext uri="{BB962C8B-B14F-4D97-AF65-F5344CB8AC3E}">
        <p14:creationId xmlns:p14="http://schemas.microsoft.com/office/powerpoint/2010/main" val="8852939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p:sp>
      <p:sp>
        <p:nvSpPr>
          <p:cNvPr id="19046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ChangeArrowheads="1" noTextEdit="1"/>
          </p:cNvSpPr>
          <p:nvPr>
            <p:ph type="sldImg"/>
          </p:nvPr>
        </p:nvSpPr>
        <p:spPr/>
      </p:sp>
      <p:sp>
        <p:nvSpPr>
          <p:cNvPr id="191491" name="Rectangle 3"/>
          <p:cNvSpPr>
            <a:spLocks noGrp="1" noChangeArrowheads="1"/>
          </p:cNvSpPr>
          <p:nvPr>
            <p:ph type="body" idx="1"/>
          </p:nvPr>
        </p:nvSpPr>
        <p:spPr>
          <a:xfrm>
            <a:off x="533400" y="5254625"/>
            <a:ext cx="6096000" cy="3443288"/>
          </a:xfrm>
          <a:noFill/>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ChangeArrowheads="1" noTextEdit="1"/>
          </p:cNvSpPr>
          <p:nvPr>
            <p:ph type="sldImg"/>
          </p:nvPr>
        </p:nvSpPr>
        <p:spPr/>
      </p:sp>
      <p:sp>
        <p:nvSpPr>
          <p:cNvPr id="16691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xfrm>
            <a:off x="1120775" y="692150"/>
            <a:ext cx="4618038" cy="3463925"/>
          </a:xfrm>
        </p:spPr>
      </p:sp>
      <p:sp>
        <p:nvSpPr>
          <p:cNvPr id="192515" name="Rectangle 3"/>
          <p:cNvSpPr>
            <a:spLocks noGrp="1" noChangeArrowheads="1"/>
          </p:cNvSpPr>
          <p:nvPr>
            <p:ph type="body" idx="1"/>
          </p:nvPr>
        </p:nvSpPr>
        <p:spPr>
          <a:xfrm>
            <a:off x="685800" y="4387850"/>
            <a:ext cx="5486400" cy="4156075"/>
          </a:xfrm>
          <a:noFill/>
        </p:spPr>
        <p:txBody>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ChangeArrowheads="1" noTextEdit="1"/>
          </p:cNvSpPr>
          <p:nvPr>
            <p:ph type="sldImg"/>
          </p:nvPr>
        </p:nvSpPr>
        <p:spPr/>
      </p:sp>
      <p:sp>
        <p:nvSpPr>
          <p:cNvPr id="19353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p:sp>
      <p:sp>
        <p:nvSpPr>
          <p:cNvPr id="19456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ChangeArrowheads="1" noTextEdit="1"/>
          </p:cNvSpPr>
          <p:nvPr>
            <p:ph type="sldImg"/>
          </p:nvPr>
        </p:nvSpPr>
        <p:spPr>
          <a:xfrm>
            <a:off x="1152525" y="731838"/>
            <a:ext cx="4554538" cy="3417887"/>
          </a:xfrm>
        </p:spPr>
      </p:sp>
      <p:sp>
        <p:nvSpPr>
          <p:cNvPr id="195587" name="Rectangle 3"/>
          <p:cNvSpPr>
            <a:spLocks noGrp="1" noChangeArrowheads="1"/>
          </p:cNvSpPr>
          <p:nvPr>
            <p:ph type="body" idx="1"/>
          </p:nvPr>
        </p:nvSpPr>
        <p:spPr>
          <a:xfrm>
            <a:off x="904875" y="4394200"/>
            <a:ext cx="5048250" cy="4148138"/>
          </a:xfrm>
          <a:noFill/>
        </p:spPr>
        <p:txBody>
          <a:bodyPr/>
          <a:lstStyle/>
          <a:p>
            <a:pPr eaLnBrk="1" hangingPunct="1"/>
            <a:r>
              <a:rPr lang="en-US"/>
              <a:t>Taichi Ohno…’Founding father’ of Lean out of the Toyota Motor Company. </a:t>
            </a:r>
          </a:p>
          <a:p>
            <a:pPr eaLnBrk="1" hangingPunct="1"/>
            <a:endParaRPr lang="en-US"/>
          </a:p>
          <a:p>
            <a:pPr eaLnBrk="1" hangingPunct="1"/>
            <a:r>
              <a:rPr lang="en-US"/>
              <a:t>Identified eight basic types of waste…ask the group if there are others? </a:t>
            </a:r>
          </a:p>
          <a:p>
            <a:pPr eaLnBrk="1" hangingPunct="1"/>
            <a:endParaRPr lang="en-US"/>
          </a:p>
          <a:p>
            <a:pPr eaLnBrk="1" hangingPunct="1"/>
            <a:r>
              <a:rPr lang="en-US"/>
              <a:t>Generally each can fit in one of these categories.</a:t>
            </a:r>
          </a:p>
          <a:p>
            <a:pPr eaLnBrk="1" hangingPunct="1"/>
            <a:endParaRPr lang="en-US"/>
          </a:p>
          <a:p>
            <a:pPr eaLnBrk="1" hangingPunct="1"/>
            <a:r>
              <a:rPr lang="en-US"/>
              <a:t>Review each briefly</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ChangeArrowheads="1" noTextEdit="1"/>
          </p:cNvSpPr>
          <p:nvPr>
            <p:ph type="sldImg"/>
          </p:nvPr>
        </p:nvSpPr>
        <p:spPr/>
      </p:sp>
      <p:sp>
        <p:nvSpPr>
          <p:cNvPr id="196611"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ChangeArrowheads="1" noTextEdit="1"/>
          </p:cNvSpPr>
          <p:nvPr>
            <p:ph type="sldImg"/>
          </p:nvPr>
        </p:nvSpPr>
        <p:spPr/>
      </p:sp>
      <p:sp>
        <p:nvSpPr>
          <p:cNvPr id="1976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xfrm>
            <a:off x="1130300" y="698500"/>
            <a:ext cx="4598988" cy="3451225"/>
          </a:xfrm>
        </p:spPr>
      </p:sp>
      <p:sp>
        <p:nvSpPr>
          <p:cNvPr id="198659"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spect="1" noChangeArrowheads="1" noTextEdit="1"/>
          </p:cNvSpPr>
          <p:nvPr>
            <p:ph type="sldImg"/>
          </p:nvPr>
        </p:nvSpPr>
        <p:spPr>
          <a:xfrm>
            <a:off x="1152525" y="731838"/>
            <a:ext cx="4554538" cy="3417887"/>
          </a:xfrm>
        </p:spPr>
      </p:sp>
      <p:sp>
        <p:nvSpPr>
          <p:cNvPr id="199683" name="Rectangle 3"/>
          <p:cNvSpPr>
            <a:spLocks noGrp="1" noChangeArrowheads="1"/>
          </p:cNvSpPr>
          <p:nvPr>
            <p:ph type="body" idx="1"/>
          </p:nvPr>
        </p:nvSpPr>
        <p:spPr>
          <a:xfrm>
            <a:off x="904875" y="4394200"/>
            <a:ext cx="5048250" cy="4148138"/>
          </a:xfrm>
          <a:noFill/>
        </p:spPr>
        <p:txBody>
          <a:bodyPr/>
          <a:lstStyle/>
          <a:p>
            <a:pPr eaLnBrk="1" hangingPunct="1">
              <a:buFontTx/>
              <a:buChar char="•"/>
            </a:pPr>
            <a:r>
              <a:rPr lang="en-US"/>
              <a:t>Emphasize cycle time and inventory…FG’s / WIP / RM’s</a:t>
            </a:r>
          </a:p>
          <a:p>
            <a:pPr eaLnBrk="1" hangingPunct="1">
              <a:buFontTx/>
              <a:buChar char="•"/>
            </a:pPr>
            <a:endParaRPr lang="en-US"/>
          </a:p>
          <a:p>
            <a:pPr eaLnBrk="1" hangingPunct="1">
              <a:buFontTx/>
              <a:buChar char="•"/>
            </a:pPr>
            <a:r>
              <a:rPr lang="en-US"/>
              <a:t>Relationship of lot sizes to cycle time…ask about validated batch sizes…does that prevent us from reducing lot sizes? </a:t>
            </a:r>
          </a:p>
          <a:p>
            <a:pPr lvl="1" eaLnBrk="1" hangingPunct="1">
              <a:buFontTx/>
              <a:buChar char="•"/>
            </a:pPr>
            <a:r>
              <a:rPr lang="en-US"/>
              <a:t>Intro the idea of process vs. transfer batching concepts</a:t>
            </a:r>
          </a:p>
          <a:p>
            <a:pPr lvl="1" eaLnBrk="1" hangingPunct="1">
              <a:buFontTx/>
              <a:buChar char="•"/>
            </a:pPr>
            <a:endParaRPr lang="en-US"/>
          </a:p>
          <a:p>
            <a:pPr eaLnBrk="1" hangingPunct="1">
              <a:buFontTx/>
              <a:buChar char="•"/>
            </a:pPr>
            <a:r>
              <a:rPr lang="en-US"/>
              <a:t>Geography issue…even if resources can’t be moved..too expensive or validation issues…can we achieve the same outcome? How?</a:t>
            </a:r>
          </a:p>
          <a:p>
            <a:pPr eaLnBrk="1" hangingPunct="1">
              <a:buFontTx/>
              <a:buChar char="•"/>
            </a:pPr>
            <a:endParaRPr lang="en-US"/>
          </a:p>
          <a:p>
            <a:pPr eaLnBrk="1" hangingPunct="1">
              <a:buFontTx/>
              <a:buChar char="•"/>
            </a:pPr>
            <a:r>
              <a:rPr lang="en-US"/>
              <a:t>Emphasize flexibility and balance…discussions will be later in the training  but mention line balancing, rapid changeover and operator cross-training…any other ways we can build flex into our operating environment?</a:t>
            </a:r>
          </a:p>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xfrm>
            <a:off x="1130300" y="698500"/>
            <a:ext cx="4598988" cy="3451225"/>
          </a:xfrm>
        </p:spPr>
      </p:sp>
      <p:sp>
        <p:nvSpPr>
          <p:cNvPr id="200707"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Rot="1" noChangeAspect="1" noChangeArrowheads="1" noTextEdit="1"/>
          </p:cNvSpPr>
          <p:nvPr>
            <p:ph type="sldImg"/>
          </p:nvPr>
        </p:nvSpPr>
        <p:spPr/>
      </p:sp>
      <p:sp>
        <p:nvSpPr>
          <p:cNvPr id="2017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p:sp>
      <p:sp>
        <p:nvSpPr>
          <p:cNvPr id="16793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Rot="1" noChangeAspect="1" noChangeArrowheads="1" noTextEdit="1"/>
          </p:cNvSpPr>
          <p:nvPr>
            <p:ph type="sldImg"/>
          </p:nvPr>
        </p:nvSpPr>
        <p:spPr/>
      </p:sp>
      <p:sp>
        <p:nvSpPr>
          <p:cNvPr id="2037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xfrm>
            <a:off x="1152525" y="731838"/>
            <a:ext cx="4554538" cy="3417887"/>
          </a:xfrm>
        </p:spPr>
      </p:sp>
      <p:sp>
        <p:nvSpPr>
          <p:cNvPr id="204803" name="Rectangle 3"/>
          <p:cNvSpPr>
            <a:spLocks noGrp="1" noChangeArrowheads="1"/>
          </p:cNvSpPr>
          <p:nvPr>
            <p:ph type="body" idx="1"/>
          </p:nvPr>
        </p:nvSpPr>
        <p:spPr>
          <a:xfrm>
            <a:off x="904875" y="4394200"/>
            <a:ext cx="5048250" cy="4148138"/>
          </a:xfrm>
          <a:noFill/>
        </p:spPr>
        <p:txBody>
          <a:bodyPr/>
          <a:lstStyle/>
          <a:p>
            <a:pPr eaLnBrk="1" hangingPunct="1"/>
            <a:r>
              <a:rPr lang="en-US"/>
              <a:t>Differentiate between forecast and consumption</a:t>
            </a:r>
          </a:p>
          <a:p>
            <a:pPr eaLnBrk="1" hangingPunct="1"/>
            <a:endParaRPr lang="en-US"/>
          </a:p>
          <a:p>
            <a:pPr eaLnBrk="1" hangingPunct="1">
              <a:buFontTx/>
              <a:buChar char="•"/>
            </a:pPr>
            <a:r>
              <a:rPr lang="en-US"/>
              <a:t>Discuss capital utilization…what does this mean? </a:t>
            </a:r>
          </a:p>
          <a:p>
            <a:pPr marL="114300" lvl="1" eaLnBrk="1" hangingPunct="1">
              <a:buFontTx/>
              <a:buChar char="•"/>
            </a:pPr>
            <a:r>
              <a:rPr lang="en-US"/>
              <a:t>Fixed and working capital investment…how do we allocate? How ‘far’ are we from the actual point of consumption? </a:t>
            </a:r>
          </a:p>
          <a:p>
            <a:pPr marL="228600" lvl="2" indent="0" eaLnBrk="1" hangingPunct="1">
              <a:buFontTx/>
              <a:buChar char="•"/>
            </a:pPr>
            <a:r>
              <a:rPr lang="en-US"/>
              <a:t>Inventory = Time, ie. If we have total system inventories of 120 days when a new order is started it is 120 days ‘away’ from the customer…how accurate can we be in allocating materials, capacity and labor to a specific product with that level of separation??</a:t>
            </a:r>
          </a:p>
          <a:p>
            <a:pPr marL="114300" lvl="1" eaLnBrk="1" hangingPunct="1">
              <a:buFontTx/>
              <a:buChar char="•"/>
            </a:pPr>
            <a:r>
              <a:rPr lang="en-US"/>
              <a:t>Draw forecast accuracy curve on flip chart and add in the time /inventory component…ie. If you want to be 99% accurate how much inventory / time is req’d to compensate?</a:t>
            </a:r>
          </a:p>
          <a:p>
            <a:pPr marL="114300" lvl="1" eaLnBrk="1" hangingPunct="1">
              <a:buFontTx/>
              <a:buChar char="•"/>
            </a:pPr>
            <a:endParaRPr lang="en-US"/>
          </a:p>
          <a:p>
            <a:pPr eaLnBrk="1" hangingPunct="1"/>
            <a:endParaRPr lang="en-US"/>
          </a:p>
        </p:txBody>
      </p:sp>
      <p:sp>
        <p:nvSpPr>
          <p:cNvPr id="204804" name="Rectangle 4"/>
          <p:cNvSpPr>
            <a:spLocks noChangeArrowheads="1"/>
          </p:cNvSpPr>
          <p:nvPr/>
        </p:nvSpPr>
        <p:spPr bwMode="auto">
          <a:xfrm>
            <a:off x="1566863" y="7096125"/>
            <a:ext cx="2686050" cy="19843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05" name="Line 5"/>
          <p:cNvSpPr>
            <a:spLocks noChangeShapeType="1"/>
          </p:cNvSpPr>
          <p:nvPr/>
        </p:nvSpPr>
        <p:spPr bwMode="auto">
          <a:xfrm>
            <a:off x="1939925" y="7324725"/>
            <a:ext cx="0" cy="12969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06" name="Line 6"/>
          <p:cNvSpPr>
            <a:spLocks noChangeShapeType="1"/>
          </p:cNvSpPr>
          <p:nvPr/>
        </p:nvSpPr>
        <p:spPr bwMode="auto">
          <a:xfrm>
            <a:off x="1939925" y="8621713"/>
            <a:ext cx="19399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07" name="Text Box 7"/>
          <p:cNvSpPr txBox="1">
            <a:spLocks noChangeArrowheads="1"/>
          </p:cNvSpPr>
          <p:nvPr/>
        </p:nvSpPr>
        <p:spPr bwMode="auto">
          <a:xfrm>
            <a:off x="2670175" y="8682038"/>
            <a:ext cx="12811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Time---&gt;	120</a:t>
            </a:r>
          </a:p>
        </p:txBody>
      </p:sp>
      <p:sp>
        <p:nvSpPr>
          <p:cNvPr id="204808" name="Text Box 8"/>
          <p:cNvSpPr txBox="1">
            <a:spLocks noChangeArrowheads="1"/>
          </p:cNvSpPr>
          <p:nvPr/>
        </p:nvSpPr>
        <p:spPr bwMode="auto">
          <a:xfrm>
            <a:off x="1849438" y="8682038"/>
            <a:ext cx="2492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0</a:t>
            </a:r>
          </a:p>
        </p:txBody>
      </p:sp>
      <p:sp>
        <p:nvSpPr>
          <p:cNvPr id="204809" name="Text Box 9"/>
          <p:cNvSpPr txBox="1">
            <a:spLocks noChangeArrowheads="1"/>
          </p:cNvSpPr>
          <p:nvPr/>
        </p:nvSpPr>
        <p:spPr bwMode="auto">
          <a:xfrm rot="5367602">
            <a:off x="1483519" y="7844632"/>
            <a:ext cx="704850" cy="239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Accuracy</a:t>
            </a:r>
          </a:p>
        </p:txBody>
      </p:sp>
      <p:sp>
        <p:nvSpPr>
          <p:cNvPr id="204810" name="Text Box 10"/>
          <p:cNvSpPr txBox="1">
            <a:spLocks noChangeArrowheads="1"/>
          </p:cNvSpPr>
          <p:nvPr/>
        </p:nvSpPr>
        <p:spPr bwMode="auto">
          <a:xfrm>
            <a:off x="1492250" y="7231063"/>
            <a:ext cx="495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100%</a:t>
            </a:r>
          </a:p>
        </p:txBody>
      </p:sp>
      <p:sp>
        <p:nvSpPr>
          <p:cNvPr id="204811" name="Line 11"/>
          <p:cNvSpPr>
            <a:spLocks noChangeShapeType="1"/>
          </p:cNvSpPr>
          <p:nvPr/>
        </p:nvSpPr>
        <p:spPr bwMode="auto">
          <a:xfrm>
            <a:off x="1939925" y="7324725"/>
            <a:ext cx="298450" cy="9921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2" name="Line 12"/>
          <p:cNvSpPr>
            <a:spLocks noChangeShapeType="1"/>
          </p:cNvSpPr>
          <p:nvPr/>
        </p:nvSpPr>
        <p:spPr bwMode="auto">
          <a:xfrm>
            <a:off x="2238375" y="8316913"/>
            <a:ext cx="1566863"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3" name="Line 13"/>
          <p:cNvSpPr>
            <a:spLocks noChangeShapeType="1"/>
          </p:cNvSpPr>
          <p:nvPr/>
        </p:nvSpPr>
        <p:spPr bwMode="auto">
          <a:xfrm>
            <a:off x="2014538" y="7400925"/>
            <a:ext cx="1566862" cy="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4" name="Line 14"/>
          <p:cNvSpPr>
            <a:spLocks noChangeShapeType="1"/>
          </p:cNvSpPr>
          <p:nvPr/>
        </p:nvSpPr>
        <p:spPr bwMode="auto">
          <a:xfrm>
            <a:off x="3581400" y="7400925"/>
            <a:ext cx="0" cy="992188"/>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5" name="Text Box 15"/>
          <p:cNvSpPr txBox="1">
            <a:spLocks noChangeArrowheads="1"/>
          </p:cNvSpPr>
          <p:nvPr/>
        </p:nvSpPr>
        <p:spPr bwMode="auto">
          <a:xfrm>
            <a:off x="3341688" y="7154863"/>
            <a:ext cx="6889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Inventory</a:t>
            </a:r>
          </a:p>
        </p:txBody>
      </p:sp>
      <p:sp>
        <p:nvSpPr>
          <p:cNvPr id="204816" name="Line 16"/>
          <p:cNvSpPr>
            <a:spLocks noChangeShapeType="1"/>
          </p:cNvSpPr>
          <p:nvPr/>
        </p:nvSpPr>
        <p:spPr bwMode="auto">
          <a:xfrm flipH="1">
            <a:off x="3059113" y="7324725"/>
            <a:ext cx="671512" cy="3825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p:sp>
      <p:sp>
        <p:nvSpPr>
          <p:cNvPr id="20275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spect="1" noChangeArrowheads="1" noTextEdit="1"/>
          </p:cNvSpPr>
          <p:nvPr>
            <p:ph type="sldImg"/>
          </p:nvPr>
        </p:nvSpPr>
        <p:spPr>
          <a:xfrm>
            <a:off x="819150" y="290513"/>
            <a:ext cx="5153025" cy="3865562"/>
          </a:xfrm>
          <a:ln w="12700" cap="flat">
            <a:solidFill>
              <a:schemeClr val="tx1"/>
            </a:solidFill>
            <a:miter lim="800000"/>
            <a:headEnd/>
            <a:tailEnd/>
          </a:ln>
        </p:spPr>
      </p:sp>
      <p:sp>
        <p:nvSpPr>
          <p:cNvPr id="205827" name="Rectangle 3"/>
          <p:cNvSpPr>
            <a:spLocks noGrp="1" noChangeArrowheads="1"/>
          </p:cNvSpPr>
          <p:nvPr>
            <p:ph type="body" idx="1"/>
          </p:nvPr>
        </p:nvSpPr>
        <p:spPr>
          <a:xfrm>
            <a:off x="904875" y="4394200"/>
            <a:ext cx="5048250" cy="4148138"/>
          </a:xfrm>
          <a:noFill/>
        </p:spPr>
        <p:txBody>
          <a:bodyPr/>
          <a:lstStyle/>
          <a:p>
            <a:pPr eaLnBrk="1" hangingPunct="1"/>
            <a:r>
              <a:rPr lang="en-US"/>
              <a:t>Review concept of pull starting from the customer and working back thru to the supply base. Emphasize the idea of CONSUMPTION</a:t>
            </a:r>
          </a:p>
          <a:p>
            <a:pPr eaLnBrk="1" hangingPunct="1"/>
            <a:endParaRPr lang="en-US"/>
          </a:p>
          <a:p>
            <a:pPr eaLnBrk="1" hangingPunct="1"/>
            <a:r>
              <a:rPr lang="en-US"/>
              <a:t>Important to highlight the idea of INVENTORY CAPS</a:t>
            </a:r>
          </a:p>
          <a:p>
            <a:pPr eaLnBrk="1" hangingPunct="1"/>
            <a:endParaRPr lang="en-US"/>
          </a:p>
          <a:p>
            <a:pPr eaLnBrk="1" hangingPunct="1"/>
            <a:r>
              <a:rPr lang="en-US"/>
              <a:t>Idea of a LINKED system</a:t>
            </a:r>
          </a:p>
          <a:p>
            <a:pPr eaLnBrk="1" hangingPunct="1"/>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xfrm>
            <a:off x="809625" y="263525"/>
            <a:ext cx="5191125" cy="3894138"/>
          </a:xfrm>
        </p:spPr>
      </p:sp>
      <p:sp>
        <p:nvSpPr>
          <p:cNvPr id="206851" name="Rectangle 3"/>
          <p:cNvSpPr>
            <a:spLocks noGrp="1" noChangeArrowheads="1"/>
          </p:cNvSpPr>
          <p:nvPr>
            <p:ph type="body" idx="1"/>
          </p:nvPr>
        </p:nvSpPr>
        <p:spPr>
          <a:xfrm>
            <a:off x="838200" y="4365625"/>
            <a:ext cx="5105400" cy="4154488"/>
          </a:xfrm>
          <a:noFill/>
        </p:spPr>
        <p:txBody>
          <a:bodyPr lIns="91272" tIns="45636" rIns="91272" bIns="45636"/>
          <a:lstStyle/>
          <a:p>
            <a:pPr eaLnBrk="1" hangingPunct="1"/>
            <a:r>
              <a:rPr lang="en-US"/>
              <a:t>Anything we should add to this list?</a:t>
            </a:r>
          </a:p>
          <a:p>
            <a:pPr eaLnBrk="1" hangingPunct="1">
              <a:buFontTx/>
              <a:buChar char="•"/>
            </a:pPr>
            <a:r>
              <a:rPr lang="en-US"/>
              <a:t>Emphasize relationship of cycle time and inventory</a:t>
            </a:r>
          </a:p>
          <a:p>
            <a:pPr eaLnBrk="1" hangingPunct="1">
              <a:buFontTx/>
              <a:buChar char="•"/>
            </a:pPr>
            <a:r>
              <a:rPr lang="en-US"/>
              <a:t>Emphasize VISUAL</a:t>
            </a:r>
          </a:p>
          <a:p>
            <a:pPr eaLnBrk="1" hangingPunct="1">
              <a:buFontTx/>
              <a:buChar char="•"/>
            </a:pPr>
            <a:r>
              <a:rPr lang="en-US"/>
              <a:t>Emphasize learning cycles…relationship to NPD, Six Sigma, DOE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p:sp>
      <p:sp>
        <p:nvSpPr>
          <p:cNvPr id="207875"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ChangeArrowheads="1" noTextEdit="1"/>
          </p:cNvSpPr>
          <p:nvPr>
            <p:ph type="sldImg"/>
          </p:nvPr>
        </p:nvSpPr>
        <p:spPr/>
      </p:sp>
      <p:sp>
        <p:nvSpPr>
          <p:cNvPr id="20889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ChangeArrowheads="1" noTextEdit="1"/>
          </p:cNvSpPr>
          <p:nvPr>
            <p:ph type="sldImg"/>
          </p:nvPr>
        </p:nvSpPr>
        <p:spPr>
          <a:xfrm>
            <a:off x="1152525" y="731838"/>
            <a:ext cx="4554538" cy="3417887"/>
          </a:xfrm>
        </p:spPr>
      </p:sp>
      <p:sp>
        <p:nvSpPr>
          <p:cNvPr id="209923" name="Rectangle 3"/>
          <p:cNvSpPr>
            <a:spLocks noGrp="1" noChangeArrowheads="1"/>
          </p:cNvSpPr>
          <p:nvPr>
            <p:ph type="body" idx="1"/>
          </p:nvPr>
        </p:nvSpPr>
        <p:spPr>
          <a:xfrm>
            <a:off x="904875" y="4394200"/>
            <a:ext cx="5048250" cy="4148138"/>
          </a:xfrm>
          <a:noFill/>
        </p:spPr>
        <p:txBody>
          <a:bodyPr/>
          <a:lstStyle/>
          <a:p>
            <a:pPr eaLnBrk="1" hangingPunct="1"/>
            <a:r>
              <a:rPr lang="en-US"/>
              <a:t>While certainly more difficult, these issues are critical to the long term success of Lean deployment.</a:t>
            </a:r>
          </a:p>
          <a:p>
            <a:pPr eaLnBrk="1" hangingPunct="1"/>
            <a:endParaRPr lang="en-US"/>
          </a:p>
          <a:p>
            <a:pPr eaLnBrk="1" hangingPunct="1"/>
            <a:r>
              <a:rPr lang="en-US"/>
              <a:t>Review bullets and discuss briefly.</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ChangeArrowheads="1" noTextEdit="1"/>
          </p:cNvSpPr>
          <p:nvPr>
            <p:ph type="sldImg"/>
          </p:nvPr>
        </p:nvSpPr>
        <p:spPr>
          <a:xfrm>
            <a:off x="1130300" y="690563"/>
            <a:ext cx="4598988" cy="3449637"/>
          </a:xfrm>
        </p:spPr>
      </p:sp>
      <p:sp>
        <p:nvSpPr>
          <p:cNvPr id="210947" name="Rectangle 3"/>
          <p:cNvSpPr>
            <a:spLocks noGrp="1" noChangeArrowheads="1"/>
          </p:cNvSpPr>
          <p:nvPr>
            <p:ph type="body" idx="1"/>
          </p:nvPr>
        </p:nvSpPr>
        <p:spPr>
          <a:xfrm>
            <a:off x="914400" y="4745038"/>
            <a:ext cx="5029200" cy="3797300"/>
          </a:xfrm>
          <a:noFill/>
        </p:spPr>
        <p:txBody>
          <a:bodyPr lIns="92720" tIns="46360" rIns="92720" bIns="46360"/>
          <a:lstStyle/>
          <a:p>
            <a:pPr eaLnBrk="1" hangingPunct="1"/>
            <a:r>
              <a:rPr lang="en-US"/>
              <a:t>Example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ChangeArrowheads="1" noTextEdit="1"/>
          </p:cNvSpPr>
          <p:nvPr>
            <p:ph type="sldImg"/>
          </p:nvPr>
        </p:nvSpPr>
        <p:spPr>
          <a:xfrm>
            <a:off x="835025" y="693738"/>
            <a:ext cx="5189538" cy="3892550"/>
          </a:xfrm>
        </p:spPr>
      </p:sp>
      <p:sp>
        <p:nvSpPr>
          <p:cNvPr id="211971" name="Rectangle 3"/>
          <p:cNvSpPr>
            <a:spLocks noGrp="1" noChangeArrowheads="1"/>
          </p:cNvSpPr>
          <p:nvPr>
            <p:ph type="body" idx="1"/>
          </p:nvPr>
        </p:nvSpPr>
        <p:spPr>
          <a:xfrm>
            <a:off x="914400" y="4745038"/>
            <a:ext cx="5029200" cy="3797300"/>
          </a:xfrm>
          <a:noFill/>
        </p:spPr>
        <p:txBody>
          <a:bodyPr lIns="92510" tIns="46255" rIns="92510" bIns="46255"/>
          <a:lstStyle/>
          <a:p>
            <a:pPr eaLnBrk="1" hangingPunct="1"/>
            <a:r>
              <a:rPr lang="en-US"/>
              <a:t>This is the difficult one…much harder to get your arms around but absolutely critical.</a:t>
            </a:r>
          </a:p>
          <a:p>
            <a:pPr eaLnBrk="1" hangingPunct="1"/>
            <a:endParaRPr lang="en-US"/>
          </a:p>
          <a:p>
            <a:pPr eaLnBrk="1" hangingPunct="1">
              <a:buFontTx/>
              <a:buChar char="•"/>
            </a:pPr>
            <a:r>
              <a:rPr lang="en-US"/>
              <a:t>Every implementation of Lean I’ve been involved in wishes they had spent more time in this area.</a:t>
            </a:r>
          </a:p>
          <a:p>
            <a:pPr eaLnBrk="1" hangingPunct="1">
              <a:buFontTx/>
              <a:buChar char="•"/>
            </a:pPr>
            <a:endParaRPr lang="en-US"/>
          </a:p>
          <a:p>
            <a:pPr eaLnBrk="1" hangingPunct="1">
              <a:buFontTx/>
              <a:buChar char="•"/>
            </a:pPr>
            <a:r>
              <a:rPr lang="en-US"/>
              <a:t>What does culture change mean? Fundamentally changing the way we view our working world….our mindsets…people hate change..ask how the watches feel?</a:t>
            </a:r>
          </a:p>
          <a:p>
            <a:pPr eaLnBrk="1" hangingPunct="1">
              <a:buFontTx/>
              <a:buChar char="•"/>
            </a:pPr>
            <a:endParaRPr lang="en-US"/>
          </a:p>
          <a:p>
            <a:pPr eaLnBrk="1" hangingPunct="1">
              <a:buFontTx/>
              <a:buChar char="•"/>
            </a:pPr>
            <a:r>
              <a:rPr lang="en-US"/>
              <a:t>Ask….what are the elements that correspond to this?</a:t>
            </a:r>
          </a:p>
          <a:p>
            <a:pPr lvl="1" eaLnBrk="1" hangingPunct="1">
              <a:buFontTx/>
              <a:buChar char="•"/>
            </a:pPr>
            <a:r>
              <a:rPr lang="en-US"/>
              <a:t>Org structure</a:t>
            </a:r>
          </a:p>
          <a:p>
            <a:pPr lvl="1" eaLnBrk="1" hangingPunct="1">
              <a:buFontTx/>
              <a:buChar char="•"/>
            </a:pPr>
            <a:r>
              <a:rPr lang="en-US"/>
              <a:t>Performance measures</a:t>
            </a:r>
          </a:p>
          <a:p>
            <a:pPr lvl="1" eaLnBrk="1" hangingPunct="1">
              <a:buFontTx/>
              <a:buChar char="•"/>
            </a:pPr>
            <a:r>
              <a:rPr lang="en-US"/>
              <a:t>Processes</a:t>
            </a:r>
          </a:p>
          <a:p>
            <a:pPr lvl="1" eaLnBrk="1" hangingPunct="1">
              <a:buFontTx/>
              <a:buChar char="•"/>
            </a:pPr>
            <a:r>
              <a:rPr lang="en-US"/>
              <a:t>Leadership</a:t>
            </a:r>
          </a:p>
          <a:p>
            <a:pPr lvl="1" eaLnBrk="1" hangingPunct="1">
              <a:buFontTx/>
              <a:buChar char="•"/>
            </a:pPr>
            <a:r>
              <a:rPr lang="en-US"/>
              <a:t>Anything else?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p:sp>
      <p:sp>
        <p:nvSpPr>
          <p:cNvPr id="16998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ChangeArrowheads="1" noTextEdit="1"/>
          </p:cNvSpPr>
          <p:nvPr>
            <p:ph type="sldImg"/>
          </p:nvPr>
        </p:nvSpPr>
        <p:spPr>
          <a:xfrm>
            <a:off x="1458913" y="735013"/>
            <a:ext cx="4070350" cy="3052762"/>
          </a:xfrm>
        </p:spPr>
      </p:sp>
      <p:sp>
        <p:nvSpPr>
          <p:cNvPr id="212995" name="Rectangle 3"/>
          <p:cNvSpPr>
            <a:spLocks noGrp="1" noChangeArrowheads="1"/>
          </p:cNvSpPr>
          <p:nvPr>
            <p:ph type="body" idx="1"/>
          </p:nvPr>
        </p:nvSpPr>
        <p:spPr>
          <a:xfrm>
            <a:off x="912813" y="4389438"/>
            <a:ext cx="5032375" cy="4073525"/>
          </a:xfrm>
          <a:noFill/>
        </p:spPr>
        <p:txBody>
          <a:bodyPr lIns="91074" tIns="45538" rIns="91074" bIns="45538"/>
          <a:lstStyle/>
          <a:p>
            <a:pPr eaLnBrk="1" hangingPunct="1"/>
            <a:r>
              <a:rPr lang="en-US" sz="1100"/>
              <a:t>To secure commitment to change, the change project team should incorporate the following into the project plan and staff them accordingly:</a:t>
            </a:r>
          </a:p>
          <a:p>
            <a:pPr eaLnBrk="1" hangingPunct="1"/>
            <a:r>
              <a:rPr lang="en-US" sz="1100"/>
              <a:t>·Manage Stakeholders is used to identify the key stakeholder groups and individuals internal and external to the enterprise; analyze their positions; develop plans to maximize support for and minimize resistance to change; implement those plans, and measure the results; What very important group is often left out of the list of stakeholders? Operators / folks on the floor who actually do the work.</a:t>
            </a:r>
          </a:p>
          <a:p>
            <a:pPr eaLnBrk="1" hangingPunct="1"/>
            <a:endParaRPr lang="en-US" sz="1100"/>
          </a:p>
          <a:p>
            <a:pPr eaLnBrk="1" hangingPunct="1"/>
            <a:r>
              <a:rPr lang="en-US" sz="1100"/>
              <a:t>·Manage Communications is used to establish and manage communications with stakeholders about the change project and the transition, ensuring everyone in the enterprise is informed of and involved in the effort to implement change and improve business performance;</a:t>
            </a:r>
          </a:p>
          <a:p>
            <a:pPr eaLnBrk="1" hangingPunct="1"/>
            <a:endParaRPr lang="en-US" sz="1100"/>
          </a:p>
          <a:p>
            <a:pPr eaLnBrk="1" hangingPunct="1"/>
            <a:r>
              <a:rPr lang="en-US" sz="1100"/>
              <a:t>·Build Teams is used to establish a change team from across functions and disciplines capable of designing, planning and implementing changes; and</a:t>
            </a:r>
          </a:p>
          <a:p>
            <a:pPr eaLnBrk="1" hangingPunct="1"/>
            <a:endParaRPr lang="en-US" sz="1100"/>
          </a:p>
          <a:p>
            <a:pPr eaLnBrk="1" hangingPunct="1"/>
            <a:r>
              <a:rPr lang="en-US" sz="1100"/>
              <a:t>·Transfer Skills is used to enable members of the change team to acquire change implementation skills during the project and then transfer these skills to other members of the enterprise, thereby enabling continuous performance improvement in the changed environment.</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ChangeArrowheads="1" noTextEdit="1"/>
          </p:cNvSpPr>
          <p:nvPr>
            <p:ph type="sldImg"/>
          </p:nvPr>
        </p:nvSpPr>
        <p:spPr>
          <a:xfrm>
            <a:off x="1458913" y="735013"/>
            <a:ext cx="4070350" cy="3052762"/>
          </a:xfrm>
        </p:spPr>
      </p:sp>
      <p:sp>
        <p:nvSpPr>
          <p:cNvPr id="214019" name="Rectangle 3"/>
          <p:cNvSpPr>
            <a:spLocks noGrp="1" noChangeArrowheads="1"/>
          </p:cNvSpPr>
          <p:nvPr>
            <p:ph type="body" idx="1"/>
          </p:nvPr>
        </p:nvSpPr>
        <p:spPr>
          <a:xfrm>
            <a:off x="912813" y="4389438"/>
            <a:ext cx="5032375" cy="4152900"/>
          </a:xfrm>
          <a:noFill/>
        </p:spPr>
        <p:txBody>
          <a:bodyPr lIns="91074" tIns="45538" rIns="91074" bIns="45538"/>
          <a:lstStyle/>
          <a:p>
            <a:pPr eaLnBrk="1" hangingPunct="1"/>
            <a:r>
              <a:rPr lang="en-US"/>
              <a:t>If we do this right we won’t eliminate the ‘valley of despair’ but we can minimize and have a steeper ‘recovery.</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p:sp>
      <p:sp>
        <p:nvSpPr>
          <p:cNvPr id="21504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Rot="1" noChangeAspect="1" noChangeArrowheads="1" noTextEdit="1"/>
          </p:cNvSpPr>
          <p:nvPr>
            <p:ph type="sldImg"/>
          </p:nvPr>
        </p:nvSpPr>
        <p:spPr>
          <a:xfrm>
            <a:off x="1152525" y="731838"/>
            <a:ext cx="4554538" cy="3417887"/>
          </a:xfrm>
        </p:spPr>
      </p:sp>
      <p:sp>
        <p:nvSpPr>
          <p:cNvPr id="216067" name="Rectangle 3"/>
          <p:cNvSpPr>
            <a:spLocks noGrp="1" noChangeArrowheads="1"/>
          </p:cNvSpPr>
          <p:nvPr>
            <p:ph type="body" idx="1"/>
          </p:nvPr>
        </p:nvSpPr>
        <p:spPr>
          <a:xfrm>
            <a:off x="904875" y="4394200"/>
            <a:ext cx="5048250" cy="4148138"/>
          </a:xfrm>
          <a:noFill/>
        </p:spPr>
        <p:txBody>
          <a:bodyPr/>
          <a:lstStyle/>
          <a:p>
            <a:pPr eaLnBrk="1" hangingPunct="1"/>
            <a:r>
              <a:rPr lang="en-US"/>
              <a:t>This is a critical element…how we define for the organization what’s ‘good’ and what’s ‘bad’ performance relative to our overall strategy?</a:t>
            </a:r>
          </a:p>
          <a:p>
            <a:pPr eaLnBrk="1" hangingPunct="1"/>
            <a:endParaRPr lang="en-US"/>
          </a:p>
          <a:p>
            <a:pPr eaLnBrk="1" hangingPunct="1">
              <a:buFontTx/>
              <a:buChar char="•"/>
            </a:pPr>
            <a:r>
              <a:rPr lang="en-US"/>
              <a:t>Review bullets and emphasize notion of linkage to top level strategy…reference the earlier slide with the Capital efficient profitable growth linkages.</a:t>
            </a:r>
          </a:p>
          <a:p>
            <a:pPr eaLnBrk="1" hangingPunct="1">
              <a:buFontTx/>
              <a:buChar char="•"/>
            </a:pPr>
            <a:endParaRPr lang="en-US"/>
          </a:p>
          <a:p>
            <a:pPr eaLnBrk="1" hangingPunct="1">
              <a:buFontTx/>
              <a:buChar char="•"/>
            </a:pPr>
            <a:r>
              <a:rPr lang="en-US"/>
              <a:t>WW78 emerging out of the Frameworks 11 initiative defined the supply chain “Y” level metrics</a:t>
            </a:r>
          </a:p>
          <a:p>
            <a:pPr eaLnBrk="1" hangingPunct="1">
              <a:buFontTx/>
              <a:buChar char="•"/>
            </a:pPr>
            <a:endParaRPr lang="en-US"/>
          </a:p>
          <a:p>
            <a:pPr eaLnBrk="1" hangingPunct="1">
              <a:buFontTx/>
              <a:buChar char="•"/>
            </a:pPr>
            <a:r>
              <a:rPr lang="en-US"/>
              <a:t>OGSM process and direct linkage to compensation, etc...</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xfrm>
            <a:off x="722313" y="728663"/>
            <a:ext cx="5461000" cy="4095750"/>
          </a:xfrm>
        </p:spPr>
      </p:sp>
      <p:sp>
        <p:nvSpPr>
          <p:cNvPr id="217091" name="Rectangle 3"/>
          <p:cNvSpPr>
            <a:spLocks noGrp="1" noChangeArrowheads="1"/>
          </p:cNvSpPr>
          <p:nvPr>
            <p:ph type="body" idx="1"/>
          </p:nvPr>
        </p:nvSpPr>
        <p:spPr>
          <a:xfrm>
            <a:off x="904875" y="4394200"/>
            <a:ext cx="5048250" cy="4148138"/>
          </a:xfrm>
          <a:noFill/>
        </p:spPr>
        <p:txBody>
          <a:bodyPr/>
          <a:lstStyle/>
          <a:p>
            <a:pPr eaLnBrk="1" hangingPunct="1"/>
            <a:endParaRPr lang="en-US"/>
          </a:p>
          <a:p>
            <a:pPr eaLnBrk="1" hangingPunct="1"/>
            <a:endParaRPr lang="en-US"/>
          </a:p>
          <a:p>
            <a:pPr eaLnBrk="1" hangingPunct="1"/>
            <a:endParaRPr lang="en-US"/>
          </a:p>
          <a:p>
            <a:pPr eaLnBrk="1" hangingPunct="1"/>
            <a:r>
              <a:rPr lang="en-US"/>
              <a:t>Review each Y level metric and emphasize the the X’s will vary depending on the specific operating environment.</a:t>
            </a:r>
          </a:p>
          <a:p>
            <a:pPr eaLnBrk="1" hangingPunct="1"/>
            <a:endParaRPr lang="en-US"/>
          </a:p>
          <a:p>
            <a:pPr eaLnBrk="1" hangingPunct="1"/>
            <a:r>
              <a:rPr lang="en-US"/>
              <a:t>We define the X’s thru the application of Causal Thinking…Cause Effect analysis for root cause</a:t>
            </a:r>
          </a:p>
          <a:p>
            <a:pPr eaLnBrk="1" hangingPunct="1"/>
            <a:endParaRPr lang="en-US"/>
          </a:p>
          <a:p>
            <a:pPr eaLnBrk="1" hangingPunct="1"/>
            <a:r>
              <a:rPr lang="en-US"/>
              <a:t>Are the measures absolute? </a:t>
            </a:r>
          </a:p>
          <a:p>
            <a:pPr eaLnBrk="1" hangingPunct="1"/>
            <a:r>
              <a:rPr lang="en-US"/>
              <a:t>Example- What does 100 days of supply mean? Is it too much? Not enough? </a:t>
            </a:r>
          </a:p>
          <a:p>
            <a:pPr eaLnBrk="1" hangingPunct="1"/>
            <a:r>
              <a:rPr lang="en-US"/>
              <a:t>The important element here is trend …getting the indicators to go in the ‘right’ direction…our performance is dependent on the level of Variability, Flexibility and Efficiency within the system…as we improve these we trend in a positive direction. The key is improvement….</a:t>
            </a:r>
          </a:p>
          <a:p>
            <a:pPr eaLnBrk="1" hangingPunct="1"/>
            <a:endParaRPr lang="en-US"/>
          </a:p>
          <a:p>
            <a:pPr eaLnBrk="1" hangingPunct="1"/>
            <a:endParaRPr lang="en-US"/>
          </a:p>
          <a:p>
            <a:pPr eaLnBrk="1" hangingPunct="1"/>
            <a:r>
              <a:rPr lang="en-US"/>
              <a:t>The final Principle is Continuous Improvement….</a:t>
            </a:r>
          </a:p>
          <a:p>
            <a:pPr eaLnBrk="1" hangingPunct="1"/>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Rot="1" noChangeAspect="1" noChangeArrowheads="1" noTextEdit="1"/>
          </p:cNvSpPr>
          <p:nvPr>
            <p:ph type="sldImg"/>
          </p:nvPr>
        </p:nvSpPr>
        <p:spPr/>
      </p:sp>
      <p:sp>
        <p:nvSpPr>
          <p:cNvPr id="21811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xfrm>
            <a:off x="1152525" y="731838"/>
            <a:ext cx="4554538" cy="3417887"/>
          </a:xfrm>
        </p:spPr>
      </p:sp>
      <p:sp>
        <p:nvSpPr>
          <p:cNvPr id="219139" name="Rectangle 3"/>
          <p:cNvSpPr>
            <a:spLocks noGrp="1" noChangeArrowheads="1"/>
          </p:cNvSpPr>
          <p:nvPr>
            <p:ph type="body" idx="1"/>
          </p:nvPr>
        </p:nvSpPr>
        <p:spPr>
          <a:xfrm>
            <a:off x="904875" y="4394200"/>
            <a:ext cx="5048250" cy="4148138"/>
          </a:xfrm>
          <a:noFill/>
        </p:spPr>
        <p:txBody>
          <a:bodyPr/>
          <a:lstStyle/>
          <a:p>
            <a:pPr eaLnBrk="1" hangingPunct="1"/>
            <a:r>
              <a:rPr lang="en-US"/>
              <a:t>Reference the defining parameters of how the system performs…</a:t>
            </a:r>
          </a:p>
          <a:p>
            <a:pPr lvl="1" eaLnBrk="1" hangingPunct="1">
              <a:buFontTx/>
              <a:buChar char="•"/>
            </a:pPr>
            <a:r>
              <a:rPr lang="en-US"/>
              <a:t>Variation</a:t>
            </a:r>
          </a:p>
          <a:p>
            <a:pPr lvl="1" eaLnBrk="1" hangingPunct="1">
              <a:buFontTx/>
              <a:buChar char="•"/>
            </a:pPr>
            <a:r>
              <a:rPr lang="en-US"/>
              <a:t>Inefficiency or Waste</a:t>
            </a:r>
          </a:p>
          <a:p>
            <a:pPr lvl="1" eaLnBrk="1" hangingPunct="1">
              <a:buFontTx/>
              <a:buChar char="•"/>
            </a:pPr>
            <a:r>
              <a:rPr lang="en-US"/>
              <a:t>Flexibility</a:t>
            </a:r>
          </a:p>
          <a:p>
            <a:pPr eaLnBrk="1" hangingPunct="1">
              <a:buFontTx/>
              <a:buChar char="•"/>
            </a:pPr>
            <a:r>
              <a:rPr lang="en-US"/>
              <a:t>This performance is both in terms of financial and operational performance</a:t>
            </a:r>
          </a:p>
          <a:p>
            <a:pPr eaLnBrk="1" hangingPunct="1">
              <a:buFontTx/>
              <a:buChar char="•"/>
            </a:pPr>
            <a:endParaRPr lang="en-US"/>
          </a:p>
          <a:p>
            <a:pPr eaLnBrk="1" hangingPunct="1">
              <a:buFontTx/>
              <a:buChar char="•"/>
            </a:pPr>
            <a:r>
              <a:rPr lang="en-US"/>
              <a:t>Idea of root cause involves focus and leverage…priority</a:t>
            </a:r>
          </a:p>
          <a:p>
            <a:pPr eaLnBrk="1" hangingPunct="1">
              <a:buFontTx/>
              <a:buChar char="•"/>
            </a:pPr>
            <a:endParaRPr lang="en-US"/>
          </a:p>
          <a:p>
            <a:pPr eaLnBrk="1" hangingPunct="1">
              <a:buFontTx/>
              <a:buChar char="•"/>
            </a:pPr>
            <a:r>
              <a:rPr lang="en-US"/>
              <a:t>PE tools </a:t>
            </a:r>
          </a:p>
          <a:p>
            <a:pPr eaLnBrk="1" hangingPunct="1">
              <a:buFontTx/>
              <a:buChar char="•"/>
            </a:pPr>
            <a:endParaRPr lang="en-US"/>
          </a:p>
          <a:p>
            <a:pPr eaLnBrk="1" hangingPunct="1">
              <a:buFontTx/>
              <a:buChar char="•"/>
            </a:pPr>
            <a:r>
              <a:rPr lang="en-US"/>
              <a:t>What does iterative mean? Does it ever end? </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Rot="1" noChangeAspect="1" noChangeArrowheads="1" noTextEdit="1"/>
          </p:cNvSpPr>
          <p:nvPr>
            <p:ph type="sldImg"/>
          </p:nvPr>
        </p:nvSpPr>
        <p:spPr/>
      </p:sp>
      <p:sp>
        <p:nvSpPr>
          <p:cNvPr id="2232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xfrm>
            <a:off x="1152525" y="731838"/>
            <a:ext cx="4554538" cy="3417887"/>
          </a:xfrm>
        </p:spPr>
      </p:sp>
      <p:sp>
        <p:nvSpPr>
          <p:cNvPr id="221187" name="Rectangle 3"/>
          <p:cNvSpPr>
            <a:spLocks noGrp="1" noChangeArrowheads="1"/>
          </p:cNvSpPr>
          <p:nvPr>
            <p:ph type="body" idx="1"/>
          </p:nvPr>
        </p:nvSpPr>
        <p:spPr>
          <a:xfrm>
            <a:off x="904875" y="4394200"/>
            <a:ext cx="5048250" cy="4148138"/>
          </a:xfrm>
          <a:noFill/>
        </p:spPr>
        <p:txBody>
          <a:bodyPr/>
          <a:lstStyle/>
          <a:p>
            <a:pPr eaLnBrk="1" hangingPunct="1"/>
            <a:r>
              <a:rPr lang="en-US"/>
              <a:t>Helpful matrix which corresponds specific tools with specific wastes</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p:sp>
      <p:sp>
        <p:nvSpPr>
          <p:cNvPr id="266243"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524828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xfrm>
            <a:off x="1152525" y="731838"/>
            <a:ext cx="4554538" cy="3417887"/>
          </a:xfrm>
        </p:spPr>
      </p:sp>
      <p:sp>
        <p:nvSpPr>
          <p:cNvPr id="171011" name="Rectangle 3"/>
          <p:cNvSpPr>
            <a:spLocks noGrp="1" noChangeArrowheads="1"/>
          </p:cNvSpPr>
          <p:nvPr>
            <p:ph type="body" idx="1"/>
          </p:nvPr>
        </p:nvSpPr>
        <p:spPr>
          <a:xfrm>
            <a:off x="904875" y="4394200"/>
            <a:ext cx="5048250" cy="4148138"/>
          </a:xfrm>
          <a:noFill/>
        </p:spPr>
        <p:txBody>
          <a:bodyPr/>
          <a:lstStyle/>
          <a:p>
            <a:pPr eaLnBrk="1" hangingPunct="1">
              <a:buFontTx/>
              <a:buChar char="•"/>
            </a:pPr>
            <a:r>
              <a:rPr lang="en-US"/>
              <a:t>Compare to flip chart responses</a:t>
            </a:r>
          </a:p>
          <a:p>
            <a:pPr eaLnBrk="1" hangingPunct="1">
              <a:buFontTx/>
              <a:buChar char="•"/>
            </a:pPr>
            <a:r>
              <a:rPr lang="en-US"/>
              <a:t>Discuss operational and financial implications of this statement</a:t>
            </a:r>
          </a:p>
          <a:p>
            <a:pPr lvl="1" eaLnBrk="1" hangingPunct="1">
              <a:buFontTx/>
              <a:buChar char="•"/>
            </a:pPr>
            <a:r>
              <a:rPr lang="en-US"/>
              <a:t>Operational- move </a:t>
            </a:r>
            <a:r>
              <a:rPr lang="en-US" b="1"/>
              <a:t>closer</a:t>
            </a:r>
            <a:r>
              <a:rPr lang="en-US"/>
              <a:t> to the customer in terms of both actual demand as well as identifying needs. </a:t>
            </a:r>
            <a:r>
              <a:rPr lang="en-US" b="1"/>
              <a:t>Migrating a MAKE TO STOCK business closer and closer to a MAKE TO ORDER business.</a:t>
            </a:r>
          </a:p>
          <a:p>
            <a:pPr lvl="1" eaLnBrk="1" hangingPunct="1">
              <a:buFontTx/>
              <a:buChar char="•"/>
            </a:pPr>
            <a:r>
              <a:rPr lang="en-US"/>
              <a:t>Financial- Return on invested capital…working and fixed as well as the positive implications for </a:t>
            </a:r>
            <a:r>
              <a:rPr lang="en-US" b="1"/>
              <a:t>CASH FLOW. P&amp;L </a:t>
            </a:r>
            <a:r>
              <a:rPr lang="en-US"/>
              <a:t>impact with the reduction of waste and improvements in OEE</a:t>
            </a:r>
            <a:r>
              <a:rPr lang="en-US" b="1"/>
              <a:t>.</a:t>
            </a:r>
          </a:p>
          <a:p>
            <a:pPr eaLnBrk="1" hangingPunct="1">
              <a:buFontTx/>
              <a:buChar char="•"/>
            </a:pPr>
            <a:endParaRPr lang="en-US" b="1"/>
          </a:p>
          <a:p>
            <a:pPr eaLnBrk="1" hangingPunct="1">
              <a:buFontTx/>
              <a:buChar char="•"/>
            </a:pPr>
            <a:r>
              <a:rPr lang="en-US"/>
              <a:t>This is not a cost cutting or inventory or just a manufacturing exercise…it is strategic in  both orientation as well as impact. </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Rot="1" noChangeAspect="1" noChangeArrowheads="1" noTextEdit="1"/>
          </p:cNvSpPr>
          <p:nvPr>
            <p:ph type="sldImg"/>
          </p:nvPr>
        </p:nvSpPr>
        <p:spPr/>
      </p:sp>
      <p:sp>
        <p:nvSpPr>
          <p:cNvPr id="275459"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4520453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p:sp>
      <p:sp>
        <p:nvSpPr>
          <p:cNvPr id="222211" name="Rectangle 3"/>
          <p:cNvSpPr>
            <a:spLocks noGrp="1" noChangeArrowheads="1"/>
          </p:cNvSpPr>
          <p:nvPr>
            <p:ph type="body" idx="1"/>
          </p:nvPr>
        </p:nvSpPr>
        <p:spPr>
          <a:xfrm>
            <a:off x="533400" y="5254625"/>
            <a:ext cx="6096000" cy="3443288"/>
          </a:xfrm>
          <a:noFill/>
        </p:spPr>
        <p:txBody>
          <a:bodyPr/>
          <a:lstStyle/>
          <a:p>
            <a:pPr eaLnBrk="1" hangingPunct="1"/>
            <a:endParaRPr lang="en-GB"/>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Rot="1" noChangeAspect="1" noChangeArrowheads="1" noTextEdit="1"/>
          </p:cNvSpPr>
          <p:nvPr>
            <p:ph type="sldImg"/>
          </p:nvPr>
        </p:nvSpPr>
        <p:spPr/>
      </p:sp>
      <p:sp>
        <p:nvSpPr>
          <p:cNvPr id="30515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Rot="1" noChangeAspect="1" noChangeArrowheads="1" noTextEdit="1"/>
          </p:cNvSpPr>
          <p:nvPr>
            <p:ph type="sldImg"/>
          </p:nvPr>
        </p:nvSpPr>
        <p:spPr>
          <a:xfrm>
            <a:off x="1150938" y="731838"/>
            <a:ext cx="4557712" cy="3417887"/>
          </a:xfrm>
        </p:spPr>
      </p:sp>
      <p:sp>
        <p:nvSpPr>
          <p:cNvPr id="307203" name="Rectangle 3"/>
          <p:cNvSpPr>
            <a:spLocks noGrp="1" noChangeArrowheads="1"/>
          </p:cNvSpPr>
          <p:nvPr>
            <p:ph type="body" idx="1"/>
          </p:nvPr>
        </p:nvSpPr>
        <p:spPr>
          <a:xfrm>
            <a:off x="904875" y="4394200"/>
            <a:ext cx="5048250" cy="4148138"/>
          </a:xfrm>
          <a:noFill/>
        </p:spPr>
        <p:txBody>
          <a:bodyPr/>
          <a:lstStyle/>
          <a:p>
            <a:pPr eaLnBrk="1" hangingPunct="1"/>
            <a:r>
              <a:rPr lang="en-US"/>
              <a:t>Summary slide</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Rot="1" noChangeAspect="1" noChangeArrowheads="1" noTextEdit="1"/>
          </p:cNvSpPr>
          <p:nvPr>
            <p:ph type="sldImg"/>
          </p:nvPr>
        </p:nvSpPr>
        <p:spPr/>
      </p:sp>
      <p:sp>
        <p:nvSpPr>
          <p:cNvPr id="30822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p:sp>
      <p:sp>
        <p:nvSpPr>
          <p:cNvPr id="24985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p:sp>
      <p:sp>
        <p:nvSpPr>
          <p:cNvPr id="2508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xfrm>
            <a:off x="1150938" y="731838"/>
            <a:ext cx="4557712" cy="3417887"/>
          </a:xfrm>
        </p:spPr>
      </p:sp>
      <p:sp>
        <p:nvSpPr>
          <p:cNvPr id="251907" name="Rectangle 3"/>
          <p:cNvSpPr>
            <a:spLocks noGrp="1" noChangeArrowheads="1"/>
          </p:cNvSpPr>
          <p:nvPr>
            <p:ph type="body" idx="1"/>
          </p:nvPr>
        </p:nvSpPr>
        <p:spPr>
          <a:xfrm>
            <a:off x="904875" y="4394200"/>
            <a:ext cx="5048250" cy="4148138"/>
          </a:xfrm>
          <a:noFill/>
        </p:spPr>
        <p:txBody>
          <a:bodyPr/>
          <a:lstStyle/>
          <a:p>
            <a:pPr eaLnBrk="1" hangingPunct="1"/>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xfrm>
            <a:off x="1152525" y="731838"/>
            <a:ext cx="4554538" cy="3417887"/>
          </a:xfrm>
        </p:spPr>
      </p:sp>
      <p:sp>
        <p:nvSpPr>
          <p:cNvPr id="252931" name="Rectangle 3"/>
          <p:cNvSpPr>
            <a:spLocks noGrp="1" noChangeArrowheads="1"/>
          </p:cNvSpPr>
          <p:nvPr>
            <p:ph type="body" idx="1"/>
          </p:nvPr>
        </p:nvSpPr>
        <p:spPr>
          <a:xfrm>
            <a:off x="904875" y="4394200"/>
            <a:ext cx="5048250" cy="4148138"/>
          </a:xfrm>
          <a:noFill/>
        </p:spPr>
        <p:txBody>
          <a:bodyPr/>
          <a:lstStyle/>
          <a:p>
            <a:pPr eaLnBrk="1" hangingPunct="1"/>
            <a:r>
              <a:rPr lang="en-US"/>
              <a:t>Go thru description and focus on the implications</a:t>
            </a:r>
          </a:p>
          <a:p>
            <a:pPr eaLnBrk="1" hangingPunct="1"/>
            <a:endParaRPr lang="en-US"/>
          </a:p>
          <a:p>
            <a:pPr eaLnBrk="1" hangingPunct="1"/>
            <a:r>
              <a:rPr lang="en-US"/>
              <a:t>Why do we Overproduce? What would be some root causes other than those listed?</a:t>
            </a:r>
          </a:p>
          <a:p>
            <a:pPr eaLnBrk="1" hangingPunct="1"/>
            <a:r>
              <a:rPr lang="en-US"/>
              <a:t>-Performance measures?</a:t>
            </a:r>
          </a:p>
          <a:p>
            <a:pPr eaLnBrk="1" hangingPunct="1"/>
            <a:r>
              <a:rPr lang="en-US"/>
              <a:t>-Building to forecast?</a:t>
            </a:r>
          </a:p>
          <a:p>
            <a:pPr eaLnBrk="1" hangingPunct="1"/>
            <a:r>
              <a:rPr lang="en-US"/>
              <a:t>-Others?</a:t>
            </a:r>
          </a:p>
          <a:p>
            <a:pPr eaLnBrk="1" hangingPunct="1"/>
            <a:endParaRPr lang="en-US"/>
          </a:p>
          <a:p>
            <a:pPr eaLnBrk="1" hangingPunct="1"/>
            <a:r>
              <a:rPr lang="en-US"/>
              <a:t>Explain that this is out of a respected JIT book by Hiramo and some of the terminology is a bit different than what we’re using although the concepts are the same. </a:t>
            </a:r>
          </a:p>
          <a:p>
            <a:pPr eaLnBrk="1" hangingPunct="1"/>
            <a:endParaRPr lang="en-US"/>
          </a:p>
          <a:p>
            <a:pPr eaLnBrk="1" hangingPunct="1"/>
            <a:r>
              <a:rPr lang="en-US"/>
              <a:t>What happens when we have Over-production waste? What do we end up with?</a:t>
            </a:r>
          </a:p>
          <a:p>
            <a:pPr eaLnBrk="1" hangingPunct="1"/>
            <a:endParaRPr lang="en-US"/>
          </a:p>
          <a:p>
            <a:pPr eaLnBrk="1" hangingPunct="1"/>
            <a:r>
              <a:rPr lang="en-US"/>
              <a:t>INVENTORY…transition to next slide</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xfrm>
            <a:off x="1152525" y="731838"/>
            <a:ext cx="4554538" cy="3417887"/>
          </a:xfrm>
        </p:spPr>
      </p:sp>
      <p:sp>
        <p:nvSpPr>
          <p:cNvPr id="253955" name="Rectangle 3"/>
          <p:cNvSpPr>
            <a:spLocks noGrp="1" noChangeArrowheads="1"/>
          </p:cNvSpPr>
          <p:nvPr>
            <p:ph type="body" idx="1"/>
          </p:nvPr>
        </p:nvSpPr>
        <p:spPr>
          <a:xfrm>
            <a:off x="904875" y="4394200"/>
            <a:ext cx="5048250" cy="4148138"/>
          </a:xfrm>
          <a:noFill/>
        </p:spPr>
        <p:txBody>
          <a:bodyPr/>
          <a:lstStyle/>
          <a:p>
            <a:pPr eaLnBrk="1" hangingPunct="1"/>
            <a:r>
              <a:rPr lang="en-US"/>
              <a:t>Review Description / definition</a:t>
            </a:r>
          </a:p>
          <a:p>
            <a:pPr eaLnBrk="1" hangingPunct="1"/>
            <a:r>
              <a:rPr lang="en-US"/>
              <a:t>Implications….’delivery deadlines’ means what? Extended cycle times or long lead times to the customer…relationship of time to inventory is critical piece of understanding Lean.</a:t>
            </a:r>
          </a:p>
          <a:p>
            <a:pPr eaLnBrk="1" hangingPunct="1"/>
            <a:endParaRPr lang="en-US"/>
          </a:p>
          <a:p>
            <a:pPr eaLnBrk="1" hangingPunct="1"/>
            <a:r>
              <a:rPr lang="en-US"/>
              <a:t>What happens when we have a lot of inventory in our system…what do owe need to do with it??  We need to move it around….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p:sp>
      <p:sp>
        <p:nvSpPr>
          <p:cNvPr id="1720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xfrm>
            <a:off x="1152525" y="731838"/>
            <a:ext cx="4554538" cy="3417887"/>
          </a:xfrm>
        </p:spPr>
      </p:sp>
      <p:sp>
        <p:nvSpPr>
          <p:cNvPr id="254979" name="Rectangle 3"/>
          <p:cNvSpPr>
            <a:spLocks noGrp="1" noChangeArrowheads="1"/>
          </p:cNvSpPr>
          <p:nvPr>
            <p:ph type="body" idx="1"/>
          </p:nvPr>
        </p:nvSpPr>
        <p:spPr>
          <a:xfrm>
            <a:off x="904875" y="4394200"/>
            <a:ext cx="5048250" cy="4148138"/>
          </a:xfrm>
          <a:noFill/>
        </p:spPr>
        <p:txBody>
          <a:bodyPr/>
          <a:lstStyle/>
          <a:p>
            <a:pPr eaLnBrk="1" hangingPunct="1"/>
            <a:r>
              <a:rPr lang="en-US"/>
              <a:t>Definition….so not only the problem of too much inventory but also relates to the physical flow within the factory….the plant geography as well as SPEED</a:t>
            </a:r>
          </a:p>
          <a:p>
            <a:pPr eaLnBrk="1" hangingPunct="1"/>
            <a:endParaRPr lang="en-US"/>
          </a:p>
          <a:p>
            <a:pPr eaLnBrk="1" hangingPunct="1"/>
            <a:r>
              <a:rPr lang="en-US"/>
              <a:t>Review attributes and responses…</a:t>
            </a:r>
          </a:p>
          <a:p>
            <a:pPr eaLnBrk="1" hangingPunct="1"/>
            <a:endParaRPr lang="en-US"/>
          </a:p>
          <a:p>
            <a:pPr eaLnBrk="1" hangingPunct="1"/>
            <a:r>
              <a:rPr lang="en-US"/>
              <a:t>The next waste is….</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xfrm>
            <a:off x="1152525" y="731838"/>
            <a:ext cx="4554538" cy="3417887"/>
          </a:xfrm>
        </p:spPr>
      </p:sp>
      <p:sp>
        <p:nvSpPr>
          <p:cNvPr id="256003" name="Rectangle 3"/>
          <p:cNvSpPr>
            <a:spLocks noGrp="1" noChangeArrowheads="1"/>
          </p:cNvSpPr>
          <p:nvPr>
            <p:ph type="body" idx="1"/>
          </p:nvPr>
        </p:nvSpPr>
        <p:spPr>
          <a:xfrm>
            <a:off x="904875" y="4394200"/>
            <a:ext cx="5048250" cy="4148138"/>
          </a:xfrm>
          <a:noFill/>
        </p:spPr>
        <p:txBody>
          <a:bodyPr/>
          <a:lstStyle/>
          <a:p>
            <a:pPr eaLnBrk="1" hangingPunct="1"/>
            <a:r>
              <a:rPr lang="en-US"/>
              <a:t>Quality issues….later in the week will be reviewing the impact of yield issues on flow and inventory…this is a killer.</a:t>
            </a:r>
          </a:p>
          <a:p>
            <a:pPr eaLnBrk="1" hangingPunct="1"/>
            <a:endParaRPr lang="en-US"/>
          </a:p>
          <a:p>
            <a:pPr eaLnBrk="1" hangingPunct="1"/>
            <a:r>
              <a:rPr lang="en-US"/>
              <a:t>REVIEW IN OUTLINE THE ELEMENTS</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1152525" y="731838"/>
            <a:ext cx="4554538" cy="3417887"/>
          </a:xfrm>
        </p:spPr>
      </p:sp>
      <p:sp>
        <p:nvSpPr>
          <p:cNvPr id="257027" name="Rectangle 3"/>
          <p:cNvSpPr>
            <a:spLocks noGrp="1" noChangeArrowheads="1"/>
          </p:cNvSpPr>
          <p:nvPr>
            <p:ph type="body" idx="1"/>
          </p:nvPr>
        </p:nvSpPr>
        <p:spPr>
          <a:xfrm>
            <a:off x="904875" y="4394200"/>
            <a:ext cx="5048250" cy="4148138"/>
          </a:xfrm>
          <a:noFill/>
        </p:spPr>
        <p:txBody>
          <a:bodyPr/>
          <a:lstStyle/>
          <a:p>
            <a:pPr eaLnBrk="1" hangingPunct="1"/>
            <a:r>
              <a:rPr lang="en-US"/>
              <a:t>This one is sometimes more difficult to identify….much of the ID of this falls into the technical realm.</a:t>
            </a:r>
          </a:p>
          <a:p>
            <a:pPr eaLnBrk="1" hangingPunct="1"/>
            <a:endParaRPr lang="en-US"/>
          </a:p>
          <a:p>
            <a:pPr eaLnBrk="1" hangingPunct="1"/>
            <a:r>
              <a:rPr lang="en-US"/>
              <a:t>Does anyone have little kids? They have the best approach to this sort of thing…</a:t>
            </a:r>
          </a:p>
          <a:p>
            <a:pPr eaLnBrk="1" hangingPunct="1"/>
            <a:endParaRPr lang="en-US"/>
          </a:p>
          <a:p>
            <a:pPr eaLnBrk="1" hangingPunct="1"/>
            <a:r>
              <a:rPr lang="en-US"/>
              <a:t>The  five Why’s…ask why five times. If you’re satisfied after that it is probably a necessary process.</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Rot="1" noChangeAspect="1" noChangeArrowheads="1" noTextEdit="1"/>
          </p:cNvSpPr>
          <p:nvPr>
            <p:ph type="sldImg"/>
          </p:nvPr>
        </p:nvSpPr>
        <p:spPr>
          <a:xfrm>
            <a:off x="1152525" y="731838"/>
            <a:ext cx="4554538" cy="3417887"/>
          </a:xfrm>
        </p:spPr>
      </p:sp>
      <p:sp>
        <p:nvSpPr>
          <p:cNvPr id="258051" name="Rectangle 3"/>
          <p:cNvSpPr>
            <a:spLocks noGrp="1" noChangeArrowheads="1"/>
          </p:cNvSpPr>
          <p:nvPr>
            <p:ph type="body" idx="1"/>
          </p:nvPr>
        </p:nvSpPr>
        <p:spPr>
          <a:xfrm>
            <a:off x="904875" y="4394200"/>
            <a:ext cx="5048250" cy="4148138"/>
          </a:xfrm>
          <a:noFill/>
        </p:spPr>
        <p:txBody>
          <a:bodyPr/>
          <a:lstStyle/>
          <a:p>
            <a:pPr eaLnBrk="1" hangingPunct="1"/>
            <a:r>
              <a:rPr lang="en-US"/>
              <a:t>Definition…what does this type of waste relate to?</a:t>
            </a:r>
          </a:p>
          <a:p>
            <a:pPr eaLnBrk="1" hangingPunct="1"/>
            <a:endParaRPr lang="en-US"/>
          </a:p>
          <a:p>
            <a:pPr eaLnBrk="1" hangingPunct="1"/>
            <a:r>
              <a:rPr lang="en-US"/>
              <a:t>This is the very detailed IE type of analysis of very specific operations…we will be covering this approach in a later module…Standard Work</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xfrm>
            <a:off x="1152525" y="731838"/>
            <a:ext cx="4554538" cy="3417887"/>
          </a:xfrm>
        </p:spPr>
      </p:sp>
      <p:sp>
        <p:nvSpPr>
          <p:cNvPr id="259075" name="Rectangle 3"/>
          <p:cNvSpPr>
            <a:spLocks noGrp="1" noChangeArrowheads="1"/>
          </p:cNvSpPr>
          <p:nvPr>
            <p:ph type="body" idx="1"/>
          </p:nvPr>
        </p:nvSpPr>
        <p:spPr>
          <a:xfrm>
            <a:off x="904875" y="4394200"/>
            <a:ext cx="5048250" cy="4148138"/>
          </a:xfrm>
          <a:noFill/>
        </p:spPr>
        <p:txBody>
          <a:bodyPr/>
          <a:lstStyle/>
          <a:p>
            <a:pPr eaLnBrk="1" hangingPunct="1"/>
            <a:r>
              <a:rPr lang="en-US"/>
              <a:t>Review slide…ask the group how much Idle time exists in their environment?</a:t>
            </a:r>
          </a:p>
          <a:p>
            <a:pPr eaLnBrk="1" hangingPunct="1"/>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xfrm>
            <a:off x="1152525" y="731838"/>
            <a:ext cx="4554538" cy="3417887"/>
          </a:xfrm>
        </p:spPr>
      </p:sp>
      <p:sp>
        <p:nvSpPr>
          <p:cNvPr id="260099" name="Rectangle 3"/>
          <p:cNvSpPr>
            <a:spLocks noGrp="1" noChangeArrowheads="1"/>
          </p:cNvSpPr>
          <p:nvPr>
            <p:ph type="body" idx="1"/>
          </p:nvPr>
        </p:nvSpPr>
        <p:spPr>
          <a:xfrm>
            <a:off x="904875" y="4394200"/>
            <a:ext cx="5048250" cy="4148138"/>
          </a:xfrm>
          <a:noFill/>
        </p:spPr>
        <p:txBody>
          <a:bodyPr/>
          <a:lstStyle/>
          <a:p>
            <a:pPr eaLnBrk="1" hangingPunct="1"/>
            <a:r>
              <a:rPr lang="en-US"/>
              <a:t>Review slide…ask the group how much Idle time exists in their environment?</a:t>
            </a:r>
          </a:p>
          <a:p>
            <a:pPr eaLnBrk="1" hangingPunct="1"/>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p:sp>
      <p:sp>
        <p:nvSpPr>
          <p:cNvPr id="26112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p:sp>
      <p:sp>
        <p:nvSpPr>
          <p:cNvPr id="26214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p:sp>
      <p:sp>
        <p:nvSpPr>
          <p:cNvPr id="26317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xfrm>
            <a:off x="828675" y="692150"/>
            <a:ext cx="5202238" cy="3902075"/>
          </a:xfrm>
        </p:spPr>
      </p:sp>
      <p:sp>
        <p:nvSpPr>
          <p:cNvPr id="173059" name="Rectangle 3"/>
          <p:cNvSpPr>
            <a:spLocks noGrp="1" noChangeArrowheads="1"/>
          </p:cNvSpPr>
          <p:nvPr>
            <p:ph type="body" idx="1"/>
          </p:nvPr>
        </p:nvSpPr>
        <p:spPr>
          <a:xfrm>
            <a:off x="914400" y="4824413"/>
            <a:ext cx="5029200" cy="3719512"/>
          </a:xfrm>
          <a:noFill/>
        </p:spPr>
        <p:txBody>
          <a:bodyPr lIns="92510" tIns="46255" rIns="92510" bIns="46255"/>
          <a:lstStyle/>
          <a:p>
            <a:pPr eaLnBrk="1" hangingPunct="1">
              <a:buFontTx/>
              <a:buChar char="•"/>
            </a:pPr>
            <a:r>
              <a:rPr lang="en-US" sz="1100"/>
              <a:t> </a:t>
            </a:r>
            <a:r>
              <a:rPr lang="en-US" sz="1100" b="1"/>
              <a:t>Lean</a:t>
            </a:r>
            <a:r>
              <a:rPr lang="en-US" sz="1100"/>
              <a:t> is a combination of processes, improvement techniques, and philosophies that have been proven to be the best in the world.</a:t>
            </a:r>
          </a:p>
          <a:p>
            <a:pPr eaLnBrk="1" hangingPunct="1">
              <a:buFontTx/>
              <a:buChar char="•"/>
            </a:pPr>
            <a:endParaRPr lang="en-US" sz="1100"/>
          </a:p>
          <a:p>
            <a:pPr eaLnBrk="1" hangingPunct="1">
              <a:buFontTx/>
              <a:buChar char="•"/>
            </a:pPr>
            <a:r>
              <a:rPr lang="en-US" sz="1100"/>
              <a:t>Review each of the elements above and mention we will discuss each in more detail later…center is strategic proposition while left corner represents the best methods for deployment</a:t>
            </a:r>
          </a:p>
          <a:p>
            <a:pPr eaLnBrk="1" hangingPunct="1">
              <a:buFontTx/>
              <a:buChar char="•"/>
            </a:pPr>
            <a:endParaRPr lang="en-US" sz="1100"/>
          </a:p>
          <a:p>
            <a:pPr eaLnBrk="1" hangingPunct="1">
              <a:buFontTx/>
              <a:buChar char="•"/>
            </a:pPr>
            <a:r>
              <a:rPr lang="en-US" sz="1100"/>
              <a:t> </a:t>
            </a:r>
            <a:r>
              <a:rPr lang="en-US" sz="1100" b="1"/>
              <a:t>Lean</a:t>
            </a:r>
            <a:r>
              <a:rPr lang="en-US" sz="1100"/>
              <a:t> is a philosophy that fundamentally changes a companies culture.</a:t>
            </a:r>
          </a:p>
          <a:p>
            <a:pPr eaLnBrk="1" hangingPunct="1"/>
            <a:endParaRPr lang="en-US" sz="11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p:sp>
      <p:sp>
        <p:nvSpPr>
          <p:cNvPr id="1740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839083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3713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0152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able Placeholder 2"/>
          <p:cNvSpPr>
            <a:spLocks noGrp="1"/>
          </p:cNvSpPr>
          <p:nvPr>
            <p:ph type="tbl" idx="1"/>
          </p:nvPr>
        </p:nvSpPr>
        <p:spPr>
          <a:xfrm>
            <a:off x="346075" y="1076325"/>
            <a:ext cx="8451850" cy="5513388"/>
          </a:xfrm>
        </p:spPr>
        <p:txBody>
          <a:bodyPr/>
          <a:lstStyle/>
          <a:p>
            <a:pPr lvl="0"/>
            <a:endParaRPr lang="en-US" noProof="0"/>
          </a:p>
        </p:txBody>
      </p:sp>
    </p:spTree>
    <p:extLst>
      <p:ext uri="{BB962C8B-B14F-4D97-AF65-F5344CB8AC3E}">
        <p14:creationId xmlns:p14="http://schemas.microsoft.com/office/powerpoint/2010/main" val="3266702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38590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076325"/>
            <a:ext cx="4149725" cy="5513388"/>
          </a:xfrm>
        </p:spPr>
        <p:txBody>
          <a:bodyPr/>
          <a:lstStyle/>
          <a:p>
            <a:pPr lvl="0"/>
            <a:endParaRPr lang="en-US" noProof="0"/>
          </a:p>
        </p:txBody>
      </p:sp>
    </p:spTree>
    <p:extLst>
      <p:ext uri="{BB962C8B-B14F-4D97-AF65-F5344CB8AC3E}">
        <p14:creationId xmlns:p14="http://schemas.microsoft.com/office/powerpoint/2010/main" val="4074800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7963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08135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1350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4927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25224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049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91745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99015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13" tIns="45557" rIns="91113" bIns="45557"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13" tIns="45557" rIns="91113" bIns="45557"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Line 4"/>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Text Box 6"/>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03" tIns="41000" rIns="82003" bIns="41000">
            <a:spAutoFit/>
          </a:bodyPr>
          <a:lstStyle>
            <a:lvl1pPr defTabSz="820738" eaLnBrk="0" hangingPunct="0">
              <a:defRPr sz="2400">
                <a:solidFill>
                  <a:schemeClr val="tx1"/>
                </a:solidFill>
                <a:latin typeface="Times New Roman" pitchFamily="18" charset="0"/>
              </a:defRPr>
            </a:lvl1pPr>
            <a:lvl2pPr marL="409575" defTabSz="820738" eaLnBrk="0" hangingPunct="0">
              <a:defRPr sz="2400">
                <a:solidFill>
                  <a:schemeClr val="tx1"/>
                </a:solidFill>
                <a:latin typeface="Times New Roman" pitchFamily="18" charset="0"/>
              </a:defRPr>
            </a:lvl2pPr>
            <a:lvl3pPr marL="820738" defTabSz="820738" eaLnBrk="0" hangingPunct="0">
              <a:defRPr sz="2400">
                <a:solidFill>
                  <a:schemeClr val="tx1"/>
                </a:solidFill>
                <a:latin typeface="Times New Roman" pitchFamily="18" charset="0"/>
              </a:defRPr>
            </a:lvl3pPr>
            <a:lvl4pPr marL="1230313" defTabSz="820738" eaLnBrk="0" hangingPunct="0">
              <a:defRPr sz="2400">
                <a:solidFill>
                  <a:schemeClr val="tx1"/>
                </a:solidFill>
                <a:latin typeface="Times New Roman" pitchFamily="18" charset="0"/>
              </a:defRPr>
            </a:lvl4pPr>
            <a:lvl5pPr marL="1641475" defTabSz="820738" eaLnBrk="0" hangingPunct="0">
              <a:defRPr sz="2400">
                <a:solidFill>
                  <a:schemeClr val="tx1"/>
                </a:solidFill>
                <a:latin typeface="Times New Roman" pitchFamily="18" charset="0"/>
              </a:defRPr>
            </a:lvl5pPr>
            <a:lvl6pPr marL="2098675" defTabSz="820738" eaLnBrk="0" fontAlgn="base" hangingPunct="0">
              <a:spcBef>
                <a:spcPct val="0"/>
              </a:spcBef>
              <a:spcAft>
                <a:spcPct val="0"/>
              </a:spcAft>
              <a:defRPr sz="2400">
                <a:solidFill>
                  <a:schemeClr val="tx1"/>
                </a:solidFill>
                <a:latin typeface="Times New Roman" pitchFamily="18" charset="0"/>
              </a:defRPr>
            </a:lvl6pPr>
            <a:lvl7pPr marL="2555875" defTabSz="820738" eaLnBrk="0" fontAlgn="base" hangingPunct="0">
              <a:spcBef>
                <a:spcPct val="0"/>
              </a:spcBef>
              <a:spcAft>
                <a:spcPct val="0"/>
              </a:spcAft>
              <a:defRPr sz="2400">
                <a:solidFill>
                  <a:schemeClr val="tx1"/>
                </a:solidFill>
                <a:latin typeface="Times New Roman" pitchFamily="18" charset="0"/>
              </a:defRPr>
            </a:lvl7pPr>
            <a:lvl8pPr marL="3013075" defTabSz="820738" eaLnBrk="0" fontAlgn="base" hangingPunct="0">
              <a:spcBef>
                <a:spcPct val="0"/>
              </a:spcBef>
              <a:spcAft>
                <a:spcPct val="0"/>
              </a:spcAft>
              <a:defRPr sz="2400">
                <a:solidFill>
                  <a:schemeClr val="tx1"/>
                </a:solidFill>
                <a:latin typeface="Times New Roman" pitchFamily="18" charset="0"/>
              </a:defRPr>
            </a:lvl8pPr>
            <a:lvl9pPr marL="3470275" defTabSz="820738" eaLnBrk="0" fontAlgn="base" hangingPunct="0">
              <a:spcBef>
                <a:spcPct val="0"/>
              </a:spcBef>
              <a:spcAft>
                <a:spcPct val="0"/>
              </a:spcAft>
              <a:defRPr sz="2400">
                <a:solidFill>
                  <a:schemeClr val="tx1"/>
                </a:solidFill>
                <a:latin typeface="Times New Roman" pitchFamily="18" charset="0"/>
              </a:defRPr>
            </a:lvl9pPr>
          </a:lstStyle>
          <a:p>
            <a:pPr eaLnBrk="1" hangingPunct="1">
              <a:defRPr/>
            </a:pPr>
            <a:fld id="{4B730D45-8A7A-4666-A8CA-BA61EF316545}" type="slidenum">
              <a:rPr lang="en-US" sz="1300" smtClean="0">
                <a:latin typeface="Arial" pitchFamily="34" charset="0"/>
              </a:rPr>
              <a:pPr eaLnBrk="1" hangingPunct="1">
                <a:defRPr/>
              </a:pPr>
              <a:t>‹#›</a:t>
            </a:fld>
            <a:endParaRPr lang="en-US" sz="1300">
              <a:latin typeface="Arial" pitchFamily="34" charset="0"/>
            </a:endParaRPr>
          </a:p>
        </p:txBody>
      </p:sp>
      <p:sp>
        <p:nvSpPr>
          <p:cNvPr id="2" name="Rectangle 11">
            <a:extLst>
              <a:ext uri="{FF2B5EF4-FFF2-40B4-BE49-F238E27FC236}">
                <a16:creationId xmlns:a16="http://schemas.microsoft.com/office/drawing/2014/main" id="{BD99A59A-294A-3350-AAC8-0BB70F7090F4}"/>
              </a:ext>
            </a:extLst>
          </p:cNvPr>
          <p:cNvSpPr>
            <a:spLocks noChangeArrowheads="1"/>
          </p:cNvSpPr>
          <p:nvPr userDrawn="1"/>
        </p:nvSpPr>
        <p:spPr bwMode="auto">
          <a:xfrm>
            <a:off x="6858000" y="0"/>
            <a:ext cx="2286000" cy="762000"/>
          </a:xfrm>
          <a:prstGeom prst="rect">
            <a:avLst/>
          </a:prstGeom>
          <a:solidFill>
            <a:schemeClr val="accent2"/>
          </a:solidFill>
          <a:ln>
            <a:noFill/>
          </a:ln>
          <a:effectLst/>
        </p:spPr>
        <p:txBody>
          <a:bodyPr lIns="82628" tIns="41315" rIns="82628" bIns="41315"/>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2000" b="1" i="1" dirty="0">
                <a:solidFill>
                  <a:schemeClr val="bg1"/>
                </a:solidFill>
                <a:latin typeface="Arial" panose="020B0604020202020204" pitchFamily="34" charset="0"/>
              </a:rPr>
              <a:t>Six Sigma</a:t>
            </a:r>
          </a:p>
          <a:p>
            <a:pPr algn="ctr">
              <a:defRPr/>
            </a:pPr>
            <a:r>
              <a:rPr lang="en-US" altLang="en-US" sz="2000" b="1" i="1" dirty="0">
                <a:solidFill>
                  <a:schemeClr val="bg1"/>
                </a:solidFill>
                <a:latin typeface="Arial" panose="020B0604020202020204" pitchFamily="34" charset="0"/>
              </a:rPr>
              <a:t> &amp; Lean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9pPr>
    </p:titleStyle>
    <p:bodyStyle>
      <a:lvl1pPr marL="342900" indent="-342900" algn="l" rtl="0" eaLnBrk="0" fontAlgn="base" hangingPunct="0">
        <a:spcBef>
          <a:spcPct val="20000"/>
        </a:spcBef>
        <a:spcAft>
          <a:spcPct val="0"/>
        </a:spcAft>
        <a:buClr>
          <a:schemeClr val="accent2"/>
        </a:buClr>
        <a:buFont typeface="Symbol" pitchFamily="18"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a:solidFill>
            <a:schemeClr val="tx1"/>
          </a:solidFill>
          <a:latin typeface="+mn-lt"/>
        </a:defRPr>
      </a:lvl2pPr>
      <a:lvl3pPr marL="1143000" indent="-228600" algn="l" rtl="0" eaLnBrk="0" fontAlgn="base" hangingPunct="0">
        <a:spcBef>
          <a:spcPct val="20000"/>
        </a:spcBef>
        <a:spcAft>
          <a:spcPct val="0"/>
        </a:spcAft>
        <a:buClr>
          <a:schemeClr val="accent2"/>
        </a:buClr>
        <a:buChar char="•"/>
        <a:defRPr sz="2000">
          <a:solidFill>
            <a:schemeClr val="tx1"/>
          </a:solidFill>
          <a:latin typeface="+mn-lt"/>
        </a:defRPr>
      </a:lvl3pPr>
      <a:lvl4pPr marL="1600200" indent="-228600" algn="l" rtl="0" eaLnBrk="0" fontAlgn="base" hangingPunct="0">
        <a:spcBef>
          <a:spcPct val="20000"/>
        </a:spcBef>
        <a:spcAft>
          <a:spcPct val="0"/>
        </a:spcAft>
        <a:buClr>
          <a:schemeClr val="accent2"/>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2"/>
        </a:buClr>
        <a:buChar char="»"/>
        <a:defRPr sz="2000">
          <a:solidFill>
            <a:schemeClr val="tx1"/>
          </a:solidFill>
          <a:latin typeface="+mn-lt"/>
        </a:defRPr>
      </a:lvl5pPr>
      <a:lvl6pPr marL="2514600" indent="-228600" algn="l" rtl="0" fontAlgn="base">
        <a:spcBef>
          <a:spcPct val="20000"/>
        </a:spcBef>
        <a:spcAft>
          <a:spcPct val="0"/>
        </a:spcAft>
        <a:buClr>
          <a:schemeClr val="accent2"/>
        </a:buClr>
        <a:buChar char="»"/>
        <a:defRPr sz="2000">
          <a:solidFill>
            <a:schemeClr val="tx1"/>
          </a:solidFill>
          <a:latin typeface="+mn-lt"/>
        </a:defRPr>
      </a:lvl6pPr>
      <a:lvl7pPr marL="2971800" indent="-228600" algn="l" rtl="0" fontAlgn="base">
        <a:spcBef>
          <a:spcPct val="20000"/>
        </a:spcBef>
        <a:spcAft>
          <a:spcPct val="0"/>
        </a:spcAft>
        <a:buClr>
          <a:schemeClr val="accent2"/>
        </a:buClr>
        <a:buChar char="»"/>
        <a:defRPr sz="2000">
          <a:solidFill>
            <a:schemeClr val="tx1"/>
          </a:solidFill>
          <a:latin typeface="+mn-lt"/>
        </a:defRPr>
      </a:lvl7pPr>
      <a:lvl8pPr marL="3429000" indent="-228600" algn="l" rtl="0" fontAlgn="base">
        <a:spcBef>
          <a:spcPct val="20000"/>
        </a:spcBef>
        <a:spcAft>
          <a:spcPct val="0"/>
        </a:spcAft>
        <a:buClr>
          <a:schemeClr val="accent2"/>
        </a:buClr>
        <a:buChar char="»"/>
        <a:defRPr sz="2000">
          <a:solidFill>
            <a:schemeClr val="tx1"/>
          </a:solidFill>
          <a:latin typeface="+mn-lt"/>
        </a:defRPr>
      </a:lvl8pPr>
      <a:lvl9pPr marL="3886200" indent="-228600" algn="l" rtl="0" fontAlgn="base">
        <a:spcBef>
          <a:spcPct val="20000"/>
        </a:spcBef>
        <a:spcAft>
          <a:spcPct val="0"/>
        </a:spcAft>
        <a:buClr>
          <a:schemeClr val="accent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hyperlink" Target="http://www.dell.com/content/products/category.aspx/inspn?c=us&amp;cs=04&amp;dt=SmallGrid&amp;l=en&amp;s=bsd"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oleObject" Target="../embeddings/oleObject2.bin"/><Relationship Id="rId10" Type="http://schemas.openxmlformats.org/officeDocument/2006/relationships/image" Target="../media/image15.png"/><Relationship Id="rId4" Type="http://schemas.openxmlformats.org/officeDocument/2006/relationships/image" Target="../media/image12.png"/><Relationship Id="rId9"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w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wmf"/></Relationships>
</file>

<file path=ppt/slides/_rels/slide47.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oleObject" Target="../embeddings/oleObject5.bin"/><Relationship Id="rId7" Type="http://schemas.openxmlformats.org/officeDocument/2006/relationships/image" Target="../media/image35.wm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8" Type="http://schemas.openxmlformats.org/officeDocument/2006/relationships/image" Target="../media/image39.e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51.xml"/><Relationship Id="rId1" Type="http://schemas.openxmlformats.org/officeDocument/2006/relationships/slideLayout" Target="../slideLayouts/slideLayout6.xml"/><Relationship Id="rId6" Type="http://schemas.openxmlformats.org/officeDocument/2006/relationships/image" Target="../media/image38.emf"/><Relationship Id="rId11" Type="http://schemas.openxmlformats.org/officeDocument/2006/relationships/image" Target="../media/image41.emf"/><Relationship Id="rId5" Type="http://schemas.openxmlformats.org/officeDocument/2006/relationships/oleObject" Target="../embeddings/oleObject7.bin"/><Relationship Id="rId10" Type="http://schemas.openxmlformats.org/officeDocument/2006/relationships/oleObject" Target="../embeddings/oleObject9.bin"/><Relationship Id="rId4" Type="http://schemas.openxmlformats.org/officeDocument/2006/relationships/image" Target="../media/image37.wmf"/><Relationship Id="rId9" Type="http://schemas.openxmlformats.org/officeDocument/2006/relationships/image" Target="../media/image40.wm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6.wmf"/><Relationship Id="rId4" Type="http://schemas.openxmlformats.org/officeDocument/2006/relationships/image" Target="../media/image5.jpe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160"/>
          <p:cNvGrpSpPr>
            <a:grpSpLocks/>
          </p:cNvGrpSpPr>
          <p:nvPr/>
        </p:nvGrpSpPr>
        <p:grpSpPr bwMode="auto">
          <a:xfrm>
            <a:off x="831850" y="4102100"/>
            <a:ext cx="2705100" cy="2351088"/>
            <a:chOff x="576" y="2929"/>
            <a:chExt cx="1875" cy="1678"/>
          </a:xfrm>
        </p:grpSpPr>
        <p:sp>
          <p:nvSpPr>
            <p:cNvPr id="2058" name="Line 4"/>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059" name="Group 151"/>
            <p:cNvGrpSpPr>
              <a:grpSpLocks/>
            </p:cNvGrpSpPr>
            <p:nvPr/>
          </p:nvGrpSpPr>
          <p:grpSpPr bwMode="auto">
            <a:xfrm>
              <a:off x="576" y="3312"/>
              <a:ext cx="1875" cy="1011"/>
              <a:chOff x="576" y="3312"/>
              <a:chExt cx="1875" cy="1011"/>
            </a:xfrm>
          </p:grpSpPr>
          <p:sp>
            <p:nvSpPr>
              <p:cNvPr id="2068" name="Rectangle 5"/>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9" name="Rectangle 6"/>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0" name="Line 7"/>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1" name="Line 8"/>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2" name="Line 9"/>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3" name="Line 10"/>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4" name="Line 11"/>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5" name="Line 12"/>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6" name="Line 13"/>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7" name="Line 14"/>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8" name="Line 15"/>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9" name="Line 16"/>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0" name="Line 17"/>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1" name="Line 18"/>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2" name="Line 19"/>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3" name="Line 20"/>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4" name="Line 21"/>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5" name="Line 22"/>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6" name="Line 23"/>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7" name="Line 24"/>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8" name="Line 25"/>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9" name="Freeform 26"/>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90" name="Line 27"/>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1" name="Line 28"/>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2" name="Line 29"/>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3" name="Freeform 30"/>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94" name="Line 31"/>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5" name="Line 32"/>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6" name="Line 33"/>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7" name="Line 34"/>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8" name="Line 35"/>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9" name="Line 36"/>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0" name="Line 37"/>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1" name="Line 38"/>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2" name="Line 39"/>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3" name="Line 40"/>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4" name="Line 41"/>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5" name="Line 42"/>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6" name="Line 43"/>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7" name="Line 44"/>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8" name="Line 45"/>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9" name="Line 46"/>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0" name="Line 47"/>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1" name="Line 48"/>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2" name="Line 49"/>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3" name="Line 50"/>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4" name="Line 51"/>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5" name="Line 52"/>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6" name="Line 53"/>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7" name="Line 54"/>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8" name="Line 55"/>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9" name="Line 56"/>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0" name="Line 57"/>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1" name="Line 58"/>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2" name="Freeform 59"/>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23" name="Line 60"/>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4" name="Freeform 61"/>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25" name="Line 62"/>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6" name="Line 63"/>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7" name="Line 64"/>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8" name="Line 65"/>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9" name="Line 66"/>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0" name="Line 67"/>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1" name="Line 68"/>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2" name="Line 69"/>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3" name="Freeform 70"/>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4" name="Line 71"/>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5" name="Line 72"/>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6" name="Freeform 73"/>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7" name="Freeform 74"/>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8" name="Freeform 75"/>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9" name="Freeform 76"/>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 name="Line 77"/>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1" name="Line 78"/>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2" name="Freeform 79"/>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3" name="Line 80"/>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4" name="Line 81"/>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5" name="Line 82"/>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6" name="Line 83"/>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7" name="Line 84"/>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8" name="Line 85"/>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9" name="Line 86"/>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0" name="Line 87"/>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 name="Freeform 88"/>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 name="Line 89"/>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3" name="Freeform 90"/>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4" name="Line 91"/>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 name="Line 92"/>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 name="Line 93"/>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7" name="Line 94"/>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8" name="Line 95"/>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9" name="Line 96"/>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0" name="Line 97"/>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1" name="Line 98"/>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2" name="Line 99"/>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3" name="Line 100"/>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4" name="Line 101"/>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5" name="Line 102"/>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6" name="Line 103"/>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7" name="Line 104"/>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8" name="Line 105"/>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9" name="Line 106"/>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0" name="Line 107"/>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1" name="Line 108"/>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2" name="Line 109"/>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3" name="Line 110"/>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4" name="Line 111"/>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5" name="Line 112"/>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6" name="Line 113"/>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7" name="Line 114"/>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8" name="Line 115"/>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9" name="Line 116"/>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0" name="Line 117"/>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1" name="Line 118"/>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2" name="Freeform 119"/>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83" name="Line 120"/>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4" name="Line 121"/>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5" name="Line 122"/>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6" name="Freeform 123"/>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87" name="Line 124"/>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8" name="Line 125"/>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9" name="Line 126"/>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0" name="Line 127"/>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1" name="Line 128"/>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2" name="Line 129"/>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3" name="Line 130"/>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4" name="Line 131"/>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5" name="Line 132"/>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6" name="Line 133"/>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7" name="Line 134"/>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8" name="Rectangle 135"/>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9" name="Rectangle 136"/>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-6</a:t>
                </a:r>
              </a:p>
            </p:txBody>
          </p:sp>
          <p:sp>
            <p:nvSpPr>
              <p:cNvPr id="2200" name="Rectangle 137"/>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1" name="Rectangle 138"/>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-4</a:t>
                </a:r>
              </a:p>
            </p:txBody>
          </p:sp>
          <p:sp>
            <p:nvSpPr>
              <p:cNvPr id="2202" name="Rectangle 139"/>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3" name="Rectangle 140"/>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-2</a:t>
                </a:r>
              </a:p>
            </p:txBody>
          </p:sp>
          <p:sp>
            <p:nvSpPr>
              <p:cNvPr id="2204" name="Rectangle 141"/>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5" name="Rectangle 142"/>
              <p:cNvSpPr>
                <a:spLocks noChangeArrowheads="1"/>
              </p:cNvSpPr>
              <p:nvPr/>
            </p:nvSpPr>
            <p:spPr bwMode="auto">
              <a:xfrm>
                <a:off x="1536"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0</a:t>
                </a:r>
              </a:p>
            </p:txBody>
          </p:sp>
          <p:sp>
            <p:nvSpPr>
              <p:cNvPr id="2206" name="Rectangle 143"/>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7" name="Rectangle 144"/>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2</a:t>
                </a:r>
              </a:p>
            </p:txBody>
          </p:sp>
          <p:sp>
            <p:nvSpPr>
              <p:cNvPr id="2208" name="Rectangle 145"/>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9" name="Rectangle 146"/>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4</a:t>
                </a:r>
              </a:p>
            </p:txBody>
          </p:sp>
          <p:sp>
            <p:nvSpPr>
              <p:cNvPr id="2210" name="Rectangle 147"/>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1" name="Rectangle 148"/>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6</a:t>
                </a:r>
              </a:p>
            </p:txBody>
          </p:sp>
          <p:sp>
            <p:nvSpPr>
              <p:cNvPr id="2212" name="Line 149"/>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3" name="Rectangle 150"/>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060" name="Rectangle 152"/>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1" name="Rectangle 153"/>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2" name="Rectangle 154"/>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3" name="Rectangle 155"/>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4" name="Freeform 156"/>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65" name="Line 157"/>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6" name="Line 158"/>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7" name="Line 159"/>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2051" name="Picture 18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429000"/>
            <a:ext cx="87630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78" name="Rectangle 182"/>
          <p:cNvSpPr>
            <a:spLocks noChangeArrowheads="1"/>
          </p:cNvSpPr>
          <p:nvPr/>
        </p:nvSpPr>
        <p:spPr bwMode="auto">
          <a:xfrm>
            <a:off x="304800" y="2899923"/>
            <a:ext cx="8686800" cy="529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03" tIns="41000" rIns="82003" bIns="41000">
            <a:spAutoFit/>
          </a:bodyPr>
          <a:lstStyle/>
          <a:p>
            <a:pPr defTabSz="820738">
              <a:defRPr/>
            </a:pPr>
            <a:r>
              <a:rPr lang="en-US" sz="2900" b="1" i="1" dirty="0">
                <a:solidFill>
                  <a:schemeClr val="accent2"/>
                </a:solidFill>
                <a:effectLst>
                  <a:outerShdw blurRad="38100" dist="38100" dir="2700000" algn="tl">
                    <a:srgbClr val="C0C0C0"/>
                  </a:outerShdw>
                </a:effectLst>
                <a:latin typeface="Arial" pitchFamily="34" charset="0"/>
              </a:rPr>
              <a:t>Lean Enterprise &amp; Key Lean Principles</a:t>
            </a:r>
          </a:p>
        </p:txBody>
      </p:sp>
      <p:grpSp>
        <p:nvGrpSpPr>
          <p:cNvPr id="2053" name="Group 184"/>
          <p:cNvGrpSpPr>
            <a:grpSpLocks/>
          </p:cNvGrpSpPr>
          <p:nvPr/>
        </p:nvGrpSpPr>
        <p:grpSpPr bwMode="auto">
          <a:xfrm>
            <a:off x="5181600" y="4953000"/>
            <a:ext cx="3678238" cy="1312863"/>
            <a:chOff x="3312" y="3408"/>
            <a:chExt cx="2317" cy="827"/>
          </a:xfrm>
        </p:grpSpPr>
        <p:sp>
          <p:nvSpPr>
            <p:cNvPr id="2055" name="Line 185"/>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6" name="Rectangle 186"/>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sz="1700">
                  <a:latin typeface="Copperplate Gothic Bold" pitchFamily="34" charset="0"/>
                </a:rPr>
                <a:t>Sigma Quality Management</a:t>
              </a:r>
            </a:p>
          </p:txBody>
        </p:sp>
        <p:pic>
          <p:nvPicPr>
            <p:cNvPr id="2057" name="Picture 187" descr="SQM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4" name="Text Box 188"/>
          <p:cNvSpPr txBox="1">
            <a:spLocks noChangeArrowheads="1"/>
          </p:cNvSpPr>
          <p:nvPr/>
        </p:nvSpPr>
        <p:spPr bwMode="auto">
          <a:xfrm>
            <a:off x="152400" y="6499225"/>
            <a:ext cx="2973891" cy="292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dirty="0">
                <a:latin typeface="+mn-lt"/>
              </a:rPr>
              <a:t>© Sigma Quality Management,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20" name="Rectangle 4"/>
          <p:cNvSpPr>
            <a:spLocks noGrp="1" noChangeArrowheads="1"/>
          </p:cNvSpPr>
          <p:nvPr>
            <p:ph type="title"/>
          </p:nvPr>
        </p:nvSpPr>
        <p:spPr/>
        <p:txBody>
          <a:bodyPr/>
          <a:lstStyle/>
          <a:p>
            <a:pPr eaLnBrk="1" hangingPunct="1">
              <a:defRPr/>
            </a:pPr>
            <a:r>
              <a:rPr lang="en-US"/>
              <a:t>Today’s Lean Evolution </a:t>
            </a:r>
          </a:p>
        </p:txBody>
      </p:sp>
      <p:sp>
        <p:nvSpPr>
          <p:cNvPr id="12291" name="Rectangle 5"/>
          <p:cNvSpPr>
            <a:spLocks noGrp="1" noChangeArrowheads="1"/>
          </p:cNvSpPr>
          <p:nvPr>
            <p:ph type="body" idx="1"/>
          </p:nvPr>
        </p:nvSpPr>
        <p:spPr/>
        <p:txBody>
          <a:bodyPr/>
          <a:lstStyle/>
          <a:p>
            <a:pPr eaLnBrk="1" hangingPunct="1">
              <a:spcAft>
                <a:spcPct val="20000"/>
              </a:spcAft>
            </a:pPr>
            <a:r>
              <a:rPr lang="en-US"/>
              <a:t>Began in the Automotive industry</a:t>
            </a:r>
          </a:p>
          <a:p>
            <a:pPr lvl="2" eaLnBrk="1" hangingPunct="1">
              <a:spcAft>
                <a:spcPct val="20000"/>
              </a:spcAft>
            </a:pPr>
            <a:r>
              <a:rPr lang="en-US"/>
              <a:t>OEM’s then to the first, second and third tier suppliers, ie. Toyota, Danaher, GM Components</a:t>
            </a:r>
          </a:p>
          <a:p>
            <a:pPr eaLnBrk="1" hangingPunct="1">
              <a:spcAft>
                <a:spcPct val="20000"/>
              </a:spcAft>
            </a:pPr>
            <a:r>
              <a:rPr lang="en-US"/>
              <a:t>Transformed the Electronics sector</a:t>
            </a:r>
          </a:p>
          <a:p>
            <a:pPr lvl="2" eaLnBrk="1" hangingPunct="1">
              <a:spcAft>
                <a:spcPct val="20000"/>
              </a:spcAft>
            </a:pPr>
            <a:r>
              <a:rPr lang="en-US"/>
              <a:t>the ‘Digital Revolution’ necessitated a new business model i.e. Dell, Toshiba, Intel</a:t>
            </a:r>
          </a:p>
          <a:p>
            <a:pPr eaLnBrk="1" hangingPunct="1">
              <a:spcAft>
                <a:spcPct val="20000"/>
              </a:spcAft>
            </a:pPr>
            <a:r>
              <a:rPr lang="en-US"/>
              <a:t>Migrated into the Aerospace industry</a:t>
            </a:r>
          </a:p>
          <a:p>
            <a:pPr lvl="2" eaLnBrk="1" hangingPunct="1">
              <a:spcAft>
                <a:spcPct val="20000"/>
              </a:spcAft>
            </a:pPr>
            <a:r>
              <a:rPr lang="en-US"/>
              <a:t>Industry consolidation and defense cutbacks spurred adoption of these principles, ie. Lockheed-Martin, UTC, Boeing</a:t>
            </a:r>
          </a:p>
          <a:p>
            <a:pPr eaLnBrk="1" hangingPunct="1">
              <a:spcAft>
                <a:spcPct val="20000"/>
              </a:spcAft>
            </a:pPr>
            <a:r>
              <a:rPr lang="en-US"/>
              <a:t>Who’s next?</a:t>
            </a:r>
          </a:p>
          <a:p>
            <a:pPr lvl="2" eaLnBrk="1" hangingPunct="1">
              <a:spcAft>
                <a:spcPct val="20000"/>
              </a:spcAft>
            </a:pPr>
            <a:r>
              <a:rPr lang="en-US"/>
              <a:t>Service, the “Lean Hospital”</a:t>
            </a:r>
          </a:p>
          <a:p>
            <a:pPr lvl="2" eaLnBrk="1" hangingPunct="1">
              <a:spcAft>
                <a:spcPct val="20000"/>
              </a:spcAft>
            </a:pPr>
            <a:r>
              <a:rPr lang="en-US"/>
              <a:t>Why?</a:t>
            </a:r>
          </a:p>
          <a:p>
            <a:pPr eaLnBrk="1" hangingPunct="1">
              <a:spcAft>
                <a:spcPct val="20000"/>
              </a:spcAft>
            </a:pPr>
            <a:endParaRPr lang="en-US"/>
          </a:p>
          <a:p>
            <a:pPr eaLnBrk="1" hangingPunct="1">
              <a:spcAft>
                <a:spcPct val="20000"/>
              </a:spcAft>
            </a:pPr>
            <a:endParaRPr 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p:txBody>
          <a:bodyPr/>
          <a:lstStyle/>
          <a:p>
            <a:pPr eaLnBrk="1" hangingPunct="1">
              <a:defRPr/>
            </a:pPr>
            <a:r>
              <a:rPr lang="en-US"/>
              <a:t>Lean – Business Benefits</a:t>
            </a:r>
          </a:p>
        </p:txBody>
      </p:sp>
      <p:sp>
        <p:nvSpPr>
          <p:cNvPr id="13315" name="Rectangle 3"/>
          <p:cNvSpPr>
            <a:spLocks noGrp="1" noChangeArrowheads="1"/>
          </p:cNvSpPr>
          <p:nvPr>
            <p:ph type="body" idx="1"/>
          </p:nvPr>
        </p:nvSpPr>
        <p:spPr>
          <a:xfrm>
            <a:off x="736751" y="5123230"/>
            <a:ext cx="7772400" cy="444500"/>
          </a:xfrm>
        </p:spPr>
        <p:txBody>
          <a:bodyPr/>
          <a:lstStyle/>
          <a:p>
            <a:pPr eaLnBrk="1" hangingPunct="1"/>
            <a:r>
              <a:rPr lang="en-US" dirty="0"/>
              <a:t>Manufacturing &amp; Service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ChangeArrowheads="1"/>
          </p:cNvSpPr>
          <p:nvPr>
            <p:ph type="title"/>
          </p:nvPr>
        </p:nvSpPr>
        <p:spPr/>
        <p:txBody>
          <a:bodyPr/>
          <a:lstStyle/>
          <a:p>
            <a:pPr eaLnBrk="1" hangingPunct="1">
              <a:defRPr/>
            </a:pPr>
            <a:r>
              <a:rPr lang="en-US"/>
              <a:t>Benefits of Lean</a:t>
            </a:r>
          </a:p>
        </p:txBody>
      </p:sp>
      <p:sp>
        <p:nvSpPr>
          <p:cNvPr id="14339" name="Rectangle 3"/>
          <p:cNvSpPr>
            <a:spLocks noGrp="1" noChangeArrowheads="1"/>
          </p:cNvSpPr>
          <p:nvPr>
            <p:ph type="body" idx="1"/>
          </p:nvPr>
        </p:nvSpPr>
        <p:spPr/>
        <p:txBody>
          <a:bodyPr/>
          <a:lstStyle/>
          <a:p>
            <a:pPr eaLnBrk="1" hangingPunct="1"/>
            <a:r>
              <a:rPr lang="en-US" dirty="0"/>
              <a:t>Lean is practiced by most ‘world class’ companies - Toyota, Dell Computer, United Technologies, Intel, Johnson &amp; Johnson, GE and many others. </a:t>
            </a:r>
          </a:p>
          <a:p>
            <a:pPr eaLnBrk="1" hangingPunct="1"/>
            <a:endParaRPr lang="en-US" dirty="0"/>
          </a:p>
          <a:p>
            <a:pPr eaLnBrk="1" hangingPunct="1"/>
            <a:r>
              <a:rPr lang="en-US" dirty="0"/>
              <a:t>Lean benefits include:</a:t>
            </a:r>
          </a:p>
          <a:p>
            <a:pPr lvl="1" eaLnBrk="1" hangingPunct="1">
              <a:buFont typeface="Wingdings" pitchFamily="2" charset="2"/>
              <a:buChar char="§"/>
            </a:pPr>
            <a:r>
              <a:rPr lang="en-US" dirty="0"/>
              <a:t>Significantly improved cash flow and working capital productivity</a:t>
            </a:r>
          </a:p>
          <a:p>
            <a:pPr lvl="1" eaLnBrk="1" hangingPunct="1">
              <a:buFont typeface="Wingdings" pitchFamily="2" charset="2"/>
              <a:buChar char="§"/>
            </a:pPr>
            <a:r>
              <a:rPr lang="en-US" dirty="0"/>
              <a:t>Reduced Cost of Goods Sold (COGS)</a:t>
            </a:r>
          </a:p>
          <a:p>
            <a:pPr lvl="1" eaLnBrk="1" hangingPunct="1">
              <a:buFont typeface="Wingdings" pitchFamily="2" charset="2"/>
              <a:buChar char="§"/>
            </a:pPr>
            <a:r>
              <a:rPr lang="en-US" dirty="0"/>
              <a:t>Significantly improved Return on Invested Capital</a:t>
            </a:r>
          </a:p>
          <a:p>
            <a:pPr lvl="1" eaLnBrk="1" hangingPunct="1">
              <a:buFont typeface="Wingdings" pitchFamily="2" charset="2"/>
              <a:buChar char="§"/>
            </a:pPr>
            <a:r>
              <a:rPr lang="en-US" dirty="0"/>
              <a:t>Improved Fill Rates</a:t>
            </a:r>
          </a:p>
          <a:p>
            <a:pPr lvl="1" eaLnBrk="1" hangingPunct="1">
              <a:buFont typeface="Wingdings" pitchFamily="2" charset="2"/>
              <a:buChar char="§"/>
            </a:pPr>
            <a:r>
              <a:rPr lang="en-US" dirty="0"/>
              <a:t>Enhanced flexibility and speed to market</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4" name="Rectangle 2"/>
          <p:cNvSpPr>
            <a:spLocks noGrp="1" noChangeArrowheads="1"/>
          </p:cNvSpPr>
          <p:nvPr>
            <p:ph type="title"/>
          </p:nvPr>
        </p:nvSpPr>
        <p:spPr/>
        <p:txBody>
          <a:bodyPr/>
          <a:lstStyle/>
          <a:p>
            <a:pPr eaLnBrk="1" hangingPunct="1">
              <a:defRPr/>
            </a:pPr>
            <a:r>
              <a:rPr lang="en-US"/>
              <a:t>Toyota and Dell</a:t>
            </a:r>
          </a:p>
        </p:txBody>
      </p:sp>
      <p:sp>
        <p:nvSpPr>
          <p:cNvPr id="15363" name="Rectangle 3"/>
          <p:cNvSpPr>
            <a:spLocks noGrp="1" noChangeArrowheads="1"/>
          </p:cNvSpPr>
          <p:nvPr>
            <p:ph type="body" idx="1"/>
          </p:nvPr>
        </p:nvSpPr>
        <p:spPr/>
        <p:txBody>
          <a:bodyPr/>
          <a:lstStyle/>
          <a:p>
            <a:pPr eaLnBrk="1" hangingPunct="1"/>
            <a:r>
              <a:rPr lang="en-US"/>
              <a:t>What business environment did these companies encounter?</a:t>
            </a:r>
          </a:p>
          <a:p>
            <a:pPr eaLnBrk="1" hangingPunct="1"/>
            <a:endParaRPr lang="en-US"/>
          </a:p>
          <a:p>
            <a:pPr eaLnBrk="1" hangingPunct="1"/>
            <a:r>
              <a:rPr lang="en-US"/>
              <a:t>Why was </a:t>
            </a:r>
            <a:r>
              <a:rPr lang="en-US" b="1"/>
              <a:t>Lean</a:t>
            </a:r>
            <a:r>
              <a:rPr lang="en-US"/>
              <a:t> the </a:t>
            </a:r>
            <a:r>
              <a:rPr lang="en-US" i="1"/>
              <a:t>right</a:t>
            </a:r>
            <a:r>
              <a:rPr lang="en-US"/>
              <a:t> response?</a:t>
            </a:r>
          </a:p>
          <a:p>
            <a:pPr eaLnBrk="1" hangingPunct="1"/>
            <a:endParaRPr lang="en-US"/>
          </a:p>
          <a:p>
            <a:pPr eaLnBrk="1" hangingPunct="1"/>
            <a:r>
              <a:rPr lang="en-US"/>
              <a:t>What benefits did these two companies achieve?</a:t>
            </a:r>
          </a:p>
        </p:txBody>
      </p:sp>
      <p:pic>
        <p:nvPicPr>
          <p:cNvPr id="1536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733800"/>
            <a:ext cx="4648200"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0" descr="Inspiron Notebooks">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3352800"/>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p:txBody>
          <a:bodyPr/>
          <a:lstStyle/>
          <a:p>
            <a:pPr eaLnBrk="1" hangingPunct="1">
              <a:defRPr/>
            </a:pPr>
            <a:r>
              <a:rPr lang="en-US"/>
              <a:t>Non-Manufacturing Applications</a:t>
            </a:r>
          </a:p>
        </p:txBody>
      </p:sp>
      <p:sp>
        <p:nvSpPr>
          <p:cNvPr id="16387" name="Rectangle 3"/>
          <p:cNvSpPr>
            <a:spLocks noGrp="1" noChangeArrowheads="1"/>
          </p:cNvSpPr>
          <p:nvPr>
            <p:ph type="body" idx="1"/>
          </p:nvPr>
        </p:nvSpPr>
        <p:spPr/>
        <p:txBody>
          <a:bodyPr/>
          <a:lstStyle/>
          <a:p>
            <a:pPr eaLnBrk="1" hangingPunct="1"/>
            <a:r>
              <a:rPr lang="en-US" b="1" dirty="0"/>
              <a:t>Note</a:t>
            </a:r>
            <a:r>
              <a:rPr lang="en-US" dirty="0"/>
              <a:t>: Lean tools and concepts were originally developed with Manufacturing applications in mind; </a:t>
            </a:r>
            <a:r>
              <a:rPr lang="en-US" i="1" dirty="0"/>
              <a:t>however, </a:t>
            </a:r>
            <a:r>
              <a:rPr lang="en-US" dirty="0"/>
              <a:t>Lean principles (and many tools) are readily applicable in non-Manufacturing environments.</a:t>
            </a:r>
          </a:p>
          <a:p>
            <a:pPr eaLnBrk="1" hangingPunct="1"/>
            <a:endParaRPr lang="en-US" dirty="0"/>
          </a:p>
          <a:p>
            <a:pPr eaLnBrk="1" hangingPunct="1"/>
            <a:endParaRPr lang="en-US" dirty="0"/>
          </a:p>
          <a:p>
            <a:pPr eaLnBrk="1" hangingPunct="1"/>
            <a:r>
              <a:rPr lang="en-US" dirty="0"/>
              <a:t>Any </a:t>
            </a:r>
            <a:r>
              <a:rPr lang="en-US" b="1" dirty="0"/>
              <a:t>process</a:t>
            </a:r>
            <a:r>
              <a:rPr lang="en-US" dirty="0"/>
              <a:t> which requires the interaction of two or more resources can benefit from the application of these tools. </a:t>
            </a:r>
          </a:p>
          <a:p>
            <a:pPr lvl="1" eaLnBrk="1" hangingPunct="1"/>
            <a:r>
              <a:rPr lang="en-US" dirty="0"/>
              <a:t>E.g. Days in Accounts Receivable (AR) at the hospital</a:t>
            </a:r>
          </a:p>
          <a:p>
            <a:pPr eaLnBrk="1" hangingPunct="1"/>
            <a:endParaRPr lang="en-US" dirty="0"/>
          </a:p>
          <a:p>
            <a:pPr eaLnBrk="1" hangingPunct="1"/>
            <a:endParaRPr lang="en-US" dirty="0"/>
          </a:p>
          <a:p>
            <a:pPr eaLnBrk="1" hangingPunct="1"/>
            <a:r>
              <a:rPr lang="en-US" dirty="0"/>
              <a:t>Lean has been applied to Transactional processes such as…</a:t>
            </a:r>
          </a:p>
          <a:p>
            <a:pPr lvl="1" eaLnBrk="1" hangingPunct="1"/>
            <a:r>
              <a:rPr lang="en-US" dirty="0"/>
              <a:t>New Product Development</a:t>
            </a:r>
          </a:p>
          <a:p>
            <a:pPr lvl="1" eaLnBrk="1" hangingPunct="1"/>
            <a:r>
              <a:rPr lang="en-US" dirty="0"/>
              <a:t>Engineering Change Orders</a:t>
            </a:r>
          </a:p>
          <a:p>
            <a:pPr lvl="1" eaLnBrk="1" hangingPunct="1"/>
            <a:r>
              <a:rPr lang="en-US" dirty="0"/>
              <a:t>Sales order processing</a:t>
            </a:r>
          </a:p>
          <a:p>
            <a:pPr lvl="1" eaLnBrk="1" hangingPunct="1"/>
            <a:r>
              <a:rPr lang="en-US" dirty="0"/>
              <a:t>Purchasing processes</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p:txBody>
          <a:bodyPr/>
          <a:lstStyle/>
          <a:p>
            <a:pPr eaLnBrk="1" hangingPunct="1">
              <a:defRPr/>
            </a:pPr>
            <a:r>
              <a:rPr lang="en-US"/>
              <a:t>Application in “The Office”</a:t>
            </a:r>
          </a:p>
        </p:txBody>
      </p:sp>
      <p:sp>
        <p:nvSpPr>
          <p:cNvPr id="17411" name="Rectangle 3"/>
          <p:cNvSpPr>
            <a:spLocks noGrp="1" noChangeArrowheads="1"/>
          </p:cNvSpPr>
          <p:nvPr>
            <p:ph type="body" idx="1"/>
          </p:nvPr>
        </p:nvSpPr>
        <p:spPr>
          <a:xfrm>
            <a:off x="346075" y="914400"/>
            <a:ext cx="8451850" cy="5513388"/>
          </a:xfrm>
        </p:spPr>
        <p:txBody>
          <a:bodyPr/>
          <a:lstStyle/>
          <a:p>
            <a:pPr eaLnBrk="1" hangingPunct="1"/>
            <a:r>
              <a:rPr lang="en-US" altLang="ko-KR" i="1" dirty="0">
                <a:ea typeface="굴림" pitchFamily="34" charset="-127"/>
              </a:rPr>
              <a:t>“We have reduced the signature block sign off on quotes from 4 days to half a day. This has really helped in servicing our customers faster. . . . We have become true believers in the 5S concept (Sort, Set in Order, Shine, Standardize, Sustain) and have improved organization throughout the office. </a:t>
            </a:r>
          </a:p>
          <a:p>
            <a:pPr eaLnBrk="1" hangingPunct="1"/>
            <a:endParaRPr lang="en-US" altLang="ko-KR" i="1" dirty="0">
              <a:ea typeface="굴림" pitchFamily="34" charset="-127"/>
            </a:endParaRPr>
          </a:p>
          <a:p>
            <a:pPr eaLnBrk="1" hangingPunct="1"/>
            <a:r>
              <a:rPr lang="en-US" altLang="ko-KR" i="1" dirty="0">
                <a:ea typeface="굴림" pitchFamily="34" charset="-127"/>
              </a:rPr>
              <a:t>We focused our (lean) efforts on key document and supply storage areas and, so far, we have thrown away truckloads of stuff that was not being used. This has helped us to find space for the things we do use, and although we still have a ways to go, the visual controls we have put into place have definitely made it easier to find and manage what we need.”</a:t>
            </a:r>
          </a:p>
          <a:p>
            <a:pPr algn="r" eaLnBrk="1" hangingPunct="1">
              <a:buFont typeface="Symbol" pitchFamily="18" charset="2"/>
              <a:buNone/>
            </a:pPr>
            <a:r>
              <a:rPr lang="en-US" altLang="ko-KR" b="1" i="1" dirty="0" err="1">
                <a:ea typeface="굴림" pitchFamily="34" charset="-127"/>
              </a:rPr>
              <a:t>Norela</a:t>
            </a:r>
            <a:r>
              <a:rPr lang="en-US" altLang="ko-KR" b="1" i="1" dirty="0">
                <a:ea typeface="굴림" pitchFamily="34" charset="-127"/>
              </a:rPr>
              <a:t> Harrington</a:t>
            </a:r>
            <a:r>
              <a:rPr lang="en-US" altLang="ko-KR" b="1" dirty="0">
                <a:ea typeface="굴림" pitchFamily="34" charset="-127"/>
              </a:rPr>
              <a:t> - </a:t>
            </a:r>
            <a:r>
              <a:rPr lang="en-US" altLang="ko-KR" b="1" i="1" dirty="0">
                <a:ea typeface="굴림" pitchFamily="34" charset="-127"/>
              </a:rPr>
              <a:t>President, Bent River Machine</a:t>
            </a:r>
            <a:r>
              <a:rPr lang="en-US" altLang="ko-KR" i="1" dirty="0">
                <a:ea typeface="굴림" pitchFamily="34" charset="-127"/>
              </a:rPr>
              <a:t> </a:t>
            </a:r>
            <a:endParaRPr lang="en-US" i="1" dirty="0"/>
          </a:p>
        </p:txBody>
      </p:sp>
      <p:pic>
        <p:nvPicPr>
          <p:cNvPr id="1026" name="Picture 2" descr="Bent River Machine">
            <a:extLst>
              <a:ext uri="{FF2B5EF4-FFF2-40B4-BE49-F238E27FC236}">
                <a16:creationId xmlns:a16="http://schemas.microsoft.com/office/drawing/2014/main" id="{F0128505-11D4-8D3D-C843-9B22AEE476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0948" y="5411002"/>
            <a:ext cx="5094421" cy="1246187"/>
          </a:xfrm>
          <a:prstGeom prst="rect">
            <a:avLst/>
          </a:prstGeom>
          <a:solidFill>
            <a:schemeClr val="accent2"/>
          </a:solidFill>
          <a:ln>
            <a:solidFill>
              <a:schemeClr val="accent2">
                <a:lumMod val="75000"/>
              </a:schemeClr>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p:txBody>
          <a:bodyPr/>
          <a:lstStyle/>
          <a:p>
            <a:pPr eaLnBrk="1" hangingPunct="1">
              <a:defRPr/>
            </a:pPr>
            <a:r>
              <a:rPr lang="en-US"/>
              <a:t>Seven Lean Principles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2"/>
          <p:cNvSpPr>
            <a:spLocks noGrp="1" noChangeArrowheads="1"/>
          </p:cNvSpPr>
          <p:nvPr>
            <p:ph type="title"/>
          </p:nvPr>
        </p:nvSpPr>
        <p:spPr/>
        <p:txBody>
          <a:bodyPr/>
          <a:lstStyle/>
          <a:p>
            <a:pPr eaLnBrk="1" hangingPunct="1">
              <a:defRPr/>
            </a:pPr>
            <a:r>
              <a:rPr lang="en-US"/>
              <a:t>7 Key Lean Principles</a:t>
            </a:r>
            <a:endParaRPr lang="en-US" altLang="en-US"/>
          </a:p>
        </p:txBody>
      </p:sp>
      <p:sp>
        <p:nvSpPr>
          <p:cNvPr id="805893" name="Rectangle 5"/>
          <p:cNvSpPr>
            <a:spLocks noChangeArrowheads="1"/>
          </p:cNvSpPr>
          <p:nvPr/>
        </p:nvSpPr>
        <p:spPr bwMode="auto">
          <a:xfrm>
            <a:off x="212725" y="1066800"/>
            <a:ext cx="2454275" cy="457200"/>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800">
                <a:latin typeface="Arial Black" pitchFamily="34" charset="0"/>
              </a:rPr>
              <a:t>Value</a:t>
            </a:r>
          </a:p>
        </p:txBody>
      </p:sp>
      <p:sp>
        <p:nvSpPr>
          <p:cNvPr id="805894" name="Text Box 6"/>
          <p:cNvSpPr txBox="1">
            <a:spLocks noChangeArrowheads="1"/>
          </p:cNvSpPr>
          <p:nvPr/>
        </p:nvSpPr>
        <p:spPr bwMode="auto">
          <a:xfrm>
            <a:off x="1228725" y="1814513"/>
            <a:ext cx="2454275" cy="503237"/>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800">
                <a:latin typeface="Arial Black" pitchFamily="34" charset="0"/>
              </a:rPr>
              <a:t>Value Creation</a:t>
            </a:r>
          </a:p>
        </p:txBody>
      </p:sp>
      <p:sp>
        <p:nvSpPr>
          <p:cNvPr id="805895" name="Rectangle 7"/>
          <p:cNvSpPr>
            <a:spLocks noChangeArrowheads="1"/>
          </p:cNvSpPr>
          <p:nvPr/>
        </p:nvSpPr>
        <p:spPr bwMode="auto">
          <a:xfrm>
            <a:off x="2244725" y="2608263"/>
            <a:ext cx="2454275" cy="503237"/>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800">
                <a:latin typeface="Arial Black" pitchFamily="34" charset="0"/>
              </a:rPr>
              <a:t>Flow</a:t>
            </a:r>
          </a:p>
        </p:txBody>
      </p:sp>
      <p:sp>
        <p:nvSpPr>
          <p:cNvPr id="805896" name="Rectangle 8"/>
          <p:cNvSpPr>
            <a:spLocks noChangeArrowheads="1"/>
          </p:cNvSpPr>
          <p:nvPr/>
        </p:nvSpPr>
        <p:spPr bwMode="auto">
          <a:xfrm>
            <a:off x="3260725" y="3403600"/>
            <a:ext cx="2454275" cy="5032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800">
                <a:latin typeface="Arial Black" pitchFamily="34" charset="0"/>
              </a:rPr>
              <a:t>Pull </a:t>
            </a:r>
          </a:p>
        </p:txBody>
      </p:sp>
      <p:sp>
        <p:nvSpPr>
          <p:cNvPr id="805898" name="Rectangle 10"/>
          <p:cNvSpPr>
            <a:spLocks noChangeArrowheads="1"/>
          </p:cNvSpPr>
          <p:nvPr/>
        </p:nvSpPr>
        <p:spPr bwMode="auto">
          <a:xfrm>
            <a:off x="6308725" y="5646738"/>
            <a:ext cx="2454275" cy="609600"/>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800">
                <a:latin typeface="Arial Black" pitchFamily="34" charset="0"/>
              </a:rPr>
              <a:t>Continuous Improvement </a:t>
            </a:r>
          </a:p>
        </p:txBody>
      </p:sp>
      <p:sp>
        <p:nvSpPr>
          <p:cNvPr id="805900" name="Text Box 12"/>
          <p:cNvSpPr txBox="1">
            <a:spLocks noChangeArrowheads="1"/>
          </p:cNvSpPr>
          <p:nvPr/>
        </p:nvSpPr>
        <p:spPr bwMode="auto">
          <a:xfrm>
            <a:off x="4276725" y="4197350"/>
            <a:ext cx="3343275" cy="601662"/>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800" dirty="0">
                <a:latin typeface="Arial Black" pitchFamily="34" charset="0"/>
              </a:rPr>
              <a:t>Roles, Responsibilities and Culture</a:t>
            </a:r>
          </a:p>
        </p:txBody>
      </p:sp>
      <p:sp>
        <p:nvSpPr>
          <p:cNvPr id="805908" name="Rectangle 20"/>
          <p:cNvSpPr>
            <a:spLocks noChangeArrowheads="1"/>
          </p:cNvSpPr>
          <p:nvPr/>
        </p:nvSpPr>
        <p:spPr bwMode="auto">
          <a:xfrm>
            <a:off x="5292725" y="5003800"/>
            <a:ext cx="2454275" cy="5032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800">
                <a:latin typeface="Arial Black" pitchFamily="34" charset="0"/>
              </a:rPr>
              <a:t>Goal Alignment</a:t>
            </a:r>
          </a:p>
        </p:txBody>
      </p:sp>
      <p:grpSp>
        <p:nvGrpSpPr>
          <p:cNvPr id="805921" name="Group 33"/>
          <p:cNvGrpSpPr>
            <a:grpSpLocks/>
          </p:cNvGrpSpPr>
          <p:nvPr/>
        </p:nvGrpSpPr>
        <p:grpSpPr bwMode="auto">
          <a:xfrm>
            <a:off x="5943601" y="990600"/>
            <a:ext cx="2590801" cy="2971800"/>
            <a:chOff x="3744" y="624"/>
            <a:chExt cx="1632" cy="1872"/>
          </a:xfrm>
        </p:grpSpPr>
        <p:sp>
          <p:nvSpPr>
            <p:cNvPr id="19470" name="AutoShape 29"/>
            <p:cNvSpPr>
              <a:spLocks/>
            </p:cNvSpPr>
            <p:nvPr/>
          </p:nvSpPr>
          <p:spPr bwMode="auto">
            <a:xfrm>
              <a:off x="3744" y="624"/>
              <a:ext cx="384" cy="1872"/>
            </a:xfrm>
            <a:prstGeom prst="rightBrace">
              <a:avLst>
                <a:gd name="adj1" fmla="val 40625"/>
                <a:gd name="adj2" fmla="val 50000"/>
              </a:avLst>
            </a:prstGeom>
            <a:noFill/>
            <a:ln w="57150">
              <a:solidFill>
                <a:srgbClr val="00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71" name="Text Box 30"/>
            <p:cNvSpPr txBox="1">
              <a:spLocks noChangeArrowheads="1"/>
            </p:cNvSpPr>
            <p:nvPr/>
          </p:nvSpPr>
          <p:spPr bwMode="auto">
            <a:xfrm>
              <a:off x="4185" y="1392"/>
              <a:ext cx="1191" cy="384"/>
            </a:xfrm>
            <a:prstGeom prst="rect">
              <a:avLst/>
            </a:prstGeom>
            <a:solidFill>
              <a:srgbClr val="FFFF99"/>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1700" b="1" dirty="0">
                  <a:latin typeface="Arial" pitchFamily="34" charset="0"/>
                </a:rPr>
                <a:t>“Hard” Side of Lean</a:t>
              </a:r>
            </a:p>
          </p:txBody>
        </p:sp>
      </p:grpSp>
      <p:grpSp>
        <p:nvGrpSpPr>
          <p:cNvPr id="805922" name="Group 34"/>
          <p:cNvGrpSpPr>
            <a:grpSpLocks/>
          </p:cNvGrpSpPr>
          <p:nvPr/>
        </p:nvGrpSpPr>
        <p:grpSpPr bwMode="auto">
          <a:xfrm>
            <a:off x="1371600" y="4114800"/>
            <a:ext cx="2743200" cy="2286000"/>
            <a:chOff x="864" y="2592"/>
            <a:chExt cx="1728" cy="1440"/>
          </a:xfrm>
        </p:grpSpPr>
        <p:sp>
          <p:nvSpPr>
            <p:cNvPr id="19468" name="AutoShape 31"/>
            <p:cNvSpPr>
              <a:spLocks/>
            </p:cNvSpPr>
            <p:nvPr/>
          </p:nvSpPr>
          <p:spPr bwMode="auto">
            <a:xfrm flipH="1">
              <a:off x="2208" y="2592"/>
              <a:ext cx="384" cy="1440"/>
            </a:xfrm>
            <a:prstGeom prst="rightBrace">
              <a:avLst>
                <a:gd name="adj1" fmla="val 31250"/>
                <a:gd name="adj2" fmla="val 50000"/>
              </a:avLst>
            </a:prstGeom>
            <a:noFill/>
            <a:ln w="57150">
              <a:solidFill>
                <a:srgbClr val="00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69" name="Text Box 32"/>
            <p:cNvSpPr txBox="1">
              <a:spLocks noChangeArrowheads="1"/>
            </p:cNvSpPr>
            <p:nvPr/>
          </p:nvSpPr>
          <p:spPr bwMode="auto">
            <a:xfrm>
              <a:off x="864" y="3120"/>
              <a:ext cx="1191" cy="384"/>
            </a:xfrm>
            <a:prstGeom prst="rect">
              <a:avLst/>
            </a:prstGeom>
            <a:solidFill>
              <a:srgbClr val="FFFF99"/>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1700" b="1" dirty="0">
                  <a:latin typeface="Arial" pitchFamily="34" charset="0"/>
                </a:rPr>
                <a:t>“Soft” Side of Lean</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05893"/>
                                        </p:tgtEl>
                                        <p:attrNameLst>
                                          <p:attrName>style.visibility</p:attrName>
                                        </p:attrNameLst>
                                      </p:cBhvr>
                                      <p:to>
                                        <p:strVal val="visible"/>
                                      </p:to>
                                    </p:set>
                                    <p:animEffect transition="in" filter="diamond(in)">
                                      <p:cBhvr>
                                        <p:cTn id="7" dur="1000"/>
                                        <p:tgtEl>
                                          <p:spTgt spid="8058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805894"/>
                                        </p:tgtEl>
                                        <p:attrNameLst>
                                          <p:attrName>style.visibility</p:attrName>
                                        </p:attrNameLst>
                                      </p:cBhvr>
                                      <p:to>
                                        <p:strVal val="visible"/>
                                      </p:to>
                                    </p:set>
                                    <p:anim calcmode="lin" valueType="num">
                                      <p:cBhvr>
                                        <p:cTn id="12" dur="500" fill="hold"/>
                                        <p:tgtEl>
                                          <p:spTgt spid="805894"/>
                                        </p:tgtEl>
                                        <p:attrNameLst>
                                          <p:attrName>ppt_w</p:attrName>
                                        </p:attrNameLst>
                                      </p:cBhvr>
                                      <p:tavLst>
                                        <p:tav tm="0">
                                          <p:val>
                                            <p:fltVal val="0"/>
                                          </p:val>
                                        </p:tav>
                                        <p:tav tm="100000">
                                          <p:val>
                                            <p:strVal val="#ppt_w"/>
                                          </p:val>
                                        </p:tav>
                                      </p:tavLst>
                                    </p:anim>
                                    <p:anim calcmode="lin" valueType="num">
                                      <p:cBhvr>
                                        <p:cTn id="13" dur="500" fill="hold"/>
                                        <p:tgtEl>
                                          <p:spTgt spid="805894"/>
                                        </p:tgtEl>
                                        <p:attrNameLst>
                                          <p:attrName>ppt_h</p:attrName>
                                        </p:attrNameLst>
                                      </p:cBhvr>
                                      <p:tavLst>
                                        <p:tav tm="0">
                                          <p:val>
                                            <p:fltVal val="0"/>
                                          </p:val>
                                        </p:tav>
                                        <p:tav tm="100000">
                                          <p:val>
                                            <p:strVal val="#ppt_h"/>
                                          </p:val>
                                        </p:tav>
                                      </p:tavLst>
                                    </p:anim>
                                    <p:anim calcmode="lin" valueType="num">
                                      <p:cBhvr>
                                        <p:cTn id="14" dur="500" fill="hold"/>
                                        <p:tgtEl>
                                          <p:spTgt spid="805894"/>
                                        </p:tgtEl>
                                        <p:attrNameLst>
                                          <p:attrName>style.rotation</p:attrName>
                                        </p:attrNameLst>
                                      </p:cBhvr>
                                      <p:tavLst>
                                        <p:tav tm="0">
                                          <p:val>
                                            <p:fltVal val="360"/>
                                          </p:val>
                                        </p:tav>
                                        <p:tav tm="100000">
                                          <p:val>
                                            <p:fltVal val="0"/>
                                          </p:val>
                                        </p:tav>
                                      </p:tavLst>
                                    </p:anim>
                                    <p:animEffect transition="in" filter="fade">
                                      <p:cBhvr>
                                        <p:cTn id="15" dur="500"/>
                                        <p:tgtEl>
                                          <p:spTgt spid="80589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805895"/>
                                        </p:tgtEl>
                                        <p:attrNameLst>
                                          <p:attrName>style.visibility</p:attrName>
                                        </p:attrNameLst>
                                      </p:cBhvr>
                                      <p:to>
                                        <p:strVal val="visible"/>
                                      </p:to>
                                    </p:set>
                                    <p:anim calcmode="lin" valueType="num">
                                      <p:cBhvr>
                                        <p:cTn id="20" dur="500" fill="hold"/>
                                        <p:tgtEl>
                                          <p:spTgt spid="805895"/>
                                        </p:tgtEl>
                                        <p:attrNameLst>
                                          <p:attrName>ppt_w</p:attrName>
                                        </p:attrNameLst>
                                      </p:cBhvr>
                                      <p:tavLst>
                                        <p:tav tm="0">
                                          <p:val>
                                            <p:fltVal val="0"/>
                                          </p:val>
                                        </p:tav>
                                        <p:tav tm="100000">
                                          <p:val>
                                            <p:strVal val="#ppt_w"/>
                                          </p:val>
                                        </p:tav>
                                      </p:tavLst>
                                    </p:anim>
                                    <p:anim calcmode="lin" valueType="num">
                                      <p:cBhvr>
                                        <p:cTn id="21" dur="500" fill="hold"/>
                                        <p:tgtEl>
                                          <p:spTgt spid="805895"/>
                                        </p:tgtEl>
                                        <p:attrNameLst>
                                          <p:attrName>ppt_h</p:attrName>
                                        </p:attrNameLst>
                                      </p:cBhvr>
                                      <p:tavLst>
                                        <p:tav tm="0">
                                          <p:val>
                                            <p:fltVal val="0"/>
                                          </p:val>
                                        </p:tav>
                                        <p:tav tm="100000">
                                          <p:val>
                                            <p:strVal val="#ppt_h"/>
                                          </p:val>
                                        </p:tav>
                                      </p:tavLst>
                                    </p:anim>
                                    <p:anim calcmode="lin" valueType="num">
                                      <p:cBhvr>
                                        <p:cTn id="22" dur="500" fill="hold"/>
                                        <p:tgtEl>
                                          <p:spTgt spid="805895"/>
                                        </p:tgtEl>
                                        <p:attrNameLst>
                                          <p:attrName>style.rotation</p:attrName>
                                        </p:attrNameLst>
                                      </p:cBhvr>
                                      <p:tavLst>
                                        <p:tav tm="0">
                                          <p:val>
                                            <p:fltVal val="360"/>
                                          </p:val>
                                        </p:tav>
                                        <p:tav tm="100000">
                                          <p:val>
                                            <p:fltVal val="0"/>
                                          </p:val>
                                        </p:tav>
                                      </p:tavLst>
                                    </p:anim>
                                    <p:animEffect transition="in" filter="fade">
                                      <p:cBhvr>
                                        <p:cTn id="23" dur="500"/>
                                        <p:tgtEl>
                                          <p:spTgt spid="80589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805896"/>
                                        </p:tgtEl>
                                        <p:attrNameLst>
                                          <p:attrName>style.visibility</p:attrName>
                                        </p:attrNameLst>
                                      </p:cBhvr>
                                      <p:to>
                                        <p:strVal val="visible"/>
                                      </p:to>
                                    </p:set>
                                    <p:anim calcmode="lin" valueType="num">
                                      <p:cBhvr>
                                        <p:cTn id="28" dur="500" fill="hold"/>
                                        <p:tgtEl>
                                          <p:spTgt spid="805896"/>
                                        </p:tgtEl>
                                        <p:attrNameLst>
                                          <p:attrName>ppt_w</p:attrName>
                                        </p:attrNameLst>
                                      </p:cBhvr>
                                      <p:tavLst>
                                        <p:tav tm="0">
                                          <p:val>
                                            <p:fltVal val="0"/>
                                          </p:val>
                                        </p:tav>
                                        <p:tav tm="100000">
                                          <p:val>
                                            <p:strVal val="#ppt_w"/>
                                          </p:val>
                                        </p:tav>
                                      </p:tavLst>
                                    </p:anim>
                                    <p:anim calcmode="lin" valueType="num">
                                      <p:cBhvr>
                                        <p:cTn id="29" dur="500" fill="hold"/>
                                        <p:tgtEl>
                                          <p:spTgt spid="805896"/>
                                        </p:tgtEl>
                                        <p:attrNameLst>
                                          <p:attrName>ppt_h</p:attrName>
                                        </p:attrNameLst>
                                      </p:cBhvr>
                                      <p:tavLst>
                                        <p:tav tm="0">
                                          <p:val>
                                            <p:fltVal val="0"/>
                                          </p:val>
                                        </p:tav>
                                        <p:tav tm="100000">
                                          <p:val>
                                            <p:strVal val="#ppt_h"/>
                                          </p:val>
                                        </p:tav>
                                      </p:tavLst>
                                    </p:anim>
                                    <p:anim calcmode="lin" valueType="num">
                                      <p:cBhvr>
                                        <p:cTn id="30" dur="500" fill="hold"/>
                                        <p:tgtEl>
                                          <p:spTgt spid="805896"/>
                                        </p:tgtEl>
                                        <p:attrNameLst>
                                          <p:attrName>style.rotation</p:attrName>
                                        </p:attrNameLst>
                                      </p:cBhvr>
                                      <p:tavLst>
                                        <p:tav tm="0">
                                          <p:val>
                                            <p:fltVal val="360"/>
                                          </p:val>
                                        </p:tav>
                                        <p:tav tm="100000">
                                          <p:val>
                                            <p:fltVal val="0"/>
                                          </p:val>
                                        </p:tav>
                                      </p:tavLst>
                                    </p:anim>
                                    <p:animEffect transition="in" filter="fade">
                                      <p:cBhvr>
                                        <p:cTn id="31" dur="500"/>
                                        <p:tgtEl>
                                          <p:spTgt spid="80589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805921"/>
                                        </p:tgtEl>
                                        <p:attrNameLst>
                                          <p:attrName>style.visibility</p:attrName>
                                        </p:attrNameLst>
                                      </p:cBhvr>
                                      <p:to>
                                        <p:strVal val="visible"/>
                                      </p:to>
                                    </p:set>
                                    <p:animEffect transition="in" filter="wipe(left)">
                                      <p:cBhvr>
                                        <p:cTn id="36" dur="500"/>
                                        <p:tgtEl>
                                          <p:spTgt spid="80592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805900"/>
                                        </p:tgtEl>
                                        <p:attrNameLst>
                                          <p:attrName>style.visibility</p:attrName>
                                        </p:attrNameLst>
                                      </p:cBhvr>
                                      <p:to>
                                        <p:strVal val="visible"/>
                                      </p:to>
                                    </p:set>
                                    <p:animEffect transition="in" filter="diamond(in)">
                                      <p:cBhvr>
                                        <p:cTn id="41" dur="1000"/>
                                        <p:tgtEl>
                                          <p:spTgt spid="80590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9" presetClass="entr" presetSubtype="0" decel="100000" fill="hold" grpId="0" nodeType="clickEffect">
                                  <p:stCondLst>
                                    <p:cond delay="0"/>
                                  </p:stCondLst>
                                  <p:childTnLst>
                                    <p:set>
                                      <p:cBhvr>
                                        <p:cTn id="45" dur="1" fill="hold">
                                          <p:stCondLst>
                                            <p:cond delay="0"/>
                                          </p:stCondLst>
                                        </p:cTn>
                                        <p:tgtEl>
                                          <p:spTgt spid="805908"/>
                                        </p:tgtEl>
                                        <p:attrNameLst>
                                          <p:attrName>style.visibility</p:attrName>
                                        </p:attrNameLst>
                                      </p:cBhvr>
                                      <p:to>
                                        <p:strVal val="visible"/>
                                      </p:to>
                                    </p:set>
                                    <p:anim calcmode="lin" valueType="num">
                                      <p:cBhvr>
                                        <p:cTn id="46" dur="500" fill="hold"/>
                                        <p:tgtEl>
                                          <p:spTgt spid="805908"/>
                                        </p:tgtEl>
                                        <p:attrNameLst>
                                          <p:attrName>ppt_w</p:attrName>
                                        </p:attrNameLst>
                                      </p:cBhvr>
                                      <p:tavLst>
                                        <p:tav tm="0">
                                          <p:val>
                                            <p:fltVal val="0"/>
                                          </p:val>
                                        </p:tav>
                                        <p:tav tm="100000">
                                          <p:val>
                                            <p:strVal val="#ppt_w"/>
                                          </p:val>
                                        </p:tav>
                                      </p:tavLst>
                                    </p:anim>
                                    <p:anim calcmode="lin" valueType="num">
                                      <p:cBhvr>
                                        <p:cTn id="47" dur="500" fill="hold"/>
                                        <p:tgtEl>
                                          <p:spTgt spid="805908"/>
                                        </p:tgtEl>
                                        <p:attrNameLst>
                                          <p:attrName>ppt_h</p:attrName>
                                        </p:attrNameLst>
                                      </p:cBhvr>
                                      <p:tavLst>
                                        <p:tav tm="0">
                                          <p:val>
                                            <p:fltVal val="0"/>
                                          </p:val>
                                        </p:tav>
                                        <p:tav tm="100000">
                                          <p:val>
                                            <p:strVal val="#ppt_h"/>
                                          </p:val>
                                        </p:tav>
                                      </p:tavLst>
                                    </p:anim>
                                    <p:anim calcmode="lin" valueType="num">
                                      <p:cBhvr>
                                        <p:cTn id="48" dur="500" fill="hold"/>
                                        <p:tgtEl>
                                          <p:spTgt spid="805908"/>
                                        </p:tgtEl>
                                        <p:attrNameLst>
                                          <p:attrName>style.rotation</p:attrName>
                                        </p:attrNameLst>
                                      </p:cBhvr>
                                      <p:tavLst>
                                        <p:tav tm="0">
                                          <p:val>
                                            <p:fltVal val="360"/>
                                          </p:val>
                                        </p:tav>
                                        <p:tav tm="100000">
                                          <p:val>
                                            <p:fltVal val="0"/>
                                          </p:val>
                                        </p:tav>
                                      </p:tavLst>
                                    </p:anim>
                                    <p:animEffect transition="in" filter="fade">
                                      <p:cBhvr>
                                        <p:cTn id="49" dur="500"/>
                                        <p:tgtEl>
                                          <p:spTgt spid="805908"/>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805898"/>
                                        </p:tgtEl>
                                        <p:attrNameLst>
                                          <p:attrName>style.visibility</p:attrName>
                                        </p:attrNameLst>
                                      </p:cBhvr>
                                      <p:to>
                                        <p:strVal val="visible"/>
                                      </p:to>
                                    </p:set>
                                    <p:animEffect transition="in" filter="checkerboard(across)">
                                      <p:cBhvr>
                                        <p:cTn id="54" dur="500"/>
                                        <p:tgtEl>
                                          <p:spTgt spid="805898"/>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805922"/>
                                        </p:tgtEl>
                                        <p:attrNameLst>
                                          <p:attrName>style.visibility</p:attrName>
                                        </p:attrNameLst>
                                      </p:cBhvr>
                                      <p:to>
                                        <p:strVal val="visible"/>
                                      </p:to>
                                    </p:set>
                                    <p:animEffect transition="in" filter="wipe(left)">
                                      <p:cBhvr>
                                        <p:cTn id="59" dur="500"/>
                                        <p:tgtEl>
                                          <p:spTgt spid="805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5893" grpId="0" animBg="1"/>
      <p:bldP spid="805894" grpId="0" animBg="1"/>
      <p:bldP spid="805895" grpId="0" animBg="1"/>
      <p:bldP spid="805896" grpId="0" animBg="1"/>
      <p:bldP spid="805898" grpId="0" animBg="1"/>
      <p:bldP spid="805900" grpId="0" animBg="1"/>
      <p:bldP spid="80590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8" name="Rectangle 4"/>
          <p:cNvSpPr>
            <a:spLocks noGrp="1" noChangeArrowheads="1"/>
          </p:cNvSpPr>
          <p:nvPr>
            <p:ph type="ctrTitle"/>
          </p:nvPr>
        </p:nvSpPr>
        <p:spPr/>
        <p:txBody>
          <a:bodyPr/>
          <a:lstStyle/>
          <a:p>
            <a:pPr eaLnBrk="1" hangingPunct="1">
              <a:defRPr/>
            </a:pPr>
            <a:r>
              <a:rPr lang="en-US" sz="3200" dirty="0"/>
              <a:t>Value &amp; Value Creation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p:cNvSpPr>
            <a:spLocks noGrp="1" noChangeArrowheads="1"/>
          </p:cNvSpPr>
          <p:nvPr>
            <p:ph type="title"/>
          </p:nvPr>
        </p:nvSpPr>
        <p:spPr/>
        <p:txBody>
          <a:bodyPr/>
          <a:lstStyle/>
          <a:p>
            <a:pPr eaLnBrk="1" hangingPunct="1">
              <a:defRPr/>
            </a:pPr>
            <a:r>
              <a:rPr lang="en-US"/>
              <a:t>Value</a:t>
            </a:r>
          </a:p>
        </p:txBody>
      </p:sp>
      <p:sp>
        <p:nvSpPr>
          <p:cNvPr id="21507" name="Rectangle 3"/>
          <p:cNvSpPr>
            <a:spLocks noGrp="1" noChangeArrowheads="1"/>
          </p:cNvSpPr>
          <p:nvPr>
            <p:ph type="body" idx="1"/>
          </p:nvPr>
        </p:nvSpPr>
        <p:spPr>
          <a:xfrm>
            <a:off x="304800" y="914400"/>
            <a:ext cx="8451850" cy="4876800"/>
          </a:xfrm>
        </p:spPr>
        <p:txBody>
          <a:bodyPr/>
          <a:lstStyle/>
          <a:p>
            <a:pPr eaLnBrk="1" hangingPunct="1"/>
            <a:r>
              <a:rPr lang="en-US"/>
              <a:t>Value is </a:t>
            </a:r>
            <a:r>
              <a:rPr lang="en-US" b="1"/>
              <a:t>always</a:t>
            </a:r>
            <a:r>
              <a:rPr lang="en-US"/>
              <a:t> defined from the </a:t>
            </a:r>
            <a:r>
              <a:rPr lang="en-US" b="1"/>
              <a:t>customer’s</a:t>
            </a:r>
            <a:r>
              <a:rPr lang="en-US"/>
              <a:t> perspective.</a:t>
            </a:r>
          </a:p>
          <a:p>
            <a:pPr eaLnBrk="1" hangingPunct="1"/>
            <a:endParaRPr lang="en-US"/>
          </a:p>
          <a:p>
            <a:pPr eaLnBrk="1" hangingPunct="1"/>
            <a:r>
              <a:rPr lang="en-US"/>
              <a:t>It’s </a:t>
            </a:r>
            <a:r>
              <a:rPr lang="en-US" b="1"/>
              <a:t>Value-Added</a:t>
            </a:r>
            <a:r>
              <a:rPr lang="en-US"/>
              <a:t> if:</a:t>
            </a:r>
          </a:p>
          <a:p>
            <a:pPr lvl="1" eaLnBrk="1" hangingPunct="1"/>
            <a:r>
              <a:rPr lang="en-US"/>
              <a:t>Customer recognizes the value</a:t>
            </a:r>
          </a:p>
          <a:p>
            <a:pPr lvl="1" eaLnBrk="1" hangingPunct="1"/>
            <a:r>
              <a:rPr lang="en-US"/>
              <a:t>Changes the product </a:t>
            </a:r>
            <a:r>
              <a:rPr lang="en-US" i="1"/>
              <a:t>toward</a:t>
            </a:r>
            <a:r>
              <a:rPr lang="en-US"/>
              <a:t> the goal, and</a:t>
            </a:r>
          </a:p>
          <a:p>
            <a:pPr lvl="1" eaLnBrk="1" hangingPunct="1"/>
            <a:r>
              <a:rPr lang="en-US"/>
              <a:t>Done right the first time</a:t>
            </a:r>
          </a:p>
          <a:p>
            <a:pPr lvl="1" eaLnBrk="1" hangingPunct="1">
              <a:buFontTx/>
              <a:buNone/>
            </a:pPr>
            <a:r>
              <a:rPr lang="en-US"/>
              <a:t>OR</a:t>
            </a:r>
          </a:p>
          <a:p>
            <a:pPr lvl="1" eaLnBrk="1" hangingPunct="1"/>
            <a:r>
              <a:rPr lang="en-US"/>
              <a:t>Required by law, regulation, or contract, or for Health, Safety &amp; Environmental or ethical considerations</a:t>
            </a:r>
          </a:p>
        </p:txBody>
      </p:sp>
      <p:pic>
        <p:nvPicPr>
          <p:cNvPr id="21508" name="Picture 5" descr="MCj0280517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6288" y="4191000"/>
            <a:ext cx="2601912"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ChangeArrowheads="1"/>
          </p:cNvSpPr>
          <p:nvPr>
            <p:ph type="title"/>
          </p:nvPr>
        </p:nvSpPr>
        <p:spPr/>
        <p:txBody>
          <a:bodyPr/>
          <a:lstStyle/>
          <a:p>
            <a:pPr eaLnBrk="1" hangingPunct="1">
              <a:defRPr/>
            </a:pPr>
            <a:r>
              <a:rPr lang="en-US"/>
              <a:t>Objectives</a:t>
            </a:r>
          </a:p>
        </p:txBody>
      </p:sp>
      <p:sp>
        <p:nvSpPr>
          <p:cNvPr id="4099" name="Rectangle 3"/>
          <p:cNvSpPr>
            <a:spLocks noGrp="1" noChangeArrowheads="1"/>
          </p:cNvSpPr>
          <p:nvPr>
            <p:ph type="body" idx="1"/>
          </p:nvPr>
        </p:nvSpPr>
        <p:spPr/>
        <p:txBody>
          <a:bodyPr/>
          <a:lstStyle/>
          <a:p>
            <a:pPr eaLnBrk="1" hangingPunct="1"/>
            <a:r>
              <a:rPr lang="en-US" altLang="ja-JP">
                <a:ea typeface="ＭＳ Ｐゴシック" pitchFamily="34" charset="-128"/>
              </a:rPr>
              <a:t>Participants will learn how lean has been applied by manufacturing &amp; service organizations to obtain a competitive advantage.  </a:t>
            </a:r>
          </a:p>
          <a:p>
            <a:pPr eaLnBrk="1" hangingPunct="1"/>
            <a:endParaRPr lang="en-US" altLang="ja-JP">
              <a:ea typeface="ＭＳ Ｐゴシック" pitchFamily="34" charset="-128"/>
            </a:endParaRPr>
          </a:p>
          <a:p>
            <a:pPr eaLnBrk="1" hangingPunct="1"/>
            <a:r>
              <a:rPr lang="en-US" altLang="ja-JP">
                <a:ea typeface="ＭＳ Ｐゴシック" pitchFamily="34" charset="-128"/>
              </a:rPr>
              <a:t>They will explore the 7 key lean principles and learn how to identify the 8 sources of waste or </a:t>
            </a:r>
            <a:r>
              <a:rPr lang="en-US" altLang="ja-JP" i="1">
                <a:ea typeface="ＭＳ Ｐゴシック" pitchFamily="34" charset="-128"/>
              </a:rPr>
              <a:t>muda</a:t>
            </a:r>
            <a:r>
              <a:rPr lang="en-US" altLang="ja-JP">
                <a:ea typeface="ＭＳ Ｐゴシック" pitchFamily="34" charset="-128"/>
              </a:rPr>
              <a:t> in their business processes. </a:t>
            </a:r>
          </a:p>
          <a:p>
            <a:pPr eaLnBrk="1" hangingPunct="1"/>
            <a:endParaRPr lang="en-US" altLang="ja-JP">
              <a:ea typeface="ＭＳ Ｐゴシック" pitchFamily="34" charset="-128"/>
            </a:endParaRPr>
          </a:p>
          <a:p>
            <a:pPr eaLnBrk="1" hangingPunct="1"/>
            <a:r>
              <a:rPr lang="en-US" altLang="ja-JP">
                <a:ea typeface="ＭＳ Ｐゴシック" pitchFamily="34" charset="-128"/>
              </a:rPr>
              <a:t>Participants will learn how to apply lean principles to a “production process.”</a:t>
            </a:r>
          </a:p>
          <a:p>
            <a:pPr eaLnBrk="1" hangingPunct="1"/>
            <a:endParaRPr lang="en-US" altLang="ja-JP">
              <a:ea typeface="ＭＳ Ｐゴシック" pitchFamily="34" charset="-128"/>
            </a:endParaRPr>
          </a:p>
          <a:p>
            <a:pPr eaLnBrk="1" hangingPunct="1"/>
            <a:r>
              <a:rPr lang="en-US" altLang="ja-JP">
                <a:ea typeface="ＭＳ Ｐゴシック" pitchFamily="34" charset="-128"/>
              </a:rPr>
              <a:t>Key principles we will focus on:</a:t>
            </a:r>
          </a:p>
          <a:p>
            <a:pPr lvl="1" eaLnBrk="1" hangingPunct="1"/>
            <a:r>
              <a:rPr lang="en-US"/>
              <a:t>Customer Value</a:t>
            </a:r>
          </a:p>
          <a:p>
            <a:pPr lvl="1" eaLnBrk="1" hangingPunct="1"/>
            <a:r>
              <a:rPr lang="en-US"/>
              <a:t>Value Streams</a:t>
            </a:r>
          </a:p>
          <a:p>
            <a:pPr lvl="1" eaLnBrk="1" hangingPunct="1"/>
            <a:r>
              <a:rPr lang="en-US"/>
              <a:t>Process Flow</a:t>
            </a:r>
          </a:p>
          <a:p>
            <a:pPr lvl="1" eaLnBrk="1" hangingPunct="1"/>
            <a:r>
              <a:rPr lang="en-US"/>
              <a:t>Pull Systems</a:t>
            </a:r>
          </a:p>
          <a:p>
            <a:pPr lvl="1" eaLnBrk="1" hangingPunct="1"/>
            <a:r>
              <a:rPr lang="en-US"/>
              <a:t>Error-proofing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2"/>
          <p:cNvSpPr>
            <a:spLocks noGrp="1" noChangeArrowheads="1"/>
          </p:cNvSpPr>
          <p:nvPr>
            <p:ph type="title"/>
          </p:nvPr>
        </p:nvSpPr>
        <p:spPr/>
        <p:txBody>
          <a:bodyPr/>
          <a:lstStyle/>
          <a:p>
            <a:pPr eaLnBrk="1" hangingPunct="1">
              <a:defRPr/>
            </a:pPr>
            <a:r>
              <a:rPr lang="en-US"/>
              <a:t>Exercise: Value-Add – Cup o’ Joe </a:t>
            </a:r>
          </a:p>
        </p:txBody>
      </p:sp>
      <p:graphicFrame>
        <p:nvGraphicFramePr>
          <p:cNvPr id="878614" name="Group 22"/>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Define what the customer “values” from a cup of coffee</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Brainstorm a list of needs that you have for which coffee is a useful product.</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What characteristics of the cup of coffee meet these needs?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p:txBody>
          <a:bodyPr/>
          <a:lstStyle/>
          <a:p>
            <a:pPr eaLnBrk="1" hangingPunct="1">
              <a:defRPr/>
            </a:pPr>
            <a:r>
              <a:rPr lang="en-US"/>
              <a:t>Value Analysis</a:t>
            </a:r>
          </a:p>
        </p:txBody>
      </p:sp>
      <p:sp>
        <p:nvSpPr>
          <p:cNvPr id="23555" name="Rectangle 3"/>
          <p:cNvSpPr>
            <a:spLocks noGrp="1" noChangeArrowheads="1"/>
          </p:cNvSpPr>
          <p:nvPr>
            <p:ph type="body" idx="1"/>
          </p:nvPr>
        </p:nvSpPr>
        <p:spPr/>
        <p:txBody>
          <a:bodyPr/>
          <a:lstStyle/>
          <a:p>
            <a:pPr eaLnBrk="1" hangingPunct="1"/>
            <a:r>
              <a:rPr lang="en-US" dirty="0"/>
              <a:t>First, challenge the product – “</a:t>
            </a:r>
            <a:r>
              <a:rPr lang="en-US" i="1" dirty="0"/>
              <a:t>How can this product be redesigned to maintain quality while reducing manufacturing costs?”</a:t>
            </a:r>
          </a:p>
          <a:p>
            <a:pPr eaLnBrk="1" hangingPunct="1"/>
            <a:endParaRPr lang="en-US" dirty="0"/>
          </a:p>
          <a:p>
            <a:pPr eaLnBrk="1" hangingPunct="1"/>
            <a:r>
              <a:rPr lang="en-US" dirty="0"/>
              <a:t>Techniques:</a:t>
            </a:r>
          </a:p>
          <a:p>
            <a:pPr lvl="1" eaLnBrk="1" hangingPunct="1"/>
            <a:r>
              <a:rPr lang="en-US" dirty="0"/>
              <a:t>Design for Assembly</a:t>
            </a:r>
          </a:p>
          <a:p>
            <a:pPr lvl="1" eaLnBrk="1" hangingPunct="1"/>
            <a:r>
              <a:rPr lang="en-US" dirty="0"/>
              <a:t>Design for Manufacturing</a:t>
            </a:r>
          </a:p>
          <a:p>
            <a:pPr lvl="1" eaLnBrk="1" hangingPunct="1"/>
            <a:r>
              <a:rPr lang="en-US" dirty="0"/>
              <a:t>Value Engineering</a:t>
            </a:r>
          </a:p>
          <a:p>
            <a:pPr lvl="1" eaLnBrk="1" hangingPunct="1"/>
            <a:endParaRPr lang="en-US" dirty="0"/>
          </a:p>
          <a:p>
            <a:pPr eaLnBrk="1" hangingPunct="1"/>
            <a:r>
              <a:rPr lang="en-US" b="1" i="1" dirty="0"/>
              <a:t>Product Example</a:t>
            </a:r>
            <a:r>
              <a:rPr lang="en-US" dirty="0"/>
              <a:t>: Instead of screws to hold to parts together, consider a press-fit, Black &amp; Decker standardized tool motor</a:t>
            </a:r>
          </a:p>
          <a:p>
            <a:pPr eaLnBrk="1" hangingPunct="1"/>
            <a:endParaRPr lang="en-US" dirty="0"/>
          </a:p>
          <a:p>
            <a:pPr eaLnBrk="1" hangingPunct="1"/>
            <a:r>
              <a:rPr lang="en-US" b="1" i="1" dirty="0"/>
              <a:t>Service Example</a:t>
            </a:r>
            <a:r>
              <a:rPr lang="en-US" dirty="0"/>
              <a:t>: The same data fields appeared multiple times in multiple paper documents – design a web-service where the data is entered only once.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9" name="Object 2"/>
          <p:cNvGraphicFramePr>
            <a:graphicFrameLocks noChangeAspect="1"/>
          </p:cNvGraphicFramePr>
          <p:nvPr/>
        </p:nvGraphicFramePr>
        <p:xfrm>
          <a:off x="403225" y="1200150"/>
          <a:ext cx="1958975" cy="1939925"/>
        </p:xfrm>
        <a:graphic>
          <a:graphicData uri="http://schemas.openxmlformats.org/presentationml/2006/ole">
            <mc:AlternateContent xmlns:mc="http://schemas.openxmlformats.org/markup-compatibility/2006">
              <mc:Choice xmlns:v="urn:schemas-microsoft-com:vml" Requires="v">
                <p:oleObj name="Bitmap Image" r:id="rId3" imgW="4095238" imgH="3742857" progId="Paint.Picture">
                  <p:embed/>
                </p:oleObj>
              </mc:Choice>
              <mc:Fallback>
                <p:oleObj name="Bitmap Image" r:id="rId3" imgW="4095238" imgH="3742857" progId="Paint.Picture">
                  <p:embed/>
                  <p:pic>
                    <p:nvPicPr>
                      <p:cNvPr id="24579" name="Object 2"/>
                      <p:cNvPicPr>
                        <a:picLocks noChangeAspect="1" noChangeArrowheads="1"/>
                      </p:cNvPicPr>
                      <p:nvPr/>
                    </p:nvPicPr>
                    <p:blipFill>
                      <a:blip r:embed="rId4">
                        <a:lum bright="20000"/>
                        <a:extLst>
                          <a:ext uri="{28A0092B-C50C-407E-A947-70E740481C1C}">
                            <a14:useLocalDpi xmlns:a14="http://schemas.microsoft.com/office/drawing/2010/main" val="0"/>
                          </a:ext>
                        </a:extLst>
                      </a:blip>
                      <a:srcRect/>
                      <a:stretch>
                        <a:fillRect/>
                      </a:stretch>
                    </p:blipFill>
                    <p:spPr bwMode="auto">
                      <a:xfrm>
                        <a:off x="403225" y="1200150"/>
                        <a:ext cx="195897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7" name="Rectangle 3"/>
          <p:cNvSpPr>
            <a:spLocks noGrp="1" noChangeArrowheads="1"/>
          </p:cNvSpPr>
          <p:nvPr>
            <p:ph type="title"/>
          </p:nvPr>
        </p:nvSpPr>
        <p:spPr>
          <a:xfrm>
            <a:off x="228600" y="228600"/>
            <a:ext cx="5667375" cy="381000"/>
          </a:xfrm>
        </p:spPr>
        <p:txBody>
          <a:bodyPr/>
          <a:lstStyle/>
          <a:p>
            <a:pPr>
              <a:defRPr/>
            </a:pPr>
            <a:r>
              <a:rPr lang="en-US" dirty="0"/>
              <a:t>Example: Reduce Part Count &amp; Types</a:t>
            </a:r>
          </a:p>
        </p:txBody>
      </p:sp>
      <p:sp>
        <p:nvSpPr>
          <p:cNvPr id="3078" name="Text Box 5"/>
          <p:cNvSpPr txBox="1">
            <a:spLocks noChangeArrowheads="1"/>
          </p:cNvSpPr>
          <p:nvPr/>
        </p:nvSpPr>
        <p:spPr bwMode="auto">
          <a:xfrm>
            <a:off x="838200" y="3276600"/>
            <a:ext cx="1041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defRPr/>
            </a:pPr>
            <a:r>
              <a:rPr lang="en-US" sz="1400" b="1" dirty="0">
                <a:latin typeface="+mj-lt"/>
              </a:rPr>
              <a:t>Five Parts</a:t>
            </a:r>
          </a:p>
        </p:txBody>
      </p:sp>
      <p:sp>
        <p:nvSpPr>
          <p:cNvPr id="3079" name="Rectangle 6"/>
          <p:cNvSpPr>
            <a:spLocks noChangeArrowheads="1"/>
          </p:cNvSpPr>
          <p:nvPr/>
        </p:nvSpPr>
        <p:spPr bwMode="auto">
          <a:xfrm>
            <a:off x="3117850" y="3268663"/>
            <a:ext cx="93186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p>
            <a:pPr>
              <a:defRPr/>
            </a:pPr>
            <a:r>
              <a:rPr lang="en-US" sz="1400" b="1" dirty="0">
                <a:latin typeface="+mj-lt"/>
              </a:rPr>
              <a:t>One Part</a:t>
            </a:r>
          </a:p>
        </p:txBody>
      </p:sp>
      <p:graphicFrame>
        <p:nvGraphicFramePr>
          <p:cNvPr id="24583" name="Object 7"/>
          <p:cNvGraphicFramePr>
            <a:graphicFrameLocks noChangeAspect="1"/>
          </p:cNvGraphicFramePr>
          <p:nvPr/>
        </p:nvGraphicFramePr>
        <p:xfrm>
          <a:off x="2286000" y="1139825"/>
          <a:ext cx="2514600" cy="2073275"/>
        </p:xfrm>
        <a:graphic>
          <a:graphicData uri="http://schemas.openxmlformats.org/presentationml/2006/ole">
            <mc:AlternateContent xmlns:mc="http://schemas.openxmlformats.org/markup-compatibility/2006">
              <mc:Choice xmlns:v="urn:schemas-microsoft-com:vml" Requires="v">
                <p:oleObj name="Bitmap Image" r:id="rId5" imgW="4428571" imgH="3371429" progId="Paint.Picture">
                  <p:embed/>
                </p:oleObj>
              </mc:Choice>
              <mc:Fallback>
                <p:oleObj name="Bitmap Image" r:id="rId5" imgW="4428571" imgH="3371429" progId="Paint.Picture">
                  <p:embed/>
                  <p:pic>
                    <p:nvPicPr>
                      <p:cNvPr id="24583" name="Object 7"/>
                      <p:cNvPicPr>
                        <a:picLocks noChangeAspect="1" noChangeArrowheads="1"/>
                      </p:cNvPicPr>
                      <p:nvPr/>
                    </p:nvPicPr>
                    <p:blipFill>
                      <a:blip r:embed="rId6">
                        <a:lum bright="20000"/>
                        <a:extLst>
                          <a:ext uri="{28A0092B-C50C-407E-A947-70E740481C1C}">
                            <a14:useLocalDpi xmlns:a14="http://schemas.microsoft.com/office/drawing/2010/main" val="0"/>
                          </a:ext>
                        </a:extLst>
                      </a:blip>
                      <a:srcRect/>
                      <a:stretch>
                        <a:fillRect/>
                      </a:stretch>
                    </p:blipFill>
                    <p:spPr bwMode="auto">
                      <a:xfrm>
                        <a:off x="2286000" y="1139825"/>
                        <a:ext cx="251460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4" name="Object 2"/>
          <p:cNvGraphicFramePr>
            <a:graphicFrameLocks noChangeAspect="1"/>
          </p:cNvGraphicFramePr>
          <p:nvPr/>
        </p:nvGraphicFramePr>
        <p:xfrm>
          <a:off x="6553200" y="3556000"/>
          <a:ext cx="1943100" cy="2219325"/>
        </p:xfrm>
        <a:graphic>
          <a:graphicData uri="http://schemas.openxmlformats.org/presentationml/2006/ole">
            <mc:AlternateContent xmlns:mc="http://schemas.openxmlformats.org/markup-compatibility/2006">
              <mc:Choice xmlns:v="urn:schemas-microsoft-com:vml" Requires="v">
                <p:oleObj name="Bitmap Image" r:id="rId7" imgW="4352381" imgH="4590476" progId="Paint.Picture">
                  <p:embed/>
                </p:oleObj>
              </mc:Choice>
              <mc:Fallback>
                <p:oleObj name="Bitmap Image" r:id="rId7" imgW="4352381" imgH="4590476" progId="Paint.Picture">
                  <p:embed/>
                  <p:pic>
                    <p:nvPicPr>
                      <p:cNvPr id="24584" name="Object 2"/>
                      <p:cNvPicPr>
                        <a:picLocks noChangeAspect="1" noChangeArrowheads="1"/>
                      </p:cNvPicPr>
                      <p:nvPr/>
                    </p:nvPicPr>
                    <p:blipFill>
                      <a:blip r:embed="rId8">
                        <a:lum bright="20000"/>
                        <a:extLst>
                          <a:ext uri="{28A0092B-C50C-407E-A947-70E740481C1C}">
                            <a14:useLocalDpi xmlns:a14="http://schemas.microsoft.com/office/drawing/2010/main" val="0"/>
                          </a:ext>
                        </a:extLst>
                      </a:blip>
                      <a:srcRect/>
                      <a:stretch>
                        <a:fillRect/>
                      </a:stretch>
                    </p:blipFill>
                    <p:spPr bwMode="auto">
                      <a:xfrm>
                        <a:off x="6553200" y="3556000"/>
                        <a:ext cx="19431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5" name="Object 3"/>
          <p:cNvGraphicFramePr>
            <a:graphicFrameLocks noChangeAspect="1"/>
          </p:cNvGraphicFramePr>
          <p:nvPr/>
        </p:nvGraphicFramePr>
        <p:xfrm>
          <a:off x="4419600" y="3632200"/>
          <a:ext cx="1897063" cy="2098675"/>
        </p:xfrm>
        <a:graphic>
          <a:graphicData uri="http://schemas.openxmlformats.org/presentationml/2006/ole">
            <mc:AlternateContent xmlns:mc="http://schemas.openxmlformats.org/markup-compatibility/2006">
              <mc:Choice xmlns:v="urn:schemas-microsoft-com:vml" Requires="v">
                <p:oleObj name="Bitmap Image" r:id="rId9" imgW="4296375" imgH="4390476" progId="Paint.Picture">
                  <p:embed/>
                </p:oleObj>
              </mc:Choice>
              <mc:Fallback>
                <p:oleObj name="Bitmap Image" r:id="rId9" imgW="4296375" imgH="4390476" progId="Paint.Picture">
                  <p:embed/>
                  <p:pic>
                    <p:nvPicPr>
                      <p:cNvPr id="24585" name="Object 3"/>
                      <p:cNvPicPr>
                        <a:picLocks noChangeAspect="1" noChangeArrowheads="1"/>
                      </p:cNvPicPr>
                      <p:nvPr/>
                    </p:nvPicPr>
                    <p:blipFill>
                      <a:blip r:embed="rId10">
                        <a:lum bright="20000"/>
                        <a:extLst>
                          <a:ext uri="{28A0092B-C50C-407E-A947-70E740481C1C}">
                            <a14:useLocalDpi xmlns:a14="http://schemas.microsoft.com/office/drawing/2010/main" val="0"/>
                          </a:ext>
                        </a:extLst>
                      </a:blip>
                      <a:srcRect/>
                      <a:stretch>
                        <a:fillRect/>
                      </a:stretch>
                    </p:blipFill>
                    <p:spPr bwMode="auto">
                      <a:xfrm>
                        <a:off x="4419600" y="3632200"/>
                        <a:ext cx="1897063"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 Box 6"/>
          <p:cNvSpPr txBox="1">
            <a:spLocks noChangeArrowheads="1"/>
          </p:cNvSpPr>
          <p:nvPr/>
        </p:nvSpPr>
        <p:spPr bwMode="auto">
          <a:xfrm>
            <a:off x="4733925" y="5792788"/>
            <a:ext cx="402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defRPr/>
            </a:pPr>
            <a:r>
              <a:rPr lang="en-US" sz="1400" b="1" dirty="0">
                <a:latin typeface="+mj-lt"/>
              </a:rPr>
              <a:t>Reduction in component and assembly costs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8" name="Rectangle 2"/>
          <p:cNvSpPr>
            <a:spLocks noGrp="1" noChangeArrowheads="1"/>
          </p:cNvSpPr>
          <p:nvPr>
            <p:ph type="title"/>
          </p:nvPr>
        </p:nvSpPr>
        <p:spPr/>
        <p:txBody>
          <a:bodyPr/>
          <a:lstStyle/>
          <a:p>
            <a:pPr eaLnBrk="1" hangingPunct="1">
              <a:defRPr/>
            </a:pPr>
            <a:r>
              <a:rPr lang="en-US"/>
              <a:t>The Value Stream</a:t>
            </a:r>
          </a:p>
        </p:txBody>
      </p:sp>
      <p:sp>
        <p:nvSpPr>
          <p:cNvPr id="25603" name="Rectangle 3"/>
          <p:cNvSpPr>
            <a:spLocks noGrp="1" noChangeArrowheads="1"/>
          </p:cNvSpPr>
          <p:nvPr>
            <p:ph type="body" idx="1"/>
          </p:nvPr>
        </p:nvSpPr>
        <p:spPr/>
        <p:txBody>
          <a:bodyPr/>
          <a:lstStyle/>
          <a:p>
            <a:pPr>
              <a:lnSpc>
                <a:spcPct val="80000"/>
              </a:lnSpc>
              <a:spcBef>
                <a:spcPct val="0"/>
              </a:spcBef>
              <a:buClrTx/>
              <a:buFontTx/>
              <a:buNone/>
            </a:pPr>
            <a:r>
              <a:rPr lang="en-US" sz="2800" b="1" dirty="0">
                <a:solidFill>
                  <a:srgbClr val="000000"/>
                </a:solidFill>
              </a:rPr>
              <a:t>All activities (work) from the time a customer need is identified until it is satisfied. </a:t>
            </a:r>
          </a:p>
          <a:p>
            <a:pPr>
              <a:lnSpc>
                <a:spcPct val="80000"/>
              </a:lnSpc>
              <a:spcBef>
                <a:spcPct val="0"/>
              </a:spcBef>
              <a:buClrTx/>
              <a:buFontTx/>
              <a:buNone/>
            </a:pPr>
            <a:endParaRPr lang="en-US" sz="2800" dirty="0">
              <a:solidFill>
                <a:srgbClr val="000000"/>
              </a:solidFill>
            </a:endParaRPr>
          </a:p>
          <a:p>
            <a:pPr eaLnBrk="1" hangingPunct="1">
              <a:lnSpc>
                <a:spcPct val="90000"/>
              </a:lnSpc>
            </a:pPr>
            <a:r>
              <a:rPr lang="en-US" sz="2400" dirty="0">
                <a:solidFill>
                  <a:srgbClr val="000000"/>
                </a:solidFill>
              </a:rPr>
              <a:t>Identify activities necessary to create, order, and produce specific products or services.  </a:t>
            </a:r>
          </a:p>
          <a:p>
            <a:pPr eaLnBrk="1" hangingPunct="1">
              <a:lnSpc>
                <a:spcPct val="90000"/>
              </a:lnSpc>
            </a:pPr>
            <a:endParaRPr lang="en-US" sz="2400" dirty="0">
              <a:solidFill>
                <a:srgbClr val="000000"/>
              </a:solidFill>
            </a:endParaRPr>
          </a:p>
          <a:p>
            <a:pPr eaLnBrk="1" hangingPunct="1">
              <a:lnSpc>
                <a:spcPct val="90000"/>
              </a:lnSpc>
            </a:pPr>
            <a:r>
              <a:rPr lang="en-US" sz="2400" b="1" dirty="0">
                <a:solidFill>
                  <a:srgbClr val="000000"/>
                </a:solidFill>
              </a:rPr>
              <a:t>Challenge</a:t>
            </a:r>
            <a:r>
              <a:rPr lang="en-US" sz="2400" dirty="0">
                <a:solidFill>
                  <a:srgbClr val="000000"/>
                </a:solidFill>
              </a:rPr>
              <a:t> – Which activities add value from the customer’s perspective in meeting that need. (</a:t>
            </a:r>
            <a:r>
              <a:rPr lang="en-US" sz="2400" b="1" i="1" dirty="0">
                <a:solidFill>
                  <a:srgbClr val="000000"/>
                </a:solidFill>
              </a:rPr>
              <a:t>The Test: </a:t>
            </a:r>
            <a:r>
              <a:rPr lang="en-US" sz="2400" dirty="0">
                <a:solidFill>
                  <a:srgbClr val="000000"/>
                </a:solidFill>
              </a:rPr>
              <a:t>They are willing to pay for it.)</a:t>
            </a:r>
          </a:p>
          <a:p>
            <a:pPr eaLnBrk="1" hangingPunct="1">
              <a:lnSpc>
                <a:spcPct val="90000"/>
              </a:lnSpc>
            </a:pPr>
            <a:endParaRPr lang="en-US" sz="2400" dirty="0">
              <a:solidFill>
                <a:srgbClr val="000000"/>
              </a:solidFill>
            </a:endParaRPr>
          </a:p>
          <a:p>
            <a:pPr eaLnBrk="1" hangingPunct="1">
              <a:lnSpc>
                <a:spcPct val="90000"/>
              </a:lnSpc>
            </a:pPr>
            <a:r>
              <a:rPr lang="en-US" sz="2400" dirty="0">
                <a:solidFill>
                  <a:srgbClr val="000000"/>
                </a:solidFill>
              </a:rPr>
              <a:t>Consider the whole value stream for goods and services (including your supply chain and distribution chain).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 Aircraft Engines – “Wing-to-Wing”</a:t>
            </a:r>
          </a:p>
        </p:txBody>
      </p:sp>
      <p:grpSp>
        <p:nvGrpSpPr>
          <p:cNvPr id="17" name="Group 16"/>
          <p:cNvGrpSpPr/>
          <p:nvPr/>
        </p:nvGrpSpPr>
        <p:grpSpPr>
          <a:xfrm>
            <a:off x="762000" y="3320716"/>
            <a:ext cx="7636042" cy="870284"/>
            <a:chOff x="762000" y="3244516"/>
            <a:chExt cx="7636042" cy="870284"/>
          </a:xfrm>
        </p:grpSpPr>
        <p:sp>
          <p:nvSpPr>
            <p:cNvPr id="6" name="Rectangle 5"/>
            <p:cNvSpPr/>
            <p:nvPr/>
          </p:nvSpPr>
          <p:spPr bwMode="auto">
            <a:xfrm>
              <a:off x="762000" y="3276600"/>
              <a:ext cx="2286000" cy="838200"/>
            </a:xfrm>
            <a:prstGeom prst="rect">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b="1" dirty="0">
                  <a:solidFill>
                    <a:schemeClr val="bg1"/>
                  </a:solidFill>
                  <a:latin typeface="+mn-lt"/>
                </a:rPr>
                <a:t>Diagnose Engine Trouble</a:t>
              </a:r>
              <a:endParaRPr kumimoji="0" lang="en-US" sz="2000" b="1" i="0" u="none" strike="noStrike" cap="none" normalizeH="0" baseline="0" dirty="0">
                <a:ln>
                  <a:noFill/>
                </a:ln>
                <a:solidFill>
                  <a:schemeClr val="bg1"/>
                </a:solidFill>
                <a:effectLst/>
                <a:latin typeface="+mn-lt"/>
              </a:endParaRPr>
            </a:p>
          </p:txBody>
        </p:sp>
        <p:sp>
          <p:nvSpPr>
            <p:cNvPr id="7" name="Rectangle 6"/>
            <p:cNvSpPr/>
            <p:nvPr/>
          </p:nvSpPr>
          <p:spPr bwMode="auto">
            <a:xfrm>
              <a:off x="3433011" y="3260558"/>
              <a:ext cx="2286000" cy="838200"/>
            </a:xfrm>
            <a:prstGeom prst="rect">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b="1" dirty="0">
                  <a:solidFill>
                    <a:schemeClr val="bg1"/>
                  </a:solidFill>
                  <a:latin typeface="+mn-lt"/>
                </a:rPr>
                <a:t>Repair Engine Trouble</a:t>
              </a:r>
              <a:endParaRPr kumimoji="0" lang="en-US" sz="2000" b="1" i="0" u="none" strike="noStrike" cap="none" normalizeH="0" baseline="0" dirty="0">
                <a:ln>
                  <a:noFill/>
                </a:ln>
                <a:solidFill>
                  <a:schemeClr val="bg1"/>
                </a:solidFill>
                <a:effectLst/>
                <a:latin typeface="+mn-lt"/>
              </a:endParaRPr>
            </a:p>
          </p:txBody>
        </p:sp>
        <p:sp>
          <p:nvSpPr>
            <p:cNvPr id="8" name="Rectangle 7"/>
            <p:cNvSpPr/>
            <p:nvPr/>
          </p:nvSpPr>
          <p:spPr bwMode="auto">
            <a:xfrm>
              <a:off x="6112042" y="3244516"/>
              <a:ext cx="2286000" cy="838200"/>
            </a:xfrm>
            <a:prstGeom prst="rect">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b="1" dirty="0">
                  <a:solidFill>
                    <a:schemeClr val="bg1"/>
                  </a:solidFill>
                  <a:latin typeface="+mn-lt"/>
                </a:rPr>
                <a:t>Test Repair</a:t>
              </a:r>
              <a:endParaRPr kumimoji="0" lang="en-US" sz="2000" b="1" i="0" u="none" strike="noStrike" cap="none" normalizeH="0" baseline="0" dirty="0">
                <a:ln>
                  <a:noFill/>
                </a:ln>
                <a:solidFill>
                  <a:schemeClr val="bg1"/>
                </a:solidFill>
                <a:effectLst/>
                <a:latin typeface="+mn-lt"/>
              </a:endParaRPr>
            </a:p>
          </p:txBody>
        </p:sp>
        <p:sp>
          <p:nvSpPr>
            <p:cNvPr id="11" name="Right Arrow 10"/>
            <p:cNvSpPr/>
            <p:nvPr/>
          </p:nvSpPr>
          <p:spPr bwMode="auto">
            <a:xfrm>
              <a:off x="3048000" y="3429000"/>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2" name="Right Arrow 11"/>
            <p:cNvSpPr/>
            <p:nvPr/>
          </p:nvSpPr>
          <p:spPr bwMode="auto">
            <a:xfrm>
              <a:off x="5710989" y="3429000"/>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grpSp>
        <p:nvGrpSpPr>
          <p:cNvPr id="19" name="Group 18"/>
          <p:cNvGrpSpPr/>
          <p:nvPr/>
        </p:nvGrpSpPr>
        <p:grpSpPr>
          <a:xfrm>
            <a:off x="6112042" y="4186988"/>
            <a:ext cx="2286000" cy="2442412"/>
            <a:chOff x="6112042" y="4110788"/>
            <a:chExt cx="2286000" cy="2442412"/>
          </a:xfrm>
        </p:grpSpPr>
        <p:sp>
          <p:nvSpPr>
            <p:cNvPr id="9" name="Rectangle 8"/>
            <p:cNvSpPr/>
            <p:nvPr/>
          </p:nvSpPr>
          <p:spPr bwMode="auto">
            <a:xfrm>
              <a:off x="6112042" y="44958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Transport Engine to Aircraft</a:t>
              </a:r>
              <a:endParaRPr kumimoji="0" lang="en-US" sz="2000" b="0" i="0" u="none" strike="noStrike" cap="none" normalizeH="0" baseline="0" dirty="0">
                <a:ln>
                  <a:noFill/>
                </a:ln>
                <a:solidFill>
                  <a:schemeClr val="tx1"/>
                </a:solidFill>
                <a:effectLst/>
                <a:latin typeface="+mn-lt"/>
              </a:endParaRPr>
            </a:p>
          </p:txBody>
        </p:sp>
        <p:sp>
          <p:nvSpPr>
            <p:cNvPr id="10" name="Rectangle 9"/>
            <p:cNvSpPr/>
            <p:nvPr/>
          </p:nvSpPr>
          <p:spPr bwMode="auto">
            <a:xfrm>
              <a:off x="6112042" y="57150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Install Engine on Wing</a:t>
              </a:r>
              <a:endParaRPr kumimoji="0" lang="en-US" sz="2000" b="0" i="0" u="none" strike="noStrike" cap="none" normalizeH="0" baseline="0" dirty="0">
                <a:ln>
                  <a:noFill/>
                </a:ln>
                <a:solidFill>
                  <a:schemeClr val="tx1"/>
                </a:solidFill>
                <a:effectLst/>
                <a:latin typeface="+mn-lt"/>
              </a:endParaRPr>
            </a:p>
          </p:txBody>
        </p:sp>
        <p:sp>
          <p:nvSpPr>
            <p:cNvPr id="13" name="Right Arrow 12"/>
            <p:cNvSpPr/>
            <p:nvPr/>
          </p:nvSpPr>
          <p:spPr bwMode="auto">
            <a:xfrm rot="5400000">
              <a:off x="7062537" y="4074694"/>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4" name="Right Arrow 13"/>
            <p:cNvSpPr/>
            <p:nvPr/>
          </p:nvSpPr>
          <p:spPr bwMode="auto">
            <a:xfrm rot="5400000">
              <a:off x="7046495" y="5293894"/>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grpSp>
        <p:nvGrpSpPr>
          <p:cNvPr id="18" name="Group 17"/>
          <p:cNvGrpSpPr/>
          <p:nvPr/>
        </p:nvGrpSpPr>
        <p:grpSpPr>
          <a:xfrm>
            <a:off x="762000" y="914400"/>
            <a:ext cx="2286000" cy="2442411"/>
            <a:chOff x="762000" y="838200"/>
            <a:chExt cx="2286000" cy="2442411"/>
          </a:xfrm>
        </p:grpSpPr>
        <p:sp>
          <p:nvSpPr>
            <p:cNvPr id="4" name="Rectangle 3"/>
            <p:cNvSpPr/>
            <p:nvPr/>
          </p:nvSpPr>
          <p:spPr bwMode="auto">
            <a:xfrm>
              <a:off x="762000" y="8382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Remove Engine from Aircraft Wing</a:t>
              </a:r>
              <a:endParaRPr kumimoji="0" lang="en-US" sz="2000" b="0" i="0" u="none" strike="noStrike" cap="none" normalizeH="0" baseline="0" dirty="0">
                <a:ln>
                  <a:noFill/>
                </a:ln>
                <a:solidFill>
                  <a:schemeClr val="tx1"/>
                </a:solidFill>
                <a:effectLst/>
                <a:latin typeface="+mn-lt"/>
              </a:endParaRPr>
            </a:p>
          </p:txBody>
        </p:sp>
        <p:sp>
          <p:nvSpPr>
            <p:cNvPr id="5" name="Rectangle 4"/>
            <p:cNvSpPr/>
            <p:nvPr/>
          </p:nvSpPr>
          <p:spPr bwMode="auto">
            <a:xfrm>
              <a:off x="762000" y="20574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Transport Engine to Repair Shop</a:t>
              </a:r>
              <a:endParaRPr kumimoji="0" lang="en-US" sz="2000" b="0" i="0" u="none" strike="noStrike" cap="none" normalizeH="0" baseline="0" dirty="0">
                <a:ln>
                  <a:noFill/>
                </a:ln>
                <a:solidFill>
                  <a:schemeClr val="tx1"/>
                </a:solidFill>
                <a:effectLst/>
                <a:latin typeface="+mn-lt"/>
              </a:endParaRPr>
            </a:p>
          </p:txBody>
        </p:sp>
        <p:sp>
          <p:nvSpPr>
            <p:cNvPr id="15" name="Right Arrow 14"/>
            <p:cNvSpPr/>
            <p:nvPr/>
          </p:nvSpPr>
          <p:spPr bwMode="auto">
            <a:xfrm rot="5400000">
              <a:off x="1728537" y="1640306"/>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6" name="Right Arrow 15"/>
            <p:cNvSpPr/>
            <p:nvPr/>
          </p:nvSpPr>
          <p:spPr bwMode="auto">
            <a:xfrm rot="5400000">
              <a:off x="1712495" y="2859506"/>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grpSp>
        <p:nvGrpSpPr>
          <p:cNvPr id="26" name="Group 25"/>
          <p:cNvGrpSpPr/>
          <p:nvPr/>
        </p:nvGrpSpPr>
        <p:grpSpPr>
          <a:xfrm>
            <a:off x="4221886" y="1752600"/>
            <a:ext cx="4007714" cy="1420903"/>
            <a:chOff x="4221886" y="1676400"/>
            <a:chExt cx="4007714" cy="1420903"/>
          </a:xfrm>
        </p:grpSpPr>
        <p:sp>
          <p:nvSpPr>
            <p:cNvPr id="20" name="Down Arrow 19"/>
            <p:cNvSpPr/>
            <p:nvPr/>
          </p:nvSpPr>
          <p:spPr bwMode="auto">
            <a:xfrm rot="2115222">
              <a:off x="4221886" y="2411503"/>
              <a:ext cx="990600" cy="685800"/>
            </a:xfrm>
            <a:prstGeom prst="down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21" name="TextBox 20"/>
            <p:cNvSpPr txBox="1"/>
            <p:nvPr/>
          </p:nvSpPr>
          <p:spPr>
            <a:xfrm>
              <a:off x="4648200" y="1676400"/>
              <a:ext cx="3581400" cy="707886"/>
            </a:xfrm>
            <a:prstGeom prst="rect">
              <a:avLst/>
            </a:prstGeom>
            <a:solidFill>
              <a:srgbClr val="FFFF00"/>
            </a:solidFill>
            <a:ln>
              <a:solidFill>
                <a:schemeClr val="tx1"/>
              </a:solidFill>
            </a:ln>
          </p:spPr>
          <p:txBody>
            <a:bodyPr wrap="square" rtlCol="0">
              <a:spAutoFit/>
            </a:bodyPr>
            <a:lstStyle/>
            <a:p>
              <a:pPr algn="ctr"/>
              <a:r>
                <a:rPr lang="en-US" sz="2000" b="1" i="1" dirty="0">
                  <a:latin typeface="+mn-lt"/>
                </a:rPr>
                <a:t>What GE Thought was the Value Stream!</a:t>
              </a:r>
            </a:p>
          </p:txBody>
        </p:sp>
      </p:grpSp>
      <p:grpSp>
        <p:nvGrpSpPr>
          <p:cNvPr id="25" name="Group 24"/>
          <p:cNvGrpSpPr/>
          <p:nvPr/>
        </p:nvGrpSpPr>
        <p:grpSpPr>
          <a:xfrm>
            <a:off x="304800" y="838200"/>
            <a:ext cx="5807242" cy="5851386"/>
            <a:chOff x="304800" y="762000"/>
            <a:chExt cx="5807242" cy="5851386"/>
          </a:xfrm>
        </p:grpSpPr>
        <p:sp>
          <p:nvSpPr>
            <p:cNvPr id="22" name="Down Arrow 21"/>
            <p:cNvSpPr/>
            <p:nvPr/>
          </p:nvSpPr>
          <p:spPr bwMode="auto">
            <a:xfrm rot="16200000">
              <a:off x="152400" y="914400"/>
              <a:ext cx="990600" cy="685800"/>
            </a:xfrm>
            <a:prstGeom prst="down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23" name="TextBox 22"/>
            <p:cNvSpPr txBox="1"/>
            <p:nvPr/>
          </p:nvSpPr>
          <p:spPr>
            <a:xfrm>
              <a:off x="643689" y="4914900"/>
              <a:ext cx="3581400" cy="707886"/>
            </a:xfrm>
            <a:prstGeom prst="rect">
              <a:avLst/>
            </a:prstGeom>
            <a:solidFill>
              <a:srgbClr val="FFFF00"/>
            </a:solidFill>
            <a:ln>
              <a:solidFill>
                <a:schemeClr val="tx1"/>
              </a:solidFill>
            </a:ln>
          </p:spPr>
          <p:txBody>
            <a:bodyPr wrap="square" rtlCol="0">
              <a:spAutoFit/>
            </a:bodyPr>
            <a:lstStyle/>
            <a:p>
              <a:pPr algn="ctr"/>
              <a:r>
                <a:rPr lang="en-US" sz="2000" b="1" i="1" dirty="0">
                  <a:latin typeface="+mn-lt"/>
                </a:rPr>
                <a:t>What the Customer Thinks is the Value Stream!</a:t>
              </a:r>
            </a:p>
          </p:txBody>
        </p:sp>
        <p:sp>
          <p:nvSpPr>
            <p:cNvPr id="24" name="Down Arrow 23"/>
            <p:cNvSpPr/>
            <p:nvPr/>
          </p:nvSpPr>
          <p:spPr bwMode="auto">
            <a:xfrm rot="16200000">
              <a:off x="5273842" y="5775186"/>
              <a:ext cx="990600" cy="685800"/>
            </a:xfrm>
            <a:prstGeom prst="down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304658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1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1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Stream Examples</a:t>
            </a:r>
          </a:p>
        </p:txBody>
      </p:sp>
      <p:sp>
        <p:nvSpPr>
          <p:cNvPr id="4" name="TextBox 3"/>
          <p:cNvSpPr txBox="1"/>
          <p:nvPr/>
        </p:nvSpPr>
        <p:spPr>
          <a:xfrm>
            <a:off x="228600" y="920606"/>
            <a:ext cx="2722477" cy="292388"/>
          </a:xfrm>
          <a:prstGeom prst="rect">
            <a:avLst/>
          </a:prstGeom>
          <a:noFill/>
        </p:spPr>
        <p:txBody>
          <a:bodyPr wrap="none" rtlCol="0">
            <a:spAutoFit/>
          </a:bodyPr>
          <a:lstStyle/>
          <a:p>
            <a:r>
              <a:rPr lang="en-US" b="1" dirty="0">
                <a:latin typeface="+mn-lt"/>
              </a:rPr>
              <a:t>Pharmaceutical Drug Approval</a:t>
            </a:r>
          </a:p>
        </p:txBody>
      </p:sp>
      <p:pic>
        <p:nvPicPr>
          <p:cNvPr id="139266" name="Picture 2" descr="New Drug Application Approval Process of FDA"/>
          <p:cNvPicPr>
            <a:picLocks noChangeAspect="1" noChangeArrowheads="1"/>
          </p:cNvPicPr>
          <p:nvPr/>
        </p:nvPicPr>
        <p:blipFill rotWithShape="1">
          <a:blip r:embed="rId2">
            <a:extLst>
              <a:ext uri="{28A0092B-C50C-407E-A947-70E740481C1C}">
                <a14:useLocalDpi xmlns:a14="http://schemas.microsoft.com/office/drawing/2010/main" val="0"/>
              </a:ext>
            </a:extLst>
          </a:blip>
          <a:srcRect b="43800"/>
          <a:stretch/>
        </p:blipFill>
        <p:spPr bwMode="auto">
          <a:xfrm>
            <a:off x="304800" y="1524000"/>
            <a:ext cx="4162408" cy="38019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New Drug Application Approval Process of FDA"/>
          <p:cNvPicPr>
            <a:picLocks noChangeAspect="1" noChangeArrowheads="1"/>
          </p:cNvPicPr>
          <p:nvPr/>
        </p:nvPicPr>
        <p:blipFill rotWithShape="1">
          <a:blip r:embed="rId2">
            <a:extLst>
              <a:ext uri="{28A0092B-C50C-407E-A947-70E740481C1C}">
                <a14:useLocalDpi xmlns:a14="http://schemas.microsoft.com/office/drawing/2010/main" val="0"/>
              </a:ext>
            </a:extLst>
          </a:blip>
          <a:srcRect t="57702"/>
          <a:stretch/>
        </p:blipFill>
        <p:spPr bwMode="auto">
          <a:xfrm>
            <a:off x="4724400" y="2069432"/>
            <a:ext cx="4191000" cy="2881156"/>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a:stCxn id="139266" idx="2"/>
            <a:endCxn id="6" idx="0"/>
          </p:cNvCxnSpPr>
          <p:nvPr/>
        </p:nvCxnSpPr>
        <p:spPr bwMode="auto">
          <a:xfrm rot="5400000" flipH="1" flipV="1">
            <a:off x="2974678" y="1480758"/>
            <a:ext cx="3256547" cy="4433896"/>
          </a:xfrm>
          <a:prstGeom prst="bentConnector5">
            <a:avLst>
              <a:gd name="adj1" fmla="val -7020"/>
              <a:gd name="adj2" fmla="val 49839"/>
              <a:gd name="adj3" fmla="val 107020"/>
            </a:avLst>
          </a:prstGeom>
          <a:solidFill>
            <a:srgbClr val="FFFFFF"/>
          </a:solidFill>
          <a:ln w="12700" cap="flat" cmpd="sng" algn="ctr">
            <a:solidFill>
              <a:srgbClr val="000000"/>
            </a:solidFill>
            <a:prstDash val="solid"/>
            <a:round/>
            <a:headEnd type="none" w="sm" len="sm"/>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5022214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1339850" y="2246313"/>
            <a:ext cx="654050" cy="34925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b="1">
                <a:solidFill>
                  <a:schemeClr val="bg1"/>
                </a:solidFill>
                <a:latin typeface="Arial" pitchFamily="34" charset="0"/>
              </a:rPr>
              <a:t>Coat</a:t>
            </a:r>
          </a:p>
        </p:txBody>
      </p:sp>
      <p:sp>
        <p:nvSpPr>
          <p:cNvPr id="79875" name="Rectangle 3"/>
          <p:cNvSpPr>
            <a:spLocks noChangeArrowheads="1"/>
          </p:cNvSpPr>
          <p:nvPr/>
        </p:nvSpPr>
        <p:spPr bwMode="auto">
          <a:xfrm>
            <a:off x="2978150" y="2246313"/>
            <a:ext cx="654050" cy="34925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b="1">
                <a:solidFill>
                  <a:schemeClr val="bg1"/>
                </a:solidFill>
                <a:latin typeface="Arial" pitchFamily="34" charset="0"/>
              </a:rPr>
              <a:t>Run Exp</a:t>
            </a:r>
          </a:p>
          <a:p>
            <a:pPr algn="ctr" eaLnBrk="0" hangingPunct="0"/>
            <a:r>
              <a:rPr lang="en-US" sz="1000" b="1">
                <a:solidFill>
                  <a:schemeClr val="bg1"/>
                </a:solidFill>
                <a:latin typeface="Arial" pitchFamily="34" charset="0"/>
              </a:rPr>
              <a:t>Test Waf</a:t>
            </a:r>
          </a:p>
        </p:txBody>
      </p:sp>
      <p:sp>
        <p:nvSpPr>
          <p:cNvPr id="79876" name="Rectangle 4"/>
          <p:cNvSpPr>
            <a:spLocks noChangeArrowheads="1"/>
          </p:cNvSpPr>
          <p:nvPr/>
        </p:nvSpPr>
        <p:spPr bwMode="auto">
          <a:xfrm>
            <a:off x="4121150" y="2246313"/>
            <a:ext cx="654050" cy="349250"/>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b="1">
                <a:latin typeface="Arial" pitchFamily="34" charset="0"/>
              </a:rPr>
              <a:t>Expose</a:t>
            </a:r>
          </a:p>
        </p:txBody>
      </p:sp>
      <p:sp>
        <p:nvSpPr>
          <p:cNvPr id="79877" name="Rectangle 5"/>
          <p:cNvSpPr>
            <a:spLocks noChangeArrowheads="1"/>
          </p:cNvSpPr>
          <p:nvPr/>
        </p:nvSpPr>
        <p:spPr bwMode="auto">
          <a:xfrm>
            <a:off x="5759450" y="2246313"/>
            <a:ext cx="654050" cy="34925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Develop</a:t>
            </a:r>
          </a:p>
        </p:txBody>
      </p:sp>
      <p:sp>
        <p:nvSpPr>
          <p:cNvPr id="79878" name="Rectangle 6"/>
          <p:cNvSpPr>
            <a:spLocks noChangeArrowheads="1"/>
          </p:cNvSpPr>
          <p:nvPr/>
        </p:nvSpPr>
        <p:spPr bwMode="auto">
          <a:xfrm>
            <a:off x="7950200" y="2246313"/>
            <a:ext cx="654050" cy="34925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Develop</a:t>
            </a:r>
          </a:p>
          <a:p>
            <a:pPr algn="ctr" eaLnBrk="0" hangingPunct="0"/>
            <a:r>
              <a:rPr lang="en-US" sz="1000">
                <a:latin typeface="Arial" pitchFamily="34" charset="0"/>
              </a:rPr>
              <a:t>Inspect</a:t>
            </a:r>
          </a:p>
        </p:txBody>
      </p:sp>
      <p:sp>
        <p:nvSpPr>
          <p:cNvPr id="79879" name="Rectangle 7"/>
          <p:cNvSpPr>
            <a:spLocks noChangeArrowheads="1"/>
          </p:cNvSpPr>
          <p:nvPr/>
        </p:nvSpPr>
        <p:spPr bwMode="auto">
          <a:xfrm>
            <a:off x="6826250" y="2246313"/>
            <a:ext cx="654050" cy="349250"/>
          </a:xfrm>
          <a:prstGeom prst="rect">
            <a:avLst/>
          </a:prstGeom>
          <a:solidFill>
            <a:srgbClr val="FF99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SEM CD</a:t>
            </a:r>
          </a:p>
          <a:p>
            <a:pPr algn="ctr" eaLnBrk="0" hangingPunct="0"/>
            <a:r>
              <a:rPr lang="en-US" sz="1000">
                <a:latin typeface="Arial" pitchFamily="34" charset="0"/>
              </a:rPr>
              <a:t>Measure</a:t>
            </a:r>
          </a:p>
        </p:txBody>
      </p:sp>
      <p:sp>
        <p:nvSpPr>
          <p:cNvPr id="79880" name="Rectangle 8"/>
          <p:cNvSpPr>
            <a:spLocks noChangeArrowheads="1"/>
          </p:cNvSpPr>
          <p:nvPr/>
        </p:nvSpPr>
        <p:spPr bwMode="auto">
          <a:xfrm>
            <a:off x="1263650" y="3636963"/>
            <a:ext cx="654050" cy="3492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Pre etch</a:t>
            </a:r>
          </a:p>
          <a:p>
            <a:pPr algn="ctr" eaLnBrk="0" hangingPunct="0"/>
            <a:r>
              <a:rPr lang="en-US" sz="1000">
                <a:latin typeface="Arial" pitchFamily="34" charset="0"/>
              </a:rPr>
              <a:t>Inspect</a:t>
            </a:r>
          </a:p>
        </p:txBody>
      </p:sp>
      <p:sp>
        <p:nvSpPr>
          <p:cNvPr id="79881" name="Rectangle 9"/>
          <p:cNvSpPr>
            <a:spLocks noChangeArrowheads="1"/>
          </p:cNvSpPr>
          <p:nvPr/>
        </p:nvSpPr>
        <p:spPr bwMode="auto">
          <a:xfrm>
            <a:off x="2863850" y="3636963"/>
            <a:ext cx="654050" cy="3492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Run Etch</a:t>
            </a:r>
          </a:p>
          <a:p>
            <a:pPr algn="ctr" eaLnBrk="0" hangingPunct="0"/>
            <a:r>
              <a:rPr lang="en-US" sz="1000">
                <a:latin typeface="Arial" pitchFamily="34" charset="0"/>
              </a:rPr>
              <a:t>Test Waf</a:t>
            </a:r>
          </a:p>
        </p:txBody>
      </p:sp>
      <p:sp>
        <p:nvSpPr>
          <p:cNvPr id="79882" name="Rectangle 10"/>
          <p:cNvSpPr>
            <a:spLocks noChangeArrowheads="1"/>
          </p:cNvSpPr>
          <p:nvPr/>
        </p:nvSpPr>
        <p:spPr bwMode="auto">
          <a:xfrm>
            <a:off x="3987800" y="3636963"/>
            <a:ext cx="654050" cy="3492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Etch</a:t>
            </a:r>
          </a:p>
          <a:p>
            <a:pPr algn="ctr" eaLnBrk="0" hangingPunct="0"/>
            <a:r>
              <a:rPr lang="en-US" sz="1000">
                <a:latin typeface="Arial" pitchFamily="34" charset="0"/>
              </a:rPr>
              <a:t>Lot</a:t>
            </a:r>
          </a:p>
        </p:txBody>
      </p:sp>
      <p:sp>
        <p:nvSpPr>
          <p:cNvPr id="79883" name="Rectangle 11"/>
          <p:cNvSpPr>
            <a:spLocks noChangeArrowheads="1"/>
          </p:cNvSpPr>
          <p:nvPr/>
        </p:nvSpPr>
        <p:spPr bwMode="auto">
          <a:xfrm>
            <a:off x="5283200" y="3636963"/>
            <a:ext cx="654050" cy="34925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Etch I</a:t>
            </a:r>
          </a:p>
          <a:p>
            <a:pPr algn="ctr" eaLnBrk="0" hangingPunct="0"/>
            <a:r>
              <a:rPr lang="en-US" sz="1000">
                <a:latin typeface="Arial" pitchFamily="34" charset="0"/>
              </a:rPr>
              <a:t>Inspect</a:t>
            </a:r>
          </a:p>
        </p:txBody>
      </p:sp>
      <p:sp>
        <p:nvSpPr>
          <p:cNvPr id="79884" name="Rectangle 12"/>
          <p:cNvSpPr>
            <a:spLocks noChangeArrowheads="1"/>
          </p:cNvSpPr>
          <p:nvPr/>
        </p:nvSpPr>
        <p:spPr bwMode="auto">
          <a:xfrm>
            <a:off x="6864350" y="3636963"/>
            <a:ext cx="654050" cy="34925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solidFill>
                  <a:schemeClr val="bg1"/>
                </a:solidFill>
                <a:latin typeface="Arial" pitchFamily="34" charset="0"/>
              </a:rPr>
              <a:t>Plasma</a:t>
            </a:r>
          </a:p>
          <a:p>
            <a:pPr algn="ctr" eaLnBrk="0" hangingPunct="0"/>
            <a:r>
              <a:rPr lang="en-US" sz="1000">
                <a:solidFill>
                  <a:schemeClr val="bg1"/>
                </a:solidFill>
                <a:latin typeface="Arial" pitchFamily="34" charset="0"/>
              </a:rPr>
              <a:t>Strip</a:t>
            </a:r>
          </a:p>
        </p:txBody>
      </p:sp>
      <p:sp>
        <p:nvSpPr>
          <p:cNvPr id="79885" name="Rectangle 13"/>
          <p:cNvSpPr>
            <a:spLocks noChangeArrowheads="1"/>
          </p:cNvSpPr>
          <p:nvPr/>
        </p:nvSpPr>
        <p:spPr bwMode="auto">
          <a:xfrm>
            <a:off x="7969250" y="3636963"/>
            <a:ext cx="654050" cy="34925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Etch II</a:t>
            </a:r>
          </a:p>
          <a:p>
            <a:pPr algn="ctr" eaLnBrk="0" hangingPunct="0"/>
            <a:r>
              <a:rPr lang="en-US" sz="1000">
                <a:latin typeface="Arial" pitchFamily="34" charset="0"/>
              </a:rPr>
              <a:t>Inspect</a:t>
            </a:r>
          </a:p>
        </p:txBody>
      </p:sp>
      <p:sp>
        <p:nvSpPr>
          <p:cNvPr id="79886" name="Rectangle 14" descr="20%"/>
          <p:cNvSpPr>
            <a:spLocks noChangeArrowheads="1"/>
          </p:cNvSpPr>
          <p:nvPr/>
        </p:nvSpPr>
        <p:spPr bwMode="auto">
          <a:xfrm>
            <a:off x="844550" y="224631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87" name="Rectangle 15" descr="20%"/>
          <p:cNvSpPr>
            <a:spLocks noChangeArrowheads="1"/>
          </p:cNvSpPr>
          <p:nvPr/>
        </p:nvSpPr>
        <p:spPr bwMode="auto">
          <a:xfrm>
            <a:off x="2311400" y="363696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88" name="Rectangle 16" descr="20%"/>
          <p:cNvSpPr>
            <a:spLocks noChangeArrowheads="1"/>
          </p:cNvSpPr>
          <p:nvPr/>
        </p:nvSpPr>
        <p:spPr bwMode="auto">
          <a:xfrm>
            <a:off x="825500" y="363696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89" name="Rectangle 17" descr="20%"/>
          <p:cNvSpPr>
            <a:spLocks noChangeArrowheads="1"/>
          </p:cNvSpPr>
          <p:nvPr/>
        </p:nvSpPr>
        <p:spPr bwMode="auto">
          <a:xfrm>
            <a:off x="5226050" y="224631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0" name="Rectangle 18" descr="20%"/>
          <p:cNvSpPr>
            <a:spLocks noChangeArrowheads="1"/>
          </p:cNvSpPr>
          <p:nvPr/>
        </p:nvSpPr>
        <p:spPr bwMode="auto">
          <a:xfrm>
            <a:off x="2425700" y="224631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1" name="Rectangle 19" descr="20%"/>
          <p:cNvSpPr>
            <a:spLocks noChangeArrowheads="1"/>
          </p:cNvSpPr>
          <p:nvPr/>
        </p:nvSpPr>
        <p:spPr bwMode="auto">
          <a:xfrm>
            <a:off x="6426200" y="363696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2" name="Rectangle 20"/>
          <p:cNvSpPr>
            <a:spLocks noChangeArrowheads="1"/>
          </p:cNvSpPr>
          <p:nvPr/>
        </p:nvSpPr>
        <p:spPr bwMode="auto">
          <a:xfrm>
            <a:off x="158750" y="2608263"/>
            <a:ext cx="8826500" cy="4826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3" name="Rectangle 21"/>
          <p:cNvSpPr>
            <a:spLocks noChangeArrowheads="1"/>
          </p:cNvSpPr>
          <p:nvPr/>
        </p:nvSpPr>
        <p:spPr bwMode="auto">
          <a:xfrm>
            <a:off x="150813" y="2597150"/>
            <a:ext cx="84582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50000"/>
              </a:lnSpc>
              <a:tabLst>
                <a:tab pos="628650" algn="ctr"/>
                <a:tab pos="1428750" algn="ctr"/>
                <a:tab pos="2228850" algn="ctr"/>
                <a:tab pos="3028950" algn="ctr"/>
                <a:tab pos="4171950" algn="ctr"/>
                <a:tab pos="4972050" algn="ctr"/>
                <a:tab pos="5886450" algn="ctr"/>
                <a:tab pos="6915150" algn="ctr"/>
                <a:tab pos="7886700" algn="ctr"/>
              </a:tabLst>
            </a:pPr>
            <a:r>
              <a:rPr lang="en-US" sz="1000" b="1">
                <a:latin typeface="Arial" pitchFamily="34" charset="0"/>
              </a:rPr>
              <a:t>CT(hrs)	18.3	.9	3.8	.6	1.9	4.0	1.0	.6	.8</a:t>
            </a:r>
          </a:p>
          <a:p>
            <a:pPr eaLnBrk="0" hangingPunct="0">
              <a:lnSpc>
                <a:spcPct val="150000"/>
              </a:lnSpc>
              <a:tabLst>
                <a:tab pos="628650" algn="ctr"/>
                <a:tab pos="1428750" algn="ctr"/>
                <a:tab pos="2228850" algn="ctr"/>
                <a:tab pos="3028950" algn="ctr"/>
                <a:tab pos="4171950" algn="ctr"/>
                <a:tab pos="4972050" algn="ctr"/>
                <a:tab pos="5886450" algn="ctr"/>
                <a:tab pos="6915150" algn="ctr"/>
                <a:tab pos="7886700" algn="ctr"/>
              </a:tabLst>
            </a:pPr>
            <a:r>
              <a:rPr lang="en-US" sz="1000" b="1">
                <a:latin typeface="Arial" pitchFamily="34" charset="0"/>
              </a:rPr>
              <a:t># steps	1	2-8	9	10-17	18-22	23	24-26	27-31	32-35</a:t>
            </a:r>
          </a:p>
        </p:txBody>
      </p:sp>
      <p:sp>
        <p:nvSpPr>
          <p:cNvPr id="79894" name="Rectangle 22"/>
          <p:cNvSpPr>
            <a:spLocks noChangeArrowheads="1"/>
          </p:cNvSpPr>
          <p:nvPr/>
        </p:nvSpPr>
        <p:spPr bwMode="auto">
          <a:xfrm>
            <a:off x="158750" y="3998913"/>
            <a:ext cx="8826500" cy="4826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5" name="Rectangle 23"/>
          <p:cNvSpPr>
            <a:spLocks noChangeArrowheads="1"/>
          </p:cNvSpPr>
          <p:nvPr/>
        </p:nvSpPr>
        <p:spPr bwMode="auto">
          <a:xfrm>
            <a:off x="131763" y="3949700"/>
            <a:ext cx="84582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50000"/>
              </a:lnSpc>
              <a:tabLst>
                <a:tab pos="628650" algn="ctr"/>
                <a:tab pos="1314450" algn="ctr"/>
                <a:tab pos="2114550" algn="ctr"/>
                <a:tab pos="2914650" algn="ctr"/>
                <a:tab pos="4057650" algn="ctr"/>
                <a:tab pos="5372100" algn="ctr"/>
                <a:tab pos="6229350" algn="ctr"/>
                <a:tab pos="6915150" algn="ctr"/>
                <a:tab pos="8058150" algn="ctr"/>
              </a:tabLst>
            </a:pPr>
            <a:r>
              <a:rPr lang="en-US" sz="1000" b="1">
                <a:latin typeface="Arial" pitchFamily="34" charset="0"/>
              </a:rPr>
              <a:t>CT(hrs)	53.3	1.1	2.5	.7	1.2	.3	5.3	.9	.2</a:t>
            </a:r>
          </a:p>
          <a:p>
            <a:pPr eaLnBrk="0" hangingPunct="0">
              <a:lnSpc>
                <a:spcPct val="150000"/>
              </a:lnSpc>
              <a:tabLst>
                <a:tab pos="628650" algn="ctr"/>
                <a:tab pos="1314450" algn="ctr"/>
                <a:tab pos="2114550" algn="ctr"/>
                <a:tab pos="2914650" algn="ctr"/>
                <a:tab pos="4057650" algn="ctr"/>
                <a:tab pos="5372100" algn="ctr"/>
                <a:tab pos="6229350" algn="ctr"/>
                <a:tab pos="6915150" algn="ctr"/>
                <a:tab pos="8058150" algn="ctr"/>
              </a:tabLst>
            </a:pPr>
            <a:r>
              <a:rPr lang="en-US" sz="1000" b="1">
                <a:latin typeface="Arial" pitchFamily="34" charset="0"/>
              </a:rPr>
              <a:t># steps	36	37-45	46	47-59	60-62	63-65	66	67-70	71-100</a:t>
            </a:r>
          </a:p>
        </p:txBody>
      </p:sp>
      <p:sp>
        <p:nvSpPr>
          <p:cNvPr id="79896" name="AutoShape 24"/>
          <p:cNvSpPr>
            <a:spLocks noChangeArrowheads="1"/>
          </p:cNvSpPr>
          <p:nvPr/>
        </p:nvSpPr>
        <p:spPr bwMode="auto">
          <a:xfrm>
            <a:off x="1066800" y="5334000"/>
            <a:ext cx="6553200" cy="996950"/>
          </a:xfrm>
          <a:prstGeom prst="bevel">
            <a:avLst>
              <a:gd name="adj" fmla="val 12500"/>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anchor="ctr"/>
          <a:lstStyle/>
          <a:p>
            <a:pPr algn="ctr" defTabSz="820738"/>
            <a:r>
              <a:rPr lang="en-US" sz="1900" b="1">
                <a:solidFill>
                  <a:schemeClr val="bg1"/>
                </a:solidFill>
                <a:latin typeface="Arial" pitchFamily="34" charset="0"/>
              </a:rPr>
              <a:t>Cycle Time (CT) = 97.5 hours or 4.1 days</a:t>
            </a:r>
          </a:p>
          <a:p>
            <a:pPr algn="ctr" defTabSz="820738"/>
            <a:r>
              <a:rPr lang="en-US" sz="1900" b="1">
                <a:solidFill>
                  <a:schemeClr val="bg1"/>
                </a:solidFill>
                <a:latin typeface="Arial" pitchFamily="34" charset="0"/>
              </a:rPr>
              <a:t>Distance Traveled = 4,000 feet</a:t>
            </a:r>
            <a:endParaRPr lang="en-US" sz="1900">
              <a:solidFill>
                <a:schemeClr val="bg1"/>
              </a:solidFill>
              <a:latin typeface="Arial" pitchFamily="34" charset="0"/>
            </a:endParaRPr>
          </a:p>
        </p:txBody>
      </p:sp>
      <p:sp>
        <p:nvSpPr>
          <p:cNvPr id="79897" name="Line 25"/>
          <p:cNvSpPr>
            <a:spLocks noChangeShapeType="1"/>
          </p:cNvSpPr>
          <p:nvPr/>
        </p:nvSpPr>
        <p:spPr bwMode="auto">
          <a:xfrm>
            <a:off x="958850" y="2405063"/>
            <a:ext cx="368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8" name="Line 26"/>
          <p:cNvSpPr>
            <a:spLocks noChangeShapeType="1"/>
          </p:cNvSpPr>
          <p:nvPr/>
        </p:nvSpPr>
        <p:spPr bwMode="auto">
          <a:xfrm>
            <a:off x="2000250" y="2405063"/>
            <a:ext cx="4064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9" name="Line 27"/>
          <p:cNvSpPr>
            <a:spLocks noChangeShapeType="1"/>
          </p:cNvSpPr>
          <p:nvPr/>
        </p:nvSpPr>
        <p:spPr bwMode="auto">
          <a:xfrm>
            <a:off x="2546350" y="240506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0" name="Line 28"/>
          <p:cNvSpPr>
            <a:spLocks noChangeShapeType="1"/>
          </p:cNvSpPr>
          <p:nvPr/>
        </p:nvSpPr>
        <p:spPr bwMode="auto">
          <a:xfrm>
            <a:off x="3638550" y="2405063"/>
            <a:ext cx="4699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1" name="Line 29"/>
          <p:cNvSpPr>
            <a:spLocks noChangeShapeType="1"/>
          </p:cNvSpPr>
          <p:nvPr/>
        </p:nvSpPr>
        <p:spPr bwMode="auto">
          <a:xfrm>
            <a:off x="4794250" y="240506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2" name="Line 30"/>
          <p:cNvSpPr>
            <a:spLocks noChangeShapeType="1"/>
          </p:cNvSpPr>
          <p:nvPr/>
        </p:nvSpPr>
        <p:spPr bwMode="auto">
          <a:xfrm>
            <a:off x="5353050" y="2405063"/>
            <a:ext cx="3937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3" name="Line 31"/>
          <p:cNvSpPr>
            <a:spLocks noChangeShapeType="1"/>
          </p:cNvSpPr>
          <p:nvPr/>
        </p:nvSpPr>
        <p:spPr bwMode="auto">
          <a:xfrm>
            <a:off x="6432550" y="2405063"/>
            <a:ext cx="3810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4" name="Line 32"/>
          <p:cNvSpPr>
            <a:spLocks noChangeShapeType="1"/>
          </p:cNvSpPr>
          <p:nvPr/>
        </p:nvSpPr>
        <p:spPr bwMode="auto">
          <a:xfrm>
            <a:off x="7499350" y="2405063"/>
            <a:ext cx="4445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5" name="Line 33"/>
          <p:cNvSpPr>
            <a:spLocks noChangeShapeType="1"/>
          </p:cNvSpPr>
          <p:nvPr/>
        </p:nvSpPr>
        <p:spPr bwMode="auto">
          <a:xfrm>
            <a:off x="8616950" y="2405063"/>
            <a:ext cx="241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6" name="Line 34"/>
          <p:cNvSpPr>
            <a:spLocks noChangeShapeType="1"/>
          </p:cNvSpPr>
          <p:nvPr/>
        </p:nvSpPr>
        <p:spPr bwMode="auto">
          <a:xfrm>
            <a:off x="476250" y="3795713"/>
            <a:ext cx="3302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7" name="Line 35"/>
          <p:cNvSpPr>
            <a:spLocks noChangeShapeType="1"/>
          </p:cNvSpPr>
          <p:nvPr/>
        </p:nvSpPr>
        <p:spPr bwMode="auto">
          <a:xfrm>
            <a:off x="946150" y="3795713"/>
            <a:ext cx="304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8" name="Line 36"/>
          <p:cNvSpPr>
            <a:spLocks noChangeShapeType="1"/>
          </p:cNvSpPr>
          <p:nvPr/>
        </p:nvSpPr>
        <p:spPr bwMode="auto">
          <a:xfrm>
            <a:off x="1924050" y="3795713"/>
            <a:ext cx="368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9" name="Line 37"/>
          <p:cNvSpPr>
            <a:spLocks noChangeShapeType="1"/>
          </p:cNvSpPr>
          <p:nvPr/>
        </p:nvSpPr>
        <p:spPr bwMode="auto">
          <a:xfrm>
            <a:off x="2432050" y="379571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0" name="Line 38"/>
          <p:cNvSpPr>
            <a:spLocks noChangeShapeType="1"/>
          </p:cNvSpPr>
          <p:nvPr/>
        </p:nvSpPr>
        <p:spPr bwMode="auto">
          <a:xfrm>
            <a:off x="3524250" y="3795713"/>
            <a:ext cx="4445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1" name="Line 39"/>
          <p:cNvSpPr>
            <a:spLocks noChangeShapeType="1"/>
          </p:cNvSpPr>
          <p:nvPr/>
        </p:nvSpPr>
        <p:spPr bwMode="auto">
          <a:xfrm>
            <a:off x="4654550" y="3795713"/>
            <a:ext cx="622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2" name="Line 40"/>
          <p:cNvSpPr>
            <a:spLocks noChangeShapeType="1"/>
          </p:cNvSpPr>
          <p:nvPr/>
        </p:nvSpPr>
        <p:spPr bwMode="auto">
          <a:xfrm>
            <a:off x="5949950" y="3795713"/>
            <a:ext cx="4699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3" name="Line 41"/>
          <p:cNvSpPr>
            <a:spLocks noChangeShapeType="1"/>
          </p:cNvSpPr>
          <p:nvPr/>
        </p:nvSpPr>
        <p:spPr bwMode="auto">
          <a:xfrm>
            <a:off x="6546850" y="3795713"/>
            <a:ext cx="304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4" name="Line 42"/>
          <p:cNvSpPr>
            <a:spLocks noChangeShapeType="1"/>
          </p:cNvSpPr>
          <p:nvPr/>
        </p:nvSpPr>
        <p:spPr bwMode="auto">
          <a:xfrm>
            <a:off x="7537450" y="379571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5" name="Rectangle 43"/>
          <p:cNvSpPr>
            <a:spLocks noChangeArrowheads="1"/>
          </p:cNvSpPr>
          <p:nvPr/>
        </p:nvSpPr>
        <p:spPr bwMode="auto">
          <a:xfrm>
            <a:off x="8780463" y="2257425"/>
            <a:ext cx="309562"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A</a:t>
            </a:r>
          </a:p>
        </p:txBody>
      </p:sp>
      <p:sp>
        <p:nvSpPr>
          <p:cNvPr id="79916" name="Rectangle 44"/>
          <p:cNvSpPr>
            <a:spLocks noChangeArrowheads="1"/>
          </p:cNvSpPr>
          <p:nvPr/>
        </p:nvSpPr>
        <p:spPr bwMode="auto">
          <a:xfrm>
            <a:off x="188913" y="3648075"/>
            <a:ext cx="309562"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A</a:t>
            </a:r>
          </a:p>
        </p:txBody>
      </p:sp>
      <p:sp>
        <p:nvSpPr>
          <p:cNvPr id="79917" name="Rectangle 45"/>
          <p:cNvSpPr>
            <a:spLocks noChangeArrowheads="1"/>
          </p:cNvSpPr>
          <p:nvPr/>
        </p:nvSpPr>
        <p:spPr bwMode="auto">
          <a:xfrm>
            <a:off x="665163" y="1293813"/>
            <a:ext cx="360203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1000">
                <a:latin typeface="Geneva" charset="0"/>
              </a:rPr>
              <a:t>Sometimes prudent to breakout cycle time components:</a:t>
            </a:r>
          </a:p>
          <a:p>
            <a:pPr eaLnBrk="0" hangingPunct="0"/>
            <a:r>
              <a:rPr lang="en-US" sz="1000">
                <a:latin typeface="Geneva" charset="0"/>
              </a:rPr>
              <a:t>- Process, Set-Up, Dwell, Delay times</a:t>
            </a:r>
          </a:p>
        </p:txBody>
      </p:sp>
      <p:grpSp>
        <p:nvGrpSpPr>
          <p:cNvPr id="79918" name="Group 46"/>
          <p:cNvGrpSpPr>
            <a:grpSpLocks/>
          </p:cNvGrpSpPr>
          <p:nvPr/>
        </p:nvGrpSpPr>
        <p:grpSpPr bwMode="auto">
          <a:xfrm>
            <a:off x="3733800" y="1295400"/>
            <a:ext cx="177800" cy="457200"/>
            <a:chOff x="1724" y="876"/>
            <a:chExt cx="112" cy="360"/>
          </a:xfrm>
        </p:grpSpPr>
        <p:sp>
          <p:nvSpPr>
            <p:cNvPr id="79925" name="Line 47"/>
            <p:cNvSpPr>
              <a:spLocks noChangeShapeType="1"/>
            </p:cNvSpPr>
            <p:nvPr/>
          </p:nvSpPr>
          <p:spPr bwMode="auto">
            <a:xfrm>
              <a:off x="1836" y="880"/>
              <a:ext cx="0" cy="3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6" name="Line 48"/>
            <p:cNvSpPr>
              <a:spLocks noChangeShapeType="1"/>
            </p:cNvSpPr>
            <p:nvPr/>
          </p:nvSpPr>
          <p:spPr bwMode="auto">
            <a:xfrm flipH="1">
              <a:off x="1724" y="1236"/>
              <a:ext cx="1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7" name="Line 49"/>
            <p:cNvSpPr>
              <a:spLocks noChangeShapeType="1"/>
            </p:cNvSpPr>
            <p:nvPr/>
          </p:nvSpPr>
          <p:spPr bwMode="auto">
            <a:xfrm flipH="1">
              <a:off x="1724" y="876"/>
              <a:ext cx="1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9919" name="Group 50"/>
          <p:cNvGrpSpPr>
            <a:grpSpLocks/>
          </p:cNvGrpSpPr>
          <p:nvPr/>
        </p:nvGrpSpPr>
        <p:grpSpPr bwMode="auto">
          <a:xfrm>
            <a:off x="685800" y="1268413"/>
            <a:ext cx="165100" cy="484187"/>
            <a:chOff x="432" y="876"/>
            <a:chExt cx="104" cy="360"/>
          </a:xfrm>
        </p:grpSpPr>
        <p:sp>
          <p:nvSpPr>
            <p:cNvPr id="79922" name="Line 51"/>
            <p:cNvSpPr>
              <a:spLocks noChangeShapeType="1"/>
            </p:cNvSpPr>
            <p:nvPr/>
          </p:nvSpPr>
          <p:spPr bwMode="auto">
            <a:xfrm>
              <a:off x="432" y="880"/>
              <a:ext cx="0" cy="3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3" name="Line 52"/>
            <p:cNvSpPr>
              <a:spLocks noChangeShapeType="1"/>
            </p:cNvSpPr>
            <p:nvPr/>
          </p:nvSpPr>
          <p:spPr bwMode="auto">
            <a:xfrm>
              <a:off x="448" y="1236"/>
              <a:ext cx="8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4" name="Line 53"/>
            <p:cNvSpPr>
              <a:spLocks noChangeShapeType="1"/>
            </p:cNvSpPr>
            <p:nvPr/>
          </p:nvSpPr>
          <p:spPr bwMode="auto">
            <a:xfrm>
              <a:off x="448" y="876"/>
              <a:ext cx="8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9920" name="Line 54"/>
          <p:cNvSpPr>
            <a:spLocks noChangeShapeType="1"/>
          </p:cNvSpPr>
          <p:nvPr/>
        </p:nvSpPr>
        <p:spPr bwMode="auto">
          <a:xfrm flipH="1">
            <a:off x="374650" y="1560513"/>
            <a:ext cx="298450" cy="10922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2919" name="Rectangle 55"/>
          <p:cNvSpPr>
            <a:spLocks noGrp="1" noChangeArrowheads="1"/>
          </p:cNvSpPr>
          <p:nvPr>
            <p:ph type="title"/>
          </p:nvPr>
        </p:nvSpPr>
        <p:spPr/>
        <p:txBody>
          <a:bodyPr/>
          <a:lstStyle/>
          <a:p>
            <a:pPr eaLnBrk="1" hangingPunct="1">
              <a:defRPr/>
            </a:pPr>
            <a:r>
              <a:rPr lang="en-US"/>
              <a:t>Simple Value Stream Map</a:t>
            </a:r>
          </a:p>
        </p:txBody>
      </p:sp>
    </p:spTree>
    <p:extLst>
      <p:ext uri="{BB962C8B-B14F-4D97-AF65-F5344CB8AC3E}">
        <p14:creationId xmlns:p14="http://schemas.microsoft.com/office/powerpoint/2010/main" val="396007118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844550" y="1816100"/>
            <a:ext cx="3054350" cy="42926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899" name="Rectangle 3"/>
          <p:cNvSpPr>
            <a:spLocks noChangeArrowheads="1"/>
          </p:cNvSpPr>
          <p:nvPr/>
        </p:nvSpPr>
        <p:spPr bwMode="auto">
          <a:xfrm>
            <a:off x="4787900" y="1816100"/>
            <a:ext cx="3092450" cy="42735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0" name="Rectangle 4"/>
          <p:cNvSpPr>
            <a:spLocks noChangeArrowheads="1"/>
          </p:cNvSpPr>
          <p:nvPr/>
        </p:nvSpPr>
        <p:spPr bwMode="auto">
          <a:xfrm>
            <a:off x="1900238" y="2184400"/>
            <a:ext cx="1139825"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600" b="1">
                <a:latin typeface="Arial" pitchFamily="34" charset="0"/>
              </a:rPr>
              <a:t>Mask A1X</a:t>
            </a:r>
          </a:p>
          <a:p>
            <a:pPr algn="ctr" eaLnBrk="0" hangingPunct="0"/>
            <a:r>
              <a:rPr lang="en-US" sz="1600" b="1">
                <a:latin typeface="Arial" pitchFamily="34" charset="0"/>
              </a:rPr>
              <a:t>Module</a:t>
            </a:r>
          </a:p>
        </p:txBody>
      </p:sp>
      <p:sp>
        <p:nvSpPr>
          <p:cNvPr id="80901" name="Rectangle 5"/>
          <p:cNvSpPr>
            <a:spLocks noChangeArrowheads="1"/>
          </p:cNvSpPr>
          <p:nvPr/>
        </p:nvSpPr>
        <p:spPr bwMode="auto">
          <a:xfrm>
            <a:off x="5797550" y="2165350"/>
            <a:ext cx="107156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600" b="1">
                <a:latin typeface="Arial" pitchFamily="34" charset="0"/>
              </a:rPr>
              <a:t>Etch A1X</a:t>
            </a:r>
          </a:p>
          <a:p>
            <a:pPr algn="ctr" eaLnBrk="0" hangingPunct="0"/>
            <a:r>
              <a:rPr lang="en-US" sz="1600" b="1">
                <a:latin typeface="Arial" pitchFamily="34" charset="0"/>
              </a:rPr>
              <a:t>Module</a:t>
            </a:r>
          </a:p>
        </p:txBody>
      </p:sp>
      <p:sp>
        <p:nvSpPr>
          <p:cNvPr id="80902" name="Rectangle 6"/>
          <p:cNvSpPr>
            <a:spLocks noChangeArrowheads="1"/>
          </p:cNvSpPr>
          <p:nvPr/>
        </p:nvSpPr>
        <p:spPr bwMode="auto">
          <a:xfrm>
            <a:off x="3084513" y="4989513"/>
            <a:ext cx="811212"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Expose</a:t>
            </a:r>
          </a:p>
        </p:txBody>
      </p:sp>
      <p:sp>
        <p:nvSpPr>
          <p:cNvPr id="80903" name="Rectangle 7"/>
          <p:cNvSpPr>
            <a:spLocks noChangeArrowheads="1"/>
          </p:cNvSpPr>
          <p:nvPr/>
        </p:nvSpPr>
        <p:spPr bwMode="auto">
          <a:xfrm>
            <a:off x="893763" y="3636963"/>
            <a:ext cx="86995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Develop</a:t>
            </a:r>
          </a:p>
        </p:txBody>
      </p:sp>
      <p:sp>
        <p:nvSpPr>
          <p:cNvPr id="80904" name="Line 8"/>
          <p:cNvSpPr>
            <a:spLocks noChangeShapeType="1"/>
          </p:cNvSpPr>
          <p:nvPr/>
        </p:nvSpPr>
        <p:spPr bwMode="auto">
          <a:xfrm>
            <a:off x="1587500" y="2349500"/>
            <a:ext cx="558800" cy="7493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5" name="Line 9"/>
          <p:cNvSpPr>
            <a:spLocks noChangeShapeType="1"/>
          </p:cNvSpPr>
          <p:nvPr/>
        </p:nvSpPr>
        <p:spPr bwMode="auto">
          <a:xfrm flipH="1">
            <a:off x="2643188" y="3656013"/>
            <a:ext cx="565150" cy="94297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6" name="Rectangle 10"/>
          <p:cNvSpPr>
            <a:spLocks noChangeArrowheads="1"/>
          </p:cNvSpPr>
          <p:nvPr/>
        </p:nvSpPr>
        <p:spPr bwMode="auto">
          <a:xfrm>
            <a:off x="4635500" y="343535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7" name="Rectangle 11"/>
          <p:cNvSpPr>
            <a:spLocks noChangeArrowheads="1"/>
          </p:cNvSpPr>
          <p:nvPr/>
        </p:nvSpPr>
        <p:spPr bwMode="auto">
          <a:xfrm>
            <a:off x="7378700" y="4768850"/>
            <a:ext cx="501650" cy="5016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8" name="Rectangle 12"/>
          <p:cNvSpPr>
            <a:spLocks noChangeArrowheads="1"/>
          </p:cNvSpPr>
          <p:nvPr/>
        </p:nvSpPr>
        <p:spPr bwMode="auto">
          <a:xfrm>
            <a:off x="5072063" y="5427663"/>
            <a:ext cx="8032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Arial" pitchFamily="34" charset="0"/>
              </a:rPr>
              <a:t>Plasma</a:t>
            </a:r>
          </a:p>
          <a:p>
            <a:pPr algn="ctr" eaLnBrk="0" hangingPunct="0"/>
            <a:r>
              <a:rPr lang="en-US" sz="1400" b="1">
                <a:latin typeface="Arial" pitchFamily="34" charset="0"/>
              </a:rPr>
              <a:t>Etch</a:t>
            </a:r>
          </a:p>
        </p:txBody>
      </p:sp>
      <p:sp>
        <p:nvSpPr>
          <p:cNvPr id="80909" name="Rectangle 13"/>
          <p:cNvSpPr>
            <a:spLocks noChangeArrowheads="1"/>
          </p:cNvSpPr>
          <p:nvPr/>
        </p:nvSpPr>
        <p:spPr bwMode="auto">
          <a:xfrm>
            <a:off x="5948363" y="4837113"/>
            <a:ext cx="8032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Arial" pitchFamily="34" charset="0"/>
              </a:rPr>
              <a:t>Plasma</a:t>
            </a:r>
          </a:p>
          <a:p>
            <a:pPr algn="ctr" eaLnBrk="0" hangingPunct="0"/>
            <a:r>
              <a:rPr lang="en-US" sz="1400" b="1">
                <a:latin typeface="Arial" pitchFamily="34" charset="0"/>
              </a:rPr>
              <a:t>Strip</a:t>
            </a:r>
          </a:p>
        </p:txBody>
      </p:sp>
      <p:sp>
        <p:nvSpPr>
          <p:cNvPr id="80910" name="Rectangle 14"/>
          <p:cNvSpPr>
            <a:spLocks noChangeArrowheads="1"/>
          </p:cNvSpPr>
          <p:nvPr/>
        </p:nvSpPr>
        <p:spPr bwMode="auto">
          <a:xfrm>
            <a:off x="2959100" y="5397500"/>
            <a:ext cx="806450" cy="539750"/>
          </a:xfrm>
          <a:prstGeom prst="rect">
            <a:avLst/>
          </a:prstGeom>
          <a:solidFill>
            <a:srgbClr val="FF99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1" name="Rectangle 15"/>
          <p:cNvSpPr>
            <a:spLocks noChangeArrowheads="1"/>
          </p:cNvSpPr>
          <p:nvPr/>
        </p:nvSpPr>
        <p:spPr bwMode="auto">
          <a:xfrm>
            <a:off x="2989263" y="5514975"/>
            <a:ext cx="676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800" b="1">
                <a:latin typeface="Arial" pitchFamily="34" charset="0"/>
              </a:rPr>
              <a:t>SEM</a:t>
            </a:r>
          </a:p>
        </p:txBody>
      </p:sp>
      <p:sp>
        <p:nvSpPr>
          <p:cNvPr id="80912" name="Line 16"/>
          <p:cNvSpPr>
            <a:spLocks noChangeShapeType="1"/>
          </p:cNvSpPr>
          <p:nvPr/>
        </p:nvSpPr>
        <p:spPr bwMode="auto">
          <a:xfrm flipV="1">
            <a:off x="5530850" y="3689350"/>
            <a:ext cx="330200" cy="12890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3" name="Rectangle 17"/>
          <p:cNvSpPr>
            <a:spLocks noChangeArrowheads="1"/>
          </p:cNvSpPr>
          <p:nvPr/>
        </p:nvSpPr>
        <p:spPr bwMode="auto">
          <a:xfrm>
            <a:off x="1274763" y="5222875"/>
            <a:ext cx="1831975"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r>
              <a:rPr lang="en-US" sz="1000" b="1">
                <a:latin typeface="Arial" pitchFamily="34" charset="0"/>
              </a:rPr>
              <a:t>WIP Racks</a:t>
            </a:r>
          </a:p>
        </p:txBody>
      </p:sp>
      <p:sp>
        <p:nvSpPr>
          <p:cNvPr id="80914" name="Line 18"/>
          <p:cNvSpPr>
            <a:spLocks noChangeShapeType="1"/>
          </p:cNvSpPr>
          <p:nvPr/>
        </p:nvSpPr>
        <p:spPr bwMode="auto">
          <a:xfrm flipH="1">
            <a:off x="5060950" y="1739900"/>
            <a:ext cx="203200" cy="3302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5" name="Line 19"/>
          <p:cNvSpPr>
            <a:spLocks noChangeShapeType="1"/>
          </p:cNvSpPr>
          <p:nvPr/>
        </p:nvSpPr>
        <p:spPr bwMode="auto">
          <a:xfrm>
            <a:off x="828675" y="1835150"/>
            <a:ext cx="0" cy="423545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0916" name="Group 20"/>
          <p:cNvGrpSpPr>
            <a:grpSpLocks/>
          </p:cNvGrpSpPr>
          <p:nvPr/>
        </p:nvGrpSpPr>
        <p:grpSpPr bwMode="auto">
          <a:xfrm>
            <a:off x="7181850" y="2520950"/>
            <a:ext cx="952500" cy="273050"/>
            <a:chOff x="4524" y="1588"/>
            <a:chExt cx="600" cy="172"/>
          </a:xfrm>
        </p:grpSpPr>
        <p:sp>
          <p:nvSpPr>
            <p:cNvPr id="80974" name="Rectangle 21"/>
            <p:cNvSpPr>
              <a:spLocks noChangeArrowheads="1"/>
            </p:cNvSpPr>
            <p:nvPr/>
          </p:nvSpPr>
          <p:spPr bwMode="auto">
            <a:xfrm>
              <a:off x="4524" y="1588"/>
              <a:ext cx="600" cy="17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5" name="Rectangle 22"/>
            <p:cNvSpPr>
              <a:spLocks noChangeArrowheads="1"/>
            </p:cNvSpPr>
            <p:nvPr/>
          </p:nvSpPr>
          <p:spPr bwMode="auto">
            <a:xfrm>
              <a:off x="4584" y="1600"/>
              <a:ext cx="481" cy="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000" b="1">
                  <a:latin typeface="Arial" pitchFamily="34" charset="0"/>
                </a:rPr>
                <a:t>FG Racks</a:t>
              </a:r>
            </a:p>
          </p:txBody>
        </p:sp>
      </p:grpSp>
      <p:sp>
        <p:nvSpPr>
          <p:cNvPr id="80917" name="Line 23"/>
          <p:cNvSpPr>
            <a:spLocks noChangeShapeType="1"/>
          </p:cNvSpPr>
          <p:nvPr/>
        </p:nvSpPr>
        <p:spPr bwMode="auto">
          <a:xfrm>
            <a:off x="3930650" y="1809750"/>
            <a:ext cx="8445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8" name="Rectangle 24"/>
          <p:cNvSpPr>
            <a:spLocks noChangeArrowheads="1"/>
          </p:cNvSpPr>
          <p:nvPr/>
        </p:nvSpPr>
        <p:spPr bwMode="auto">
          <a:xfrm>
            <a:off x="7378700" y="3949700"/>
            <a:ext cx="501650" cy="5016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9" name="Rectangle 25"/>
          <p:cNvSpPr>
            <a:spLocks noChangeArrowheads="1"/>
          </p:cNvSpPr>
          <p:nvPr/>
        </p:nvSpPr>
        <p:spPr bwMode="auto">
          <a:xfrm>
            <a:off x="7378700" y="3130550"/>
            <a:ext cx="501650" cy="5016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0" name="Rectangle 26"/>
          <p:cNvSpPr>
            <a:spLocks noChangeArrowheads="1"/>
          </p:cNvSpPr>
          <p:nvPr/>
        </p:nvSpPr>
        <p:spPr bwMode="auto">
          <a:xfrm>
            <a:off x="4635500" y="421640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1" name="Rectangle 27"/>
          <p:cNvSpPr>
            <a:spLocks noChangeArrowheads="1"/>
          </p:cNvSpPr>
          <p:nvPr/>
        </p:nvSpPr>
        <p:spPr bwMode="auto">
          <a:xfrm>
            <a:off x="4635500" y="499745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2" name="Rectangle 28"/>
          <p:cNvSpPr>
            <a:spLocks noChangeArrowheads="1"/>
          </p:cNvSpPr>
          <p:nvPr/>
        </p:nvSpPr>
        <p:spPr bwMode="auto">
          <a:xfrm>
            <a:off x="4635500" y="271145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3" name="Rectangle 29"/>
          <p:cNvSpPr>
            <a:spLocks noChangeArrowheads="1"/>
          </p:cNvSpPr>
          <p:nvPr/>
        </p:nvSpPr>
        <p:spPr bwMode="auto">
          <a:xfrm>
            <a:off x="930275" y="321627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4" name="Rectangle 30"/>
          <p:cNvSpPr>
            <a:spLocks noChangeArrowheads="1"/>
          </p:cNvSpPr>
          <p:nvPr/>
        </p:nvSpPr>
        <p:spPr bwMode="auto">
          <a:xfrm>
            <a:off x="3340100" y="2568575"/>
            <a:ext cx="463550" cy="236538"/>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5" name="Rectangle 31"/>
          <p:cNvSpPr>
            <a:spLocks noChangeArrowheads="1"/>
          </p:cNvSpPr>
          <p:nvPr/>
        </p:nvSpPr>
        <p:spPr bwMode="auto">
          <a:xfrm>
            <a:off x="3340100" y="2879725"/>
            <a:ext cx="463550" cy="236538"/>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6" name="Rectangle 32"/>
          <p:cNvSpPr>
            <a:spLocks noChangeArrowheads="1"/>
          </p:cNvSpPr>
          <p:nvPr/>
        </p:nvSpPr>
        <p:spPr bwMode="auto">
          <a:xfrm>
            <a:off x="3340100" y="3190875"/>
            <a:ext cx="463550" cy="236538"/>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7" name="Rectangle 33"/>
          <p:cNvSpPr>
            <a:spLocks noChangeArrowheads="1"/>
          </p:cNvSpPr>
          <p:nvPr/>
        </p:nvSpPr>
        <p:spPr bwMode="auto">
          <a:xfrm>
            <a:off x="3340100" y="3503613"/>
            <a:ext cx="463550" cy="234950"/>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8" name="Rectangle 34"/>
          <p:cNvSpPr>
            <a:spLocks noChangeArrowheads="1"/>
          </p:cNvSpPr>
          <p:nvPr/>
        </p:nvSpPr>
        <p:spPr bwMode="auto">
          <a:xfrm>
            <a:off x="3340100" y="381476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9" name="Rectangle 35"/>
          <p:cNvSpPr>
            <a:spLocks noChangeArrowheads="1"/>
          </p:cNvSpPr>
          <p:nvPr/>
        </p:nvSpPr>
        <p:spPr bwMode="auto">
          <a:xfrm>
            <a:off x="3340100" y="412591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0" name="Rectangle 36"/>
          <p:cNvSpPr>
            <a:spLocks noChangeArrowheads="1"/>
          </p:cNvSpPr>
          <p:nvPr/>
        </p:nvSpPr>
        <p:spPr bwMode="auto">
          <a:xfrm>
            <a:off x="3340100" y="443706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1" name="Rectangle 37"/>
          <p:cNvSpPr>
            <a:spLocks noChangeArrowheads="1"/>
          </p:cNvSpPr>
          <p:nvPr/>
        </p:nvSpPr>
        <p:spPr bwMode="auto">
          <a:xfrm>
            <a:off x="3340100" y="474821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2" name="Rectangle 38"/>
          <p:cNvSpPr>
            <a:spLocks noChangeArrowheads="1"/>
          </p:cNvSpPr>
          <p:nvPr/>
        </p:nvSpPr>
        <p:spPr bwMode="auto">
          <a:xfrm>
            <a:off x="1054100" y="4233863"/>
            <a:ext cx="444500" cy="166687"/>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3" name="Rectangle 39"/>
          <p:cNvSpPr>
            <a:spLocks noChangeArrowheads="1"/>
          </p:cNvSpPr>
          <p:nvPr/>
        </p:nvSpPr>
        <p:spPr bwMode="auto">
          <a:xfrm>
            <a:off x="1054100" y="4484688"/>
            <a:ext cx="444500" cy="166687"/>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4" name="Rectangle 40"/>
          <p:cNvSpPr>
            <a:spLocks noChangeArrowheads="1"/>
          </p:cNvSpPr>
          <p:nvPr/>
        </p:nvSpPr>
        <p:spPr bwMode="auto">
          <a:xfrm>
            <a:off x="1054100" y="3968750"/>
            <a:ext cx="444500" cy="1682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5" name="Rectangle 41"/>
          <p:cNvSpPr>
            <a:spLocks noChangeArrowheads="1"/>
          </p:cNvSpPr>
          <p:nvPr/>
        </p:nvSpPr>
        <p:spPr bwMode="auto">
          <a:xfrm>
            <a:off x="1054100" y="5068888"/>
            <a:ext cx="444500" cy="169862"/>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6" name="Rectangle 42"/>
          <p:cNvSpPr>
            <a:spLocks noChangeArrowheads="1"/>
          </p:cNvSpPr>
          <p:nvPr/>
        </p:nvSpPr>
        <p:spPr bwMode="auto">
          <a:xfrm>
            <a:off x="1054100" y="5319713"/>
            <a:ext cx="444500" cy="1682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7" name="Rectangle 43"/>
          <p:cNvSpPr>
            <a:spLocks noChangeArrowheads="1"/>
          </p:cNvSpPr>
          <p:nvPr/>
        </p:nvSpPr>
        <p:spPr bwMode="auto">
          <a:xfrm>
            <a:off x="1054100" y="4803775"/>
            <a:ext cx="444500" cy="169863"/>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8" name="Rectangle 44"/>
          <p:cNvSpPr>
            <a:spLocks noChangeArrowheads="1"/>
          </p:cNvSpPr>
          <p:nvPr/>
        </p:nvSpPr>
        <p:spPr bwMode="auto">
          <a:xfrm>
            <a:off x="2216150" y="2825750"/>
            <a:ext cx="330200" cy="67310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9" name="Rectangle 45"/>
          <p:cNvSpPr>
            <a:spLocks noChangeArrowheads="1"/>
          </p:cNvSpPr>
          <p:nvPr/>
        </p:nvSpPr>
        <p:spPr bwMode="auto">
          <a:xfrm>
            <a:off x="2206625" y="3756025"/>
            <a:ext cx="330200" cy="67310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0" name="Line 46"/>
          <p:cNvSpPr>
            <a:spLocks noChangeShapeType="1"/>
          </p:cNvSpPr>
          <p:nvPr/>
        </p:nvSpPr>
        <p:spPr bwMode="auto">
          <a:xfrm>
            <a:off x="2635250" y="3244850"/>
            <a:ext cx="615950" cy="2730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1" name="Line 47"/>
          <p:cNvSpPr>
            <a:spLocks noChangeShapeType="1"/>
          </p:cNvSpPr>
          <p:nvPr/>
        </p:nvSpPr>
        <p:spPr bwMode="auto">
          <a:xfrm flipH="1">
            <a:off x="1539875" y="4652963"/>
            <a:ext cx="1057275" cy="190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2" name="Line 48"/>
          <p:cNvSpPr>
            <a:spLocks noChangeShapeType="1"/>
          </p:cNvSpPr>
          <p:nvPr/>
        </p:nvSpPr>
        <p:spPr bwMode="auto">
          <a:xfrm>
            <a:off x="5314950" y="2520950"/>
            <a:ext cx="0" cy="27876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3" name="Rectangle 49"/>
          <p:cNvSpPr>
            <a:spLocks noChangeArrowheads="1"/>
          </p:cNvSpPr>
          <p:nvPr/>
        </p:nvSpPr>
        <p:spPr bwMode="auto">
          <a:xfrm>
            <a:off x="6026150" y="2978150"/>
            <a:ext cx="330200" cy="67310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4" name="Rectangle 50"/>
          <p:cNvSpPr>
            <a:spLocks noChangeArrowheads="1"/>
          </p:cNvSpPr>
          <p:nvPr/>
        </p:nvSpPr>
        <p:spPr bwMode="auto">
          <a:xfrm>
            <a:off x="6045200" y="3949700"/>
            <a:ext cx="330200" cy="67310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5" name="Line 51"/>
          <p:cNvSpPr>
            <a:spLocks noChangeShapeType="1"/>
          </p:cNvSpPr>
          <p:nvPr/>
        </p:nvSpPr>
        <p:spPr bwMode="auto">
          <a:xfrm flipV="1">
            <a:off x="6578600" y="3232150"/>
            <a:ext cx="654050" cy="12128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6" name="Line 52"/>
          <p:cNvSpPr>
            <a:spLocks noChangeShapeType="1"/>
          </p:cNvSpPr>
          <p:nvPr/>
        </p:nvSpPr>
        <p:spPr bwMode="auto">
          <a:xfrm>
            <a:off x="558800" y="6096000"/>
            <a:ext cx="815975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7" name="Rectangle 53"/>
          <p:cNvSpPr>
            <a:spLocks noChangeArrowheads="1"/>
          </p:cNvSpPr>
          <p:nvPr/>
        </p:nvSpPr>
        <p:spPr bwMode="auto">
          <a:xfrm>
            <a:off x="7734300" y="5562600"/>
            <a:ext cx="247650" cy="32385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8" name="Rectangle 54"/>
          <p:cNvSpPr>
            <a:spLocks noChangeArrowheads="1"/>
          </p:cNvSpPr>
          <p:nvPr/>
        </p:nvSpPr>
        <p:spPr bwMode="auto">
          <a:xfrm>
            <a:off x="8035925" y="5160963"/>
            <a:ext cx="5651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Geneva" charset="0"/>
              </a:rPr>
              <a:t>FG</a:t>
            </a:r>
          </a:p>
          <a:p>
            <a:pPr algn="ctr" eaLnBrk="0" hangingPunct="0"/>
            <a:r>
              <a:rPr lang="en-US" sz="1400" b="1">
                <a:latin typeface="Geneva" charset="0"/>
              </a:rPr>
              <a:t>Ship</a:t>
            </a:r>
          </a:p>
        </p:txBody>
      </p:sp>
      <p:sp>
        <p:nvSpPr>
          <p:cNvPr id="80949" name="Line 55"/>
          <p:cNvSpPr>
            <a:spLocks noChangeShapeType="1"/>
          </p:cNvSpPr>
          <p:nvPr/>
        </p:nvSpPr>
        <p:spPr bwMode="auto">
          <a:xfrm flipH="1">
            <a:off x="1479550" y="1663700"/>
            <a:ext cx="793750" cy="1778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0" name="Line 56"/>
          <p:cNvSpPr>
            <a:spLocks noChangeShapeType="1"/>
          </p:cNvSpPr>
          <p:nvPr/>
        </p:nvSpPr>
        <p:spPr bwMode="auto">
          <a:xfrm>
            <a:off x="1549400" y="4768850"/>
            <a:ext cx="234950" cy="6350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1" name="Rectangle 57"/>
          <p:cNvSpPr>
            <a:spLocks noChangeArrowheads="1"/>
          </p:cNvSpPr>
          <p:nvPr/>
        </p:nvSpPr>
        <p:spPr bwMode="auto">
          <a:xfrm>
            <a:off x="7734300" y="1885950"/>
            <a:ext cx="247650" cy="32385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2" name="Rectangle 58"/>
          <p:cNvSpPr>
            <a:spLocks noChangeArrowheads="1"/>
          </p:cNvSpPr>
          <p:nvPr/>
        </p:nvSpPr>
        <p:spPr bwMode="auto">
          <a:xfrm>
            <a:off x="4692650" y="1416050"/>
            <a:ext cx="1149350" cy="2730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3" name="Rectangle 59"/>
          <p:cNvSpPr>
            <a:spLocks noChangeArrowheads="1"/>
          </p:cNvSpPr>
          <p:nvPr/>
        </p:nvSpPr>
        <p:spPr bwMode="auto">
          <a:xfrm>
            <a:off x="4705350" y="1435100"/>
            <a:ext cx="10668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000" b="1">
                <a:latin typeface="Arial" pitchFamily="34" charset="0"/>
              </a:rPr>
              <a:t>Etch WIP Rack</a:t>
            </a:r>
          </a:p>
        </p:txBody>
      </p:sp>
      <p:sp>
        <p:nvSpPr>
          <p:cNvPr id="80954" name="Line 60"/>
          <p:cNvSpPr>
            <a:spLocks noChangeShapeType="1"/>
          </p:cNvSpPr>
          <p:nvPr/>
        </p:nvSpPr>
        <p:spPr bwMode="auto">
          <a:xfrm flipH="1">
            <a:off x="7651750" y="2844800"/>
            <a:ext cx="50800" cy="2349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5" name="Line 61"/>
          <p:cNvSpPr>
            <a:spLocks noChangeShapeType="1"/>
          </p:cNvSpPr>
          <p:nvPr/>
        </p:nvSpPr>
        <p:spPr bwMode="auto">
          <a:xfrm>
            <a:off x="7277100" y="3644900"/>
            <a:ext cx="0" cy="13970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6" name="Line 62"/>
          <p:cNvSpPr>
            <a:spLocks noChangeShapeType="1"/>
          </p:cNvSpPr>
          <p:nvPr/>
        </p:nvSpPr>
        <p:spPr bwMode="auto">
          <a:xfrm>
            <a:off x="7569200" y="5715000"/>
            <a:ext cx="80645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7" name="Line 63"/>
          <p:cNvSpPr>
            <a:spLocks noChangeShapeType="1"/>
          </p:cNvSpPr>
          <p:nvPr/>
        </p:nvSpPr>
        <p:spPr bwMode="auto">
          <a:xfrm flipH="1">
            <a:off x="1651000" y="2000250"/>
            <a:ext cx="643255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8" name="Rectangle 64"/>
          <p:cNvSpPr>
            <a:spLocks noChangeArrowheads="1"/>
          </p:cNvSpPr>
          <p:nvPr/>
        </p:nvSpPr>
        <p:spPr bwMode="auto">
          <a:xfrm>
            <a:off x="7967663" y="1808163"/>
            <a:ext cx="85090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Geneva" charset="0"/>
              </a:rPr>
              <a:t>Raw</a:t>
            </a:r>
          </a:p>
          <a:p>
            <a:pPr algn="ctr" eaLnBrk="0" hangingPunct="0"/>
            <a:r>
              <a:rPr lang="en-US" sz="1400" b="1">
                <a:latin typeface="Geneva" charset="0"/>
              </a:rPr>
              <a:t>Material</a:t>
            </a:r>
          </a:p>
        </p:txBody>
      </p:sp>
      <p:sp>
        <p:nvSpPr>
          <p:cNvPr id="80959" name="Rectangle 65"/>
          <p:cNvSpPr>
            <a:spLocks noChangeArrowheads="1"/>
          </p:cNvSpPr>
          <p:nvPr/>
        </p:nvSpPr>
        <p:spPr bwMode="auto">
          <a:xfrm>
            <a:off x="930275" y="277812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0" name="Rectangle 66"/>
          <p:cNvSpPr>
            <a:spLocks noChangeArrowheads="1"/>
          </p:cNvSpPr>
          <p:nvPr/>
        </p:nvSpPr>
        <p:spPr bwMode="auto">
          <a:xfrm>
            <a:off x="930275" y="233997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1" name="Rectangle 67"/>
          <p:cNvSpPr>
            <a:spLocks noChangeArrowheads="1"/>
          </p:cNvSpPr>
          <p:nvPr/>
        </p:nvSpPr>
        <p:spPr bwMode="auto">
          <a:xfrm>
            <a:off x="930275" y="190182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2" name="Rectangle 68"/>
          <p:cNvSpPr>
            <a:spLocks noChangeArrowheads="1"/>
          </p:cNvSpPr>
          <p:nvPr/>
        </p:nvSpPr>
        <p:spPr bwMode="auto">
          <a:xfrm>
            <a:off x="4445000" y="208280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3" name="Rectangle 69"/>
          <p:cNvSpPr>
            <a:spLocks noChangeArrowheads="1"/>
          </p:cNvSpPr>
          <p:nvPr/>
        </p:nvSpPr>
        <p:spPr bwMode="auto">
          <a:xfrm>
            <a:off x="1816100" y="545465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4" name="Rectangle 70"/>
          <p:cNvSpPr>
            <a:spLocks noChangeArrowheads="1"/>
          </p:cNvSpPr>
          <p:nvPr/>
        </p:nvSpPr>
        <p:spPr bwMode="auto">
          <a:xfrm>
            <a:off x="2178050" y="545465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5" name="Rectangle 71"/>
          <p:cNvSpPr>
            <a:spLocks noChangeArrowheads="1"/>
          </p:cNvSpPr>
          <p:nvPr/>
        </p:nvSpPr>
        <p:spPr bwMode="auto">
          <a:xfrm>
            <a:off x="1701800" y="1358900"/>
            <a:ext cx="1149350" cy="2730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6" name="Rectangle 72"/>
          <p:cNvSpPr>
            <a:spLocks noChangeArrowheads="1"/>
          </p:cNvSpPr>
          <p:nvPr/>
        </p:nvSpPr>
        <p:spPr bwMode="auto">
          <a:xfrm>
            <a:off x="1331913" y="1374775"/>
            <a:ext cx="1831975"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r>
              <a:rPr lang="en-US" sz="1000" b="1">
                <a:latin typeface="Arial" pitchFamily="34" charset="0"/>
              </a:rPr>
              <a:t>Mask WIP Racks</a:t>
            </a:r>
          </a:p>
        </p:txBody>
      </p:sp>
      <p:sp>
        <p:nvSpPr>
          <p:cNvPr id="80967" name="Rectangle 73"/>
          <p:cNvSpPr>
            <a:spLocks noChangeArrowheads="1"/>
          </p:cNvSpPr>
          <p:nvPr/>
        </p:nvSpPr>
        <p:spPr bwMode="auto">
          <a:xfrm>
            <a:off x="4883150" y="208280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8" name="Line 74"/>
          <p:cNvSpPr>
            <a:spLocks noChangeShapeType="1"/>
          </p:cNvSpPr>
          <p:nvPr/>
        </p:nvSpPr>
        <p:spPr bwMode="auto">
          <a:xfrm>
            <a:off x="2482850" y="5715000"/>
            <a:ext cx="38735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9" name="Line 75"/>
          <p:cNvSpPr>
            <a:spLocks noChangeShapeType="1"/>
          </p:cNvSpPr>
          <p:nvPr/>
        </p:nvSpPr>
        <p:spPr bwMode="auto">
          <a:xfrm>
            <a:off x="3797300" y="5657850"/>
            <a:ext cx="254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0" name="Line 76"/>
          <p:cNvSpPr>
            <a:spLocks noChangeShapeType="1"/>
          </p:cNvSpPr>
          <p:nvPr/>
        </p:nvSpPr>
        <p:spPr bwMode="auto">
          <a:xfrm flipV="1">
            <a:off x="4057650" y="2374900"/>
            <a:ext cx="0" cy="32893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1" name="Line 77"/>
          <p:cNvSpPr>
            <a:spLocks noChangeShapeType="1"/>
          </p:cNvSpPr>
          <p:nvPr/>
        </p:nvSpPr>
        <p:spPr bwMode="auto">
          <a:xfrm>
            <a:off x="4064000" y="2381250"/>
            <a:ext cx="3302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2" name="Line 78"/>
          <p:cNvSpPr>
            <a:spLocks noChangeShapeType="1"/>
          </p:cNvSpPr>
          <p:nvPr/>
        </p:nvSpPr>
        <p:spPr bwMode="auto">
          <a:xfrm>
            <a:off x="6477000" y="3130550"/>
            <a:ext cx="0" cy="12636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3967" name="Rectangle 79"/>
          <p:cNvSpPr>
            <a:spLocks noGrp="1" noChangeArrowheads="1"/>
          </p:cNvSpPr>
          <p:nvPr>
            <p:ph type="title"/>
          </p:nvPr>
        </p:nvSpPr>
        <p:spPr>
          <a:xfrm>
            <a:off x="152400" y="201613"/>
            <a:ext cx="6442075" cy="601662"/>
          </a:xfrm>
        </p:spPr>
        <p:txBody>
          <a:bodyPr/>
          <a:lstStyle/>
          <a:p>
            <a:pPr eaLnBrk="1" hangingPunct="1">
              <a:defRPr/>
            </a:pPr>
            <a:r>
              <a:rPr lang="en-US"/>
              <a:t>Spaghetti Diagram – Adds Physical Layout</a:t>
            </a:r>
          </a:p>
        </p:txBody>
      </p:sp>
    </p:spTree>
    <p:extLst>
      <p:ext uri="{BB962C8B-B14F-4D97-AF65-F5344CB8AC3E}">
        <p14:creationId xmlns:p14="http://schemas.microsoft.com/office/powerpoint/2010/main" val="60685500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Grp="1" noChangeArrowheads="1"/>
          </p:cNvSpPr>
          <p:nvPr>
            <p:ph type="title"/>
          </p:nvPr>
        </p:nvSpPr>
        <p:spPr/>
        <p:txBody>
          <a:bodyPr/>
          <a:lstStyle/>
          <a:p>
            <a:pPr eaLnBrk="1" hangingPunct="1">
              <a:defRPr/>
            </a:pPr>
            <a:r>
              <a:rPr lang="en-US"/>
              <a:t>Value Stream Map - Manufacturing</a:t>
            </a:r>
          </a:p>
        </p:txBody>
      </p:sp>
      <p:pic>
        <p:nvPicPr>
          <p:cNvPr id="83971" name="Picture 3" descr="CSMAP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066800"/>
            <a:ext cx="8534400" cy="5353050"/>
          </a:xfrm>
          <a:prstGeom prst="rect">
            <a:avLst/>
          </a:prstGeom>
          <a:noFill/>
          <a:ln w="9525">
            <a:solidFill>
              <a:schemeClr val="tx1"/>
            </a:solidFill>
            <a:miter lim="800000"/>
            <a:headEnd/>
            <a:tailEnd/>
          </a:ln>
          <a:effectLst>
            <a:outerShdw dist="107763" dir="2700000" algn="ctr" rotWithShape="0">
              <a:srgbClr val="808080"/>
            </a:outerShdw>
          </a:effectLst>
          <a:extLst>
            <a:ext uri="{909E8E84-426E-40DD-AFC4-6F175D3DCCD1}">
              <a14:hiddenFill xmlns:a14="http://schemas.microsoft.com/office/drawing/2010/main">
                <a:solidFill>
                  <a:srgbClr val="FFFFFF"/>
                </a:solidFill>
              </a14:hiddenFill>
            </a:ext>
          </a:extLst>
        </p:spPr>
      </p:pic>
      <p:sp>
        <p:nvSpPr>
          <p:cNvPr id="83972" name="Text Box 4"/>
          <p:cNvSpPr txBox="1">
            <a:spLocks noChangeArrowheads="1"/>
          </p:cNvSpPr>
          <p:nvPr/>
        </p:nvSpPr>
        <p:spPr bwMode="auto">
          <a:xfrm>
            <a:off x="6248400" y="6553200"/>
            <a:ext cx="2514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kumimoji="1" lang="en-US" sz="1200" b="1" u="sng">
                <a:solidFill>
                  <a:srgbClr val="6600FF"/>
                </a:solidFill>
              </a:rPr>
              <a:t> Learning to See</a:t>
            </a:r>
            <a:r>
              <a:rPr kumimoji="1" lang="en-US" sz="1200">
                <a:solidFill>
                  <a:srgbClr val="6600FF"/>
                </a:solidFill>
              </a:rPr>
              <a:t> by Rother &amp; Shook</a:t>
            </a:r>
          </a:p>
        </p:txBody>
      </p:sp>
    </p:spTree>
    <p:extLst>
      <p:ext uri="{BB962C8B-B14F-4D97-AF65-F5344CB8AC3E}">
        <p14:creationId xmlns:p14="http://schemas.microsoft.com/office/powerpoint/2010/main" val="114770490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ChangeArrowheads="1"/>
          </p:cNvSpPr>
          <p:nvPr/>
        </p:nvSpPr>
        <p:spPr bwMode="auto">
          <a:xfrm>
            <a:off x="8153400" y="5286375"/>
            <a:ext cx="762000" cy="8382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47" name="Rectangle 3"/>
          <p:cNvSpPr>
            <a:spLocks noChangeArrowheads="1"/>
          </p:cNvSpPr>
          <p:nvPr/>
        </p:nvSpPr>
        <p:spPr bwMode="auto">
          <a:xfrm>
            <a:off x="3546475" y="1676400"/>
            <a:ext cx="1127125" cy="762000"/>
          </a:xfrm>
          <a:prstGeom prst="rect">
            <a:avLst/>
          </a:prstGeom>
          <a:solidFill>
            <a:srgbClr val="FFFF99"/>
          </a:solidFill>
          <a:ln w="3175">
            <a:solidFill>
              <a:srgbClr val="000000"/>
            </a:solidFill>
            <a:miter lim="800000"/>
            <a:headEnd/>
            <a:tailEnd/>
          </a:ln>
        </p:spPr>
        <p:txBody>
          <a:bodyPr/>
          <a:lstStyle/>
          <a:p>
            <a:endParaRPr lang="en-US"/>
          </a:p>
        </p:txBody>
      </p:sp>
      <p:sp>
        <p:nvSpPr>
          <p:cNvPr id="82948" name="Rectangle 4"/>
          <p:cNvSpPr>
            <a:spLocks noChangeArrowheads="1"/>
          </p:cNvSpPr>
          <p:nvPr/>
        </p:nvSpPr>
        <p:spPr bwMode="auto">
          <a:xfrm>
            <a:off x="3827463" y="2011363"/>
            <a:ext cx="611187"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1400" b="1">
                <a:solidFill>
                  <a:srgbClr val="000000"/>
                </a:solidFill>
                <a:latin typeface="Arial" pitchFamily="34" charset="0"/>
              </a:rPr>
              <a:t>Vendor</a:t>
            </a:r>
            <a:endParaRPr kumimoji="1" lang="en-US" sz="4400" b="1">
              <a:solidFill>
                <a:schemeClr val="tx2"/>
              </a:solidFill>
            </a:endParaRPr>
          </a:p>
        </p:txBody>
      </p:sp>
      <p:sp>
        <p:nvSpPr>
          <p:cNvPr id="82949" name="Freeform 5"/>
          <p:cNvSpPr>
            <a:spLocks/>
          </p:cNvSpPr>
          <p:nvPr/>
        </p:nvSpPr>
        <p:spPr bwMode="auto">
          <a:xfrm>
            <a:off x="4746625" y="1957388"/>
            <a:ext cx="890588" cy="404812"/>
          </a:xfrm>
          <a:custGeom>
            <a:avLst/>
            <a:gdLst>
              <a:gd name="T0" fmla="*/ 2147483647 w 1123"/>
              <a:gd name="T1" fmla="*/ 2147483647 h 510"/>
              <a:gd name="T2" fmla="*/ 2147483647 w 1123"/>
              <a:gd name="T3" fmla="*/ 2147483647 h 510"/>
              <a:gd name="T4" fmla="*/ 2147483647 w 1123"/>
              <a:gd name="T5" fmla="*/ 2147483647 h 510"/>
              <a:gd name="T6" fmla="*/ 2147483647 w 1123"/>
              <a:gd name="T7" fmla="*/ 2147483647 h 510"/>
              <a:gd name="T8" fmla="*/ 2147483647 w 1123"/>
              <a:gd name="T9" fmla="*/ 2147483647 h 510"/>
              <a:gd name="T10" fmla="*/ 2147483647 w 1123"/>
              <a:gd name="T11" fmla="*/ 2147483647 h 510"/>
              <a:gd name="T12" fmla="*/ 2147483647 w 1123"/>
              <a:gd name="T13" fmla="*/ 2147483647 h 510"/>
              <a:gd name="T14" fmla="*/ 2147483647 w 1123"/>
              <a:gd name="T15" fmla="*/ 2147483647 h 510"/>
              <a:gd name="T16" fmla="*/ 2147483647 w 1123"/>
              <a:gd name="T17" fmla="*/ 0 h 510"/>
              <a:gd name="T18" fmla="*/ 2147483647 w 1123"/>
              <a:gd name="T19" fmla="*/ 2147483647 h 510"/>
              <a:gd name="T20" fmla="*/ 2147483647 w 1123"/>
              <a:gd name="T21" fmla="*/ 2147483647 h 510"/>
              <a:gd name="T22" fmla="*/ 2147483647 w 1123"/>
              <a:gd name="T23" fmla="*/ 2147483647 h 510"/>
              <a:gd name="T24" fmla="*/ 2147483647 w 1123"/>
              <a:gd name="T25" fmla="*/ 2147483647 h 510"/>
              <a:gd name="T26" fmla="*/ 2147483647 w 1123"/>
              <a:gd name="T27" fmla="*/ 2147483647 h 510"/>
              <a:gd name="T28" fmla="*/ 2147483647 w 1123"/>
              <a:gd name="T29" fmla="*/ 2147483647 h 510"/>
              <a:gd name="T30" fmla="*/ 2147483647 w 1123"/>
              <a:gd name="T31" fmla="*/ 2147483647 h 510"/>
              <a:gd name="T32" fmla="*/ 2147483647 w 1123"/>
              <a:gd name="T33" fmla="*/ 2147483647 h 510"/>
              <a:gd name="T34" fmla="*/ 2147483647 w 1123"/>
              <a:gd name="T35" fmla="*/ 2147483647 h 510"/>
              <a:gd name="T36" fmla="*/ 2147483647 w 1123"/>
              <a:gd name="T37" fmla="*/ 2147483647 h 510"/>
              <a:gd name="T38" fmla="*/ 2147483647 w 1123"/>
              <a:gd name="T39" fmla="*/ 2147483647 h 510"/>
              <a:gd name="T40" fmla="*/ 2147483647 w 1123"/>
              <a:gd name="T41" fmla="*/ 2147483647 h 510"/>
              <a:gd name="T42" fmla="*/ 2147483647 w 1123"/>
              <a:gd name="T43" fmla="*/ 2147483647 h 510"/>
              <a:gd name="T44" fmla="*/ 2147483647 w 1123"/>
              <a:gd name="T45" fmla="*/ 2147483647 h 510"/>
              <a:gd name="T46" fmla="*/ 2147483647 w 1123"/>
              <a:gd name="T47" fmla="*/ 2147483647 h 510"/>
              <a:gd name="T48" fmla="*/ 2147483647 w 1123"/>
              <a:gd name="T49" fmla="*/ 2147483647 h 510"/>
              <a:gd name="T50" fmla="*/ 2147483647 w 1123"/>
              <a:gd name="T51" fmla="*/ 2147483647 h 510"/>
              <a:gd name="T52" fmla="*/ 2147483647 w 1123"/>
              <a:gd name="T53" fmla="*/ 2147483647 h 510"/>
              <a:gd name="T54" fmla="*/ 2147483647 w 1123"/>
              <a:gd name="T55" fmla="*/ 2147483647 h 510"/>
              <a:gd name="T56" fmla="*/ 2147483647 w 1123"/>
              <a:gd name="T57" fmla="*/ 2147483647 h 510"/>
              <a:gd name="T58" fmla="*/ 2147483647 w 1123"/>
              <a:gd name="T59" fmla="*/ 2147483647 h 510"/>
              <a:gd name="T60" fmla="*/ 2147483647 w 1123"/>
              <a:gd name="T61" fmla="*/ 2147483647 h 510"/>
              <a:gd name="T62" fmla="*/ 2147483647 w 1123"/>
              <a:gd name="T63" fmla="*/ 2147483647 h 510"/>
              <a:gd name="T64" fmla="*/ 0 w 1123"/>
              <a:gd name="T65" fmla="*/ 2147483647 h 5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23" h="510">
                <a:moveTo>
                  <a:pt x="1123" y="199"/>
                </a:moveTo>
                <a:lnTo>
                  <a:pt x="1095" y="182"/>
                </a:lnTo>
                <a:lnTo>
                  <a:pt x="1069" y="166"/>
                </a:lnTo>
                <a:lnTo>
                  <a:pt x="1043" y="151"/>
                </a:lnTo>
                <a:lnTo>
                  <a:pt x="1018" y="137"/>
                </a:lnTo>
                <a:lnTo>
                  <a:pt x="994" y="123"/>
                </a:lnTo>
                <a:lnTo>
                  <a:pt x="971" y="110"/>
                </a:lnTo>
                <a:lnTo>
                  <a:pt x="948" y="99"/>
                </a:lnTo>
                <a:lnTo>
                  <a:pt x="927" y="87"/>
                </a:lnTo>
                <a:lnTo>
                  <a:pt x="885" y="66"/>
                </a:lnTo>
                <a:lnTo>
                  <a:pt x="847" y="50"/>
                </a:lnTo>
                <a:lnTo>
                  <a:pt x="811" y="34"/>
                </a:lnTo>
                <a:lnTo>
                  <a:pt x="779" y="23"/>
                </a:lnTo>
                <a:lnTo>
                  <a:pt x="749" y="14"/>
                </a:lnTo>
                <a:lnTo>
                  <a:pt x="721" y="7"/>
                </a:lnTo>
                <a:lnTo>
                  <a:pt x="696" y="2"/>
                </a:lnTo>
                <a:lnTo>
                  <a:pt x="674" y="0"/>
                </a:lnTo>
                <a:lnTo>
                  <a:pt x="653" y="0"/>
                </a:lnTo>
                <a:lnTo>
                  <a:pt x="634" y="1"/>
                </a:lnTo>
                <a:lnTo>
                  <a:pt x="618" y="5"/>
                </a:lnTo>
                <a:lnTo>
                  <a:pt x="604" y="11"/>
                </a:lnTo>
                <a:lnTo>
                  <a:pt x="590" y="18"/>
                </a:lnTo>
                <a:lnTo>
                  <a:pt x="579" y="27"/>
                </a:lnTo>
                <a:lnTo>
                  <a:pt x="570" y="37"/>
                </a:lnTo>
                <a:lnTo>
                  <a:pt x="561" y="48"/>
                </a:lnTo>
                <a:lnTo>
                  <a:pt x="554" y="61"/>
                </a:lnTo>
                <a:lnTo>
                  <a:pt x="549" y="75"/>
                </a:lnTo>
                <a:lnTo>
                  <a:pt x="544" y="91"/>
                </a:lnTo>
                <a:lnTo>
                  <a:pt x="541" y="107"/>
                </a:lnTo>
                <a:lnTo>
                  <a:pt x="537" y="124"/>
                </a:lnTo>
                <a:lnTo>
                  <a:pt x="536" y="142"/>
                </a:lnTo>
                <a:lnTo>
                  <a:pt x="534" y="179"/>
                </a:lnTo>
                <a:lnTo>
                  <a:pt x="534" y="218"/>
                </a:lnTo>
                <a:lnTo>
                  <a:pt x="535" y="258"/>
                </a:lnTo>
                <a:lnTo>
                  <a:pt x="537" y="297"/>
                </a:lnTo>
                <a:lnTo>
                  <a:pt x="537" y="336"/>
                </a:lnTo>
                <a:lnTo>
                  <a:pt x="537" y="373"/>
                </a:lnTo>
                <a:lnTo>
                  <a:pt x="536" y="391"/>
                </a:lnTo>
                <a:lnTo>
                  <a:pt x="534" y="408"/>
                </a:lnTo>
                <a:lnTo>
                  <a:pt x="531" y="423"/>
                </a:lnTo>
                <a:lnTo>
                  <a:pt x="528" y="438"/>
                </a:lnTo>
                <a:lnTo>
                  <a:pt x="523" y="452"/>
                </a:lnTo>
                <a:lnTo>
                  <a:pt x="517" y="464"/>
                </a:lnTo>
                <a:lnTo>
                  <a:pt x="510" y="476"/>
                </a:lnTo>
                <a:lnTo>
                  <a:pt x="502" y="486"/>
                </a:lnTo>
                <a:lnTo>
                  <a:pt x="492" y="495"/>
                </a:lnTo>
                <a:lnTo>
                  <a:pt x="480" y="501"/>
                </a:lnTo>
                <a:lnTo>
                  <a:pt x="467" y="506"/>
                </a:lnTo>
                <a:lnTo>
                  <a:pt x="453" y="509"/>
                </a:lnTo>
                <a:lnTo>
                  <a:pt x="436" y="510"/>
                </a:lnTo>
                <a:lnTo>
                  <a:pt x="417" y="510"/>
                </a:lnTo>
                <a:lnTo>
                  <a:pt x="396" y="508"/>
                </a:lnTo>
                <a:lnTo>
                  <a:pt x="374" y="502"/>
                </a:lnTo>
                <a:lnTo>
                  <a:pt x="348" y="495"/>
                </a:lnTo>
                <a:lnTo>
                  <a:pt x="320" y="485"/>
                </a:lnTo>
                <a:lnTo>
                  <a:pt x="291" y="472"/>
                </a:lnTo>
                <a:lnTo>
                  <a:pt x="258" y="456"/>
                </a:lnTo>
                <a:lnTo>
                  <a:pt x="223" y="438"/>
                </a:lnTo>
                <a:lnTo>
                  <a:pt x="184" y="418"/>
                </a:lnTo>
                <a:lnTo>
                  <a:pt x="143" y="393"/>
                </a:lnTo>
                <a:lnTo>
                  <a:pt x="121" y="381"/>
                </a:lnTo>
                <a:lnTo>
                  <a:pt x="98" y="367"/>
                </a:lnTo>
                <a:lnTo>
                  <a:pt x="74" y="352"/>
                </a:lnTo>
                <a:lnTo>
                  <a:pt x="51" y="336"/>
                </a:lnTo>
                <a:lnTo>
                  <a:pt x="26" y="320"/>
                </a:lnTo>
                <a:lnTo>
                  <a:pt x="0" y="302"/>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0" name="Freeform 6"/>
          <p:cNvSpPr>
            <a:spLocks/>
          </p:cNvSpPr>
          <p:nvPr/>
        </p:nvSpPr>
        <p:spPr bwMode="auto">
          <a:xfrm>
            <a:off x="4673600" y="2147888"/>
            <a:ext cx="109538" cy="103187"/>
          </a:xfrm>
          <a:custGeom>
            <a:avLst/>
            <a:gdLst>
              <a:gd name="T0" fmla="*/ 2147483647 w 136"/>
              <a:gd name="T1" fmla="*/ 2147483647 h 129"/>
              <a:gd name="T2" fmla="*/ 0 w 136"/>
              <a:gd name="T3" fmla="*/ 0 h 129"/>
              <a:gd name="T4" fmla="*/ 2147483647 w 136"/>
              <a:gd name="T5" fmla="*/ 2147483647 h 129"/>
              <a:gd name="T6" fmla="*/ 2147483647 w 136"/>
              <a:gd name="T7" fmla="*/ 2147483647 h 1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 h="129">
                <a:moveTo>
                  <a:pt x="71" y="129"/>
                </a:moveTo>
                <a:lnTo>
                  <a:pt x="0" y="0"/>
                </a:lnTo>
                <a:lnTo>
                  <a:pt x="136" y="15"/>
                </a:lnTo>
                <a:lnTo>
                  <a:pt x="71" y="1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1" name="Freeform 7"/>
          <p:cNvSpPr>
            <a:spLocks/>
          </p:cNvSpPr>
          <p:nvPr/>
        </p:nvSpPr>
        <p:spPr bwMode="auto">
          <a:xfrm>
            <a:off x="3905250" y="3927475"/>
            <a:ext cx="130175" cy="239713"/>
          </a:xfrm>
          <a:custGeom>
            <a:avLst/>
            <a:gdLst>
              <a:gd name="T0" fmla="*/ 0 w 164"/>
              <a:gd name="T1" fmla="*/ 2147483647 h 301"/>
              <a:gd name="T2" fmla="*/ 2147483647 w 164"/>
              <a:gd name="T3" fmla="*/ 2147483647 h 301"/>
              <a:gd name="T4" fmla="*/ 2147483647 w 164"/>
              <a:gd name="T5" fmla="*/ 2147483647 h 301"/>
              <a:gd name="T6" fmla="*/ 2147483647 w 164"/>
              <a:gd name="T7" fmla="*/ 2147483647 h 301"/>
              <a:gd name="T8" fmla="*/ 2147483647 w 164"/>
              <a:gd name="T9" fmla="*/ 2147483647 h 301"/>
              <a:gd name="T10" fmla="*/ 2147483647 w 164"/>
              <a:gd name="T11" fmla="*/ 2147483647 h 301"/>
              <a:gd name="T12" fmla="*/ 2147483647 w 164"/>
              <a:gd name="T13" fmla="*/ 2147483647 h 301"/>
              <a:gd name="T14" fmla="*/ 2147483647 w 164"/>
              <a:gd name="T15" fmla="*/ 2147483647 h 301"/>
              <a:gd name="T16" fmla="*/ 2147483647 w 164"/>
              <a:gd name="T17" fmla="*/ 2147483647 h 301"/>
              <a:gd name="T18" fmla="*/ 2147483647 w 164"/>
              <a:gd name="T19" fmla="*/ 2147483647 h 301"/>
              <a:gd name="T20" fmla="*/ 2147483647 w 164"/>
              <a:gd name="T21" fmla="*/ 2147483647 h 301"/>
              <a:gd name="T22" fmla="*/ 2147483647 w 164"/>
              <a:gd name="T23" fmla="*/ 2147483647 h 301"/>
              <a:gd name="T24" fmla="*/ 2147483647 w 164"/>
              <a:gd name="T25" fmla="*/ 2147483647 h 301"/>
              <a:gd name="T26" fmla="*/ 2147483647 w 164"/>
              <a:gd name="T27" fmla="*/ 2147483647 h 301"/>
              <a:gd name="T28" fmla="*/ 2147483647 w 164"/>
              <a:gd name="T29" fmla="*/ 2147483647 h 301"/>
              <a:gd name="T30" fmla="*/ 2147483647 w 164"/>
              <a:gd name="T31" fmla="*/ 2147483647 h 301"/>
              <a:gd name="T32" fmla="*/ 2147483647 w 164"/>
              <a:gd name="T33" fmla="*/ 2147483647 h 301"/>
              <a:gd name="T34" fmla="*/ 2147483647 w 164"/>
              <a:gd name="T35" fmla="*/ 2147483647 h 301"/>
              <a:gd name="T36" fmla="*/ 2147483647 w 164"/>
              <a:gd name="T37" fmla="*/ 0 h 301"/>
              <a:gd name="T38" fmla="*/ 2147483647 w 164"/>
              <a:gd name="T39" fmla="*/ 0 h 301"/>
              <a:gd name="T40" fmla="*/ 2147483647 w 164"/>
              <a:gd name="T41" fmla="*/ 0 h 301"/>
              <a:gd name="T42" fmla="*/ 2147483647 w 164"/>
              <a:gd name="T43" fmla="*/ 2147483647 h 301"/>
              <a:gd name="T44" fmla="*/ 2147483647 w 164"/>
              <a:gd name="T45" fmla="*/ 2147483647 h 301"/>
              <a:gd name="T46" fmla="*/ 2147483647 w 164"/>
              <a:gd name="T47" fmla="*/ 2147483647 h 301"/>
              <a:gd name="T48" fmla="*/ 2147483647 w 164"/>
              <a:gd name="T49" fmla="*/ 2147483647 h 301"/>
              <a:gd name="T50" fmla="*/ 2147483647 w 164"/>
              <a:gd name="T51" fmla="*/ 2147483647 h 301"/>
              <a:gd name="T52" fmla="*/ 2147483647 w 164"/>
              <a:gd name="T53" fmla="*/ 2147483647 h 301"/>
              <a:gd name="T54" fmla="*/ 2147483647 w 164"/>
              <a:gd name="T55" fmla="*/ 2147483647 h 301"/>
              <a:gd name="T56" fmla="*/ 2147483647 w 164"/>
              <a:gd name="T57" fmla="*/ 2147483647 h 301"/>
              <a:gd name="T58" fmla="*/ 2147483647 w 164"/>
              <a:gd name="T59" fmla="*/ 2147483647 h 301"/>
              <a:gd name="T60" fmla="*/ 2147483647 w 164"/>
              <a:gd name="T61" fmla="*/ 2147483647 h 301"/>
              <a:gd name="T62" fmla="*/ 2147483647 w 164"/>
              <a:gd name="T63" fmla="*/ 2147483647 h 301"/>
              <a:gd name="T64" fmla="*/ 2147483647 w 164"/>
              <a:gd name="T65" fmla="*/ 2147483647 h 301"/>
              <a:gd name="T66" fmla="*/ 2147483647 w 164"/>
              <a:gd name="T67" fmla="*/ 2147483647 h 301"/>
              <a:gd name="T68" fmla="*/ 0 w 164"/>
              <a:gd name="T69" fmla="*/ 2147483647 h 301"/>
              <a:gd name="T70" fmla="*/ 0 w 164"/>
              <a:gd name="T71" fmla="*/ 2147483647 h 301"/>
              <a:gd name="T72" fmla="*/ 0 w 164"/>
              <a:gd name="T73" fmla="*/ 2147483647 h 301"/>
              <a:gd name="T74" fmla="*/ 0 w 164"/>
              <a:gd name="T75" fmla="*/ 2147483647 h 301"/>
              <a:gd name="T76" fmla="*/ 0 w 164"/>
              <a:gd name="T77" fmla="*/ 2147483647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1">
                <a:moveTo>
                  <a:pt x="0" y="301"/>
                </a:moveTo>
                <a:lnTo>
                  <a:pt x="107" y="301"/>
                </a:lnTo>
                <a:lnTo>
                  <a:pt x="164" y="239"/>
                </a:lnTo>
                <a:lnTo>
                  <a:pt x="164" y="90"/>
                </a:lnTo>
                <a:lnTo>
                  <a:pt x="163" y="81"/>
                </a:lnTo>
                <a:lnTo>
                  <a:pt x="162" y="72"/>
                </a:lnTo>
                <a:lnTo>
                  <a:pt x="159" y="63"/>
                </a:lnTo>
                <a:lnTo>
                  <a:pt x="157" y="55"/>
                </a:lnTo>
                <a:lnTo>
                  <a:pt x="153" y="48"/>
                </a:lnTo>
                <a:lnTo>
                  <a:pt x="150" y="40"/>
                </a:lnTo>
                <a:lnTo>
                  <a:pt x="144" y="32"/>
                </a:lnTo>
                <a:lnTo>
                  <a:pt x="139" y="26"/>
                </a:lnTo>
                <a:lnTo>
                  <a:pt x="134" y="21"/>
                </a:lnTo>
                <a:lnTo>
                  <a:pt x="128" y="15"/>
                </a:lnTo>
                <a:lnTo>
                  <a:pt x="121" y="10"/>
                </a:lnTo>
                <a:lnTo>
                  <a:pt x="114" y="7"/>
                </a:lnTo>
                <a:lnTo>
                  <a:pt x="106" y="4"/>
                </a:lnTo>
                <a:lnTo>
                  <a:pt x="97" y="1"/>
                </a:lnTo>
                <a:lnTo>
                  <a:pt x="89" y="0"/>
                </a:lnTo>
                <a:lnTo>
                  <a:pt x="81" y="0"/>
                </a:lnTo>
                <a:lnTo>
                  <a:pt x="73" y="0"/>
                </a:lnTo>
                <a:lnTo>
                  <a:pt x="65" y="1"/>
                </a:lnTo>
                <a:lnTo>
                  <a:pt x="57" y="4"/>
                </a:lnTo>
                <a:lnTo>
                  <a:pt x="50" y="7"/>
                </a:lnTo>
                <a:lnTo>
                  <a:pt x="43" y="10"/>
                </a:lnTo>
                <a:lnTo>
                  <a:pt x="36" y="15"/>
                </a:lnTo>
                <a:lnTo>
                  <a:pt x="29" y="21"/>
                </a:lnTo>
                <a:lnTo>
                  <a:pt x="23" y="26"/>
                </a:lnTo>
                <a:lnTo>
                  <a:pt x="18" y="32"/>
                </a:lnTo>
                <a:lnTo>
                  <a:pt x="13" y="40"/>
                </a:lnTo>
                <a:lnTo>
                  <a:pt x="9" y="48"/>
                </a:lnTo>
                <a:lnTo>
                  <a:pt x="5" y="55"/>
                </a:lnTo>
                <a:lnTo>
                  <a:pt x="3" y="63"/>
                </a:lnTo>
                <a:lnTo>
                  <a:pt x="1" y="72"/>
                </a:lnTo>
                <a:lnTo>
                  <a:pt x="0" y="81"/>
                </a:lnTo>
                <a:lnTo>
                  <a:pt x="0" y="90"/>
                </a:lnTo>
                <a:lnTo>
                  <a:pt x="0" y="30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2" name="Freeform 8"/>
          <p:cNvSpPr>
            <a:spLocks/>
          </p:cNvSpPr>
          <p:nvPr/>
        </p:nvSpPr>
        <p:spPr bwMode="auto">
          <a:xfrm>
            <a:off x="3905250" y="3927475"/>
            <a:ext cx="130175" cy="239713"/>
          </a:xfrm>
          <a:custGeom>
            <a:avLst/>
            <a:gdLst>
              <a:gd name="T0" fmla="*/ 0 w 164"/>
              <a:gd name="T1" fmla="*/ 2147483647 h 301"/>
              <a:gd name="T2" fmla="*/ 2147483647 w 164"/>
              <a:gd name="T3" fmla="*/ 2147483647 h 301"/>
              <a:gd name="T4" fmla="*/ 2147483647 w 164"/>
              <a:gd name="T5" fmla="*/ 2147483647 h 301"/>
              <a:gd name="T6" fmla="*/ 2147483647 w 164"/>
              <a:gd name="T7" fmla="*/ 2147483647 h 301"/>
              <a:gd name="T8" fmla="*/ 2147483647 w 164"/>
              <a:gd name="T9" fmla="*/ 2147483647 h 301"/>
              <a:gd name="T10" fmla="*/ 2147483647 w 164"/>
              <a:gd name="T11" fmla="*/ 2147483647 h 301"/>
              <a:gd name="T12" fmla="*/ 2147483647 w 164"/>
              <a:gd name="T13" fmla="*/ 2147483647 h 301"/>
              <a:gd name="T14" fmla="*/ 2147483647 w 164"/>
              <a:gd name="T15" fmla="*/ 2147483647 h 301"/>
              <a:gd name="T16" fmla="*/ 2147483647 w 164"/>
              <a:gd name="T17" fmla="*/ 2147483647 h 301"/>
              <a:gd name="T18" fmla="*/ 2147483647 w 164"/>
              <a:gd name="T19" fmla="*/ 2147483647 h 301"/>
              <a:gd name="T20" fmla="*/ 2147483647 w 164"/>
              <a:gd name="T21" fmla="*/ 2147483647 h 301"/>
              <a:gd name="T22" fmla="*/ 2147483647 w 164"/>
              <a:gd name="T23" fmla="*/ 2147483647 h 301"/>
              <a:gd name="T24" fmla="*/ 2147483647 w 164"/>
              <a:gd name="T25" fmla="*/ 2147483647 h 301"/>
              <a:gd name="T26" fmla="*/ 2147483647 w 164"/>
              <a:gd name="T27" fmla="*/ 2147483647 h 301"/>
              <a:gd name="T28" fmla="*/ 2147483647 w 164"/>
              <a:gd name="T29" fmla="*/ 2147483647 h 301"/>
              <a:gd name="T30" fmla="*/ 2147483647 w 164"/>
              <a:gd name="T31" fmla="*/ 2147483647 h 301"/>
              <a:gd name="T32" fmla="*/ 2147483647 w 164"/>
              <a:gd name="T33" fmla="*/ 2147483647 h 301"/>
              <a:gd name="T34" fmla="*/ 2147483647 w 164"/>
              <a:gd name="T35" fmla="*/ 2147483647 h 301"/>
              <a:gd name="T36" fmla="*/ 2147483647 w 164"/>
              <a:gd name="T37" fmla="*/ 0 h 301"/>
              <a:gd name="T38" fmla="*/ 2147483647 w 164"/>
              <a:gd name="T39" fmla="*/ 0 h 301"/>
              <a:gd name="T40" fmla="*/ 2147483647 w 164"/>
              <a:gd name="T41" fmla="*/ 0 h 301"/>
              <a:gd name="T42" fmla="*/ 2147483647 w 164"/>
              <a:gd name="T43" fmla="*/ 2147483647 h 301"/>
              <a:gd name="T44" fmla="*/ 2147483647 w 164"/>
              <a:gd name="T45" fmla="*/ 2147483647 h 301"/>
              <a:gd name="T46" fmla="*/ 2147483647 w 164"/>
              <a:gd name="T47" fmla="*/ 2147483647 h 301"/>
              <a:gd name="T48" fmla="*/ 2147483647 w 164"/>
              <a:gd name="T49" fmla="*/ 2147483647 h 301"/>
              <a:gd name="T50" fmla="*/ 2147483647 w 164"/>
              <a:gd name="T51" fmla="*/ 2147483647 h 301"/>
              <a:gd name="T52" fmla="*/ 2147483647 w 164"/>
              <a:gd name="T53" fmla="*/ 2147483647 h 301"/>
              <a:gd name="T54" fmla="*/ 2147483647 w 164"/>
              <a:gd name="T55" fmla="*/ 2147483647 h 301"/>
              <a:gd name="T56" fmla="*/ 2147483647 w 164"/>
              <a:gd name="T57" fmla="*/ 2147483647 h 301"/>
              <a:gd name="T58" fmla="*/ 2147483647 w 164"/>
              <a:gd name="T59" fmla="*/ 2147483647 h 301"/>
              <a:gd name="T60" fmla="*/ 2147483647 w 164"/>
              <a:gd name="T61" fmla="*/ 2147483647 h 301"/>
              <a:gd name="T62" fmla="*/ 2147483647 w 164"/>
              <a:gd name="T63" fmla="*/ 2147483647 h 301"/>
              <a:gd name="T64" fmla="*/ 2147483647 w 164"/>
              <a:gd name="T65" fmla="*/ 2147483647 h 301"/>
              <a:gd name="T66" fmla="*/ 2147483647 w 164"/>
              <a:gd name="T67" fmla="*/ 2147483647 h 301"/>
              <a:gd name="T68" fmla="*/ 0 w 164"/>
              <a:gd name="T69" fmla="*/ 2147483647 h 301"/>
              <a:gd name="T70" fmla="*/ 0 w 164"/>
              <a:gd name="T71" fmla="*/ 2147483647 h 301"/>
              <a:gd name="T72" fmla="*/ 0 w 164"/>
              <a:gd name="T73" fmla="*/ 2147483647 h 301"/>
              <a:gd name="T74" fmla="*/ 0 w 164"/>
              <a:gd name="T75" fmla="*/ 2147483647 h 301"/>
              <a:gd name="T76" fmla="*/ 0 w 164"/>
              <a:gd name="T77" fmla="*/ 2147483647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1">
                <a:moveTo>
                  <a:pt x="0" y="301"/>
                </a:moveTo>
                <a:lnTo>
                  <a:pt x="107" y="301"/>
                </a:lnTo>
                <a:lnTo>
                  <a:pt x="164" y="239"/>
                </a:lnTo>
                <a:lnTo>
                  <a:pt x="164" y="90"/>
                </a:lnTo>
                <a:lnTo>
                  <a:pt x="163" y="81"/>
                </a:lnTo>
                <a:lnTo>
                  <a:pt x="162" y="72"/>
                </a:lnTo>
                <a:lnTo>
                  <a:pt x="159" y="63"/>
                </a:lnTo>
                <a:lnTo>
                  <a:pt x="157" y="55"/>
                </a:lnTo>
                <a:lnTo>
                  <a:pt x="153" y="48"/>
                </a:lnTo>
                <a:lnTo>
                  <a:pt x="150" y="40"/>
                </a:lnTo>
                <a:lnTo>
                  <a:pt x="144" y="32"/>
                </a:lnTo>
                <a:lnTo>
                  <a:pt x="139" y="26"/>
                </a:lnTo>
                <a:lnTo>
                  <a:pt x="134" y="21"/>
                </a:lnTo>
                <a:lnTo>
                  <a:pt x="128" y="15"/>
                </a:lnTo>
                <a:lnTo>
                  <a:pt x="121" y="10"/>
                </a:lnTo>
                <a:lnTo>
                  <a:pt x="114" y="7"/>
                </a:lnTo>
                <a:lnTo>
                  <a:pt x="106" y="4"/>
                </a:lnTo>
                <a:lnTo>
                  <a:pt x="97" y="1"/>
                </a:lnTo>
                <a:lnTo>
                  <a:pt x="89" y="0"/>
                </a:lnTo>
                <a:lnTo>
                  <a:pt x="81" y="0"/>
                </a:lnTo>
                <a:lnTo>
                  <a:pt x="73" y="0"/>
                </a:lnTo>
                <a:lnTo>
                  <a:pt x="65" y="1"/>
                </a:lnTo>
                <a:lnTo>
                  <a:pt x="57" y="4"/>
                </a:lnTo>
                <a:lnTo>
                  <a:pt x="50" y="7"/>
                </a:lnTo>
                <a:lnTo>
                  <a:pt x="43" y="10"/>
                </a:lnTo>
                <a:lnTo>
                  <a:pt x="36" y="15"/>
                </a:lnTo>
                <a:lnTo>
                  <a:pt x="29" y="21"/>
                </a:lnTo>
                <a:lnTo>
                  <a:pt x="23" y="26"/>
                </a:lnTo>
                <a:lnTo>
                  <a:pt x="18" y="32"/>
                </a:lnTo>
                <a:lnTo>
                  <a:pt x="13" y="40"/>
                </a:lnTo>
                <a:lnTo>
                  <a:pt x="9" y="48"/>
                </a:lnTo>
                <a:lnTo>
                  <a:pt x="5" y="55"/>
                </a:lnTo>
                <a:lnTo>
                  <a:pt x="3" y="63"/>
                </a:lnTo>
                <a:lnTo>
                  <a:pt x="1" y="72"/>
                </a:lnTo>
                <a:lnTo>
                  <a:pt x="0" y="81"/>
                </a:lnTo>
                <a:lnTo>
                  <a:pt x="0" y="90"/>
                </a:lnTo>
                <a:lnTo>
                  <a:pt x="0" y="30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3" name="Freeform 9"/>
          <p:cNvSpPr>
            <a:spLocks/>
          </p:cNvSpPr>
          <p:nvPr/>
        </p:nvSpPr>
        <p:spPr bwMode="auto">
          <a:xfrm>
            <a:off x="3852863" y="3952875"/>
            <a:ext cx="136525" cy="214313"/>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2147483647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4"/>
                </a:lnTo>
                <a:lnTo>
                  <a:pt x="170" y="85"/>
                </a:lnTo>
                <a:lnTo>
                  <a:pt x="169" y="75"/>
                </a:lnTo>
                <a:lnTo>
                  <a:pt x="167" y="66"/>
                </a:lnTo>
                <a:lnTo>
                  <a:pt x="164" y="58"/>
                </a:lnTo>
                <a:lnTo>
                  <a:pt x="161" y="49"/>
                </a:lnTo>
                <a:lnTo>
                  <a:pt x="156" y="41"/>
                </a:lnTo>
                <a:lnTo>
                  <a:pt x="152" y="35"/>
                </a:lnTo>
                <a:lnTo>
                  <a:pt x="146" y="27"/>
                </a:lnTo>
                <a:lnTo>
                  <a:pt x="140" y="22"/>
                </a:lnTo>
                <a:lnTo>
                  <a:pt x="133" y="17"/>
                </a:lnTo>
                <a:lnTo>
                  <a:pt x="126" y="12"/>
                </a:lnTo>
                <a:lnTo>
                  <a:pt x="119" y="8"/>
                </a:lnTo>
                <a:lnTo>
                  <a:pt x="111" y="4"/>
                </a:lnTo>
                <a:lnTo>
                  <a:pt x="103" y="3"/>
                </a:lnTo>
                <a:lnTo>
                  <a:pt x="94" y="0"/>
                </a:lnTo>
                <a:lnTo>
                  <a:pt x="86" y="0"/>
                </a:lnTo>
                <a:lnTo>
                  <a:pt x="77" y="0"/>
                </a:lnTo>
                <a:lnTo>
                  <a:pt x="69" y="3"/>
                </a:lnTo>
                <a:lnTo>
                  <a:pt x="61" y="4"/>
                </a:lnTo>
                <a:lnTo>
                  <a:pt x="53" y="8"/>
                </a:lnTo>
                <a:lnTo>
                  <a:pt x="46" y="12"/>
                </a:lnTo>
                <a:lnTo>
                  <a:pt x="39" y="17"/>
                </a:lnTo>
                <a:lnTo>
                  <a:pt x="32" y="22"/>
                </a:lnTo>
                <a:lnTo>
                  <a:pt x="26" y="27"/>
                </a:lnTo>
                <a:lnTo>
                  <a:pt x="20" y="35"/>
                </a:lnTo>
                <a:lnTo>
                  <a:pt x="15" y="41"/>
                </a:lnTo>
                <a:lnTo>
                  <a:pt x="11" y="49"/>
                </a:lnTo>
                <a:lnTo>
                  <a:pt x="7" y="58"/>
                </a:lnTo>
                <a:lnTo>
                  <a:pt x="5" y="66"/>
                </a:lnTo>
                <a:lnTo>
                  <a:pt x="2" y="75"/>
                </a:lnTo>
                <a:lnTo>
                  <a:pt x="1" y="85"/>
                </a:lnTo>
                <a:lnTo>
                  <a:pt x="0" y="94"/>
                </a:lnTo>
                <a:lnTo>
                  <a:pt x="0" y="269"/>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4" name="Freeform 10"/>
          <p:cNvSpPr>
            <a:spLocks/>
          </p:cNvSpPr>
          <p:nvPr/>
        </p:nvSpPr>
        <p:spPr bwMode="auto">
          <a:xfrm>
            <a:off x="3852863" y="3952875"/>
            <a:ext cx="136525" cy="214313"/>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2147483647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4"/>
                </a:lnTo>
                <a:lnTo>
                  <a:pt x="170" y="85"/>
                </a:lnTo>
                <a:lnTo>
                  <a:pt x="169" y="75"/>
                </a:lnTo>
                <a:lnTo>
                  <a:pt x="167" y="66"/>
                </a:lnTo>
                <a:lnTo>
                  <a:pt x="164" y="58"/>
                </a:lnTo>
                <a:lnTo>
                  <a:pt x="161" y="49"/>
                </a:lnTo>
                <a:lnTo>
                  <a:pt x="156" y="41"/>
                </a:lnTo>
                <a:lnTo>
                  <a:pt x="152" y="35"/>
                </a:lnTo>
                <a:lnTo>
                  <a:pt x="146" y="27"/>
                </a:lnTo>
                <a:lnTo>
                  <a:pt x="140" y="22"/>
                </a:lnTo>
                <a:lnTo>
                  <a:pt x="133" y="17"/>
                </a:lnTo>
                <a:lnTo>
                  <a:pt x="126" y="12"/>
                </a:lnTo>
                <a:lnTo>
                  <a:pt x="119" y="8"/>
                </a:lnTo>
                <a:lnTo>
                  <a:pt x="111" y="4"/>
                </a:lnTo>
                <a:lnTo>
                  <a:pt x="103" y="3"/>
                </a:lnTo>
                <a:lnTo>
                  <a:pt x="94" y="0"/>
                </a:lnTo>
                <a:lnTo>
                  <a:pt x="86" y="0"/>
                </a:lnTo>
                <a:lnTo>
                  <a:pt x="77" y="0"/>
                </a:lnTo>
                <a:lnTo>
                  <a:pt x="69" y="3"/>
                </a:lnTo>
                <a:lnTo>
                  <a:pt x="61" y="4"/>
                </a:lnTo>
                <a:lnTo>
                  <a:pt x="53" y="8"/>
                </a:lnTo>
                <a:lnTo>
                  <a:pt x="46" y="12"/>
                </a:lnTo>
                <a:lnTo>
                  <a:pt x="39" y="17"/>
                </a:lnTo>
                <a:lnTo>
                  <a:pt x="32" y="22"/>
                </a:lnTo>
                <a:lnTo>
                  <a:pt x="26" y="27"/>
                </a:lnTo>
                <a:lnTo>
                  <a:pt x="20" y="35"/>
                </a:lnTo>
                <a:lnTo>
                  <a:pt x="15" y="41"/>
                </a:lnTo>
                <a:lnTo>
                  <a:pt x="11" y="49"/>
                </a:lnTo>
                <a:lnTo>
                  <a:pt x="7" y="58"/>
                </a:lnTo>
                <a:lnTo>
                  <a:pt x="5" y="66"/>
                </a:lnTo>
                <a:lnTo>
                  <a:pt x="2" y="75"/>
                </a:lnTo>
                <a:lnTo>
                  <a:pt x="1" y="85"/>
                </a:lnTo>
                <a:lnTo>
                  <a:pt x="0" y="94"/>
                </a:lnTo>
                <a:lnTo>
                  <a:pt x="0" y="269"/>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5" name="Freeform 11"/>
          <p:cNvSpPr>
            <a:spLocks/>
          </p:cNvSpPr>
          <p:nvPr/>
        </p:nvSpPr>
        <p:spPr bwMode="auto">
          <a:xfrm>
            <a:off x="1276350" y="3592513"/>
            <a:ext cx="260350" cy="412750"/>
          </a:xfrm>
          <a:custGeom>
            <a:avLst/>
            <a:gdLst>
              <a:gd name="T0" fmla="*/ 2147483647 w 327"/>
              <a:gd name="T1" fmla="*/ 2147483647 h 521"/>
              <a:gd name="T2" fmla="*/ 2147483647 w 327"/>
              <a:gd name="T3" fmla="*/ 2147483647 h 521"/>
              <a:gd name="T4" fmla="*/ 2147483647 w 327"/>
              <a:gd name="T5" fmla="*/ 2147483647 h 521"/>
              <a:gd name="T6" fmla="*/ 2147483647 w 327"/>
              <a:gd name="T7" fmla="*/ 2147483647 h 521"/>
              <a:gd name="T8" fmla="*/ 2147483647 w 327"/>
              <a:gd name="T9" fmla="*/ 2147483647 h 521"/>
              <a:gd name="T10" fmla="*/ 2147483647 w 327"/>
              <a:gd name="T11" fmla="*/ 2147483647 h 521"/>
              <a:gd name="T12" fmla="*/ 2147483647 w 327"/>
              <a:gd name="T13" fmla="*/ 2147483647 h 521"/>
              <a:gd name="T14" fmla="*/ 2147483647 w 327"/>
              <a:gd name="T15" fmla="*/ 2147483647 h 521"/>
              <a:gd name="T16" fmla="*/ 2147483647 w 327"/>
              <a:gd name="T17" fmla="*/ 2147483647 h 521"/>
              <a:gd name="T18" fmla="*/ 2147483647 w 327"/>
              <a:gd name="T19" fmla="*/ 2147483647 h 521"/>
              <a:gd name="T20" fmla="*/ 2147483647 w 327"/>
              <a:gd name="T21" fmla="*/ 2147483647 h 521"/>
              <a:gd name="T22" fmla="*/ 2147483647 w 327"/>
              <a:gd name="T23" fmla="*/ 2147483647 h 521"/>
              <a:gd name="T24" fmla="*/ 2147483647 w 327"/>
              <a:gd name="T25" fmla="*/ 2147483647 h 521"/>
              <a:gd name="T26" fmla="*/ 2147483647 w 327"/>
              <a:gd name="T27" fmla="*/ 2147483647 h 521"/>
              <a:gd name="T28" fmla="*/ 2147483647 w 327"/>
              <a:gd name="T29" fmla="*/ 2147483647 h 521"/>
              <a:gd name="T30" fmla="*/ 2147483647 w 327"/>
              <a:gd name="T31" fmla="*/ 2147483647 h 521"/>
              <a:gd name="T32" fmla="*/ 2147483647 w 327"/>
              <a:gd name="T33" fmla="*/ 0 h 521"/>
              <a:gd name="T34" fmla="*/ 2147483647 w 327"/>
              <a:gd name="T35" fmla="*/ 2147483647 h 521"/>
              <a:gd name="T36" fmla="*/ 2147483647 w 327"/>
              <a:gd name="T37" fmla="*/ 2147483647 h 521"/>
              <a:gd name="T38" fmla="*/ 2147483647 w 327"/>
              <a:gd name="T39" fmla="*/ 2147483647 h 521"/>
              <a:gd name="T40" fmla="*/ 2147483647 w 327"/>
              <a:gd name="T41" fmla="*/ 2147483647 h 521"/>
              <a:gd name="T42" fmla="*/ 2147483647 w 327"/>
              <a:gd name="T43" fmla="*/ 2147483647 h 521"/>
              <a:gd name="T44" fmla="*/ 2147483647 w 327"/>
              <a:gd name="T45" fmla="*/ 2147483647 h 521"/>
              <a:gd name="T46" fmla="*/ 2147483647 w 327"/>
              <a:gd name="T47" fmla="*/ 2147483647 h 521"/>
              <a:gd name="T48" fmla="*/ 2147483647 w 327"/>
              <a:gd name="T49" fmla="*/ 2147483647 h 521"/>
              <a:gd name="T50" fmla="*/ 2147483647 w 327"/>
              <a:gd name="T51" fmla="*/ 2147483647 h 521"/>
              <a:gd name="T52" fmla="*/ 2147483647 w 327"/>
              <a:gd name="T53" fmla="*/ 2147483647 h 521"/>
              <a:gd name="T54" fmla="*/ 2147483647 w 327"/>
              <a:gd name="T55" fmla="*/ 2147483647 h 521"/>
              <a:gd name="T56" fmla="*/ 2147483647 w 327"/>
              <a:gd name="T57" fmla="*/ 2147483647 h 521"/>
              <a:gd name="T58" fmla="*/ 2147483647 w 327"/>
              <a:gd name="T59" fmla="*/ 2147483647 h 521"/>
              <a:gd name="T60" fmla="*/ 2147483647 w 327"/>
              <a:gd name="T61" fmla="*/ 2147483647 h 521"/>
              <a:gd name="T62" fmla="*/ 0 w 327"/>
              <a:gd name="T63" fmla="*/ 2147483647 h 521"/>
              <a:gd name="T64" fmla="*/ 0 w 327"/>
              <a:gd name="T65" fmla="*/ 2147483647 h 5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27" h="521">
                <a:moveTo>
                  <a:pt x="0" y="521"/>
                </a:moveTo>
                <a:lnTo>
                  <a:pt x="271" y="521"/>
                </a:lnTo>
                <a:lnTo>
                  <a:pt x="327" y="459"/>
                </a:lnTo>
                <a:lnTo>
                  <a:pt x="327" y="181"/>
                </a:lnTo>
                <a:lnTo>
                  <a:pt x="327" y="171"/>
                </a:lnTo>
                <a:lnTo>
                  <a:pt x="327" y="162"/>
                </a:lnTo>
                <a:lnTo>
                  <a:pt x="326" y="153"/>
                </a:lnTo>
                <a:lnTo>
                  <a:pt x="325" y="144"/>
                </a:lnTo>
                <a:lnTo>
                  <a:pt x="323" y="135"/>
                </a:lnTo>
                <a:lnTo>
                  <a:pt x="320" y="127"/>
                </a:lnTo>
                <a:lnTo>
                  <a:pt x="318" y="118"/>
                </a:lnTo>
                <a:lnTo>
                  <a:pt x="315" y="110"/>
                </a:lnTo>
                <a:lnTo>
                  <a:pt x="312" y="103"/>
                </a:lnTo>
                <a:lnTo>
                  <a:pt x="308" y="94"/>
                </a:lnTo>
                <a:lnTo>
                  <a:pt x="304" y="87"/>
                </a:lnTo>
                <a:lnTo>
                  <a:pt x="299" y="80"/>
                </a:lnTo>
                <a:lnTo>
                  <a:pt x="295" y="72"/>
                </a:lnTo>
                <a:lnTo>
                  <a:pt x="290" y="66"/>
                </a:lnTo>
                <a:lnTo>
                  <a:pt x="280" y="53"/>
                </a:lnTo>
                <a:lnTo>
                  <a:pt x="268" y="41"/>
                </a:lnTo>
                <a:lnTo>
                  <a:pt x="262" y="36"/>
                </a:lnTo>
                <a:lnTo>
                  <a:pt x="255" y="31"/>
                </a:lnTo>
                <a:lnTo>
                  <a:pt x="249" y="26"/>
                </a:lnTo>
                <a:lnTo>
                  <a:pt x="242" y="22"/>
                </a:lnTo>
                <a:lnTo>
                  <a:pt x="235" y="18"/>
                </a:lnTo>
                <a:lnTo>
                  <a:pt x="228" y="14"/>
                </a:lnTo>
                <a:lnTo>
                  <a:pt x="220" y="10"/>
                </a:lnTo>
                <a:lnTo>
                  <a:pt x="213" y="8"/>
                </a:lnTo>
                <a:lnTo>
                  <a:pt x="205" y="5"/>
                </a:lnTo>
                <a:lnTo>
                  <a:pt x="197" y="4"/>
                </a:lnTo>
                <a:lnTo>
                  <a:pt x="189" y="3"/>
                </a:lnTo>
                <a:lnTo>
                  <a:pt x="180" y="1"/>
                </a:lnTo>
                <a:lnTo>
                  <a:pt x="172" y="0"/>
                </a:lnTo>
                <a:lnTo>
                  <a:pt x="164" y="0"/>
                </a:lnTo>
                <a:lnTo>
                  <a:pt x="156" y="0"/>
                </a:lnTo>
                <a:lnTo>
                  <a:pt x="147" y="1"/>
                </a:lnTo>
                <a:lnTo>
                  <a:pt x="139" y="3"/>
                </a:lnTo>
                <a:lnTo>
                  <a:pt x="130" y="4"/>
                </a:lnTo>
                <a:lnTo>
                  <a:pt x="123" y="5"/>
                </a:lnTo>
                <a:lnTo>
                  <a:pt x="115" y="8"/>
                </a:lnTo>
                <a:lnTo>
                  <a:pt x="107" y="10"/>
                </a:lnTo>
                <a:lnTo>
                  <a:pt x="100" y="14"/>
                </a:lnTo>
                <a:lnTo>
                  <a:pt x="93" y="18"/>
                </a:lnTo>
                <a:lnTo>
                  <a:pt x="86" y="22"/>
                </a:lnTo>
                <a:lnTo>
                  <a:pt x="79" y="26"/>
                </a:lnTo>
                <a:lnTo>
                  <a:pt x="72" y="31"/>
                </a:lnTo>
                <a:lnTo>
                  <a:pt x="66" y="36"/>
                </a:lnTo>
                <a:lnTo>
                  <a:pt x="59" y="41"/>
                </a:lnTo>
                <a:lnTo>
                  <a:pt x="48" y="53"/>
                </a:lnTo>
                <a:lnTo>
                  <a:pt x="37" y="66"/>
                </a:lnTo>
                <a:lnTo>
                  <a:pt x="32" y="72"/>
                </a:lnTo>
                <a:lnTo>
                  <a:pt x="28" y="80"/>
                </a:lnTo>
                <a:lnTo>
                  <a:pt x="24" y="87"/>
                </a:lnTo>
                <a:lnTo>
                  <a:pt x="20" y="94"/>
                </a:lnTo>
                <a:lnTo>
                  <a:pt x="16" y="103"/>
                </a:lnTo>
                <a:lnTo>
                  <a:pt x="13" y="110"/>
                </a:lnTo>
                <a:lnTo>
                  <a:pt x="10" y="118"/>
                </a:lnTo>
                <a:lnTo>
                  <a:pt x="7" y="127"/>
                </a:lnTo>
                <a:lnTo>
                  <a:pt x="6" y="135"/>
                </a:lnTo>
                <a:lnTo>
                  <a:pt x="3" y="144"/>
                </a:lnTo>
                <a:lnTo>
                  <a:pt x="2" y="153"/>
                </a:lnTo>
                <a:lnTo>
                  <a:pt x="1" y="162"/>
                </a:lnTo>
                <a:lnTo>
                  <a:pt x="0" y="171"/>
                </a:lnTo>
                <a:lnTo>
                  <a:pt x="0" y="181"/>
                </a:lnTo>
                <a:lnTo>
                  <a:pt x="0" y="52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6" name="Freeform 12"/>
          <p:cNvSpPr>
            <a:spLocks/>
          </p:cNvSpPr>
          <p:nvPr/>
        </p:nvSpPr>
        <p:spPr bwMode="auto">
          <a:xfrm>
            <a:off x="1276350" y="3592513"/>
            <a:ext cx="260350" cy="412750"/>
          </a:xfrm>
          <a:custGeom>
            <a:avLst/>
            <a:gdLst>
              <a:gd name="T0" fmla="*/ 2147483647 w 327"/>
              <a:gd name="T1" fmla="*/ 2147483647 h 521"/>
              <a:gd name="T2" fmla="*/ 2147483647 w 327"/>
              <a:gd name="T3" fmla="*/ 2147483647 h 521"/>
              <a:gd name="T4" fmla="*/ 2147483647 w 327"/>
              <a:gd name="T5" fmla="*/ 2147483647 h 521"/>
              <a:gd name="T6" fmla="*/ 2147483647 w 327"/>
              <a:gd name="T7" fmla="*/ 2147483647 h 521"/>
              <a:gd name="T8" fmla="*/ 2147483647 w 327"/>
              <a:gd name="T9" fmla="*/ 2147483647 h 521"/>
              <a:gd name="T10" fmla="*/ 2147483647 w 327"/>
              <a:gd name="T11" fmla="*/ 2147483647 h 521"/>
              <a:gd name="T12" fmla="*/ 2147483647 w 327"/>
              <a:gd name="T13" fmla="*/ 2147483647 h 521"/>
              <a:gd name="T14" fmla="*/ 2147483647 w 327"/>
              <a:gd name="T15" fmla="*/ 2147483647 h 521"/>
              <a:gd name="T16" fmla="*/ 2147483647 w 327"/>
              <a:gd name="T17" fmla="*/ 2147483647 h 521"/>
              <a:gd name="T18" fmla="*/ 2147483647 w 327"/>
              <a:gd name="T19" fmla="*/ 2147483647 h 521"/>
              <a:gd name="T20" fmla="*/ 2147483647 w 327"/>
              <a:gd name="T21" fmla="*/ 2147483647 h 521"/>
              <a:gd name="T22" fmla="*/ 2147483647 w 327"/>
              <a:gd name="T23" fmla="*/ 2147483647 h 521"/>
              <a:gd name="T24" fmla="*/ 2147483647 w 327"/>
              <a:gd name="T25" fmla="*/ 2147483647 h 521"/>
              <a:gd name="T26" fmla="*/ 2147483647 w 327"/>
              <a:gd name="T27" fmla="*/ 2147483647 h 521"/>
              <a:gd name="T28" fmla="*/ 2147483647 w 327"/>
              <a:gd name="T29" fmla="*/ 2147483647 h 521"/>
              <a:gd name="T30" fmla="*/ 2147483647 w 327"/>
              <a:gd name="T31" fmla="*/ 2147483647 h 521"/>
              <a:gd name="T32" fmla="*/ 2147483647 w 327"/>
              <a:gd name="T33" fmla="*/ 0 h 521"/>
              <a:gd name="T34" fmla="*/ 2147483647 w 327"/>
              <a:gd name="T35" fmla="*/ 2147483647 h 521"/>
              <a:gd name="T36" fmla="*/ 2147483647 w 327"/>
              <a:gd name="T37" fmla="*/ 2147483647 h 521"/>
              <a:gd name="T38" fmla="*/ 2147483647 w 327"/>
              <a:gd name="T39" fmla="*/ 2147483647 h 521"/>
              <a:gd name="T40" fmla="*/ 2147483647 w 327"/>
              <a:gd name="T41" fmla="*/ 2147483647 h 521"/>
              <a:gd name="T42" fmla="*/ 2147483647 w 327"/>
              <a:gd name="T43" fmla="*/ 2147483647 h 521"/>
              <a:gd name="T44" fmla="*/ 2147483647 w 327"/>
              <a:gd name="T45" fmla="*/ 2147483647 h 521"/>
              <a:gd name="T46" fmla="*/ 2147483647 w 327"/>
              <a:gd name="T47" fmla="*/ 2147483647 h 521"/>
              <a:gd name="T48" fmla="*/ 2147483647 w 327"/>
              <a:gd name="T49" fmla="*/ 2147483647 h 521"/>
              <a:gd name="T50" fmla="*/ 2147483647 w 327"/>
              <a:gd name="T51" fmla="*/ 2147483647 h 521"/>
              <a:gd name="T52" fmla="*/ 2147483647 w 327"/>
              <a:gd name="T53" fmla="*/ 2147483647 h 521"/>
              <a:gd name="T54" fmla="*/ 2147483647 w 327"/>
              <a:gd name="T55" fmla="*/ 2147483647 h 521"/>
              <a:gd name="T56" fmla="*/ 2147483647 w 327"/>
              <a:gd name="T57" fmla="*/ 2147483647 h 521"/>
              <a:gd name="T58" fmla="*/ 2147483647 w 327"/>
              <a:gd name="T59" fmla="*/ 2147483647 h 521"/>
              <a:gd name="T60" fmla="*/ 2147483647 w 327"/>
              <a:gd name="T61" fmla="*/ 2147483647 h 521"/>
              <a:gd name="T62" fmla="*/ 0 w 327"/>
              <a:gd name="T63" fmla="*/ 2147483647 h 521"/>
              <a:gd name="T64" fmla="*/ 0 w 327"/>
              <a:gd name="T65" fmla="*/ 2147483647 h 5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27" h="521">
                <a:moveTo>
                  <a:pt x="0" y="521"/>
                </a:moveTo>
                <a:lnTo>
                  <a:pt x="271" y="521"/>
                </a:lnTo>
                <a:lnTo>
                  <a:pt x="327" y="459"/>
                </a:lnTo>
                <a:lnTo>
                  <a:pt x="327" y="181"/>
                </a:lnTo>
                <a:lnTo>
                  <a:pt x="327" y="171"/>
                </a:lnTo>
                <a:lnTo>
                  <a:pt x="327" y="162"/>
                </a:lnTo>
                <a:lnTo>
                  <a:pt x="326" y="153"/>
                </a:lnTo>
                <a:lnTo>
                  <a:pt x="325" y="144"/>
                </a:lnTo>
                <a:lnTo>
                  <a:pt x="323" y="135"/>
                </a:lnTo>
                <a:lnTo>
                  <a:pt x="320" y="127"/>
                </a:lnTo>
                <a:lnTo>
                  <a:pt x="318" y="118"/>
                </a:lnTo>
                <a:lnTo>
                  <a:pt x="315" y="110"/>
                </a:lnTo>
                <a:lnTo>
                  <a:pt x="312" y="103"/>
                </a:lnTo>
                <a:lnTo>
                  <a:pt x="308" y="94"/>
                </a:lnTo>
                <a:lnTo>
                  <a:pt x="304" y="87"/>
                </a:lnTo>
                <a:lnTo>
                  <a:pt x="299" y="80"/>
                </a:lnTo>
                <a:lnTo>
                  <a:pt x="295" y="72"/>
                </a:lnTo>
                <a:lnTo>
                  <a:pt x="290" y="66"/>
                </a:lnTo>
                <a:lnTo>
                  <a:pt x="280" y="53"/>
                </a:lnTo>
                <a:lnTo>
                  <a:pt x="268" y="41"/>
                </a:lnTo>
                <a:lnTo>
                  <a:pt x="262" y="36"/>
                </a:lnTo>
                <a:lnTo>
                  <a:pt x="255" y="31"/>
                </a:lnTo>
                <a:lnTo>
                  <a:pt x="249" y="26"/>
                </a:lnTo>
                <a:lnTo>
                  <a:pt x="242" y="22"/>
                </a:lnTo>
                <a:lnTo>
                  <a:pt x="235" y="18"/>
                </a:lnTo>
                <a:lnTo>
                  <a:pt x="228" y="14"/>
                </a:lnTo>
                <a:lnTo>
                  <a:pt x="220" y="10"/>
                </a:lnTo>
                <a:lnTo>
                  <a:pt x="213" y="8"/>
                </a:lnTo>
                <a:lnTo>
                  <a:pt x="205" y="5"/>
                </a:lnTo>
                <a:lnTo>
                  <a:pt x="197" y="4"/>
                </a:lnTo>
                <a:lnTo>
                  <a:pt x="189" y="3"/>
                </a:lnTo>
                <a:lnTo>
                  <a:pt x="180" y="1"/>
                </a:lnTo>
                <a:lnTo>
                  <a:pt x="172" y="0"/>
                </a:lnTo>
                <a:lnTo>
                  <a:pt x="164" y="0"/>
                </a:lnTo>
                <a:lnTo>
                  <a:pt x="156" y="0"/>
                </a:lnTo>
                <a:lnTo>
                  <a:pt x="147" y="1"/>
                </a:lnTo>
                <a:lnTo>
                  <a:pt x="139" y="3"/>
                </a:lnTo>
                <a:lnTo>
                  <a:pt x="130" y="4"/>
                </a:lnTo>
                <a:lnTo>
                  <a:pt x="123" y="5"/>
                </a:lnTo>
                <a:lnTo>
                  <a:pt x="115" y="8"/>
                </a:lnTo>
                <a:lnTo>
                  <a:pt x="107" y="10"/>
                </a:lnTo>
                <a:lnTo>
                  <a:pt x="100" y="14"/>
                </a:lnTo>
                <a:lnTo>
                  <a:pt x="93" y="18"/>
                </a:lnTo>
                <a:lnTo>
                  <a:pt x="86" y="22"/>
                </a:lnTo>
                <a:lnTo>
                  <a:pt x="79" y="26"/>
                </a:lnTo>
                <a:lnTo>
                  <a:pt x="72" y="31"/>
                </a:lnTo>
                <a:lnTo>
                  <a:pt x="66" y="36"/>
                </a:lnTo>
                <a:lnTo>
                  <a:pt x="59" y="41"/>
                </a:lnTo>
                <a:lnTo>
                  <a:pt x="48" y="53"/>
                </a:lnTo>
                <a:lnTo>
                  <a:pt x="37" y="66"/>
                </a:lnTo>
                <a:lnTo>
                  <a:pt x="32" y="72"/>
                </a:lnTo>
                <a:lnTo>
                  <a:pt x="28" y="80"/>
                </a:lnTo>
                <a:lnTo>
                  <a:pt x="24" y="87"/>
                </a:lnTo>
                <a:lnTo>
                  <a:pt x="20" y="94"/>
                </a:lnTo>
                <a:lnTo>
                  <a:pt x="16" y="103"/>
                </a:lnTo>
                <a:lnTo>
                  <a:pt x="13" y="110"/>
                </a:lnTo>
                <a:lnTo>
                  <a:pt x="10" y="118"/>
                </a:lnTo>
                <a:lnTo>
                  <a:pt x="7" y="127"/>
                </a:lnTo>
                <a:lnTo>
                  <a:pt x="6" y="135"/>
                </a:lnTo>
                <a:lnTo>
                  <a:pt x="3" y="144"/>
                </a:lnTo>
                <a:lnTo>
                  <a:pt x="2" y="153"/>
                </a:lnTo>
                <a:lnTo>
                  <a:pt x="1" y="162"/>
                </a:lnTo>
                <a:lnTo>
                  <a:pt x="0" y="171"/>
                </a:lnTo>
                <a:lnTo>
                  <a:pt x="0" y="181"/>
                </a:lnTo>
                <a:lnTo>
                  <a:pt x="0" y="52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7" name="Freeform 13"/>
          <p:cNvSpPr>
            <a:spLocks/>
          </p:cNvSpPr>
          <p:nvPr/>
        </p:nvSpPr>
        <p:spPr bwMode="auto">
          <a:xfrm>
            <a:off x="1219200" y="3617913"/>
            <a:ext cx="271463" cy="387350"/>
          </a:xfrm>
          <a:custGeom>
            <a:avLst/>
            <a:gdLst>
              <a:gd name="T0" fmla="*/ 2147483647 w 341"/>
              <a:gd name="T1" fmla="*/ 2147483647 h 489"/>
              <a:gd name="T2" fmla="*/ 2147483647 w 341"/>
              <a:gd name="T3" fmla="*/ 2147483647 h 489"/>
              <a:gd name="T4" fmla="*/ 2147483647 w 341"/>
              <a:gd name="T5" fmla="*/ 2147483647 h 489"/>
              <a:gd name="T6" fmla="*/ 2147483647 w 341"/>
              <a:gd name="T7" fmla="*/ 2147483647 h 489"/>
              <a:gd name="T8" fmla="*/ 2147483647 w 341"/>
              <a:gd name="T9" fmla="*/ 2147483647 h 489"/>
              <a:gd name="T10" fmla="*/ 2147483647 w 341"/>
              <a:gd name="T11" fmla="*/ 2147483647 h 489"/>
              <a:gd name="T12" fmla="*/ 2147483647 w 341"/>
              <a:gd name="T13" fmla="*/ 2147483647 h 489"/>
              <a:gd name="T14" fmla="*/ 2147483647 w 341"/>
              <a:gd name="T15" fmla="*/ 2147483647 h 489"/>
              <a:gd name="T16" fmla="*/ 2147483647 w 341"/>
              <a:gd name="T17" fmla="*/ 2147483647 h 489"/>
              <a:gd name="T18" fmla="*/ 2147483647 w 341"/>
              <a:gd name="T19" fmla="*/ 2147483647 h 489"/>
              <a:gd name="T20" fmla="*/ 2147483647 w 341"/>
              <a:gd name="T21" fmla="*/ 2147483647 h 489"/>
              <a:gd name="T22" fmla="*/ 2147483647 w 341"/>
              <a:gd name="T23" fmla="*/ 2147483647 h 489"/>
              <a:gd name="T24" fmla="*/ 2147483647 w 341"/>
              <a:gd name="T25" fmla="*/ 2147483647 h 489"/>
              <a:gd name="T26" fmla="*/ 2147483647 w 341"/>
              <a:gd name="T27" fmla="*/ 2147483647 h 489"/>
              <a:gd name="T28" fmla="*/ 2147483647 w 341"/>
              <a:gd name="T29" fmla="*/ 2147483647 h 489"/>
              <a:gd name="T30" fmla="*/ 2147483647 w 341"/>
              <a:gd name="T31" fmla="*/ 2147483647 h 489"/>
              <a:gd name="T32" fmla="*/ 2147483647 w 341"/>
              <a:gd name="T33" fmla="*/ 0 h 489"/>
              <a:gd name="T34" fmla="*/ 2147483647 w 341"/>
              <a:gd name="T35" fmla="*/ 0 h 489"/>
              <a:gd name="T36" fmla="*/ 2147483647 w 341"/>
              <a:gd name="T37" fmla="*/ 2147483647 h 489"/>
              <a:gd name="T38" fmla="*/ 2147483647 w 341"/>
              <a:gd name="T39" fmla="*/ 2147483647 h 489"/>
              <a:gd name="T40" fmla="*/ 2147483647 w 341"/>
              <a:gd name="T41" fmla="*/ 2147483647 h 489"/>
              <a:gd name="T42" fmla="*/ 2147483647 w 341"/>
              <a:gd name="T43" fmla="*/ 2147483647 h 489"/>
              <a:gd name="T44" fmla="*/ 2147483647 w 341"/>
              <a:gd name="T45" fmla="*/ 2147483647 h 489"/>
              <a:gd name="T46" fmla="*/ 2147483647 w 341"/>
              <a:gd name="T47" fmla="*/ 2147483647 h 489"/>
              <a:gd name="T48" fmla="*/ 2147483647 w 341"/>
              <a:gd name="T49" fmla="*/ 2147483647 h 489"/>
              <a:gd name="T50" fmla="*/ 2147483647 w 341"/>
              <a:gd name="T51" fmla="*/ 2147483647 h 489"/>
              <a:gd name="T52" fmla="*/ 2147483647 w 341"/>
              <a:gd name="T53" fmla="*/ 2147483647 h 489"/>
              <a:gd name="T54" fmla="*/ 2147483647 w 341"/>
              <a:gd name="T55" fmla="*/ 2147483647 h 489"/>
              <a:gd name="T56" fmla="*/ 2147483647 w 341"/>
              <a:gd name="T57" fmla="*/ 2147483647 h 489"/>
              <a:gd name="T58" fmla="*/ 2147483647 w 341"/>
              <a:gd name="T59" fmla="*/ 2147483647 h 489"/>
              <a:gd name="T60" fmla="*/ 2147483647 w 341"/>
              <a:gd name="T61" fmla="*/ 2147483647 h 489"/>
              <a:gd name="T62" fmla="*/ 2147483647 w 341"/>
              <a:gd name="T63" fmla="*/ 2147483647 h 489"/>
              <a:gd name="T64" fmla="*/ 0 w 341"/>
              <a:gd name="T65" fmla="*/ 2147483647 h 489"/>
              <a:gd name="T66" fmla="*/ 0 w 341"/>
              <a:gd name="T67" fmla="*/ 2147483647 h 489"/>
              <a:gd name="T68" fmla="*/ 0 w 341"/>
              <a:gd name="T69" fmla="*/ 2147483647 h 4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1" h="489">
                <a:moveTo>
                  <a:pt x="0" y="489"/>
                </a:moveTo>
                <a:lnTo>
                  <a:pt x="341" y="489"/>
                </a:lnTo>
                <a:lnTo>
                  <a:pt x="341" y="189"/>
                </a:lnTo>
                <a:lnTo>
                  <a:pt x="340" y="178"/>
                </a:lnTo>
                <a:lnTo>
                  <a:pt x="340" y="170"/>
                </a:lnTo>
                <a:lnTo>
                  <a:pt x="339" y="159"/>
                </a:lnTo>
                <a:lnTo>
                  <a:pt x="338" y="150"/>
                </a:lnTo>
                <a:lnTo>
                  <a:pt x="335" y="141"/>
                </a:lnTo>
                <a:lnTo>
                  <a:pt x="333" y="132"/>
                </a:lnTo>
                <a:lnTo>
                  <a:pt x="331" y="123"/>
                </a:lnTo>
                <a:lnTo>
                  <a:pt x="327" y="116"/>
                </a:lnTo>
                <a:lnTo>
                  <a:pt x="324" y="107"/>
                </a:lnTo>
                <a:lnTo>
                  <a:pt x="320" y="99"/>
                </a:lnTo>
                <a:lnTo>
                  <a:pt x="315" y="91"/>
                </a:lnTo>
                <a:lnTo>
                  <a:pt x="312" y="84"/>
                </a:lnTo>
                <a:lnTo>
                  <a:pt x="307" y="76"/>
                </a:lnTo>
                <a:lnTo>
                  <a:pt x="301" y="69"/>
                </a:lnTo>
                <a:lnTo>
                  <a:pt x="297" y="62"/>
                </a:lnTo>
                <a:lnTo>
                  <a:pt x="291" y="55"/>
                </a:lnTo>
                <a:lnTo>
                  <a:pt x="285" y="49"/>
                </a:lnTo>
                <a:lnTo>
                  <a:pt x="278" y="44"/>
                </a:lnTo>
                <a:lnTo>
                  <a:pt x="272" y="37"/>
                </a:lnTo>
                <a:lnTo>
                  <a:pt x="265" y="32"/>
                </a:lnTo>
                <a:lnTo>
                  <a:pt x="258" y="27"/>
                </a:lnTo>
                <a:lnTo>
                  <a:pt x="251" y="23"/>
                </a:lnTo>
                <a:lnTo>
                  <a:pt x="244" y="19"/>
                </a:lnTo>
                <a:lnTo>
                  <a:pt x="236" y="16"/>
                </a:lnTo>
                <a:lnTo>
                  <a:pt x="228" y="12"/>
                </a:lnTo>
                <a:lnTo>
                  <a:pt x="221" y="9"/>
                </a:lnTo>
                <a:lnTo>
                  <a:pt x="213" y="7"/>
                </a:lnTo>
                <a:lnTo>
                  <a:pt x="205" y="4"/>
                </a:lnTo>
                <a:lnTo>
                  <a:pt x="195" y="3"/>
                </a:lnTo>
                <a:lnTo>
                  <a:pt x="187" y="2"/>
                </a:lnTo>
                <a:lnTo>
                  <a:pt x="179" y="0"/>
                </a:lnTo>
                <a:lnTo>
                  <a:pt x="170" y="0"/>
                </a:lnTo>
                <a:lnTo>
                  <a:pt x="162" y="0"/>
                </a:lnTo>
                <a:lnTo>
                  <a:pt x="152" y="2"/>
                </a:lnTo>
                <a:lnTo>
                  <a:pt x="144" y="3"/>
                </a:lnTo>
                <a:lnTo>
                  <a:pt x="136" y="4"/>
                </a:lnTo>
                <a:lnTo>
                  <a:pt x="127" y="7"/>
                </a:lnTo>
                <a:lnTo>
                  <a:pt x="120" y="9"/>
                </a:lnTo>
                <a:lnTo>
                  <a:pt x="111" y="12"/>
                </a:lnTo>
                <a:lnTo>
                  <a:pt x="103" y="16"/>
                </a:lnTo>
                <a:lnTo>
                  <a:pt x="96" y="19"/>
                </a:lnTo>
                <a:lnTo>
                  <a:pt x="88" y="23"/>
                </a:lnTo>
                <a:lnTo>
                  <a:pt x="81" y="27"/>
                </a:lnTo>
                <a:lnTo>
                  <a:pt x="74" y="32"/>
                </a:lnTo>
                <a:lnTo>
                  <a:pt x="67" y="37"/>
                </a:lnTo>
                <a:lnTo>
                  <a:pt x="61" y="44"/>
                </a:lnTo>
                <a:lnTo>
                  <a:pt x="55" y="49"/>
                </a:lnTo>
                <a:lnTo>
                  <a:pt x="48" y="55"/>
                </a:lnTo>
                <a:lnTo>
                  <a:pt x="44" y="62"/>
                </a:lnTo>
                <a:lnTo>
                  <a:pt x="38" y="69"/>
                </a:lnTo>
                <a:lnTo>
                  <a:pt x="33" y="76"/>
                </a:lnTo>
                <a:lnTo>
                  <a:pt x="29" y="84"/>
                </a:lnTo>
                <a:lnTo>
                  <a:pt x="24" y="91"/>
                </a:lnTo>
                <a:lnTo>
                  <a:pt x="19" y="99"/>
                </a:lnTo>
                <a:lnTo>
                  <a:pt x="16" y="107"/>
                </a:lnTo>
                <a:lnTo>
                  <a:pt x="12" y="116"/>
                </a:lnTo>
                <a:lnTo>
                  <a:pt x="9" y="123"/>
                </a:lnTo>
                <a:lnTo>
                  <a:pt x="7" y="132"/>
                </a:lnTo>
                <a:lnTo>
                  <a:pt x="4" y="141"/>
                </a:lnTo>
                <a:lnTo>
                  <a:pt x="2" y="150"/>
                </a:lnTo>
                <a:lnTo>
                  <a:pt x="1" y="159"/>
                </a:lnTo>
                <a:lnTo>
                  <a:pt x="0" y="170"/>
                </a:lnTo>
                <a:lnTo>
                  <a:pt x="0" y="178"/>
                </a:lnTo>
                <a:lnTo>
                  <a:pt x="0" y="189"/>
                </a:lnTo>
                <a:lnTo>
                  <a:pt x="0" y="489"/>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8" name="Freeform 14"/>
          <p:cNvSpPr>
            <a:spLocks/>
          </p:cNvSpPr>
          <p:nvPr/>
        </p:nvSpPr>
        <p:spPr bwMode="auto">
          <a:xfrm>
            <a:off x="1219200" y="3617913"/>
            <a:ext cx="271463" cy="387350"/>
          </a:xfrm>
          <a:custGeom>
            <a:avLst/>
            <a:gdLst>
              <a:gd name="T0" fmla="*/ 2147483647 w 341"/>
              <a:gd name="T1" fmla="*/ 2147483647 h 489"/>
              <a:gd name="T2" fmla="*/ 2147483647 w 341"/>
              <a:gd name="T3" fmla="*/ 2147483647 h 489"/>
              <a:gd name="T4" fmla="*/ 2147483647 w 341"/>
              <a:gd name="T5" fmla="*/ 2147483647 h 489"/>
              <a:gd name="T6" fmla="*/ 2147483647 w 341"/>
              <a:gd name="T7" fmla="*/ 2147483647 h 489"/>
              <a:gd name="T8" fmla="*/ 2147483647 w 341"/>
              <a:gd name="T9" fmla="*/ 2147483647 h 489"/>
              <a:gd name="T10" fmla="*/ 2147483647 w 341"/>
              <a:gd name="T11" fmla="*/ 2147483647 h 489"/>
              <a:gd name="T12" fmla="*/ 2147483647 w 341"/>
              <a:gd name="T13" fmla="*/ 2147483647 h 489"/>
              <a:gd name="T14" fmla="*/ 2147483647 w 341"/>
              <a:gd name="T15" fmla="*/ 2147483647 h 489"/>
              <a:gd name="T16" fmla="*/ 2147483647 w 341"/>
              <a:gd name="T17" fmla="*/ 2147483647 h 489"/>
              <a:gd name="T18" fmla="*/ 2147483647 w 341"/>
              <a:gd name="T19" fmla="*/ 2147483647 h 489"/>
              <a:gd name="T20" fmla="*/ 2147483647 w 341"/>
              <a:gd name="T21" fmla="*/ 2147483647 h 489"/>
              <a:gd name="T22" fmla="*/ 2147483647 w 341"/>
              <a:gd name="T23" fmla="*/ 2147483647 h 489"/>
              <a:gd name="T24" fmla="*/ 2147483647 w 341"/>
              <a:gd name="T25" fmla="*/ 2147483647 h 489"/>
              <a:gd name="T26" fmla="*/ 2147483647 w 341"/>
              <a:gd name="T27" fmla="*/ 2147483647 h 489"/>
              <a:gd name="T28" fmla="*/ 2147483647 w 341"/>
              <a:gd name="T29" fmla="*/ 2147483647 h 489"/>
              <a:gd name="T30" fmla="*/ 2147483647 w 341"/>
              <a:gd name="T31" fmla="*/ 2147483647 h 489"/>
              <a:gd name="T32" fmla="*/ 2147483647 w 341"/>
              <a:gd name="T33" fmla="*/ 0 h 489"/>
              <a:gd name="T34" fmla="*/ 2147483647 w 341"/>
              <a:gd name="T35" fmla="*/ 0 h 489"/>
              <a:gd name="T36" fmla="*/ 2147483647 w 341"/>
              <a:gd name="T37" fmla="*/ 2147483647 h 489"/>
              <a:gd name="T38" fmla="*/ 2147483647 w 341"/>
              <a:gd name="T39" fmla="*/ 2147483647 h 489"/>
              <a:gd name="T40" fmla="*/ 2147483647 w 341"/>
              <a:gd name="T41" fmla="*/ 2147483647 h 489"/>
              <a:gd name="T42" fmla="*/ 2147483647 w 341"/>
              <a:gd name="T43" fmla="*/ 2147483647 h 489"/>
              <a:gd name="T44" fmla="*/ 2147483647 w 341"/>
              <a:gd name="T45" fmla="*/ 2147483647 h 489"/>
              <a:gd name="T46" fmla="*/ 2147483647 w 341"/>
              <a:gd name="T47" fmla="*/ 2147483647 h 489"/>
              <a:gd name="T48" fmla="*/ 2147483647 w 341"/>
              <a:gd name="T49" fmla="*/ 2147483647 h 489"/>
              <a:gd name="T50" fmla="*/ 2147483647 w 341"/>
              <a:gd name="T51" fmla="*/ 2147483647 h 489"/>
              <a:gd name="T52" fmla="*/ 2147483647 w 341"/>
              <a:gd name="T53" fmla="*/ 2147483647 h 489"/>
              <a:gd name="T54" fmla="*/ 2147483647 w 341"/>
              <a:gd name="T55" fmla="*/ 2147483647 h 489"/>
              <a:gd name="T56" fmla="*/ 2147483647 w 341"/>
              <a:gd name="T57" fmla="*/ 2147483647 h 489"/>
              <a:gd name="T58" fmla="*/ 2147483647 w 341"/>
              <a:gd name="T59" fmla="*/ 2147483647 h 489"/>
              <a:gd name="T60" fmla="*/ 2147483647 w 341"/>
              <a:gd name="T61" fmla="*/ 2147483647 h 489"/>
              <a:gd name="T62" fmla="*/ 2147483647 w 341"/>
              <a:gd name="T63" fmla="*/ 2147483647 h 489"/>
              <a:gd name="T64" fmla="*/ 0 w 341"/>
              <a:gd name="T65" fmla="*/ 2147483647 h 489"/>
              <a:gd name="T66" fmla="*/ 0 w 341"/>
              <a:gd name="T67" fmla="*/ 2147483647 h 489"/>
              <a:gd name="T68" fmla="*/ 0 w 341"/>
              <a:gd name="T69" fmla="*/ 2147483647 h 4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1" h="489">
                <a:moveTo>
                  <a:pt x="0" y="489"/>
                </a:moveTo>
                <a:lnTo>
                  <a:pt x="341" y="489"/>
                </a:lnTo>
                <a:lnTo>
                  <a:pt x="341" y="189"/>
                </a:lnTo>
                <a:lnTo>
                  <a:pt x="340" y="178"/>
                </a:lnTo>
                <a:lnTo>
                  <a:pt x="340" y="170"/>
                </a:lnTo>
                <a:lnTo>
                  <a:pt x="339" y="159"/>
                </a:lnTo>
                <a:lnTo>
                  <a:pt x="338" y="150"/>
                </a:lnTo>
                <a:lnTo>
                  <a:pt x="335" y="141"/>
                </a:lnTo>
                <a:lnTo>
                  <a:pt x="333" y="132"/>
                </a:lnTo>
                <a:lnTo>
                  <a:pt x="331" y="123"/>
                </a:lnTo>
                <a:lnTo>
                  <a:pt x="327" y="116"/>
                </a:lnTo>
                <a:lnTo>
                  <a:pt x="324" y="107"/>
                </a:lnTo>
                <a:lnTo>
                  <a:pt x="320" y="99"/>
                </a:lnTo>
                <a:lnTo>
                  <a:pt x="315" y="91"/>
                </a:lnTo>
                <a:lnTo>
                  <a:pt x="312" y="84"/>
                </a:lnTo>
                <a:lnTo>
                  <a:pt x="307" y="76"/>
                </a:lnTo>
                <a:lnTo>
                  <a:pt x="301" y="69"/>
                </a:lnTo>
                <a:lnTo>
                  <a:pt x="297" y="62"/>
                </a:lnTo>
                <a:lnTo>
                  <a:pt x="291" y="55"/>
                </a:lnTo>
                <a:lnTo>
                  <a:pt x="285" y="49"/>
                </a:lnTo>
                <a:lnTo>
                  <a:pt x="278" y="44"/>
                </a:lnTo>
                <a:lnTo>
                  <a:pt x="272" y="37"/>
                </a:lnTo>
                <a:lnTo>
                  <a:pt x="265" y="32"/>
                </a:lnTo>
                <a:lnTo>
                  <a:pt x="258" y="27"/>
                </a:lnTo>
                <a:lnTo>
                  <a:pt x="251" y="23"/>
                </a:lnTo>
                <a:lnTo>
                  <a:pt x="244" y="19"/>
                </a:lnTo>
                <a:lnTo>
                  <a:pt x="236" y="16"/>
                </a:lnTo>
                <a:lnTo>
                  <a:pt x="228" y="12"/>
                </a:lnTo>
                <a:lnTo>
                  <a:pt x="221" y="9"/>
                </a:lnTo>
                <a:lnTo>
                  <a:pt x="213" y="7"/>
                </a:lnTo>
                <a:lnTo>
                  <a:pt x="205" y="4"/>
                </a:lnTo>
                <a:lnTo>
                  <a:pt x="195" y="3"/>
                </a:lnTo>
                <a:lnTo>
                  <a:pt x="187" y="2"/>
                </a:lnTo>
                <a:lnTo>
                  <a:pt x="179" y="0"/>
                </a:lnTo>
                <a:lnTo>
                  <a:pt x="170" y="0"/>
                </a:lnTo>
                <a:lnTo>
                  <a:pt x="162" y="0"/>
                </a:lnTo>
                <a:lnTo>
                  <a:pt x="152" y="2"/>
                </a:lnTo>
                <a:lnTo>
                  <a:pt x="144" y="3"/>
                </a:lnTo>
                <a:lnTo>
                  <a:pt x="136" y="4"/>
                </a:lnTo>
                <a:lnTo>
                  <a:pt x="127" y="7"/>
                </a:lnTo>
                <a:lnTo>
                  <a:pt x="120" y="9"/>
                </a:lnTo>
                <a:lnTo>
                  <a:pt x="111" y="12"/>
                </a:lnTo>
                <a:lnTo>
                  <a:pt x="103" y="16"/>
                </a:lnTo>
                <a:lnTo>
                  <a:pt x="96" y="19"/>
                </a:lnTo>
                <a:lnTo>
                  <a:pt x="88" y="23"/>
                </a:lnTo>
                <a:lnTo>
                  <a:pt x="81" y="27"/>
                </a:lnTo>
                <a:lnTo>
                  <a:pt x="74" y="32"/>
                </a:lnTo>
                <a:lnTo>
                  <a:pt x="67" y="37"/>
                </a:lnTo>
                <a:lnTo>
                  <a:pt x="61" y="44"/>
                </a:lnTo>
                <a:lnTo>
                  <a:pt x="55" y="49"/>
                </a:lnTo>
                <a:lnTo>
                  <a:pt x="48" y="55"/>
                </a:lnTo>
                <a:lnTo>
                  <a:pt x="44" y="62"/>
                </a:lnTo>
                <a:lnTo>
                  <a:pt x="38" y="69"/>
                </a:lnTo>
                <a:lnTo>
                  <a:pt x="33" y="76"/>
                </a:lnTo>
                <a:lnTo>
                  <a:pt x="29" y="84"/>
                </a:lnTo>
                <a:lnTo>
                  <a:pt x="24" y="91"/>
                </a:lnTo>
                <a:lnTo>
                  <a:pt x="19" y="99"/>
                </a:lnTo>
                <a:lnTo>
                  <a:pt x="16" y="107"/>
                </a:lnTo>
                <a:lnTo>
                  <a:pt x="12" y="116"/>
                </a:lnTo>
                <a:lnTo>
                  <a:pt x="9" y="123"/>
                </a:lnTo>
                <a:lnTo>
                  <a:pt x="7" y="132"/>
                </a:lnTo>
                <a:lnTo>
                  <a:pt x="4" y="141"/>
                </a:lnTo>
                <a:lnTo>
                  <a:pt x="2" y="150"/>
                </a:lnTo>
                <a:lnTo>
                  <a:pt x="1" y="159"/>
                </a:lnTo>
                <a:lnTo>
                  <a:pt x="0" y="170"/>
                </a:lnTo>
                <a:lnTo>
                  <a:pt x="0" y="178"/>
                </a:lnTo>
                <a:lnTo>
                  <a:pt x="0" y="189"/>
                </a:lnTo>
                <a:lnTo>
                  <a:pt x="0" y="489"/>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9" name="Rectangle 15"/>
          <p:cNvSpPr>
            <a:spLocks noChangeArrowheads="1"/>
          </p:cNvSpPr>
          <p:nvPr/>
        </p:nvSpPr>
        <p:spPr bwMode="auto">
          <a:xfrm>
            <a:off x="1243013" y="4052888"/>
            <a:ext cx="27622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walk</a:t>
            </a:r>
            <a:endParaRPr kumimoji="1" lang="en-US" sz="3200">
              <a:solidFill>
                <a:schemeClr val="tx2"/>
              </a:solidFill>
            </a:endParaRPr>
          </a:p>
        </p:txBody>
      </p:sp>
      <p:sp>
        <p:nvSpPr>
          <p:cNvPr id="82960" name="Rectangle 16"/>
          <p:cNvSpPr>
            <a:spLocks noChangeArrowheads="1"/>
          </p:cNvSpPr>
          <p:nvPr/>
        </p:nvSpPr>
        <p:spPr bwMode="auto">
          <a:xfrm>
            <a:off x="1984375" y="6486525"/>
            <a:ext cx="2667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43 min</a:t>
            </a:r>
            <a:endParaRPr kumimoji="1" lang="en-US" sz="3200">
              <a:solidFill>
                <a:schemeClr val="tx2"/>
              </a:solidFill>
            </a:endParaRPr>
          </a:p>
        </p:txBody>
      </p:sp>
      <p:sp>
        <p:nvSpPr>
          <p:cNvPr id="82961" name="Freeform 17"/>
          <p:cNvSpPr>
            <a:spLocks/>
          </p:cNvSpPr>
          <p:nvPr/>
        </p:nvSpPr>
        <p:spPr bwMode="auto">
          <a:xfrm>
            <a:off x="2112963" y="1263650"/>
            <a:ext cx="1433512" cy="623888"/>
          </a:xfrm>
          <a:custGeom>
            <a:avLst/>
            <a:gdLst>
              <a:gd name="T0" fmla="*/ 2147483647 w 1806"/>
              <a:gd name="T1" fmla="*/ 2147483647 h 785"/>
              <a:gd name="T2" fmla="*/ 2147483647 w 1806"/>
              <a:gd name="T3" fmla="*/ 2147483647 h 785"/>
              <a:gd name="T4" fmla="*/ 2147483647 w 1806"/>
              <a:gd name="T5" fmla="*/ 2147483647 h 785"/>
              <a:gd name="T6" fmla="*/ 2147483647 w 1806"/>
              <a:gd name="T7" fmla="*/ 2147483647 h 785"/>
              <a:gd name="T8" fmla="*/ 2147483647 w 1806"/>
              <a:gd name="T9" fmla="*/ 2147483647 h 785"/>
              <a:gd name="T10" fmla="*/ 2147483647 w 1806"/>
              <a:gd name="T11" fmla="*/ 2147483647 h 785"/>
              <a:gd name="T12" fmla="*/ 2147483647 w 1806"/>
              <a:gd name="T13" fmla="*/ 2147483647 h 785"/>
              <a:gd name="T14" fmla="*/ 2147483647 w 1806"/>
              <a:gd name="T15" fmla="*/ 2147483647 h 785"/>
              <a:gd name="T16" fmla="*/ 2147483647 w 1806"/>
              <a:gd name="T17" fmla="*/ 2147483647 h 785"/>
              <a:gd name="T18" fmla="*/ 2147483647 w 1806"/>
              <a:gd name="T19" fmla="*/ 2147483647 h 785"/>
              <a:gd name="T20" fmla="*/ 2147483647 w 1806"/>
              <a:gd name="T21" fmla="*/ 2147483647 h 785"/>
              <a:gd name="T22" fmla="*/ 2147483647 w 1806"/>
              <a:gd name="T23" fmla="*/ 2147483647 h 785"/>
              <a:gd name="T24" fmla="*/ 2147483647 w 1806"/>
              <a:gd name="T25" fmla="*/ 2147483647 h 785"/>
              <a:gd name="T26" fmla="*/ 2147483647 w 1806"/>
              <a:gd name="T27" fmla="*/ 2147483647 h 785"/>
              <a:gd name="T28" fmla="*/ 2147483647 w 1806"/>
              <a:gd name="T29" fmla="*/ 2147483647 h 785"/>
              <a:gd name="T30" fmla="*/ 2147483647 w 1806"/>
              <a:gd name="T31" fmla="*/ 2147483647 h 785"/>
              <a:gd name="T32" fmla="*/ 2147483647 w 1806"/>
              <a:gd name="T33" fmla="*/ 2147483647 h 785"/>
              <a:gd name="T34" fmla="*/ 2147483647 w 1806"/>
              <a:gd name="T35" fmla="*/ 2147483647 h 785"/>
              <a:gd name="T36" fmla="*/ 2147483647 w 1806"/>
              <a:gd name="T37" fmla="*/ 0 h 785"/>
              <a:gd name="T38" fmla="*/ 2147483647 w 1806"/>
              <a:gd name="T39" fmla="*/ 2147483647 h 785"/>
              <a:gd name="T40" fmla="*/ 2147483647 w 1806"/>
              <a:gd name="T41" fmla="*/ 2147483647 h 785"/>
              <a:gd name="T42" fmla="*/ 2147483647 w 1806"/>
              <a:gd name="T43" fmla="*/ 2147483647 h 785"/>
              <a:gd name="T44" fmla="*/ 2147483647 w 1806"/>
              <a:gd name="T45" fmla="*/ 2147483647 h 785"/>
              <a:gd name="T46" fmla="*/ 2147483647 w 1806"/>
              <a:gd name="T47" fmla="*/ 2147483647 h 785"/>
              <a:gd name="T48" fmla="*/ 2147483647 w 1806"/>
              <a:gd name="T49" fmla="*/ 2147483647 h 785"/>
              <a:gd name="T50" fmla="*/ 2147483647 w 1806"/>
              <a:gd name="T51" fmla="*/ 2147483647 h 785"/>
              <a:gd name="T52" fmla="*/ 2147483647 w 1806"/>
              <a:gd name="T53" fmla="*/ 2147483647 h 785"/>
              <a:gd name="T54" fmla="*/ 2147483647 w 1806"/>
              <a:gd name="T55" fmla="*/ 2147483647 h 785"/>
              <a:gd name="T56" fmla="*/ 2147483647 w 1806"/>
              <a:gd name="T57" fmla="*/ 2147483647 h 785"/>
              <a:gd name="T58" fmla="*/ 2147483647 w 1806"/>
              <a:gd name="T59" fmla="*/ 2147483647 h 785"/>
              <a:gd name="T60" fmla="*/ 2147483647 w 1806"/>
              <a:gd name="T61" fmla="*/ 2147483647 h 785"/>
              <a:gd name="T62" fmla="*/ 2147483647 w 1806"/>
              <a:gd name="T63" fmla="*/ 2147483647 h 785"/>
              <a:gd name="T64" fmla="*/ 2147483647 w 1806"/>
              <a:gd name="T65" fmla="*/ 2147483647 h 785"/>
              <a:gd name="T66" fmla="*/ 2147483647 w 1806"/>
              <a:gd name="T67" fmla="*/ 2147483647 h 785"/>
              <a:gd name="T68" fmla="*/ 2147483647 w 1806"/>
              <a:gd name="T69" fmla="*/ 2147483647 h 785"/>
              <a:gd name="T70" fmla="*/ 2147483647 w 1806"/>
              <a:gd name="T71" fmla="*/ 2147483647 h 785"/>
              <a:gd name="T72" fmla="*/ 2147483647 w 1806"/>
              <a:gd name="T73" fmla="*/ 2147483647 h 785"/>
              <a:gd name="T74" fmla="*/ 2147483647 w 1806"/>
              <a:gd name="T75" fmla="*/ 2147483647 h 785"/>
              <a:gd name="T76" fmla="*/ 2147483647 w 1806"/>
              <a:gd name="T77" fmla="*/ 2147483647 h 785"/>
              <a:gd name="T78" fmla="*/ 2147483647 w 1806"/>
              <a:gd name="T79" fmla="*/ 2147483647 h 785"/>
              <a:gd name="T80" fmla="*/ 2147483647 w 1806"/>
              <a:gd name="T81" fmla="*/ 2147483647 h 7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06" h="785">
                <a:moveTo>
                  <a:pt x="1806" y="785"/>
                </a:moveTo>
                <a:lnTo>
                  <a:pt x="1763" y="742"/>
                </a:lnTo>
                <a:lnTo>
                  <a:pt x="1721" y="700"/>
                </a:lnTo>
                <a:lnTo>
                  <a:pt x="1680" y="660"/>
                </a:lnTo>
                <a:lnTo>
                  <a:pt x="1639" y="622"/>
                </a:lnTo>
                <a:lnTo>
                  <a:pt x="1601" y="585"/>
                </a:lnTo>
                <a:lnTo>
                  <a:pt x="1563" y="549"/>
                </a:lnTo>
                <a:lnTo>
                  <a:pt x="1527" y="514"/>
                </a:lnTo>
                <a:lnTo>
                  <a:pt x="1491" y="481"/>
                </a:lnTo>
                <a:lnTo>
                  <a:pt x="1457" y="449"/>
                </a:lnTo>
                <a:lnTo>
                  <a:pt x="1424" y="418"/>
                </a:lnTo>
                <a:lnTo>
                  <a:pt x="1392" y="388"/>
                </a:lnTo>
                <a:lnTo>
                  <a:pt x="1361" y="360"/>
                </a:lnTo>
                <a:lnTo>
                  <a:pt x="1329" y="333"/>
                </a:lnTo>
                <a:lnTo>
                  <a:pt x="1300" y="307"/>
                </a:lnTo>
                <a:lnTo>
                  <a:pt x="1272" y="283"/>
                </a:lnTo>
                <a:lnTo>
                  <a:pt x="1244" y="259"/>
                </a:lnTo>
                <a:lnTo>
                  <a:pt x="1217" y="237"/>
                </a:lnTo>
                <a:lnTo>
                  <a:pt x="1192" y="216"/>
                </a:lnTo>
                <a:lnTo>
                  <a:pt x="1166" y="196"/>
                </a:lnTo>
                <a:lnTo>
                  <a:pt x="1143" y="177"/>
                </a:lnTo>
                <a:lnTo>
                  <a:pt x="1119" y="159"/>
                </a:lnTo>
                <a:lnTo>
                  <a:pt x="1096" y="142"/>
                </a:lnTo>
                <a:lnTo>
                  <a:pt x="1075" y="127"/>
                </a:lnTo>
                <a:lnTo>
                  <a:pt x="1054" y="111"/>
                </a:lnTo>
                <a:lnTo>
                  <a:pt x="1033" y="98"/>
                </a:lnTo>
                <a:lnTo>
                  <a:pt x="1014" y="86"/>
                </a:lnTo>
                <a:lnTo>
                  <a:pt x="996" y="73"/>
                </a:lnTo>
                <a:lnTo>
                  <a:pt x="977" y="63"/>
                </a:lnTo>
                <a:lnTo>
                  <a:pt x="960" y="52"/>
                </a:lnTo>
                <a:lnTo>
                  <a:pt x="943" y="43"/>
                </a:lnTo>
                <a:lnTo>
                  <a:pt x="928" y="36"/>
                </a:lnTo>
                <a:lnTo>
                  <a:pt x="912" y="28"/>
                </a:lnTo>
                <a:lnTo>
                  <a:pt x="884" y="16"/>
                </a:lnTo>
                <a:lnTo>
                  <a:pt x="857" y="7"/>
                </a:lnTo>
                <a:lnTo>
                  <a:pt x="834" y="2"/>
                </a:lnTo>
                <a:lnTo>
                  <a:pt x="812" y="0"/>
                </a:lnTo>
                <a:lnTo>
                  <a:pt x="792" y="0"/>
                </a:lnTo>
                <a:lnTo>
                  <a:pt x="774" y="2"/>
                </a:lnTo>
                <a:lnTo>
                  <a:pt x="758" y="7"/>
                </a:lnTo>
                <a:lnTo>
                  <a:pt x="744" y="15"/>
                </a:lnTo>
                <a:lnTo>
                  <a:pt x="731" y="25"/>
                </a:lnTo>
                <a:lnTo>
                  <a:pt x="719" y="37"/>
                </a:lnTo>
                <a:lnTo>
                  <a:pt x="709" y="51"/>
                </a:lnTo>
                <a:lnTo>
                  <a:pt x="700" y="68"/>
                </a:lnTo>
                <a:lnTo>
                  <a:pt x="691" y="84"/>
                </a:lnTo>
                <a:lnTo>
                  <a:pt x="683" y="104"/>
                </a:lnTo>
                <a:lnTo>
                  <a:pt x="677" y="123"/>
                </a:lnTo>
                <a:lnTo>
                  <a:pt x="670" y="145"/>
                </a:lnTo>
                <a:lnTo>
                  <a:pt x="666" y="166"/>
                </a:lnTo>
                <a:lnTo>
                  <a:pt x="660" y="190"/>
                </a:lnTo>
                <a:lnTo>
                  <a:pt x="649" y="238"/>
                </a:lnTo>
                <a:lnTo>
                  <a:pt x="639" y="288"/>
                </a:lnTo>
                <a:lnTo>
                  <a:pt x="627" y="340"/>
                </a:lnTo>
                <a:lnTo>
                  <a:pt x="620" y="364"/>
                </a:lnTo>
                <a:lnTo>
                  <a:pt x="613" y="390"/>
                </a:lnTo>
                <a:lnTo>
                  <a:pt x="605" y="414"/>
                </a:lnTo>
                <a:lnTo>
                  <a:pt x="596" y="437"/>
                </a:lnTo>
                <a:lnTo>
                  <a:pt x="585" y="460"/>
                </a:lnTo>
                <a:lnTo>
                  <a:pt x="574" y="482"/>
                </a:lnTo>
                <a:lnTo>
                  <a:pt x="560" y="502"/>
                </a:lnTo>
                <a:lnTo>
                  <a:pt x="546" y="523"/>
                </a:lnTo>
                <a:lnTo>
                  <a:pt x="529" y="541"/>
                </a:lnTo>
                <a:lnTo>
                  <a:pt x="511" y="558"/>
                </a:lnTo>
                <a:lnTo>
                  <a:pt x="491" y="573"/>
                </a:lnTo>
                <a:lnTo>
                  <a:pt x="470" y="587"/>
                </a:lnTo>
                <a:lnTo>
                  <a:pt x="445" y="599"/>
                </a:lnTo>
                <a:lnTo>
                  <a:pt x="419" y="608"/>
                </a:lnTo>
                <a:lnTo>
                  <a:pt x="391" y="614"/>
                </a:lnTo>
                <a:lnTo>
                  <a:pt x="359" y="619"/>
                </a:lnTo>
                <a:lnTo>
                  <a:pt x="324" y="622"/>
                </a:lnTo>
                <a:lnTo>
                  <a:pt x="288" y="620"/>
                </a:lnTo>
                <a:lnTo>
                  <a:pt x="248" y="617"/>
                </a:lnTo>
                <a:lnTo>
                  <a:pt x="227" y="614"/>
                </a:lnTo>
                <a:lnTo>
                  <a:pt x="205" y="610"/>
                </a:lnTo>
                <a:lnTo>
                  <a:pt x="182" y="606"/>
                </a:lnTo>
                <a:lnTo>
                  <a:pt x="159" y="601"/>
                </a:lnTo>
                <a:lnTo>
                  <a:pt x="134" y="595"/>
                </a:lnTo>
                <a:lnTo>
                  <a:pt x="110" y="588"/>
                </a:lnTo>
                <a:lnTo>
                  <a:pt x="84" y="581"/>
                </a:lnTo>
                <a:lnTo>
                  <a:pt x="57" y="572"/>
                </a:lnTo>
                <a:lnTo>
                  <a:pt x="29" y="563"/>
                </a:lnTo>
                <a:lnTo>
                  <a:pt x="0" y="55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62" name="Freeform 18"/>
          <p:cNvSpPr>
            <a:spLocks/>
          </p:cNvSpPr>
          <p:nvPr/>
        </p:nvSpPr>
        <p:spPr bwMode="auto">
          <a:xfrm>
            <a:off x="2041525" y="1660525"/>
            <a:ext cx="96838" cy="92075"/>
          </a:xfrm>
          <a:custGeom>
            <a:avLst/>
            <a:gdLst>
              <a:gd name="T0" fmla="*/ 2147483647 w 122"/>
              <a:gd name="T1" fmla="*/ 2147483647 h 114"/>
              <a:gd name="T2" fmla="*/ 0 w 122"/>
              <a:gd name="T3" fmla="*/ 2147483647 h 114"/>
              <a:gd name="T4" fmla="*/ 2147483647 w 122"/>
              <a:gd name="T5" fmla="*/ 0 h 114"/>
              <a:gd name="T6" fmla="*/ 2147483647 w 122"/>
              <a:gd name="T7" fmla="*/ 2147483647 h 1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 h="114">
                <a:moveTo>
                  <a:pt x="84" y="114"/>
                </a:moveTo>
                <a:lnTo>
                  <a:pt x="0" y="15"/>
                </a:lnTo>
                <a:lnTo>
                  <a:pt x="122" y="0"/>
                </a:lnTo>
                <a:lnTo>
                  <a:pt x="84" y="1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63" name="Rectangle 19"/>
          <p:cNvSpPr>
            <a:spLocks noChangeArrowheads="1"/>
          </p:cNvSpPr>
          <p:nvPr/>
        </p:nvSpPr>
        <p:spPr bwMode="auto">
          <a:xfrm>
            <a:off x="3508375" y="1038225"/>
            <a:ext cx="16446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a:solidFill>
                  <a:srgbClr val="000000"/>
                </a:solidFill>
                <a:latin typeface="Arial" pitchFamily="34" charset="0"/>
              </a:rPr>
              <a:t>Current State: 145 vouchers/day</a:t>
            </a:r>
            <a:endParaRPr kumimoji="1" lang="en-US" sz="3200">
              <a:solidFill>
                <a:schemeClr val="tx2"/>
              </a:solidFill>
            </a:endParaRPr>
          </a:p>
        </p:txBody>
      </p:sp>
      <p:sp>
        <p:nvSpPr>
          <p:cNvPr id="82964" name="Rectangle 20"/>
          <p:cNvSpPr>
            <a:spLocks noChangeArrowheads="1"/>
          </p:cNvSpPr>
          <p:nvPr/>
        </p:nvSpPr>
        <p:spPr bwMode="auto">
          <a:xfrm>
            <a:off x="3581400" y="1176338"/>
            <a:ext cx="10064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Monday heavy day</a:t>
            </a:r>
            <a:endParaRPr kumimoji="1" lang="en-US" sz="3200">
              <a:solidFill>
                <a:schemeClr val="tx2"/>
              </a:solidFill>
            </a:endParaRPr>
          </a:p>
        </p:txBody>
      </p:sp>
      <p:sp>
        <p:nvSpPr>
          <p:cNvPr id="82965" name="Rectangle 21"/>
          <p:cNvSpPr>
            <a:spLocks noChangeArrowheads="1"/>
          </p:cNvSpPr>
          <p:nvPr/>
        </p:nvSpPr>
        <p:spPr bwMode="auto">
          <a:xfrm>
            <a:off x="3581400" y="1314450"/>
            <a:ext cx="13239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Same volume each week</a:t>
            </a:r>
            <a:endParaRPr kumimoji="1" lang="en-US" sz="3200">
              <a:solidFill>
                <a:schemeClr val="tx2"/>
              </a:solidFill>
            </a:endParaRPr>
          </a:p>
        </p:txBody>
      </p:sp>
      <p:sp>
        <p:nvSpPr>
          <p:cNvPr id="82966" name="Rectangle 22"/>
          <p:cNvSpPr>
            <a:spLocks noChangeArrowheads="1"/>
          </p:cNvSpPr>
          <p:nvPr/>
        </p:nvSpPr>
        <p:spPr bwMode="auto">
          <a:xfrm>
            <a:off x="3581400" y="1452563"/>
            <a:ext cx="15906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2-4 day delay at start of month</a:t>
            </a:r>
            <a:endParaRPr kumimoji="1" lang="en-US" sz="3200">
              <a:solidFill>
                <a:schemeClr val="tx2"/>
              </a:solidFill>
            </a:endParaRPr>
          </a:p>
        </p:txBody>
      </p:sp>
      <p:grpSp>
        <p:nvGrpSpPr>
          <p:cNvPr id="82967" name="Group 23"/>
          <p:cNvGrpSpPr>
            <a:grpSpLocks/>
          </p:cNvGrpSpPr>
          <p:nvPr/>
        </p:nvGrpSpPr>
        <p:grpSpPr bwMode="auto">
          <a:xfrm>
            <a:off x="1676400" y="3354388"/>
            <a:ext cx="788988" cy="2117725"/>
            <a:chOff x="1108" y="2191"/>
            <a:chExt cx="445" cy="1334"/>
          </a:xfrm>
        </p:grpSpPr>
        <p:sp>
          <p:nvSpPr>
            <p:cNvPr id="83217" name="Rectangle 24"/>
            <p:cNvSpPr>
              <a:spLocks noChangeArrowheads="1"/>
            </p:cNvSpPr>
            <p:nvPr/>
          </p:nvSpPr>
          <p:spPr bwMode="auto">
            <a:xfrm>
              <a:off x="1108" y="2191"/>
              <a:ext cx="445" cy="1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218" name="Rectangle 25"/>
            <p:cNvSpPr>
              <a:spLocks noChangeArrowheads="1"/>
            </p:cNvSpPr>
            <p:nvPr/>
          </p:nvSpPr>
          <p:spPr bwMode="auto">
            <a:xfrm>
              <a:off x="1108" y="2191"/>
              <a:ext cx="445" cy="13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19" name="Rectangle 26"/>
            <p:cNvSpPr>
              <a:spLocks noChangeArrowheads="1"/>
            </p:cNvSpPr>
            <p:nvPr/>
          </p:nvSpPr>
          <p:spPr bwMode="auto">
            <a:xfrm>
              <a:off x="1183" y="2211"/>
              <a:ext cx="31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 (Bev)</a:t>
              </a:r>
              <a:endParaRPr kumimoji="1" lang="en-US" sz="3200">
                <a:solidFill>
                  <a:schemeClr val="tx2"/>
                </a:solidFill>
              </a:endParaRPr>
            </a:p>
          </p:txBody>
        </p:sp>
        <p:sp>
          <p:nvSpPr>
            <p:cNvPr id="83220" name="Rectangle 27"/>
            <p:cNvSpPr>
              <a:spLocks noChangeArrowheads="1"/>
            </p:cNvSpPr>
            <p:nvPr/>
          </p:nvSpPr>
          <p:spPr bwMode="auto">
            <a:xfrm>
              <a:off x="1108" y="2321"/>
              <a:ext cx="445" cy="12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221" name="Rectangle 28"/>
            <p:cNvSpPr>
              <a:spLocks noChangeArrowheads="1"/>
            </p:cNvSpPr>
            <p:nvPr/>
          </p:nvSpPr>
          <p:spPr bwMode="auto">
            <a:xfrm>
              <a:off x="1108" y="2321"/>
              <a:ext cx="445" cy="1204"/>
            </a:xfrm>
            <a:prstGeom prst="rect">
              <a:avLst/>
            </a:prstGeom>
            <a:solidFill>
              <a:srgbClr val="66FFFF"/>
            </a:solidFill>
            <a:ln w="3175">
              <a:solidFill>
                <a:srgbClr val="000000"/>
              </a:solidFill>
              <a:miter lim="800000"/>
              <a:headEnd/>
              <a:tailEnd/>
            </a:ln>
          </p:spPr>
          <p:txBody>
            <a:bodyPr/>
            <a:lstStyle/>
            <a:p>
              <a:endParaRPr lang="en-US"/>
            </a:p>
          </p:txBody>
        </p:sp>
        <p:sp>
          <p:nvSpPr>
            <p:cNvPr id="83222" name="Rectangle 29"/>
            <p:cNvSpPr>
              <a:spLocks noChangeArrowheads="1"/>
            </p:cNvSpPr>
            <p:nvPr/>
          </p:nvSpPr>
          <p:spPr bwMode="auto">
            <a:xfrm>
              <a:off x="1136" y="2403"/>
              <a:ext cx="400" cy="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Leave in bin for processing</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Grab invoice from bin, enter into computer (50 per batch: 40 min. per batch)</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Terms determine which check run</a:t>
              </a:r>
            </a:p>
          </p:txBody>
        </p:sp>
        <p:sp>
          <p:nvSpPr>
            <p:cNvPr id="83223" name="Rectangle 30"/>
            <p:cNvSpPr>
              <a:spLocks noChangeArrowheads="1"/>
            </p:cNvSpPr>
            <p:nvPr/>
          </p:nvSpPr>
          <p:spPr bwMode="auto">
            <a:xfrm>
              <a:off x="1137" y="3216"/>
              <a:ext cx="399"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Run batch register balance to invoices: 3 min.</a:t>
              </a:r>
              <a:endParaRPr kumimoji="1" lang="en-US" sz="3200">
                <a:solidFill>
                  <a:schemeClr val="tx2"/>
                </a:solidFill>
              </a:endParaRPr>
            </a:p>
          </p:txBody>
        </p:sp>
      </p:grpSp>
      <p:sp>
        <p:nvSpPr>
          <p:cNvPr id="82968" name="Rectangle 31"/>
          <p:cNvSpPr>
            <a:spLocks noChangeArrowheads="1"/>
          </p:cNvSpPr>
          <p:nvPr/>
        </p:nvSpPr>
        <p:spPr bwMode="auto">
          <a:xfrm>
            <a:off x="6035675" y="3614738"/>
            <a:ext cx="517525" cy="207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69" name="Rectangle 32"/>
          <p:cNvSpPr>
            <a:spLocks noChangeArrowheads="1"/>
          </p:cNvSpPr>
          <p:nvPr/>
        </p:nvSpPr>
        <p:spPr bwMode="auto">
          <a:xfrm>
            <a:off x="5943600" y="3533775"/>
            <a:ext cx="762000" cy="3048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70" name="Rectangle 33"/>
          <p:cNvSpPr>
            <a:spLocks noChangeArrowheads="1"/>
          </p:cNvSpPr>
          <p:nvPr/>
        </p:nvSpPr>
        <p:spPr bwMode="auto">
          <a:xfrm>
            <a:off x="6175375" y="3576638"/>
            <a:ext cx="2794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a:t>
            </a:r>
            <a:endParaRPr kumimoji="1" lang="en-US" sz="3200">
              <a:solidFill>
                <a:schemeClr val="tx2"/>
              </a:solidFill>
            </a:endParaRPr>
          </a:p>
        </p:txBody>
      </p:sp>
      <p:sp>
        <p:nvSpPr>
          <p:cNvPr id="82971" name="Rectangle 34"/>
          <p:cNvSpPr>
            <a:spLocks noChangeArrowheads="1"/>
          </p:cNvSpPr>
          <p:nvPr/>
        </p:nvSpPr>
        <p:spPr bwMode="auto">
          <a:xfrm>
            <a:off x="6084888" y="3716338"/>
            <a:ext cx="4635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3 people</a:t>
            </a:r>
            <a:endParaRPr kumimoji="1" lang="en-US" sz="3200">
              <a:solidFill>
                <a:schemeClr val="tx2"/>
              </a:solidFill>
            </a:endParaRPr>
          </a:p>
        </p:txBody>
      </p:sp>
      <p:sp>
        <p:nvSpPr>
          <p:cNvPr id="82972" name="Rectangle 35"/>
          <p:cNvSpPr>
            <a:spLocks noChangeArrowheads="1"/>
          </p:cNvSpPr>
          <p:nvPr/>
        </p:nvSpPr>
        <p:spPr bwMode="auto">
          <a:xfrm>
            <a:off x="5943600" y="3838575"/>
            <a:ext cx="762000" cy="1295400"/>
          </a:xfrm>
          <a:prstGeom prst="rect">
            <a:avLst/>
          </a:prstGeom>
          <a:solidFill>
            <a:srgbClr val="66FFFF"/>
          </a:solidFill>
          <a:ln w="3175">
            <a:solidFill>
              <a:srgbClr val="000000"/>
            </a:solidFill>
            <a:miter lim="800000"/>
            <a:headEnd/>
            <a:tailEnd/>
          </a:ln>
        </p:spPr>
        <p:txBody>
          <a:bodyPr/>
          <a:lstStyle/>
          <a:p>
            <a:endParaRPr lang="en-US"/>
          </a:p>
        </p:txBody>
      </p:sp>
      <p:sp>
        <p:nvSpPr>
          <p:cNvPr id="82973" name="Rectangle 36"/>
          <p:cNvSpPr>
            <a:spLocks noChangeArrowheads="1"/>
          </p:cNvSpPr>
          <p:nvPr/>
        </p:nvSpPr>
        <p:spPr bwMode="auto">
          <a:xfrm>
            <a:off x="5965825" y="3911600"/>
            <a:ext cx="739775"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Determine check run date: 2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Review check run reports: 15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Pull invoices to report: 120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Run tape to balance: 10-30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Print checks</a:t>
            </a:r>
          </a:p>
        </p:txBody>
      </p:sp>
      <p:sp>
        <p:nvSpPr>
          <p:cNvPr id="82974" name="Rectangle 37"/>
          <p:cNvSpPr>
            <a:spLocks noChangeArrowheads="1"/>
          </p:cNvSpPr>
          <p:nvPr/>
        </p:nvSpPr>
        <p:spPr bwMode="auto">
          <a:xfrm>
            <a:off x="161925" y="3386138"/>
            <a:ext cx="846138"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75" name="Rectangle 38"/>
          <p:cNvSpPr>
            <a:spLocks noChangeArrowheads="1"/>
          </p:cNvSpPr>
          <p:nvPr/>
        </p:nvSpPr>
        <p:spPr bwMode="auto">
          <a:xfrm>
            <a:off x="161925" y="3403600"/>
            <a:ext cx="981075" cy="206375"/>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76" name="Rectangle 39"/>
          <p:cNvSpPr>
            <a:spLocks noChangeArrowheads="1"/>
          </p:cNvSpPr>
          <p:nvPr/>
        </p:nvSpPr>
        <p:spPr bwMode="auto">
          <a:xfrm>
            <a:off x="349250" y="3416300"/>
            <a:ext cx="565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 (Bev)</a:t>
            </a:r>
            <a:endParaRPr kumimoji="1" lang="en-US" sz="3200">
              <a:solidFill>
                <a:schemeClr val="tx2"/>
              </a:solidFill>
            </a:endParaRPr>
          </a:p>
        </p:txBody>
      </p:sp>
      <p:sp>
        <p:nvSpPr>
          <p:cNvPr id="82977" name="Rectangle 40"/>
          <p:cNvSpPr>
            <a:spLocks noChangeArrowheads="1"/>
          </p:cNvSpPr>
          <p:nvPr/>
        </p:nvSpPr>
        <p:spPr bwMode="auto">
          <a:xfrm>
            <a:off x="161925" y="3592513"/>
            <a:ext cx="846138" cy="16414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76" tIns="45688" rIns="91376" bIns="45688"/>
          <a:lstStyle/>
          <a:p>
            <a:pPr eaLnBrk="0" hangingPunct="0"/>
            <a:endParaRPr lang="en-US" sz="700">
              <a:latin typeface="Arial" pitchFamily="34" charset="0"/>
            </a:endParaRPr>
          </a:p>
        </p:txBody>
      </p:sp>
      <p:sp>
        <p:nvSpPr>
          <p:cNvPr id="82978" name="Rectangle 41"/>
          <p:cNvSpPr>
            <a:spLocks noChangeArrowheads="1"/>
          </p:cNvSpPr>
          <p:nvPr/>
        </p:nvSpPr>
        <p:spPr bwMode="auto">
          <a:xfrm>
            <a:off x="161925" y="3609975"/>
            <a:ext cx="981075" cy="1641475"/>
          </a:xfrm>
          <a:prstGeom prst="rect">
            <a:avLst/>
          </a:prstGeom>
          <a:solidFill>
            <a:srgbClr val="66FFFF"/>
          </a:solidFill>
          <a:ln w="3175">
            <a:solidFill>
              <a:srgbClr val="000000"/>
            </a:solidFill>
            <a:miter lim="800000"/>
            <a:headEnd/>
            <a:tailEnd/>
          </a:ln>
        </p:spPr>
        <p:txBody>
          <a:bodyPr lIns="91376" tIns="45688" rIns="91376" bIns="45688"/>
          <a:lstStyle/>
          <a:p>
            <a:pPr eaLnBrk="0" hangingPunct="0">
              <a:spcAft>
                <a:spcPct val="20000"/>
              </a:spcAft>
            </a:pPr>
            <a:r>
              <a:rPr kumimoji="1" lang="en-US" sz="700">
                <a:solidFill>
                  <a:srgbClr val="000000"/>
                </a:solidFill>
                <a:latin typeface="Arial" pitchFamily="34" charset="0"/>
              </a:rPr>
              <a:t>Sort invoice from mail: 60 min.</a:t>
            </a:r>
          </a:p>
          <a:p>
            <a:pPr eaLnBrk="0" hangingPunct="0">
              <a:spcAft>
                <a:spcPct val="20000"/>
              </a:spcAft>
            </a:pPr>
            <a:r>
              <a:rPr kumimoji="1" lang="en-US" sz="700">
                <a:solidFill>
                  <a:schemeClr val="tx2"/>
                </a:solidFill>
                <a:latin typeface="Arial" pitchFamily="34" charset="0"/>
              </a:rPr>
              <a:t>Put in pile and open: 30 min.</a:t>
            </a:r>
          </a:p>
          <a:p>
            <a:pPr eaLnBrk="0" hangingPunct="0">
              <a:spcAft>
                <a:spcPct val="20000"/>
              </a:spcAft>
            </a:pPr>
            <a:r>
              <a:rPr kumimoji="1" lang="en-US" sz="700">
                <a:solidFill>
                  <a:schemeClr val="tx2"/>
                </a:solidFill>
                <a:latin typeface="Arial" pitchFamily="34" charset="0"/>
              </a:rPr>
              <a:t>Date stamp: 5 min.</a:t>
            </a:r>
          </a:p>
          <a:p>
            <a:pPr eaLnBrk="0" hangingPunct="0">
              <a:spcAft>
                <a:spcPct val="20000"/>
              </a:spcAft>
            </a:pPr>
            <a:r>
              <a:rPr kumimoji="1" lang="en-US" sz="700">
                <a:solidFill>
                  <a:schemeClr val="tx2"/>
                </a:solidFill>
                <a:latin typeface="Arial" pitchFamily="34" charset="0"/>
              </a:rPr>
              <a:t>Alphabetize invoices: 15 min.</a:t>
            </a:r>
          </a:p>
          <a:p>
            <a:pPr eaLnBrk="0" hangingPunct="0">
              <a:spcAft>
                <a:spcPct val="20000"/>
              </a:spcAft>
            </a:pPr>
            <a:r>
              <a:rPr kumimoji="1" lang="en-US" sz="700">
                <a:solidFill>
                  <a:schemeClr val="tx2"/>
                </a:solidFill>
                <a:latin typeface="Arial" pitchFamily="34" charset="0"/>
              </a:rPr>
              <a:t>Look up recv. # &amp; write on invoice: 180 min.</a:t>
            </a:r>
          </a:p>
          <a:p>
            <a:pPr eaLnBrk="0" hangingPunct="0">
              <a:spcAft>
                <a:spcPct val="20000"/>
              </a:spcAft>
            </a:pPr>
            <a:r>
              <a:rPr kumimoji="1" lang="en-US" sz="700">
                <a:solidFill>
                  <a:schemeClr val="tx2"/>
                </a:solidFill>
                <a:latin typeface="Arial" pitchFamily="34" charset="0"/>
              </a:rPr>
              <a:t>Sort out discount vouchers: 5 min.</a:t>
            </a:r>
          </a:p>
          <a:p>
            <a:pPr eaLnBrk="0" hangingPunct="0">
              <a:spcAft>
                <a:spcPct val="20000"/>
              </a:spcAft>
            </a:pPr>
            <a:endParaRPr lang="en-US" sz="700">
              <a:latin typeface="Arial" pitchFamily="34" charset="0"/>
            </a:endParaRPr>
          </a:p>
          <a:p>
            <a:pPr eaLnBrk="0" hangingPunct="0">
              <a:spcAft>
                <a:spcPct val="20000"/>
              </a:spcAft>
            </a:pPr>
            <a:endParaRPr lang="en-US" sz="700">
              <a:latin typeface="Arial" pitchFamily="34" charset="0"/>
            </a:endParaRPr>
          </a:p>
        </p:txBody>
      </p:sp>
      <p:sp>
        <p:nvSpPr>
          <p:cNvPr id="82979" name="Rectangle 42"/>
          <p:cNvSpPr>
            <a:spLocks noChangeArrowheads="1"/>
          </p:cNvSpPr>
          <p:nvPr/>
        </p:nvSpPr>
        <p:spPr bwMode="auto">
          <a:xfrm>
            <a:off x="7146925" y="3798888"/>
            <a:ext cx="469900"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80" name="Rectangle 43"/>
          <p:cNvSpPr>
            <a:spLocks noChangeArrowheads="1"/>
          </p:cNvSpPr>
          <p:nvPr/>
        </p:nvSpPr>
        <p:spPr bwMode="auto">
          <a:xfrm>
            <a:off x="7010400" y="3762375"/>
            <a:ext cx="742950" cy="2952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81" name="Rectangle 44"/>
          <p:cNvSpPr>
            <a:spLocks noChangeArrowheads="1"/>
          </p:cNvSpPr>
          <p:nvPr/>
        </p:nvSpPr>
        <p:spPr bwMode="auto">
          <a:xfrm>
            <a:off x="7258050" y="3762375"/>
            <a:ext cx="2476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a:t>
            </a:r>
            <a:endParaRPr kumimoji="1" lang="en-US" sz="3200">
              <a:solidFill>
                <a:schemeClr val="tx2"/>
              </a:solidFill>
            </a:endParaRPr>
          </a:p>
        </p:txBody>
      </p:sp>
      <p:sp>
        <p:nvSpPr>
          <p:cNvPr id="82982" name="Rectangle 45"/>
          <p:cNvSpPr>
            <a:spLocks noChangeArrowheads="1"/>
          </p:cNvSpPr>
          <p:nvPr/>
        </p:nvSpPr>
        <p:spPr bwMode="auto">
          <a:xfrm>
            <a:off x="7146925" y="3898900"/>
            <a:ext cx="4699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(Warren)</a:t>
            </a:r>
            <a:endParaRPr kumimoji="1" lang="en-US" sz="3200">
              <a:solidFill>
                <a:schemeClr val="tx2"/>
              </a:solidFill>
            </a:endParaRPr>
          </a:p>
        </p:txBody>
      </p:sp>
      <p:sp>
        <p:nvSpPr>
          <p:cNvPr id="82983" name="Rectangle 46"/>
          <p:cNvSpPr>
            <a:spLocks noChangeArrowheads="1"/>
          </p:cNvSpPr>
          <p:nvPr/>
        </p:nvSpPr>
        <p:spPr bwMode="auto">
          <a:xfrm>
            <a:off x="7010400" y="4057650"/>
            <a:ext cx="742950" cy="827088"/>
          </a:xfrm>
          <a:prstGeom prst="rect">
            <a:avLst/>
          </a:prstGeom>
          <a:solidFill>
            <a:srgbClr val="66FFFF"/>
          </a:solidFill>
          <a:ln w="3175">
            <a:solidFill>
              <a:srgbClr val="000000"/>
            </a:solidFill>
            <a:miter lim="800000"/>
            <a:headEnd/>
            <a:tailEnd/>
          </a:ln>
        </p:spPr>
        <p:txBody>
          <a:bodyPr/>
          <a:lstStyle/>
          <a:p>
            <a:endParaRPr lang="en-US"/>
          </a:p>
        </p:txBody>
      </p:sp>
      <p:sp>
        <p:nvSpPr>
          <p:cNvPr id="82984" name="Rectangle 47"/>
          <p:cNvSpPr>
            <a:spLocks noChangeArrowheads="1"/>
          </p:cNvSpPr>
          <p:nvPr/>
        </p:nvSpPr>
        <p:spPr bwMode="auto">
          <a:xfrm>
            <a:off x="7086600" y="4143375"/>
            <a:ext cx="7429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Sign checks &gt;$5000 &amp; confirms validity: 30-60 min.</a:t>
            </a:r>
            <a:endParaRPr kumimoji="1" lang="en-US" sz="3200">
              <a:solidFill>
                <a:schemeClr val="tx2"/>
              </a:solidFill>
            </a:endParaRPr>
          </a:p>
        </p:txBody>
      </p:sp>
      <p:sp>
        <p:nvSpPr>
          <p:cNvPr id="82985" name="Rectangle 48"/>
          <p:cNvSpPr>
            <a:spLocks noChangeArrowheads="1"/>
          </p:cNvSpPr>
          <p:nvPr/>
        </p:nvSpPr>
        <p:spPr bwMode="auto">
          <a:xfrm>
            <a:off x="336550" y="6486525"/>
            <a:ext cx="3794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295  min</a:t>
            </a:r>
            <a:endParaRPr kumimoji="1" lang="en-US" sz="3200">
              <a:solidFill>
                <a:schemeClr val="tx2"/>
              </a:solidFill>
            </a:endParaRPr>
          </a:p>
        </p:txBody>
      </p:sp>
      <p:sp>
        <p:nvSpPr>
          <p:cNvPr id="82986" name="Rectangle 49"/>
          <p:cNvSpPr>
            <a:spLocks noChangeArrowheads="1"/>
          </p:cNvSpPr>
          <p:nvPr/>
        </p:nvSpPr>
        <p:spPr bwMode="auto">
          <a:xfrm>
            <a:off x="5738813" y="1095375"/>
            <a:ext cx="16827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Future State: 50-100 PO #'s/day</a:t>
            </a:r>
            <a:endParaRPr kumimoji="1" lang="en-US" sz="4000">
              <a:solidFill>
                <a:schemeClr val="tx2"/>
              </a:solidFill>
            </a:endParaRPr>
          </a:p>
        </p:txBody>
      </p:sp>
      <p:sp>
        <p:nvSpPr>
          <p:cNvPr id="82987" name="Rectangle 50"/>
          <p:cNvSpPr>
            <a:spLocks noChangeArrowheads="1"/>
          </p:cNvSpPr>
          <p:nvPr/>
        </p:nvSpPr>
        <p:spPr bwMode="auto">
          <a:xfrm>
            <a:off x="5737225" y="1292225"/>
            <a:ext cx="16573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Takt time= 3.3 min. per voucher</a:t>
            </a:r>
            <a:endParaRPr kumimoji="1" lang="en-US" sz="4000">
              <a:solidFill>
                <a:schemeClr val="tx2"/>
              </a:solidFill>
            </a:endParaRPr>
          </a:p>
        </p:txBody>
      </p:sp>
      <p:sp>
        <p:nvSpPr>
          <p:cNvPr id="82988" name="Rectangle 51"/>
          <p:cNvSpPr>
            <a:spLocks noChangeArrowheads="1"/>
          </p:cNvSpPr>
          <p:nvPr/>
        </p:nvSpPr>
        <p:spPr bwMode="auto">
          <a:xfrm>
            <a:off x="5748338" y="1490663"/>
            <a:ext cx="14922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Pitch: 3.3 min. X 50=2.75 hr.</a:t>
            </a:r>
            <a:endParaRPr kumimoji="1" lang="en-US" sz="4000">
              <a:solidFill>
                <a:schemeClr val="tx2"/>
              </a:solidFill>
            </a:endParaRPr>
          </a:p>
        </p:txBody>
      </p:sp>
      <p:sp>
        <p:nvSpPr>
          <p:cNvPr id="82989" name="Rectangle 52"/>
          <p:cNvSpPr>
            <a:spLocks noChangeArrowheads="1"/>
          </p:cNvSpPr>
          <p:nvPr/>
        </p:nvSpPr>
        <p:spPr bwMode="auto">
          <a:xfrm>
            <a:off x="1289050" y="1466850"/>
            <a:ext cx="752475" cy="412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90" name="Rectangle 53"/>
          <p:cNvSpPr>
            <a:spLocks noChangeArrowheads="1"/>
          </p:cNvSpPr>
          <p:nvPr/>
        </p:nvSpPr>
        <p:spPr bwMode="auto">
          <a:xfrm>
            <a:off x="1289050" y="1466850"/>
            <a:ext cx="752475" cy="4127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1" name="Rectangle 54"/>
          <p:cNvSpPr>
            <a:spLocks noChangeArrowheads="1"/>
          </p:cNvSpPr>
          <p:nvPr/>
        </p:nvSpPr>
        <p:spPr bwMode="auto">
          <a:xfrm>
            <a:off x="1924050" y="1492250"/>
            <a:ext cx="68263" cy="90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92" name="Rectangle 55"/>
          <p:cNvSpPr>
            <a:spLocks noChangeArrowheads="1"/>
          </p:cNvSpPr>
          <p:nvPr/>
        </p:nvSpPr>
        <p:spPr bwMode="auto">
          <a:xfrm>
            <a:off x="1924050" y="1492250"/>
            <a:ext cx="68263" cy="904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3" name="Freeform 56"/>
          <p:cNvSpPr>
            <a:spLocks/>
          </p:cNvSpPr>
          <p:nvPr/>
        </p:nvSpPr>
        <p:spPr bwMode="auto">
          <a:xfrm>
            <a:off x="1847850" y="1504950"/>
            <a:ext cx="155575" cy="22225"/>
          </a:xfrm>
          <a:custGeom>
            <a:avLst/>
            <a:gdLst>
              <a:gd name="T0" fmla="*/ 0 w 197"/>
              <a:gd name="T1" fmla="*/ 2147483647 h 29"/>
              <a:gd name="T2" fmla="*/ 2147483647 w 197"/>
              <a:gd name="T3" fmla="*/ 2147483647 h 29"/>
              <a:gd name="T4" fmla="*/ 2147483647 w 197"/>
              <a:gd name="T5" fmla="*/ 2147483647 h 29"/>
              <a:gd name="T6" fmla="*/ 2147483647 w 197"/>
              <a:gd name="T7" fmla="*/ 2147483647 h 29"/>
              <a:gd name="T8" fmla="*/ 2147483647 w 197"/>
              <a:gd name="T9" fmla="*/ 0 h 29"/>
              <a:gd name="T10" fmla="*/ 2147483647 w 197"/>
              <a:gd name="T11" fmla="*/ 0 h 29"/>
              <a:gd name="T12" fmla="*/ 2147483647 w 197"/>
              <a:gd name="T13" fmla="*/ 0 h 29"/>
              <a:gd name="T14" fmla="*/ 2147483647 w 197"/>
              <a:gd name="T15" fmla="*/ 0 h 29"/>
              <a:gd name="T16" fmla="*/ 2147483647 w 197"/>
              <a:gd name="T17" fmla="*/ 0 h 29"/>
              <a:gd name="T18" fmla="*/ 2147483647 w 197"/>
              <a:gd name="T19" fmla="*/ 0 h 29"/>
              <a:gd name="T20" fmla="*/ 2147483647 w 197"/>
              <a:gd name="T21" fmla="*/ 2147483647 h 29"/>
              <a:gd name="T22" fmla="*/ 2147483647 w 197"/>
              <a:gd name="T23" fmla="*/ 2147483647 h 29"/>
              <a:gd name="T24" fmla="*/ 2147483647 w 197"/>
              <a:gd name="T25" fmla="*/ 2147483647 h 29"/>
              <a:gd name="T26" fmla="*/ 2147483647 w 197"/>
              <a:gd name="T27" fmla="*/ 2147483647 h 29"/>
              <a:gd name="T28" fmla="*/ 2147483647 w 197"/>
              <a:gd name="T29" fmla="*/ 2147483647 h 29"/>
              <a:gd name="T30" fmla="*/ 2147483647 w 197"/>
              <a:gd name="T31" fmla="*/ 2147483647 h 29"/>
              <a:gd name="T32" fmla="*/ 2147483647 w 197"/>
              <a:gd name="T33" fmla="*/ 2147483647 h 29"/>
              <a:gd name="T34" fmla="*/ 2147483647 w 197"/>
              <a:gd name="T35" fmla="*/ 2147483647 h 29"/>
              <a:gd name="T36" fmla="*/ 2147483647 w 197"/>
              <a:gd name="T37" fmla="*/ 2147483647 h 29"/>
              <a:gd name="T38" fmla="*/ 2147483647 w 197"/>
              <a:gd name="T39" fmla="*/ 2147483647 h 29"/>
              <a:gd name="T40" fmla="*/ 2147483647 w 197"/>
              <a:gd name="T41" fmla="*/ 2147483647 h 29"/>
              <a:gd name="T42" fmla="*/ 2147483647 w 197"/>
              <a:gd name="T43" fmla="*/ 2147483647 h 29"/>
              <a:gd name="T44" fmla="*/ 2147483647 w 197"/>
              <a:gd name="T45" fmla="*/ 2147483647 h 29"/>
              <a:gd name="T46" fmla="*/ 2147483647 w 197"/>
              <a:gd name="T47" fmla="*/ 2147483647 h 29"/>
              <a:gd name="T48" fmla="*/ 2147483647 w 197"/>
              <a:gd name="T49" fmla="*/ 2147483647 h 29"/>
              <a:gd name="T50" fmla="*/ 2147483647 w 197"/>
              <a:gd name="T51" fmla="*/ 2147483647 h 29"/>
              <a:gd name="T52" fmla="*/ 2147483647 w 197"/>
              <a:gd name="T53" fmla="*/ 2147483647 h 29"/>
              <a:gd name="T54" fmla="*/ 2147483647 w 197"/>
              <a:gd name="T55" fmla="*/ 2147483647 h 29"/>
              <a:gd name="T56" fmla="*/ 2147483647 w 197"/>
              <a:gd name="T57" fmla="*/ 2147483647 h 29"/>
              <a:gd name="T58" fmla="*/ 2147483647 w 197"/>
              <a:gd name="T59" fmla="*/ 2147483647 h 29"/>
              <a:gd name="T60" fmla="*/ 2147483647 w 197"/>
              <a:gd name="T61" fmla="*/ 2147483647 h 29"/>
              <a:gd name="T62" fmla="*/ 2147483647 w 197"/>
              <a:gd name="T63" fmla="*/ 2147483647 h 29"/>
              <a:gd name="T64" fmla="*/ 2147483647 w 197"/>
              <a:gd name="T65" fmla="*/ 2147483647 h 29"/>
              <a:gd name="T66" fmla="*/ 2147483647 w 197"/>
              <a:gd name="T67" fmla="*/ 2147483647 h 29"/>
              <a:gd name="T68" fmla="*/ 2147483647 w 197"/>
              <a:gd name="T69" fmla="*/ 0 h 29"/>
              <a:gd name="T70" fmla="*/ 2147483647 w 197"/>
              <a:gd name="T71" fmla="*/ 0 h 29"/>
              <a:gd name="T72" fmla="*/ 2147483647 w 197"/>
              <a:gd name="T73" fmla="*/ 0 h 29"/>
              <a:gd name="T74" fmla="*/ 2147483647 w 197"/>
              <a:gd name="T75" fmla="*/ 0 h 29"/>
              <a:gd name="T76" fmla="*/ 2147483647 w 197"/>
              <a:gd name="T77" fmla="*/ 0 h 29"/>
              <a:gd name="T78" fmla="*/ 2147483647 w 197"/>
              <a:gd name="T79" fmla="*/ 0 h 29"/>
              <a:gd name="T80" fmla="*/ 2147483647 w 197"/>
              <a:gd name="T81" fmla="*/ 2147483647 h 29"/>
              <a:gd name="T82" fmla="*/ 2147483647 w 197"/>
              <a:gd name="T83" fmla="*/ 2147483647 h 29"/>
              <a:gd name="T84" fmla="*/ 2147483647 w 197"/>
              <a:gd name="T85" fmla="*/ 2147483647 h 29"/>
              <a:gd name="T86" fmla="*/ 2147483647 w 197"/>
              <a:gd name="T87" fmla="*/ 2147483647 h 29"/>
              <a:gd name="T88" fmla="*/ 2147483647 w 197"/>
              <a:gd name="T89" fmla="*/ 2147483647 h 29"/>
              <a:gd name="T90" fmla="*/ 2147483647 w 197"/>
              <a:gd name="T91" fmla="*/ 2147483647 h 29"/>
              <a:gd name="T92" fmla="*/ 2147483647 w 197"/>
              <a:gd name="T93" fmla="*/ 2147483647 h 29"/>
              <a:gd name="T94" fmla="*/ 2147483647 w 197"/>
              <a:gd name="T95" fmla="*/ 2147483647 h 29"/>
              <a:gd name="T96" fmla="*/ 2147483647 w 197"/>
              <a:gd name="T97" fmla="*/ 2147483647 h 29"/>
              <a:gd name="T98" fmla="*/ 2147483647 w 197"/>
              <a:gd name="T99" fmla="*/ 2147483647 h 29"/>
              <a:gd name="T100" fmla="*/ 2147483647 w 197"/>
              <a:gd name="T101" fmla="*/ 2147483647 h 29"/>
              <a:gd name="T102" fmla="*/ 2147483647 w 197"/>
              <a:gd name="T103" fmla="*/ 2147483647 h 29"/>
              <a:gd name="T104" fmla="*/ 2147483647 w 197"/>
              <a:gd name="T105" fmla="*/ 2147483647 h 29"/>
              <a:gd name="T106" fmla="*/ 2147483647 w 197"/>
              <a:gd name="T107" fmla="*/ 2147483647 h 29"/>
              <a:gd name="T108" fmla="*/ 2147483647 w 197"/>
              <a:gd name="T109" fmla="*/ 2147483647 h 29"/>
              <a:gd name="T110" fmla="*/ 2147483647 w 197"/>
              <a:gd name="T111" fmla="*/ 2147483647 h 29"/>
              <a:gd name="T112" fmla="*/ 2147483647 w 197"/>
              <a:gd name="T113" fmla="*/ 2147483647 h 29"/>
              <a:gd name="T114" fmla="*/ 2147483647 w 197"/>
              <a:gd name="T115" fmla="*/ 2147483647 h 29"/>
              <a:gd name="T116" fmla="*/ 2147483647 w 197"/>
              <a:gd name="T117" fmla="*/ 2147483647 h 29"/>
              <a:gd name="T118" fmla="*/ 2147483647 w 197"/>
              <a:gd name="T119" fmla="*/ 2147483647 h 29"/>
              <a:gd name="T120" fmla="*/ 2147483647 w 197"/>
              <a:gd name="T121" fmla="*/ 2147483647 h 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9">
                <a:moveTo>
                  <a:pt x="0" y="14"/>
                </a:moveTo>
                <a:lnTo>
                  <a:pt x="3" y="9"/>
                </a:lnTo>
                <a:lnTo>
                  <a:pt x="9" y="4"/>
                </a:lnTo>
                <a:lnTo>
                  <a:pt x="14" y="2"/>
                </a:lnTo>
                <a:lnTo>
                  <a:pt x="17" y="0"/>
                </a:lnTo>
                <a:lnTo>
                  <a:pt x="19" y="0"/>
                </a:lnTo>
                <a:lnTo>
                  <a:pt x="23" y="0"/>
                </a:lnTo>
                <a:lnTo>
                  <a:pt x="25" y="0"/>
                </a:lnTo>
                <a:lnTo>
                  <a:pt x="29" y="0"/>
                </a:lnTo>
                <a:lnTo>
                  <a:pt x="31" y="0"/>
                </a:lnTo>
                <a:lnTo>
                  <a:pt x="35" y="2"/>
                </a:lnTo>
                <a:lnTo>
                  <a:pt x="37" y="3"/>
                </a:lnTo>
                <a:lnTo>
                  <a:pt x="40" y="5"/>
                </a:lnTo>
                <a:lnTo>
                  <a:pt x="43" y="7"/>
                </a:lnTo>
                <a:lnTo>
                  <a:pt x="46" y="11"/>
                </a:lnTo>
                <a:lnTo>
                  <a:pt x="49" y="14"/>
                </a:lnTo>
                <a:lnTo>
                  <a:pt x="53" y="20"/>
                </a:lnTo>
                <a:lnTo>
                  <a:pt x="58" y="23"/>
                </a:lnTo>
                <a:lnTo>
                  <a:pt x="63" y="26"/>
                </a:lnTo>
                <a:lnTo>
                  <a:pt x="66" y="27"/>
                </a:lnTo>
                <a:lnTo>
                  <a:pt x="68" y="27"/>
                </a:lnTo>
                <a:lnTo>
                  <a:pt x="72" y="29"/>
                </a:lnTo>
                <a:lnTo>
                  <a:pt x="74" y="29"/>
                </a:lnTo>
                <a:lnTo>
                  <a:pt x="78" y="27"/>
                </a:lnTo>
                <a:lnTo>
                  <a:pt x="80" y="27"/>
                </a:lnTo>
                <a:lnTo>
                  <a:pt x="84" y="26"/>
                </a:lnTo>
                <a:lnTo>
                  <a:pt x="86" y="25"/>
                </a:lnTo>
                <a:lnTo>
                  <a:pt x="89" y="23"/>
                </a:lnTo>
                <a:lnTo>
                  <a:pt x="92" y="21"/>
                </a:lnTo>
                <a:lnTo>
                  <a:pt x="95" y="18"/>
                </a:lnTo>
                <a:lnTo>
                  <a:pt x="97" y="14"/>
                </a:lnTo>
                <a:lnTo>
                  <a:pt x="102" y="9"/>
                </a:lnTo>
                <a:lnTo>
                  <a:pt x="107" y="4"/>
                </a:lnTo>
                <a:lnTo>
                  <a:pt x="113" y="2"/>
                </a:lnTo>
                <a:lnTo>
                  <a:pt x="115" y="0"/>
                </a:lnTo>
                <a:lnTo>
                  <a:pt x="118" y="0"/>
                </a:lnTo>
                <a:lnTo>
                  <a:pt x="121" y="0"/>
                </a:lnTo>
                <a:lnTo>
                  <a:pt x="124" y="0"/>
                </a:lnTo>
                <a:lnTo>
                  <a:pt x="127" y="0"/>
                </a:lnTo>
                <a:lnTo>
                  <a:pt x="130" y="0"/>
                </a:lnTo>
                <a:lnTo>
                  <a:pt x="132" y="2"/>
                </a:lnTo>
                <a:lnTo>
                  <a:pt x="135" y="3"/>
                </a:lnTo>
                <a:lnTo>
                  <a:pt x="138" y="5"/>
                </a:lnTo>
                <a:lnTo>
                  <a:pt x="141" y="7"/>
                </a:lnTo>
                <a:lnTo>
                  <a:pt x="144" y="11"/>
                </a:lnTo>
                <a:lnTo>
                  <a:pt x="146" y="14"/>
                </a:lnTo>
                <a:lnTo>
                  <a:pt x="151" y="20"/>
                </a:lnTo>
                <a:lnTo>
                  <a:pt x="156" y="23"/>
                </a:lnTo>
                <a:lnTo>
                  <a:pt x="162" y="26"/>
                </a:lnTo>
                <a:lnTo>
                  <a:pt x="164" y="27"/>
                </a:lnTo>
                <a:lnTo>
                  <a:pt x="167" y="27"/>
                </a:lnTo>
                <a:lnTo>
                  <a:pt x="170" y="29"/>
                </a:lnTo>
                <a:lnTo>
                  <a:pt x="173" y="29"/>
                </a:lnTo>
                <a:lnTo>
                  <a:pt x="176" y="27"/>
                </a:lnTo>
                <a:lnTo>
                  <a:pt x="179" y="27"/>
                </a:lnTo>
                <a:lnTo>
                  <a:pt x="181" y="26"/>
                </a:lnTo>
                <a:lnTo>
                  <a:pt x="185" y="25"/>
                </a:lnTo>
                <a:lnTo>
                  <a:pt x="187" y="23"/>
                </a:lnTo>
                <a:lnTo>
                  <a:pt x="190" y="21"/>
                </a:lnTo>
                <a:lnTo>
                  <a:pt x="193"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4" name="Freeform 57"/>
          <p:cNvSpPr>
            <a:spLocks/>
          </p:cNvSpPr>
          <p:nvPr/>
        </p:nvSpPr>
        <p:spPr bwMode="auto">
          <a:xfrm>
            <a:off x="1847850" y="1527175"/>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2147483647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2147483647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8">
                <a:moveTo>
                  <a:pt x="0" y="14"/>
                </a:moveTo>
                <a:lnTo>
                  <a:pt x="3" y="9"/>
                </a:lnTo>
                <a:lnTo>
                  <a:pt x="9" y="5"/>
                </a:lnTo>
                <a:lnTo>
                  <a:pt x="14" y="1"/>
                </a:lnTo>
                <a:lnTo>
                  <a:pt x="17" y="1"/>
                </a:lnTo>
                <a:lnTo>
                  <a:pt x="19" y="0"/>
                </a:lnTo>
                <a:lnTo>
                  <a:pt x="23" y="0"/>
                </a:lnTo>
                <a:lnTo>
                  <a:pt x="25" y="0"/>
                </a:lnTo>
                <a:lnTo>
                  <a:pt x="29" y="0"/>
                </a:lnTo>
                <a:lnTo>
                  <a:pt x="31" y="1"/>
                </a:lnTo>
                <a:lnTo>
                  <a:pt x="35" y="1"/>
                </a:lnTo>
                <a:lnTo>
                  <a:pt x="37" y="2"/>
                </a:lnTo>
                <a:lnTo>
                  <a:pt x="40" y="5"/>
                </a:lnTo>
                <a:lnTo>
                  <a:pt x="43" y="6"/>
                </a:lnTo>
                <a:lnTo>
                  <a:pt x="46" y="10"/>
                </a:lnTo>
                <a:lnTo>
                  <a:pt x="49" y="14"/>
                </a:lnTo>
                <a:lnTo>
                  <a:pt x="53" y="19"/>
                </a:lnTo>
                <a:lnTo>
                  <a:pt x="58" y="23"/>
                </a:lnTo>
                <a:lnTo>
                  <a:pt x="63" y="25"/>
                </a:lnTo>
                <a:lnTo>
                  <a:pt x="66" y="27"/>
                </a:lnTo>
                <a:lnTo>
                  <a:pt x="68" y="28"/>
                </a:lnTo>
                <a:lnTo>
                  <a:pt x="72" y="28"/>
                </a:lnTo>
                <a:lnTo>
                  <a:pt x="74" y="28"/>
                </a:lnTo>
                <a:lnTo>
                  <a:pt x="78" y="28"/>
                </a:lnTo>
                <a:lnTo>
                  <a:pt x="80" y="27"/>
                </a:lnTo>
                <a:lnTo>
                  <a:pt x="84" y="25"/>
                </a:lnTo>
                <a:lnTo>
                  <a:pt x="86" y="24"/>
                </a:lnTo>
                <a:lnTo>
                  <a:pt x="89" y="23"/>
                </a:lnTo>
                <a:lnTo>
                  <a:pt x="92" y="20"/>
                </a:lnTo>
                <a:lnTo>
                  <a:pt x="95" y="18"/>
                </a:lnTo>
                <a:lnTo>
                  <a:pt x="97" y="14"/>
                </a:lnTo>
                <a:lnTo>
                  <a:pt x="102" y="9"/>
                </a:lnTo>
                <a:lnTo>
                  <a:pt x="107" y="5"/>
                </a:lnTo>
                <a:lnTo>
                  <a:pt x="113" y="1"/>
                </a:lnTo>
                <a:lnTo>
                  <a:pt x="115" y="1"/>
                </a:lnTo>
                <a:lnTo>
                  <a:pt x="118" y="0"/>
                </a:lnTo>
                <a:lnTo>
                  <a:pt x="121" y="0"/>
                </a:lnTo>
                <a:lnTo>
                  <a:pt x="124" y="0"/>
                </a:lnTo>
                <a:lnTo>
                  <a:pt x="127" y="0"/>
                </a:lnTo>
                <a:lnTo>
                  <a:pt x="130" y="1"/>
                </a:lnTo>
                <a:lnTo>
                  <a:pt x="132" y="1"/>
                </a:lnTo>
                <a:lnTo>
                  <a:pt x="135" y="2"/>
                </a:lnTo>
                <a:lnTo>
                  <a:pt x="138" y="5"/>
                </a:lnTo>
                <a:lnTo>
                  <a:pt x="141" y="6"/>
                </a:lnTo>
                <a:lnTo>
                  <a:pt x="144" y="10"/>
                </a:lnTo>
                <a:lnTo>
                  <a:pt x="146" y="14"/>
                </a:lnTo>
                <a:lnTo>
                  <a:pt x="151" y="19"/>
                </a:lnTo>
                <a:lnTo>
                  <a:pt x="156" y="23"/>
                </a:lnTo>
                <a:lnTo>
                  <a:pt x="162" y="25"/>
                </a:lnTo>
                <a:lnTo>
                  <a:pt x="164" y="27"/>
                </a:lnTo>
                <a:lnTo>
                  <a:pt x="167" y="28"/>
                </a:lnTo>
                <a:lnTo>
                  <a:pt x="170" y="28"/>
                </a:lnTo>
                <a:lnTo>
                  <a:pt x="173" y="28"/>
                </a:lnTo>
                <a:lnTo>
                  <a:pt x="176" y="28"/>
                </a:lnTo>
                <a:lnTo>
                  <a:pt x="179" y="27"/>
                </a:lnTo>
                <a:lnTo>
                  <a:pt x="181" y="25"/>
                </a:lnTo>
                <a:lnTo>
                  <a:pt x="185" y="24"/>
                </a:lnTo>
                <a:lnTo>
                  <a:pt x="187" y="23"/>
                </a:lnTo>
                <a:lnTo>
                  <a:pt x="190" y="20"/>
                </a:lnTo>
                <a:lnTo>
                  <a:pt x="193"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5" name="Freeform 58"/>
          <p:cNvSpPr>
            <a:spLocks/>
          </p:cNvSpPr>
          <p:nvPr/>
        </p:nvSpPr>
        <p:spPr bwMode="auto">
          <a:xfrm>
            <a:off x="1847850" y="1549400"/>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2147483647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2147483647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8">
                <a:moveTo>
                  <a:pt x="0" y="14"/>
                </a:moveTo>
                <a:lnTo>
                  <a:pt x="3" y="9"/>
                </a:lnTo>
                <a:lnTo>
                  <a:pt x="9" y="5"/>
                </a:lnTo>
                <a:lnTo>
                  <a:pt x="14" y="2"/>
                </a:lnTo>
                <a:lnTo>
                  <a:pt x="17" y="1"/>
                </a:lnTo>
                <a:lnTo>
                  <a:pt x="19" y="0"/>
                </a:lnTo>
                <a:lnTo>
                  <a:pt x="23" y="0"/>
                </a:lnTo>
                <a:lnTo>
                  <a:pt x="25" y="0"/>
                </a:lnTo>
                <a:lnTo>
                  <a:pt x="29" y="0"/>
                </a:lnTo>
                <a:lnTo>
                  <a:pt x="31" y="1"/>
                </a:lnTo>
                <a:lnTo>
                  <a:pt x="35" y="2"/>
                </a:lnTo>
                <a:lnTo>
                  <a:pt x="37" y="4"/>
                </a:lnTo>
                <a:lnTo>
                  <a:pt x="40" y="5"/>
                </a:lnTo>
                <a:lnTo>
                  <a:pt x="43" y="7"/>
                </a:lnTo>
                <a:lnTo>
                  <a:pt x="46" y="10"/>
                </a:lnTo>
                <a:lnTo>
                  <a:pt x="49" y="14"/>
                </a:lnTo>
                <a:lnTo>
                  <a:pt x="53" y="19"/>
                </a:lnTo>
                <a:lnTo>
                  <a:pt x="58" y="23"/>
                </a:lnTo>
                <a:lnTo>
                  <a:pt x="63" y="27"/>
                </a:lnTo>
                <a:lnTo>
                  <a:pt x="66" y="27"/>
                </a:lnTo>
                <a:lnTo>
                  <a:pt x="68" y="28"/>
                </a:lnTo>
                <a:lnTo>
                  <a:pt x="72" y="28"/>
                </a:lnTo>
                <a:lnTo>
                  <a:pt x="74" y="28"/>
                </a:lnTo>
                <a:lnTo>
                  <a:pt x="78" y="28"/>
                </a:lnTo>
                <a:lnTo>
                  <a:pt x="80" y="27"/>
                </a:lnTo>
                <a:lnTo>
                  <a:pt x="84" y="27"/>
                </a:lnTo>
                <a:lnTo>
                  <a:pt x="86" y="25"/>
                </a:lnTo>
                <a:lnTo>
                  <a:pt x="89" y="23"/>
                </a:lnTo>
                <a:lnTo>
                  <a:pt x="92" y="22"/>
                </a:lnTo>
                <a:lnTo>
                  <a:pt x="95" y="18"/>
                </a:lnTo>
                <a:lnTo>
                  <a:pt x="97" y="14"/>
                </a:lnTo>
                <a:lnTo>
                  <a:pt x="102" y="9"/>
                </a:lnTo>
                <a:lnTo>
                  <a:pt x="107" y="5"/>
                </a:lnTo>
                <a:lnTo>
                  <a:pt x="113" y="2"/>
                </a:lnTo>
                <a:lnTo>
                  <a:pt x="115" y="1"/>
                </a:lnTo>
                <a:lnTo>
                  <a:pt x="118" y="0"/>
                </a:lnTo>
                <a:lnTo>
                  <a:pt x="121" y="0"/>
                </a:lnTo>
                <a:lnTo>
                  <a:pt x="124" y="0"/>
                </a:lnTo>
                <a:lnTo>
                  <a:pt x="127" y="0"/>
                </a:lnTo>
                <a:lnTo>
                  <a:pt x="130" y="1"/>
                </a:lnTo>
                <a:lnTo>
                  <a:pt x="132" y="2"/>
                </a:lnTo>
                <a:lnTo>
                  <a:pt x="135" y="4"/>
                </a:lnTo>
                <a:lnTo>
                  <a:pt x="138" y="5"/>
                </a:lnTo>
                <a:lnTo>
                  <a:pt x="141" y="7"/>
                </a:lnTo>
                <a:lnTo>
                  <a:pt x="144" y="10"/>
                </a:lnTo>
                <a:lnTo>
                  <a:pt x="146" y="14"/>
                </a:lnTo>
                <a:lnTo>
                  <a:pt x="151" y="19"/>
                </a:lnTo>
                <a:lnTo>
                  <a:pt x="156" y="23"/>
                </a:lnTo>
                <a:lnTo>
                  <a:pt x="162" y="27"/>
                </a:lnTo>
                <a:lnTo>
                  <a:pt x="164" y="27"/>
                </a:lnTo>
                <a:lnTo>
                  <a:pt x="167" y="28"/>
                </a:lnTo>
                <a:lnTo>
                  <a:pt x="170" y="28"/>
                </a:lnTo>
                <a:lnTo>
                  <a:pt x="173" y="28"/>
                </a:lnTo>
                <a:lnTo>
                  <a:pt x="176" y="28"/>
                </a:lnTo>
                <a:lnTo>
                  <a:pt x="179" y="27"/>
                </a:lnTo>
                <a:lnTo>
                  <a:pt x="181" y="27"/>
                </a:lnTo>
                <a:lnTo>
                  <a:pt x="185" y="25"/>
                </a:lnTo>
                <a:lnTo>
                  <a:pt x="187" y="23"/>
                </a:lnTo>
                <a:lnTo>
                  <a:pt x="190" y="22"/>
                </a:lnTo>
                <a:lnTo>
                  <a:pt x="193"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6" name="Freeform 59"/>
          <p:cNvSpPr>
            <a:spLocks/>
          </p:cNvSpPr>
          <p:nvPr/>
        </p:nvSpPr>
        <p:spPr bwMode="auto">
          <a:xfrm>
            <a:off x="1758950" y="1492250"/>
            <a:ext cx="77788"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1"/>
                </a:lnTo>
                <a:lnTo>
                  <a:pt x="1" y="46"/>
                </a:lnTo>
                <a:lnTo>
                  <a:pt x="2" y="41"/>
                </a:lnTo>
                <a:lnTo>
                  <a:pt x="3" y="36"/>
                </a:lnTo>
                <a:lnTo>
                  <a:pt x="6" y="31"/>
                </a:lnTo>
                <a:lnTo>
                  <a:pt x="8" y="26"/>
                </a:lnTo>
                <a:lnTo>
                  <a:pt x="11" y="22"/>
                </a:lnTo>
                <a:lnTo>
                  <a:pt x="14" y="17"/>
                </a:lnTo>
                <a:lnTo>
                  <a:pt x="17" y="14"/>
                </a:lnTo>
                <a:lnTo>
                  <a:pt x="22" y="10"/>
                </a:lnTo>
                <a:lnTo>
                  <a:pt x="25" y="8"/>
                </a:lnTo>
                <a:lnTo>
                  <a:pt x="30" y="5"/>
                </a:lnTo>
                <a:lnTo>
                  <a:pt x="35" y="3"/>
                </a:lnTo>
                <a:lnTo>
                  <a:pt x="39" y="1"/>
                </a:lnTo>
                <a:lnTo>
                  <a:pt x="44" y="1"/>
                </a:lnTo>
                <a:lnTo>
                  <a:pt x="49" y="0"/>
                </a:lnTo>
                <a:lnTo>
                  <a:pt x="53" y="1"/>
                </a:lnTo>
                <a:lnTo>
                  <a:pt x="59" y="1"/>
                </a:lnTo>
                <a:lnTo>
                  <a:pt x="64" y="3"/>
                </a:lnTo>
                <a:lnTo>
                  <a:pt x="69" y="5"/>
                </a:lnTo>
                <a:lnTo>
                  <a:pt x="72" y="8"/>
                </a:lnTo>
                <a:lnTo>
                  <a:pt x="77" y="10"/>
                </a:lnTo>
                <a:lnTo>
                  <a:pt x="80" y="14"/>
                </a:lnTo>
                <a:lnTo>
                  <a:pt x="84" y="17"/>
                </a:lnTo>
                <a:lnTo>
                  <a:pt x="87" y="22"/>
                </a:lnTo>
                <a:lnTo>
                  <a:pt x="90" y="26"/>
                </a:lnTo>
                <a:lnTo>
                  <a:pt x="92" y="31"/>
                </a:lnTo>
                <a:lnTo>
                  <a:pt x="94" y="36"/>
                </a:lnTo>
                <a:lnTo>
                  <a:pt x="95" y="41"/>
                </a:lnTo>
                <a:lnTo>
                  <a:pt x="97" y="46"/>
                </a:lnTo>
                <a:lnTo>
                  <a:pt x="98" y="51"/>
                </a:lnTo>
                <a:lnTo>
                  <a:pt x="98" y="58"/>
                </a:lnTo>
                <a:lnTo>
                  <a:pt x="98" y="63"/>
                </a:lnTo>
                <a:lnTo>
                  <a:pt x="97" y="69"/>
                </a:lnTo>
                <a:lnTo>
                  <a:pt x="95" y="74"/>
                </a:lnTo>
                <a:lnTo>
                  <a:pt x="94" y="79"/>
                </a:lnTo>
                <a:lnTo>
                  <a:pt x="92" y="85"/>
                </a:lnTo>
                <a:lnTo>
                  <a:pt x="90" y="90"/>
                </a:lnTo>
                <a:lnTo>
                  <a:pt x="87" y="94"/>
                </a:lnTo>
                <a:lnTo>
                  <a:pt x="84" y="97"/>
                </a:lnTo>
                <a:lnTo>
                  <a:pt x="80" y="101"/>
                </a:lnTo>
                <a:lnTo>
                  <a:pt x="77" y="105"/>
                </a:lnTo>
                <a:lnTo>
                  <a:pt x="72" y="108"/>
                </a:lnTo>
                <a:lnTo>
                  <a:pt x="69" y="110"/>
                </a:lnTo>
                <a:lnTo>
                  <a:pt x="64" y="112"/>
                </a:lnTo>
                <a:lnTo>
                  <a:pt x="59" y="113"/>
                </a:lnTo>
                <a:lnTo>
                  <a:pt x="53" y="114"/>
                </a:lnTo>
                <a:lnTo>
                  <a:pt x="49" y="114"/>
                </a:lnTo>
                <a:lnTo>
                  <a:pt x="44" y="114"/>
                </a:lnTo>
                <a:lnTo>
                  <a:pt x="39" y="113"/>
                </a:lnTo>
                <a:lnTo>
                  <a:pt x="35" y="112"/>
                </a:lnTo>
                <a:lnTo>
                  <a:pt x="30" y="110"/>
                </a:lnTo>
                <a:lnTo>
                  <a:pt x="25" y="108"/>
                </a:lnTo>
                <a:lnTo>
                  <a:pt x="22" y="105"/>
                </a:lnTo>
                <a:lnTo>
                  <a:pt x="17" y="101"/>
                </a:lnTo>
                <a:lnTo>
                  <a:pt x="14" y="97"/>
                </a:lnTo>
                <a:lnTo>
                  <a:pt x="11" y="94"/>
                </a:lnTo>
                <a:lnTo>
                  <a:pt x="8" y="90"/>
                </a:lnTo>
                <a:lnTo>
                  <a:pt x="6" y="85"/>
                </a:lnTo>
                <a:lnTo>
                  <a:pt x="3" y="79"/>
                </a:lnTo>
                <a:lnTo>
                  <a:pt x="2" y="74"/>
                </a:lnTo>
                <a:lnTo>
                  <a:pt x="1" y="69"/>
                </a:lnTo>
                <a:lnTo>
                  <a:pt x="0" y="63"/>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97" name="Freeform 60"/>
          <p:cNvSpPr>
            <a:spLocks/>
          </p:cNvSpPr>
          <p:nvPr/>
        </p:nvSpPr>
        <p:spPr bwMode="auto">
          <a:xfrm>
            <a:off x="1758950" y="1492250"/>
            <a:ext cx="77788"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1"/>
                </a:lnTo>
                <a:lnTo>
                  <a:pt x="1" y="46"/>
                </a:lnTo>
                <a:lnTo>
                  <a:pt x="2" y="41"/>
                </a:lnTo>
                <a:lnTo>
                  <a:pt x="3" y="36"/>
                </a:lnTo>
                <a:lnTo>
                  <a:pt x="6" y="31"/>
                </a:lnTo>
                <a:lnTo>
                  <a:pt x="8" y="26"/>
                </a:lnTo>
                <a:lnTo>
                  <a:pt x="11" y="22"/>
                </a:lnTo>
                <a:lnTo>
                  <a:pt x="14" y="17"/>
                </a:lnTo>
                <a:lnTo>
                  <a:pt x="17" y="14"/>
                </a:lnTo>
                <a:lnTo>
                  <a:pt x="22" y="10"/>
                </a:lnTo>
                <a:lnTo>
                  <a:pt x="25" y="8"/>
                </a:lnTo>
                <a:lnTo>
                  <a:pt x="30" y="5"/>
                </a:lnTo>
                <a:lnTo>
                  <a:pt x="35" y="3"/>
                </a:lnTo>
                <a:lnTo>
                  <a:pt x="39" y="1"/>
                </a:lnTo>
                <a:lnTo>
                  <a:pt x="44" y="1"/>
                </a:lnTo>
                <a:lnTo>
                  <a:pt x="49" y="0"/>
                </a:lnTo>
                <a:lnTo>
                  <a:pt x="53" y="1"/>
                </a:lnTo>
                <a:lnTo>
                  <a:pt x="59" y="1"/>
                </a:lnTo>
                <a:lnTo>
                  <a:pt x="64" y="3"/>
                </a:lnTo>
                <a:lnTo>
                  <a:pt x="69" y="5"/>
                </a:lnTo>
                <a:lnTo>
                  <a:pt x="72" y="8"/>
                </a:lnTo>
                <a:lnTo>
                  <a:pt x="77" y="10"/>
                </a:lnTo>
                <a:lnTo>
                  <a:pt x="80" y="14"/>
                </a:lnTo>
                <a:lnTo>
                  <a:pt x="84" y="17"/>
                </a:lnTo>
                <a:lnTo>
                  <a:pt x="87" y="22"/>
                </a:lnTo>
                <a:lnTo>
                  <a:pt x="90" y="26"/>
                </a:lnTo>
                <a:lnTo>
                  <a:pt x="92" y="31"/>
                </a:lnTo>
                <a:lnTo>
                  <a:pt x="94" y="36"/>
                </a:lnTo>
                <a:lnTo>
                  <a:pt x="95" y="41"/>
                </a:lnTo>
                <a:lnTo>
                  <a:pt x="97" y="46"/>
                </a:lnTo>
                <a:lnTo>
                  <a:pt x="98" y="51"/>
                </a:lnTo>
                <a:lnTo>
                  <a:pt x="98" y="58"/>
                </a:lnTo>
                <a:lnTo>
                  <a:pt x="98" y="63"/>
                </a:lnTo>
                <a:lnTo>
                  <a:pt x="97" y="69"/>
                </a:lnTo>
                <a:lnTo>
                  <a:pt x="95" y="74"/>
                </a:lnTo>
                <a:lnTo>
                  <a:pt x="94" y="79"/>
                </a:lnTo>
                <a:lnTo>
                  <a:pt x="92" y="85"/>
                </a:lnTo>
                <a:lnTo>
                  <a:pt x="90" y="90"/>
                </a:lnTo>
                <a:lnTo>
                  <a:pt x="87" y="94"/>
                </a:lnTo>
                <a:lnTo>
                  <a:pt x="84" y="97"/>
                </a:lnTo>
                <a:lnTo>
                  <a:pt x="80" y="101"/>
                </a:lnTo>
                <a:lnTo>
                  <a:pt x="77" y="105"/>
                </a:lnTo>
                <a:lnTo>
                  <a:pt x="72" y="108"/>
                </a:lnTo>
                <a:lnTo>
                  <a:pt x="69" y="110"/>
                </a:lnTo>
                <a:lnTo>
                  <a:pt x="64" y="112"/>
                </a:lnTo>
                <a:lnTo>
                  <a:pt x="59" y="113"/>
                </a:lnTo>
                <a:lnTo>
                  <a:pt x="53" y="114"/>
                </a:lnTo>
                <a:lnTo>
                  <a:pt x="49" y="114"/>
                </a:lnTo>
                <a:lnTo>
                  <a:pt x="44" y="114"/>
                </a:lnTo>
                <a:lnTo>
                  <a:pt x="39" y="113"/>
                </a:lnTo>
                <a:lnTo>
                  <a:pt x="35" y="112"/>
                </a:lnTo>
                <a:lnTo>
                  <a:pt x="30" y="110"/>
                </a:lnTo>
                <a:lnTo>
                  <a:pt x="25" y="108"/>
                </a:lnTo>
                <a:lnTo>
                  <a:pt x="22" y="105"/>
                </a:lnTo>
                <a:lnTo>
                  <a:pt x="17" y="101"/>
                </a:lnTo>
                <a:lnTo>
                  <a:pt x="14" y="97"/>
                </a:lnTo>
                <a:lnTo>
                  <a:pt x="11" y="94"/>
                </a:lnTo>
                <a:lnTo>
                  <a:pt x="8" y="90"/>
                </a:lnTo>
                <a:lnTo>
                  <a:pt x="6" y="85"/>
                </a:lnTo>
                <a:lnTo>
                  <a:pt x="3" y="79"/>
                </a:lnTo>
                <a:lnTo>
                  <a:pt x="2" y="74"/>
                </a:lnTo>
                <a:lnTo>
                  <a:pt x="1" y="69"/>
                </a:lnTo>
                <a:lnTo>
                  <a:pt x="0" y="63"/>
                </a:lnTo>
                <a:lnTo>
                  <a:pt x="0" y="5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8" name="Line 61"/>
          <p:cNvSpPr>
            <a:spLocks noChangeShapeType="1"/>
          </p:cNvSpPr>
          <p:nvPr/>
        </p:nvSpPr>
        <p:spPr bwMode="auto">
          <a:xfrm>
            <a:off x="1501775" y="1685925"/>
            <a:ext cx="30480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99" name="Line 62"/>
          <p:cNvSpPr>
            <a:spLocks noChangeShapeType="1"/>
          </p:cNvSpPr>
          <p:nvPr/>
        </p:nvSpPr>
        <p:spPr bwMode="auto">
          <a:xfrm>
            <a:off x="1501775" y="1711325"/>
            <a:ext cx="30480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0" name="Line 63"/>
          <p:cNvSpPr>
            <a:spLocks noChangeShapeType="1"/>
          </p:cNvSpPr>
          <p:nvPr/>
        </p:nvSpPr>
        <p:spPr bwMode="auto">
          <a:xfrm>
            <a:off x="1501775" y="1738313"/>
            <a:ext cx="3048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1" name="Line 64"/>
          <p:cNvSpPr>
            <a:spLocks noChangeShapeType="1"/>
          </p:cNvSpPr>
          <p:nvPr/>
        </p:nvSpPr>
        <p:spPr bwMode="auto">
          <a:xfrm>
            <a:off x="1304925" y="1519238"/>
            <a:ext cx="117475"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2" name="Line 65"/>
          <p:cNvSpPr>
            <a:spLocks noChangeShapeType="1"/>
          </p:cNvSpPr>
          <p:nvPr/>
        </p:nvSpPr>
        <p:spPr bwMode="auto">
          <a:xfrm>
            <a:off x="1304925" y="1501775"/>
            <a:ext cx="1174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3" name="Line 66"/>
          <p:cNvSpPr>
            <a:spLocks noChangeShapeType="1"/>
          </p:cNvSpPr>
          <p:nvPr/>
        </p:nvSpPr>
        <p:spPr bwMode="auto">
          <a:xfrm>
            <a:off x="1304925" y="1484313"/>
            <a:ext cx="117475"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4" name="Rectangle 67"/>
          <p:cNvSpPr>
            <a:spLocks noChangeArrowheads="1"/>
          </p:cNvSpPr>
          <p:nvPr/>
        </p:nvSpPr>
        <p:spPr bwMode="auto">
          <a:xfrm>
            <a:off x="1593850" y="1930400"/>
            <a:ext cx="200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Mail</a:t>
            </a:r>
            <a:endParaRPr kumimoji="1" lang="en-US" sz="3200">
              <a:solidFill>
                <a:schemeClr val="tx2"/>
              </a:solidFill>
            </a:endParaRPr>
          </a:p>
        </p:txBody>
      </p:sp>
      <p:sp>
        <p:nvSpPr>
          <p:cNvPr id="83005" name="Freeform 68"/>
          <p:cNvSpPr>
            <a:spLocks/>
          </p:cNvSpPr>
          <p:nvPr/>
        </p:nvSpPr>
        <p:spPr bwMode="auto">
          <a:xfrm>
            <a:off x="482600" y="1673225"/>
            <a:ext cx="806450" cy="1679575"/>
          </a:xfrm>
          <a:custGeom>
            <a:avLst/>
            <a:gdLst>
              <a:gd name="T0" fmla="*/ 2147483647 w 1017"/>
              <a:gd name="T1" fmla="*/ 2147483647 h 2224"/>
              <a:gd name="T2" fmla="*/ 2147483647 w 1017"/>
              <a:gd name="T3" fmla="*/ 2147483647 h 2224"/>
              <a:gd name="T4" fmla="*/ 2147483647 w 1017"/>
              <a:gd name="T5" fmla="*/ 2147483647 h 2224"/>
              <a:gd name="T6" fmla="*/ 2147483647 w 1017"/>
              <a:gd name="T7" fmla="*/ 2147483647 h 2224"/>
              <a:gd name="T8" fmla="*/ 2147483647 w 1017"/>
              <a:gd name="T9" fmla="*/ 2147483647 h 2224"/>
              <a:gd name="T10" fmla="*/ 2147483647 w 1017"/>
              <a:gd name="T11" fmla="*/ 2147483647 h 2224"/>
              <a:gd name="T12" fmla="*/ 2147483647 w 1017"/>
              <a:gd name="T13" fmla="*/ 2147483647 h 2224"/>
              <a:gd name="T14" fmla="*/ 2147483647 w 1017"/>
              <a:gd name="T15" fmla="*/ 2147483647 h 2224"/>
              <a:gd name="T16" fmla="*/ 2147483647 w 1017"/>
              <a:gd name="T17" fmla="*/ 2147483647 h 2224"/>
              <a:gd name="T18" fmla="*/ 2147483647 w 1017"/>
              <a:gd name="T19" fmla="*/ 2147483647 h 2224"/>
              <a:gd name="T20" fmla="*/ 2147483647 w 1017"/>
              <a:gd name="T21" fmla="*/ 2147483647 h 2224"/>
              <a:gd name="T22" fmla="*/ 2147483647 w 1017"/>
              <a:gd name="T23" fmla="*/ 2147483647 h 2224"/>
              <a:gd name="T24" fmla="*/ 2147483647 w 1017"/>
              <a:gd name="T25" fmla="*/ 2147483647 h 2224"/>
              <a:gd name="T26" fmla="*/ 2147483647 w 1017"/>
              <a:gd name="T27" fmla="*/ 2147483647 h 2224"/>
              <a:gd name="T28" fmla="*/ 2147483647 w 1017"/>
              <a:gd name="T29" fmla="*/ 2147483647 h 2224"/>
              <a:gd name="T30" fmla="*/ 2147483647 w 1017"/>
              <a:gd name="T31" fmla="*/ 2147483647 h 2224"/>
              <a:gd name="T32" fmla="*/ 2147483647 w 1017"/>
              <a:gd name="T33" fmla="*/ 2147483647 h 2224"/>
              <a:gd name="T34" fmla="*/ 2147483647 w 1017"/>
              <a:gd name="T35" fmla="*/ 2147483647 h 2224"/>
              <a:gd name="T36" fmla="*/ 2147483647 w 1017"/>
              <a:gd name="T37" fmla="*/ 2147483647 h 2224"/>
              <a:gd name="T38" fmla="*/ 2147483647 w 1017"/>
              <a:gd name="T39" fmla="*/ 2147483647 h 2224"/>
              <a:gd name="T40" fmla="*/ 2147483647 w 1017"/>
              <a:gd name="T41" fmla="*/ 2147483647 h 2224"/>
              <a:gd name="T42" fmla="*/ 0 w 1017"/>
              <a:gd name="T43" fmla="*/ 2147483647 h 2224"/>
              <a:gd name="T44" fmla="*/ 2147483647 w 1017"/>
              <a:gd name="T45" fmla="*/ 2147483647 h 2224"/>
              <a:gd name="T46" fmla="*/ 2147483647 w 1017"/>
              <a:gd name="T47" fmla="*/ 2147483647 h 2224"/>
              <a:gd name="T48" fmla="*/ 2147483647 w 1017"/>
              <a:gd name="T49" fmla="*/ 2147483647 h 2224"/>
              <a:gd name="T50" fmla="*/ 2147483647 w 1017"/>
              <a:gd name="T51" fmla="*/ 2147483647 h 2224"/>
              <a:gd name="T52" fmla="*/ 2147483647 w 1017"/>
              <a:gd name="T53" fmla="*/ 2147483647 h 2224"/>
              <a:gd name="T54" fmla="*/ 2147483647 w 1017"/>
              <a:gd name="T55" fmla="*/ 2147483647 h 2224"/>
              <a:gd name="T56" fmla="*/ 2147483647 w 1017"/>
              <a:gd name="T57" fmla="*/ 2147483647 h 2224"/>
              <a:gd name="T58" fmla="*/ 2147483647 w 1017"/>
              <a:gd name="T59" fmla="*/ 2147483647 h 2224"/>
              <a:gd name="T60" fmla="*/ 2147483647 w 1017"/>
              <a:gd name="T61" fmla="*/ 2147483647 h 2224"/>
              <a:gd name="T62" fmla="*/ 2147483647 w 1017"/>
              <a:gd name="T63" fmla="*/ 2147483647 h 2224"/>
              <a:gd name="T64" fmla="*/ 2147483647 w 1017"/>
              <a:gd name="T65" fmla="*/ 2147483647 h 2224"/>
              <a:gd name="T66" fmla="*/ 2147483647 w 1017"/>
              <a:gd name="T67" fmla="*/ 2147483647 h 2224"/>
              <a:gd name="T68" fmla="*/ 2147483647 w 1017"/>
              <a:gd name="T69" fmla="*/ 2147483647 h 2224"/>
              <a:gd name="T70" fmla="*/ 2147483647 w 1017"/>
              <a:gd name="T71" fmla="*/ 2147483647 h 2224"/>
              <a:gd name="T72" fmla="*/ 2147483647 w 1017"/>
              <a:gd name="T73" fmla="*/ 2147483647 h 2224"/>
              <a:gd name="T74" fmla="*/ 2147483647 w 1017"/>
              <a:gd name="T75" fmla="*/ 2147483647 h 2224"/>
              <a:gd name="T76" fmla="*/ 2147483647 w 1017"/>
              <a:gd name="T77" fmla="*/ 2147483647 h 2224"/>
              <a:gd name="T78" fmla="*/ 2147483647 w 1017"/>
              <a:gd name="T79" fmla="*/ 2147483647 h 2224"/>
              <a:gd name="T80" fmla="*/ 2147483647 w 1017"/>
              <a:gd name="T81" fmla="*/ 2147483647 h 2224"/>
              <a:gd name="T82" fmla="*/ 2147483647 w 1017"/>
              <a:gd name="T83" fmla="*/ 2147483647 h 2224"/>
              <a:gd name="T84" fmla="*/ 2147483647 w 1017"/>
              <a:gd name="T85" fmla="*/ 2147483647 h 2224"/>
              <a:gd name="T86" fmla="*/ 2147483647 w 1017"/>
              <a:gd name="T87" fmla="*/ 2147483647 h 2224"/>
              <a:gd name="T88" fmla="*/ 2147483647 w 1017"/>
              <a:gd name="T89" fmla="*/ 2147483647 h 2224"/>
              <a:gd name="T90" fmla="*/ 2147483647 w 1017"/>
              <a:gd name="T91" fmla="*/ 2147483647 h 2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017" h="2224">
                <a:moveTo>
                  <a:pt x="1017" y="0"/>
                </a:moveTo>
                <a:lnTo>
                  <a:pt x="965" y="45"/>
                </a:lnTo>
                <a:lnTo>
                  <a:pt x="915" y="89"/>
                </a:lnTo>
                <a:lnTo>
                  <a:pt x="866" y="131"/>
                </a:lnTo>
                <a:lnTo>
                  <a:pt x="820" y="172"/>
                </a:lnTo>
                <a:lnTo>
                  <a:pt x="774" y="212"/>
                </a:lnTo>
                <a:lnTo>
                  <a:pt x="730" y="252"/>
                </a:lnTo>
                <a:lnTo>
                  <a:pt x="688" y="289"/>
                </a:lnTo>
                <a:lnTo>
                  <a:pt x="647" y="326"/>
                </a:lnTo>
                <a:lnTo>
                  <a:pt x="607" y="362"/>
                </a:lnTo>
                <a:lnTo>
                  <a:pt x="570" y="398"/>
                </a:lnTo>
                <a:lnTo>
                  <a:pt x="534" y="431"/>
                </a:lnTo>
                <a:lnTo>
                  <a:pt x="499" y="465"/>
                </a:lnTo>
                <a:lnTo>
                  <a:pt x="465" y="497"/>
                </a:lnTo>
                <a:lnTo>
                  <a:pt x="433" y="529"/>
                </a:lnTo>
                <a:lnTo>
                  <a:pt x="402" y="558"/>
                </a:lnTo>
                <a:lnTo>
                  <a:pt x="373" y="588"/>
                </a:lnTo>
                <a:lnTo>
                  <a:pt x="345" y="617"/>
                </a:lnTo>
                <a:lnTo>
                  <a:pt x="318" y="644"/>
                </a:lnTo>
                <a:lnTo>
                  <a:pt x="293" y="671"/>
                </a:lnTo>
                <a:lnTo>
                  <a:pt x="268" y="698"/>
                </a:lnTo>
                <a:lnTo>
                  <a:pt x="245" y="722"/>
                </a:lnTo>
                <a:lnTo>
                  <a:pt x="223" y="747"/>
                </a:lnTo>
                <a:lnTo>
                  <a:pt x="202" y="771"/>
                </a:lnTo>
                <a:lnTo>
                  <a:pt x="182" y="794"/>
                </a:lnTo>
                <a:lnTo>
                  <a:pt x="164" y="816"/>
                </a:lnTo>
                <a:lnTo>
                  <a:pt x="147" y="838"/>
                </a:lnTo>
                <a:lnTo>
                  <a:pt x="131" y="858"/>
                </a:lnTo>
                <a:lnTo>
                  <a:pt x="115" y="879"/>
                </a:lnTo>
                <a:lnTo>
                  <a:pt x="102" y="898"/>
                </a:lnTo>
                <a:lnTo>
                  <a:pt x="88" y="916"/>
                </a:lnTo>
                <a:lnTo>
                  <a:pt x="76" y="934"/>
                </a:lnTo>
                <a:lnTo>
                  <a:pt x="64" y="952"/>
                </a:lnTo>
                <a:lnTo>
                  <a:pt x="55" y="969"/>
                </a:lnTo>
                <a:lnTo>
                  <a:pt x="46" y="985"/>
                </a:lnTo>
                <a:lnTo>
                  <a:pt x="37" y="1001"/>
                </a:lnTo>
                <a:lnTo>
                  <a:pt x="29" y="1016"/>
                </a:lnTo>
                <a:lnTo>
                  <a:pt x="23" y="1030"/>
                </a:lnTo>
                <a:lnTo>
                  <a:pt x="18" y="1044"/>
                </a:lnTo>
                <a:lnTo>
                  <a:pt x="13" y="1058"/>
                </a:lnTo>
                <a:lnTo>
                  <a:pt x="8" y="1071"/>
                </a:lnTo>
                <a:lnTo>
                  <a:pt x="5" y="1084"/>
                </a:lnTo>
                <a:lnTo>
                  <a:pt x="2" y="1095"/>
                </a:lnTo>
                <a:lnTo>
                  <a:pt x="0" y="1119"/>
                </a:lnTo>
                <a:lnTo>
                  <a:pt x="0" y="1140"/>
                </a:lnTo>
                <a:lnTo>
                  <a:pt x="2" y="1160"/>
                </a:lnTo>
                <a:lnTo>
                  <a:pt x="7" y="1179"/>
                </a:lnTo>
                <a:lnTo>
                  <a:pt x="15" y="1196"/>
                </a:lnTo>
                <a:lnTo>
                  <a:pt x="25" y="1211"/>
                </a:lnTo>
                <a:lnTo>
                  <a:pt x="35" y="1226"/>
                </a:lnTo>
                <a:lnTo>
                  <a:pt x="48" y="1240"/>
                </a:lnTo>
                <a:lnTo>
                  <a:pt x="63" y="1255"/>
                </a:lnTo>
                <a:lnTo>
                  <a:pt x="79" y="1267"/>
                </a:lnTo>
                <a:lnTo>
                  <a:pt x="96" y="1279"/>
                </a:lnTo>
                <a:lnTo>
                  <a:pt x="114" y="1292"/>
                </a:lnTo>
                <a:lnTo>
                  <a:pt x="134" y="1303"/>
                </a:lnTo>
                <a:lnTo>
                  <a:pt x="174" y="1328"/>
                </a:lnTo>
                <a:lnTo>
                  <a:pt x="215" y="1352"/>
                </a:lnTo>
                <a:lnTo>
                  <a:pt x="257" y="1378"/>
                </a:lnTo>
                <a:lnTo>
                  <a:pt x="276" y="1393"/>
                </a:lnTo>
                <a:lnTo>
                  <a:pt x="296" y="1407"/>
                </a:lnTo>
                <a:lnTo>
                  <a:pt x="316" y="1424"/>
                </a:lnTo>
                <a:lnTo>
                  <a:pt x="333" y="1440"/>
                </a:lnTo>
                <a:lnTo>
                  <a:pt x="351" y="1460"/>
                </a:lnTo>
                <a:lnTo>
                  <a:pt x="366" y="1479"/>
                </a:lnTo>
                <a:lnTo>
                  <a:pt x="381" y="1501"/>
                </a:lnTo>
                <a:lnTo>
                  <a:pt x="394" y="1524"/>
                </a:lnTo>
                <a:lnTo>
                  <a:pt x="405" y="1548"/>
                </a:lnTo>
                <a:lnTo>
                  <a:pt x="414" y="1575"/>
                </a:lnTo>
                <a:lnTo>
                  <a:pt x="421" y="1603"/>
                </a:lnTo>
                <a:lnTo>
                  <a:pt x="426" y="1635"/>
                </a:lnTo>
                <a:lnTo>
                  <a:pt x="428" y="1669"/>
                </a:lnTo>
                <a:lnTo>
                  <a:pt x="427" y="1703"/>
                </a:lnTo>
                <a:lnTo>
                  <a:pt x="424" y="1742"/>
                </a:lnTo>
                <a:lnTo>
                  <a:pt x="421" y="1762"/>
                </a:lnTo>
                <a:lnTo>
                  <a:pt x="417" y="1783"/>
                </a:lnTo>
                <a:lnTo>
                  <a:pt x="414" y="1805"/>
                </a:lnTo>
                <a:lnTo>
                  <a:pt x="408" y="1826"/>
                </a:lnTo>
                <a:lnTo>
                  <a:pt x="402" y="1850"/>
                </a:lnTo>
                <a:lnTo>
                  <a:pt x="395" y="1874"/>
                </a:lnTo>
                <a:lnTo>
                  <a:pt x="388" y="1898"/>
                </a:lnTo>
                <a:lnTo>
                  <a:pt x="379" y="1924"/>
                </a:lnTo>
                <a:lnTo>
                  <a:pt x="370" y="1950"/>
                </a:lnTo>
                <a:lnTo>
                  <a:pt x="359" y="1977"/>
                </a:lnTo>
                <a:lnTo>
                  <a:pt x="347" y="2005"/>
                </a:lnTo>
                <a:lnTo>
                  <a:pt x="336" y="2033"/>
                </a:lnTo>
                <a:lnTo>
                  <a:pt x="322" y="2062"/>
                </a:lnTo>
                <a:lnTo>
                  <a:pt x="308" y="2093"/>
                </a:lnTo>
                <a:lnTo>
                  <a:pt x="293" y="2125"/>
                </a:lnTo>
                <a:lnTo>
                  <a:pt x="275" y="2157"/>
                </a:lnTo>
                <a:lnTo>
                  <a:pt x="258" y="2191"/>
                </a:lnTo>
                <a:lnTo>
                  <a:pt x="239" y="222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06" name="Freeform 69"/>
          <p:cNvSpPr>
            <a:spLocks/>
          </p:cNvSpPr>
          <p:nvPr/>
        </p:nvSpPr>
        <p:spPr bwMode="auto">
          <a:xfrm>
            <a:off x="631825" y="3279775"/>
            <a:ext cx="82550" cy="106363"/>
          </a:xfrm>
          <a:custGeom>
            <a:avLst/>
            <a:gdLst>
              <a:gd name="T0" fmla="*/ 2147483647 w 105"/>
              <a:gd name="T1" fmla="*/ 2147483647 h 135"/>
              <a:gd name="T2" fmla="*/ 0 w 105"/>
              <a:gd name="T3" fmla="*/ 2147483647 h 135"/>
              <a:gd name="T4" fmla="*/ 2147483647 w 105"/>
              <a:gd name="T5" fmla="*/ 0 h 135"/>
              <a:gd name="T6" fmla="*/ 2147483647 w 105"/>
              <a:gd name="T7" fmla="*/ 2147483647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135">
                <a:moveTo>
                  <a:pt x="105" y="66"/>
                </a:moveTo>
                <a:lnTo>
                  <a:pt x="0" y="135"/>
                </a:lnTo>
                <a:lnTo>
                  <a:pt x="13" y="0"/>
                </a:lnTo>
                <a:lnTo>
                  <a:pt x="105" y="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07" name="Rectangle 70"/>
          <p:cNvSpPr>
            <a:spLocks noChangeArrowheads="1"/>
          </p:cNvSpPr>
          <p:nvPr/>
        </p:nvSpPr>
        <p:spPr bwMode="auto">
          <a:xfrm>
            <a:off x="152400" y="5286375"/>
            <a:ext cx="104140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10% of receipts not in system</a:t>
            </a:r>
            <a:endParaRPr kumimoji="1" lang="en-US" sz="3200">
              <a:solidFill>
                <a:schemeClr val="tx2"/>
              </a:solidFill>
            </a:endParaRPr>
          </a:p>
        </p:txBody>
      </p:sp>
      <p:sp>
        <p:nvSpPr>
          <p:cNvPr id="83008" name="Line 71"/>
          <p:cNvSpPr>
            <a:spLocks noChangeShapeType="1"/>
          </p:cNvSpPr>
          <p:nvPr/>
        </p:nvSpPr>
        <p:spPr bwMode="auto">
          <a:xfrm flipV="1">
            <a:off x="1008063" y="4576763"/>
            <a:ext cx="722312" cy="7937"/>
          </a:xfrm>
          <a:prstGeom prst="line">
            <a:avLst/>
          </a:prstGeom>
          <a:noFill/>
          <a:ln w="1588">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3009" name="Rectangle 72"/>
          <p:cNvSpPr>
            <a:spLocks noChangeArrowheads="1"/>
          </p:cNvSpPr>
          <p:nvPr/>
        </p:nvSpPr>
        <p:spPr bwMode="auto">
          <a:xfrm>
            <a:off x="3035300" y="3243263"/>
            <a:ext cx="563563"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10" name="Rectangle 73"/>
          <p:cNvSpPr>
            <a:spLocks noChangeArrowheads="1"/>
          </p:cNvSpPr>
          <p:nvPr/>
        </p:nvSpPr>
        <p:spPr bwMode="auto">
          <a:xfrm>
            <a:off x="3035300" y="3228975"/>
            <a:ext cx="698500" cy="22066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11" name="Rectangle 74"/>
          <p:cNvSpPr>
            <a:spLocks noChangeArrowheads="1"/>
          </p:cNvSpPr>
          <p:nvPr/>
        </p:nvSpPr>
        <p:spPr bwMode="auto">
          <a:xfrm>
            <a:off x="3119438" y="3235325"/>
            <a:ext cx="487362"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Accounting</a:t>
            </a:r>
            <a:endParaRPr kumimoji="1" lang="en-US" sz="3200">
              <a:solidFill>
                <a:schemeClr val="tx2"/>
              </a:solidFill>
            </a:endParaRPr>
          </a:p>
        </p:txBody>
      </p:sp>
      <p:sp>
        <p:nvSpPr>
          <p:cNvPr id="83012" name="Rectangle 75"/>
          <p:cNvSpPr>
            <a:spLocks noChangeArrowheads="1"/>
          </p:cNvSpPr>
          <p:nvPr/>
        </p:nvSpPr>
        <p:spPr bwMode="auto">
          <a:xfrm>
            <a:off x="3203575" y="3344863"/>
            <a:ext cx="3016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(David)</a:t>
            </a:r>
            <a:endParaRPr kumimoji="1" lang="en-US" sz="3200">
              <a:solidFill>
                <a:schemeClr val="tx2"/>
              </a:solidFill>
            </a:endParaRPr>
          </a:p>
        </p:txBody>
      </p:sp>
      <p:sp>
        <p:nvSpPr>
          <p:cNvPr id="83013" name="Rectangle 76"/>
          <p:cNvSpPr>
            <a:spLocks noChangeArrowheads="1"/>
          </p:cNvSpPr>
          <p:nvPr/>
        </p:nvSpPr>
        <p:spPr bwMode="auto">
          <a:xfrm>
            <a:off x="3035300" y="3449638"/>
            <a:ext cx="563563" cy="7254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14" name="Rectangle 77"/>
          <p:cNvSpPr>
            <a:spLocks noChangeArrowheads="1"/>
          </p:cNvSpPr>
          <p:nvPr/>
        </p:nvSpPr>
        <p:spPr bwMode="auto">
          <a:xfrm>
            <a:off x="3035300" y="3449638"/>
            <a:ext cx="698500" cy="725487"/>
          </a:xfrm>
          <a:prstGeom prst="rect">
            <a:avLst/>
          </a:prstGeom>
          <a:solidFill>
            <a:srgbClr val="66FFFF"/>
          </a:solidFill>
          <a:ln w="3175">
            <a:solidFill>
              <a:srgbClr val="000000"/>
            </a:solidFill>
            <a:miter lim="800000"/>
            <a:headEnd/>
            <a:tailEnd/>
          </a:ln>
        </p:spPr>
        <p:txBody>
          <a:bodyPr/>
          <a:lstStyle/>
          <a:p>
            <a:endParaRPr lang="en-US"/>
          </a:p>
        </p:txBody>
      </p:sp>
      <p:sp>
        <p:nvSpPr>
          <p:cNvPr id="83015" name="Rectangle 78"/>
          <p:cNvSpPr>
            <a:spLocks noChangeArrowheads="1"/>
          </p:cNvSpPr>
          <p:nvPr/>
        </p:nvSpPr>
        <p:spPr bwMode="auto">
          <a:xfrm>
            <a:off x="3055938" y="3482975"/>
            <a:ext cx="677862"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Reconcile batch register to invoice and price &amp; invoice #: 30 min./batch</a:t>
            </a:r>
            <a:endParaRPr kumimoji="1" lang="en-US" sz="3200">
              <a:solidFill>
                <a:schemeClr val="tx2"/>
              </a:solidFill>
            </a:endParaRPr>
          </a:p>
        </p:txBody>
      </p:sp>
      <p:sp>
        <p:nvSpPr>
          <p:cNvPr id="83016" name="Rectangle 79"/>
          <p:cNvSpPr>
            <a:spLocks noChangeArrowheads="1"/>
          </p:cNvSpPr>
          <p:nvPr/>
        </p:nvSpPr>
        <p:spPr bwMode="auto">
          <a:xfrm>
            <a:off x="3035300" y="4419600"/>
            <a:ext cx="698500" cy="20796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17" name="Rectangle 80"/>
          <p:cNvSpPr>
            <a:spLocks noChangeArrowheads="1"/>
          </p:cNvSpPr>
          <p:nvPr/>
        </p:nvSpPr>
        <p:spPr bwMode="auto">
          <a:xfrm>
            <a:off x="3241675" y="4465638"/>
            <a:ext cx="2174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018" name="Rectangle 81"/>
          <p:cNvSpPr>
            <a:spLocks noChangeArrowheads="1"/>
          </p:cNvSpPr>
          <p:nvPr/>
        </p:nvSpPr>
        <p:spPr bwMode="auto">
          <a:xfrm>
            <a:off x="3035300" y="4627563"/>
            <a:ext cx="563563" cy="563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19" name="Rectangle 82"/>
          <p:cNvSpPr>
            <a:spLocks noChangeArrowheads="1"/>
          </p:cNvSpPr>
          <p:nvPr/>
        </p:nvSpPr>
        <p:spPr bwMode="auto">
          <a:xfrm>
            <a:off x="3035300" y="4627563"/>
            <a:ext cx="698500" cy="430212"/>
          </a:xfrm>
          <a:prstGeom prst="rect">
            <a:avLst/>
          </a:prstGeom>
          <a:solidFill>
            <a:srgbClr val="66FFFF"/>
          </a:solidFill>
          <a:ln w="3175">
            <a:solidFill>
              <a:srgbClr val="000000"/>
            </a:solidFill>
            <a:miter lim="800000"/>
            <a:headEnd/>
            <a:tailEnd/>
          </a:ln>
        </p:spPr>
        <p:txBody>
          <a:bodyPr/>
          <a:lstStyle/>
          <a:p>
            <a:endParaRPr lang="en-US"/>
          </a:p>
        </p:txBody>
      </p:sp>
      <p:sp>
        <p:nvSpPr>
          <p:cNvPr id="83020" name="Rectangle 83"/>
          <p:cNvSpPr>
            <a:spLocks noChangeArrowheads="1"/>
          </p:cNvSpPr>
          <p:nvPr/>
        </p:nvSpPr>
        <p:spPr bwMode="auto">
          <a:xfrm>
            <a:off x="3043238" y="4676775"/>
            <a:ext cx="6905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Stamp invoice, Mail to PO requestor: 2 min.</a:t>
            </a:r>
            <a:endParaRPr kumimoji="1" lang="en-US" sz="3200">
              <a:solidFill>
                <a:schemeClr val="tx2"/>
              </a:solidFill>
            </a:endParaRPr>
          </a:p>
        </p:txBody>
      </p:sp>
      <p:grpSp>
        <p:nvGrpSpPr>
          <p:cNvPr id="83021" name="Group 84"/>
          <p:cNvGrpSpPr>
            <a:grpSpLocks/>
          </p:cNvGrpSpPr>
          <p:nvPr/>
        </p:nvGrpSpPr>
        <p:grpSpPr bwMode="auto">
          <a:xfrm rot="1383636">
            <a:off x="2514600" y="3838575"/>
            <a:ext cx="227013" cy="412750"/>
            <a:chOff x="1582" y="2537"/>
            <a:chExt cx="143" cy="260"/>
          </a:xfrm>
        </p:grpSpPr>
        <p:sp>
          <p:nvSpPr>
            <p:cNvPr id="83215" name="Freeform 85"/>
            <p:cNvSpPr>
              <a:spLocks/>
            </p:cNvSpPr>
            <p:nvPr/>
          </p:nvSpPr>
          <p:spPr bwMode="auto">
            <a:xfrm>
              <a:off x="1582" y="2573"/>
              <a:ext cx="143" cy="224"/>
            </a:xfrm>
            <a:custGeom>
              <a:avLst/>
              <a:gdLst>
                <a:gd name="T0" fmla="*/ 0 w 285"/>
                <a:gd name="T1" fmla="*/ 28 h 449"/>
                <a:gd name="T2" fmla="*/ 0 w 285"/>
                <a:gd name="T3" fmla="*/ 28 h 449"/>
                <a:gd name="T4" fmla="*/ 0 w 285"/>
                <a:gd name="T5" fmla="*/ 28 h 449"/>
                <a:gd name="T6" fmla="*/ 1 w 285"/>
                <a:gd name="T7" fmla="*/ 28 h 449"/>
                <a:gd name="T8" fmla="*/ 1 w 285"/>
                <a:gd name="T9" fmla="*/ 28 h 449"/>
                <a:gd name="T10" fmla="*/ 1 w 285"/>
                <a:gd name="T11" fmla="*/ 28 h 449"/>
                <a:gd name="T12" fmla="*/ 1 w 285"/>
                <a:gd name="T13" fmla="*/ 27 h 449"/>
                <a:gd name="T14" fmla="*/ 1 w 285"/>
                <a:gd name="T15" fmla="*/ 27 h 449"/>
                <a:gd name="T16" fmla="*/ 1 w 285"/>
                <a:gd name="T17" fmla="*/ 27 h 449"/>
                <a:gd name="T18" fmla="*/ 1 w 285"/>
                <a:gd name="T19" fmla="*/ 27 h 449"/>
                <a:gd name="T20" fmla="*/ 2 w 285"/>
                <a:gd name="T21" fmla="*/ 27 h 449"/>
                <a:gd name="T22" fmla="*/ 2 w 285"/>
                <a:gd name="T23" fmla="*/ 27 h 449"/>
                <a:gd name="T24" fmla="*/ 3 w 285"/>
                <a:gd name="T25" fmla="*/ 27 h 449"/>
                <a:gd name="T26" fmla="*/ 4 w 285"/>
                <a:gd name="T27" fmla="*/ 26 h 449"/>
                <a:gd name="T28" fmla="*/ 4 w 285"/>
                <a:gd name="T29" fmla="*/ 26 h 449"/>
                <a:gd name="T30" fmla="*/ 5 w 285"/>
                <a:gd name="T31" fmla="*/ 26 h 449"/>
                <a:gd name="T32" fmla="*/ 6 w 285"/>
                <a:gd name="T33" fmla="*/ 25 h 449"/>
                <a:gd name="T34" fmla="*/ 6 w 285"/>
                <a:gd name="T35" fmla="*/ 25 h 449"/>
                <a:gd name="T36" fmla="*/ 7 w 285"/>
                <a:gd name="T37" fmla="*/ 25 h 449"/>
                <a:gd name="T38" fmla="*/ 8 w 285"/>
                <a:gd name="T39" fmla="*/ 24 h 449"/>
                <a:gd name="T40" fmla="*/ 9 w 285"/>
                <a:gd name="T41" fmla="*/ 24 h 449"/>
                <a:gd name="T42" fmla="*/ 9 w 285"/>
                <a:gd name="T43" fmla="*/ 23 h 449"/>
                <a:gd name="T44" fmla="*/ 10 w 285"/>
                <a:gd name="T45" fmla="*/ 23 h 449"/>
                <a:gd name="T46" fmla="*/ 11 w 285"/>
                <a:gd name="T47" fmla="*/ 22 h 449"/>
                <a:gd name="T48" fmla="*/ 12 w 285"/>
                <a:gd name="T49" fmla="*/ 22 h 449"/>
                <a:gd name="T50" fmla="*/ 12 w 285"/>
                <a:gd name="T51" fmla="*/ 21 h 449"/>
                <a:gd name="T52" fmla="*/ 13 w 285"/>
                <a:gd name="T53" fmla="*/ 21 h 449"/>
                <a:gd name="T54" fmla="*/ 14 w 285"/>
                <a:gd name="T55" fmla="*/ 20 h 449"/>
                <a:gd name="T56" fmla="*/ 15 w 285"/>
                <a:gd name="T57" fmla="*/ 19 h 449"/>
                <a:gd name="T58" fmla="*/ 15 w 285"/>
                <a:gd name="T59" fmla="*/ 19 h 449"/>
                <a:gd name="T60" fmla="*/ 16 w 285"/>
                <a:gd name="T61" fmla="*/ 18 h 449"/>
                <a:gd name="T62" fmla="*/ 16 w 285"/>
                <a:gd name="T63" fmla="*/ 17 h 449"/>
                <a:gd name="T64" fmla="*/ 17 w 285"/>
                <a:gd name="T65" fmla="*/ 17 h 449"/>
                <a:gd name="T66" fmla="*/ 17 w 285"/>
                <a:gd name="T67" fmla="*/ 16 h 449"/>
                <a:gd name="T68" fmla="*/ 18 w 285"/>
                <a:gd name="T69" fmla="*/ 15 h 449"/>
                <a:gd name="T70" fmla="*/ 18 w 285"/>
                <a:gd name="T71" fmla="*/ 15 h 449"/>
                <a:gd name="T72" fmla="*/ 18 w 285"/>
                <a:gd name="T73" fmla="*/ 14 h 449"/>
                <a:gd name="T74" fmla="*/ 18 w 285"/>
                <a:gd name="T75" fmla="*/ 14 h 449"/>
                <a:gd name="T76" fmla="*/ 18 w 285"/>
                <a:gd name="T77" fmla="*/ 14 h 449"/>
                <a:gd name="T78" fmla="*/ 18 w 285"/>
                <a:gd name="T79" fmla="*/ 13 h 449"/>
                <a:gd name="T80" fmla="*/ 18 w 285"/>
                <a:gd name="T81" fmla="*/ 13 h 449"/>
                <a:gd name="T82" fmla="*/ 18 w 285"/>
                <a:gd name="T83" fmla="*/ 12 h 449"/>
                <a:gd name="T84" fmla="*/ 18 w 285"/>
                <a:gd name="T85" fmla="*/ 12 h 449"/>
                <a:gd name="T86" fmla="*/ 18 w 285"/>
                <a:gd name="T87" fmla="*/ 11 h 449"/>
                <a:gd name="T88" fmla="*/ 18 w 285"/>
                <a:gd name="T89" fmla="*/ 11 h 449"/>
                <a:gd name="T90" fmla="*/ 18 w 285"/>
                <a:gd name="T91" fmla="*/ 10 h 449"/>
                <a:gd name="T92" fmla="*/ 18 w 285"/>
                <a:gd name="T93" fmla="*/ 10 h 449"/>
                <a:gd name="T94" fmla="*/ 18 w 285"/>
                <a:gd name="T95" fmla="*/ 10 h 449"/>
                <a:gd name="T96" fmla="*/ 18 w 285"/>
                <a:gd name="T97" fmla="*/ 9 h 449"/>
                <a:gd name="T98" fmla="*/ 18 w 285"/>
                <a:gd name="T99" fmla="*/ 9 h 449"/>
                <a:gd name="T100" fmla="*/ 18 w 285"/>
                <a:gd name="T101" fmla="*/ 8 h 449"/>
                <a:gd name="T102" fmla="*/ 17 w 285"/>
                <a:gd name="T103" fmla="*/ 7 h 449"/>
                <a:gd name="T104" fmla="*/ 17 w 285"/>
                <a:gd name="T105" fmla="*/ 6 h 449"/>
                <a:gd name="T106" fmla="*/ 16 w 285"/>
                <a:gd name="T107" fmla="*/ 5 h 449"/>
                <a:gd name="T108" fmla="*/ 16 w 285"/>
                <a:gd name="T109" fmla="*/ 4 h 449"/>
                <a:gd name="T110" fmla="*/ 15 w 285"/>
                <a:gd name="T111" fmla="*/ 4 h 449"/>
                <a:gd name="T112" fmla="*/ 15 w 285"/>
                <a:gd name="T113" fmla="*/ 3 h 449"/>
                <a:gd name="T114" fmla="*/ 14 w 285"/>
                <a:gd name="T115" fmla="*/ 2 h 449"/>
                <a:gd name="T116" fmla="*/ 13 w 285"/>
                <a:gd name="T117" fmla="*/ 1 h 449"/>
                <a:gd name="T118" fmla="*/ 13 w 285"/>
                <a:gd name="T119" fmla="*/ 0 h 449"/>
                <a:gd name="T120" fmla="*/ 12 w 285"/>
                <a:gd name="T121" fmla="*/ 0 h 4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85" h="449">
                  <a:moveTo>
                    <a:pt x="0" y="449"/>
                  </a:moveTo>
                  <a:lnTo>
                    <a:pt x="0" y="449"/>
                  </a:lnTo>
                  <a:lnTo>
                    <a:pt x="1" y="449"/>
                  </a:lnTo>
                  <a:lnTo>
                    <a:pt x="2" y="448"/>
                  </a:lnTo>
                  <a:lnTo>
                    <a:pt x="4" y="448"/>
                  </a:lnTo>
                  <a:lnTo>
                    <a:pt x="5" y="446"/>
                  </a:lnTo>
                  <a:lnTo>
                    <a:pt x="8" y="446"/>
                  </a:lnTo>
                  <a:lnTo>
                    <a:pt x="10" y="445"/>
                  </a:lnTo>
                  <a:lnTo>
                    <a:pt x="16" y="443"/>
                  </a:lnTo>
                  <a:lnTo>
                    <a:pt x="23" y="440"/>
                  </a:lnTo>
                  <a:lnTo>
                    <a:pt x="31" y="436"/>
                  </a:lnTo>
                  <a:lnTo>
                    <a:pt x="39" y="432"/>
                  </a:lnTo>
                  <a:lnTo>
                    <a:pt x="49" y="428"/>
                  </a:lnTo>
                  <a:lnTo>
                    <a:pt x="59" y="423"/>
                  </a:lnTo>
                  <a:lnTo>
                    <a:pt x="70" y="418"/>
                  </a:lnTo>
                  <a:lnTo>
                    <a:pt x="81" y="413"/>
                  </a:lnTo>
                  <a:lnTo>
                    <a:pt x="93" y="407"/>
                  </a:lnTo>
                  <a:lnTo>
                    <a:pt x="105" y="400"/>
                  </a:lnTo>
                  <a:lnTo>
                    <a:pt x="117" y="394"/>
                  </a:lnTo>
                  <a:lnTo>
                    <a:pt x="130" y="386"/>
                  </a:lnTo>
                  <a:lnTo>
                    <a:pt x="143" y="378"/>
                  </a:lnTo>
                  <a:lnTo>
                    <a:pt x="155" y="371"/>
                  </a:lnTo>
                  <a:lnTo>
                    <a:pt x="167" y="363"/>
                  </a:lnTo>
                  <a:lnTo>
                    <a:pt x="180" y="354"/>
                  </a:lnTo>
                  <a:lnTo>
                    <a:pt x="192" y="345"/>
                  </a:lnTo>
                  <a:lnTo>
                    <a:pt x="204" y="336"/>
                  </a:lnTo>
                  <a:lnTo>
                    <a:pt x="215" y="326"/>
                  </a:lnTo>
                  <a:lnTo>
                    <a:pt x="226" y="316"/>
                  </a:lnTo>
                  <a:lnTo>
                    <a:pt x="236" y="305"/>
                  </a:lnTo>
                  <a:lnTo>
                    <a:pt x="246" y="295"/>
                  </a:lnTo>
                  <a:lnTo>
                    <a:pt x="254" y="285"/>
                  </a:lnTo>
                  <a:lnTo>
                    <a:pt x="262" y="273"/>
                  </a:lnTo>
                  <a:lnTo>
                    <a:pt x="269" y="262"/>
                  </a:lnTo>
                  <a:lnTo>
                    <a:pt x="275" y="250"/>
                  </a:lnTo>
                  <a:lnTo>
                    <a:pt x="277" y="245"/>
                  </a:lnTo>
                  <a:lnTo>
                    <a:pt x="279" y="239"/>
                  </a:lnTo>
                  <a:lnTo>
                    <a:pt x="281" y="232"/>
                  </a:lnTo>
                  <a:lnTo>
                    <a:pt x="282" y="226"/>
                  </a:lnTo>
                  <a:lnTo>
                    <a:pt x="284" y="219"/>
                  </a:lnTo>
                  <a:lnTo>
                    <a:pt x="285" y="212"/>
                  </a:lnTo>
                  <a:lnTo>
                    <a:pt x="285" y="205"/>
                  </a:lnTo>
                  <a:lnTo>
                    <a:pt x="285" y="198"/>
                  </a:lnTo>
                  <a:lnTo>
                    <a:pt x="285" y="190"/>
                  </a:lnTo>
                  <a:lnTo>
                    <a:pt x="284" y="182"/>
                  </a:lnTo>
                  <a:lnTo>
                    <a:pt x="284" y="175"/>
                  </a:lnTo>
                  <a:lnTo>
                    <a:pt x="282" y="167"/>
                  </a:lnTo>
                  <a:lnTo>
                    <a:pt x="281" y="160"/>
                  </a:lnTo>
                  <a:lnTo>
                    <a:pt x="278" y="153"/>
                  </a:lnTo>
                  <a:lnTo>
                    <a:pt x="276" y="145"/>
                  </a:lnTo>
                  <a:lnTo>
                    <a:pt x="274" y="137"/>
                  </a:lnTo>
                  <a:lnTo>
                    <a:pt x="268" y="122"/>
                  </a:lnTo>
                  <a:lnTo>
                    <a:pt x="261" y="108"/>
                  </a:lnTo>
                  <a:lnTo>
                    <a:pt x="254" y="92"/>
                  </a:lnTo>
                  <a:lnTo>
                    <a:pt x="246" y="78"/>
                  </a:lnTo>
                  <a:lnTo>
                    <a:pt x="236" y="64"/>
                  </a:lnTo>
                  <a:lnTo>
                    <a:pt x="227" y="50"/>
                  </a:lnTo>
                  <a:lnTo>
                    <a:pt x="218" y="37"/>
                  </a:lnTo>
                  <a:lnTo>
                    <a:pt x="207" y="25"/>
                  </a:lnTo>
                  <a:lnTo>
                    <a:pt x="198" y="12"/>
                  </a:lnTo>
                  <a:lnTo>
                    <a:pt x="188" y="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16" name="Freeform 86"/>
            <p:cNvSpPr>
              <a:spLocks/>
            </p:cNvSpPr>
            <p:nvPr/>
          </p:nvSpPr>
          <p:spPr bwMode="auto">
            <a:xfrm>
              <a:off x="1641" y="2537"/>
              <a:ext cx="59" cy="63"/>
            </a:xfrm>
            <a:custGeom>
              <a:avLst/>
              <a:gdLst>
                <a:gd name="T0" fmla="*/ 8 w 118"/>
                <a:gd name="T1" fmla="*/ 3 h 126"/>
                <a:gd name="T2" fmla="*/ 0 w 118"/>
                <a:gd name="T3" fmla="*/ 0 h 126"/>
                <a:gd name="T4" fmla="*/ 3 w 118"/>
                <a:gd name="T5" fmla="*/ 8 h 126"/>
                <a:gd name="T6" fmla="*/ 8 w 118"/>
                <a:gd name="T7" fmla="*/ 3 h 1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 h="126">
                  <a:moveTo>
                    <a:pt x="118" y="39"/>
                  </a:moveTo>
                  <a:lnTo>
                    <a:pt x="0" y="0"/>
                  </a:lnTo>
                  <a:lnTo>
                    <a:pt x="43" y="126"/>
                  </a:lnTo>
                  <a:lnTo>
                    <a:pt x="118"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3022" name="Rectangle 87"/>
          <p:cNvSpPr>
            <a:spLocks noChangeArrowheads="1"/>
          </p:cNvSpPr>
          <p:nvPr/>
        </p:nvSpPr>
        <p:spPr bwMode="auto">
          <a:xfrm>
            <a:off x="2557463" y="3746500"/>
            <a:ext cx="2555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Good</a:t>
            </a:r>
            <a:endParaRPr kumimoji="1" lang="en-US" sz="3200">
              <a:solidFill>
                <a:schemeClr val="tx2"/>
              </a:solidFill>
            </a:endParaRPr>
          </a:p>
        </p:txBody>
      </p:sp>
      <p:sp>
        <p:nvSpPr>
          <p:cNvPr id="83023" name="Freeform 88"/>
          <p:cNvSpPr>
            <a:spLocks/>
          </p:cNvSpPr>
          <p:nvPr/>
        </p:nvSpPr>
        <p:spPr bwMode="auto">
          <a:xfrm>
            <a:off x="2743200" y="3492500"/>
            <a:ext cx="242888" cy="203200"/>
          </a:xfrm>
          <a:custGeom>
            <a:avLst/>
            <a:gdLst>
              <a:gd name="T0" fmla="*/ 0 w 307"/>
              <a:gd name="T1" fmla="*/ 2147483647 h 258"/>
              <a:gd name="T2" fmla="*/ 0 w 307"/>
              <a:gd name="T3" fmla="*/ 2147483647 h 258"/>
              <a:gd name="T4" fmla="*/ 2147483647 w 307"/>
              <a:gd name="T5" fmla="*/ 2147483647 h 258"/>
              <a:gd name="T6" fmla="*/ 2147483647 w 307"/>
              <a:gd name="T7" fmla="*/ 2147483647 h 258"/>
              <a:gd name="T8" fmla="*/ 2147483647 w 307"/>
              <a:gd name="T9" fmla="*/ 2147483647 h 258"/>
              <a:gd name="T10" fmla="*/ 2147483647 w 307"/>
              <a:gd name="T11" fmla="*/ 2147483647 h 258"/>
              <a:gd name="T12" fmla="*/ 2147483647 w 307"/>
              <a:gd name="T13" fmla="*/ 2147483647 h 258"/>
              <a:gd name="T14" fmla="*/ 2147483647 w 307"/>
              <a:gd name="T15" fmla="*/ 2147483647 h 258"/>
              <a:gd name="T16" fmla="*/ 2147483647 w 307"/>
              <a:gd name="T17" fmla="*/ 2147483647 h 258"/>
              <a:gd name="T18" fmla="*/ 2147483647 w 307"/>
              <a:gd name="T19" fmla="*/ 2147483647 h 258"/>
              <a:gd name="T20" fmla="*/ 2147483647 w 307"/>
              <a:gd name="T21" fmla="*/ 2147483647 h 258"/>
              <a:gd name="T22" fmla="*/ 2147483647 w 307"/>
              <a:gd name="T23" fmla="*/ 2147483647 h 258"/>
              <a:gd name="T24" fmla="*/ 2147483647 w 307"/>
              <a:gd name="T25" fmla="*/ 2147483647 h 258"/>
              <a:gd name="T26" fmla="*/ 2147483647 w 307"/>
              <a:gd name="T27" fmla="*/ 2147483647 h 258"/>
              <a:gd name="T28" fmla="*/ 2147483647 w 307"/>
              <a:gd name="T29" fmla="*/ 2147483647 h 258"/>
              <a:gd name="T30" fmla="*/ 2147483647 w 307"/>
              <a:gd name="T31" fmla="*/ 2147483647 h 258"/>
              <a:gd name="T32" fmla="*/ 2147483647 w 307"/>
              <a:gd name="T33" fmla="*/ 2147483647 h 258"/>
              <a:gd name="T34" fmla="*/ 2147483647 w 307"/>
              <a:gd name="T35" fmla="*/ 2147483647 h 258"/>
              <a:gd name="T36" fmla="*/ 2147483647 w 307"/>
              <a:gd name="T37" fmla="*/ 2147483647 h 258"/>
              <a:gd name="T38" fmla="*/ 2147483647 w 307"/>
              <a:gd name="T39" fmla="*/ 2147483647 h 258"/>
              <a:gd name="T40" fmla="*/ 2147483647 w 307"/>
              <a:gd name="T41" fmla="*/ 2147483647 h 258"/>
              <a:gd name="T42" fmla="*/ 2147483647 w 307"/>
              <a:gd name="T43" fmla="*/ 2147483647 h 258"/>
              <a:gd name="T44" fmla="*/ 2147483647 w 307"/>
              <a:gd name="T45" fmla="*/ 2147483647 h 258"/>
              <a:gd name="T46" fmla="*/ 2147483647 w 307"/>
              <a:gd name="T47" fmla="*/ 2147483647 h 258"/>
              <a:gd name="T48" fmla="*/ 2147483647 w 307"/>
              <a:gd name="T49" fmla="*/ 2147483647 h 258"/>
              <a:gd name="T50" fmla="*/ 2147483647 w 307"/>
              <a:gd name="T51" fmla="*/ 2147483647 h 258"/>
              <a:gd name="T52" fmla="*/ 2147483647 w 307"/>
              <a:gd name="T53" fmla="*/ 2147483647 h 258"/>
              <a:gd name="T54" fmla="*/ 2147483647 w 307"/>
              <a:gd name="T55" fmla="*/ 2147483647 h 258"/>
              <a:gd name="T56" fmla="*/ 2147483647 w 307"/>
              <a:gd name="T57" fmla="*/ 2147483647 h 258"/>
              <a:gd name="T58" fmla="*/ 2147483647 w 307"/>
              <a:gd name="T59" fmla="*/ 2147483647 h 258"/>
              <a:gd name="T60" fmla="*/ 2147483647 w 307"/>
              <a:gd name="T61" fmla="*/ 2147483647 h 258"/>
              <a:gd name="T62" fmla="*/ 2147483647 w 307"/>
              <a:gd name="T63" fmla="*/ 2147483647 h 258"/>
              <a:gd name="T64" fmla="*/ 2147483647 w 307"/>
              <a:gd name="T65" fmla="*/ 2147483647 h 258"/>
              <a:gd name="T66" fmla="*/ 2147483647 w 307"/>
              <a:gd name="T67" fmla="*/ 2147483647 h 258"/>
              <a:gd name="T68" fmla="*/ 2147483647 w 307"/>
              <a:gd name="T69" fmla="*/ 2147483647 h 258"/>
              <a:gd name="T70" fmla="*/ 2147483647 w 307"/>
              <a:gd name="T71" fmla="*/ 0 h 258"/>
              <a:gd name="T72" fmla="*/ 2147483647 w 307"/>
              <a:gd name="T73" fmla="*/ 0 h 258"/>
              <a:gd name="T74" fmla="*/ 2147483647 w 307"/>
              <a:gd name="T75" fmla="*/ 2147483647 h 258"/>
              <a:gd name="T76" fmla="*/ 2147483647 w 307"/>
              <a:gd name="T77" fmla="*/ 2147483647 h 258"/>
              <a:gd name="T78" fmla="*/ 2147483647 w 307"/>
              <a:gd name="T79" fmla="*/ 2147483647 h 258"/>
              <a:gd name="T80" fmla="*/ 2147483647 w 307"/>
              <a:gd name="T81" fmla="*/ 2147483647 h 258"/>
              <a:gd name="T82" fmla="*/ 2147483647 w 307"/>
              <a:gd name="T83" fmla="*/ 2147483647 h 258"/>
              <a:gd name="T84" fmla="*/ 2147483647 w 307"/>
              <a:gd name="T85" fmla="*/ 2147483647 h 258"/>
              <a:gd name="T86" fmla="*/ 2147483647 w 307"/>
              <a:gd name="T87" fmla="*/ 2147483647 h 258"/>
              <a:gd name="T88" fmla="*/ 2147483647 w 307"/>
              <a:gd name="T89" fmla="*/ 2147483647 h 258"/>
              <a:gd name="T90" fmla="*/ 2147483647 w 307"/>
              <a:gd name="T91" fmla="*/ 2147483647 h 258"/>
              <a:gd name="T92" fmla="*/ 2147483647 w 307"/>
              <a:gd name="T93" fmla="*/ 2147483647 h 258"/>
              <a:gd name="T94" fmla="*/ 2147483647 w 307"/>
              <a:gd name="T95" fmla="*/ 2147483647 h 258"/>
              <a:gd name="T96" fmla="*/ 2147483647 w 307"/>
              <a:gd name="T97" fmla="*/ 2147483647 h 258"/>
              <a:gd name="T98" fmla="*/ 2147483647 w 307"/>
              <a:gd name="T99" fmla="*/ 2147483647 h 258"/>
              <a:gd name="T100" fmla="*/ 2147483647 w 307"/>
              <a:gd name="T101" fmla="*/ 2147483647 h 258"/>
              <a:gd name="T102" fmla="*/ 2147483647 w 307"/>
              <a:gd name="T103" fmla="*/ 2147483647 h 258"/>
              <a:gd name="T104" fmla="*/ 2147483647 w 307"/>
              <a:gd name="T105" fmla="*/ 2147483647 h 258"/>
              <a:gd name="T106" fmla="*/ 2147483647 w 307"/>
              <a:gd name="T107" fmla="*/ 2147483647 h 258"/>
              <a:gd name="T108" fmla="*/ 2147483647 w 307"/>
              <a:gd name="T109" fmla="*/ 2147483647 h 258"/>
              <a:gd name="T110" fmla="*/ 2147483647 w 307"/>
              <a:gd name="T111" fmla="*/ 2147483647 h 258"/>
              <a:gd name="T112" fmla="*/ 2147483647 w 307"/>
              <a:gd name="T113" fmla="*/ 2147483647 h 258"/>
              <a:gd name="T114" fmla="*/ 2147483647 w 307"/>
              <a:gd name="T115" fmla="*/ 2147483647 h 258"/>
              <a:gd name="T116" fmla="*/ 2147483647 w 307"/>
              <a:gd name="T117" fmla="*/ 2147483647 h 25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7" h="258">
                <a:moveTo>
                  <a:pt x="0" y="258"/>
                </a:moveTo>
                <a:lnTo>
                  <a:pt x="0" y="257"/>
                </a:lnTo>
                <a:lnTo>
                  <a:pt x="1" y="257"/>
                </a:lnTo>
                <a:lnTo>
                  <a:pt x="1" y="255"/>
                </a:lnTo>
                <a:lnTo>
                  <a:pt x="1" y="254"/>
                </a:lnTo>
                <a:lnTo>
                  <a:pt x="1" y="253"/>
                </a:lnTo>
                <a:lnTo>
                  <a:pt x="3" y="252"/>
                </a:lnTo>
                <a:lnTo>
                  <a:pt x="3" y="246"/>
                </a:lnTo>
                <a:lnTo>
                  <a:pt x="5" y="240"/>
                </a:lnTo>
                <a:lnTo>
                  <a:pt x="6" y="234"/>
                </a:lnTo>
                <a:lnTo>
                  <a:pt x="7" y="226"/>
                </a:lnTo>
                <a:lnTo>
                  <a:pt x="10" y="217"/>
                </a:lnTo>
                <a:lnTo>
                  <a:pt x="12" y="207"/>
                </a:lnTo>
                <a:lnTo>
                  <a:pt x="15" y="198"/>
                </a:lnTo>
                <a:lnTo>
                  <a:pt x="18" y="186"/>
                </a:lnTo>
                <a:lnTo>
                  <a:pt x="21" y="175"/>
                </a:lnTo>
                <a:lnTo>
                  <a:pt x="25" y="163"/>
                </a:lnTo>
                <a:lnTo>
                  <a:pt x="28" y="152"/>
                </a:lnTo>
                <a:lnTo>
                  <a:pt x="36" y="127"/>
                </a:lnTo>
                <a:lnTo>
                  <a:pt x="46" y="104"/>
                </a:lnTo>
                <a:lnTo>
                  <a:pt x="50" y="91"/>
                </a:lnTo>
                <a:lnTo>
                  <a:pt x="56" y="80"/>
                </a:lnTo>
                <a:lnTo>
                  <a:pt x="61" y="69"/>
                </a:lnTo>
                <a:lnTo>
                  <a:pt x="67" y="59"/>
                </a:lnTo>
                <a:lnTo>
                  <a:pt x="73" y="49"/>
                </a:lnTo>
                <a:lnTo>
                  <a:pt x="80" y="39"/>
                </a:lnTo>
                <a:lnTo>
                  <a:pt x="85" y="31"/>
                </a:lnTo>
                <a:lnTo>
                  <a:pt x="92" y="23"/>
                </a:lnTo>
                <a:lnTo>
                  <a:pt x="99" y="17"/>
                </a:lnTo>
                <a:lnTo>
                  <a:pt x="106" y="10"/>
                </a:lnTo>
                <a:lnTo>
                  <a:pt x="115" y="7"/>
                </a:lnTo>
                <a:lnTo>
                  <a:pt x="118" y="4"/>
                </a:lnTo>
                <a:lnTo>
                  <a:pt x="122" y="3"/>
                </a:lnTo>
                <a:lnTo>
                  <a:pt x="126" y="1"/>
                </a:lnTo>
                <a:lnTo>
                  <a:pt x="130" y="1"/>
                </a:lnTo>
                <a:lnTo>
                  <a:pt x="134" y="0"/>
                </a:lnTo>
                <a:lnTo>
                  <a:pt x="138" y="0"/>
                </a:lnTo>
                <a:lnTo>
                  <a:pt x="144" y="1"/>
                </a:lnTo>
                <a:lnTo>
                  <a:pt x="148" y="3"/>
                </a:lnTo>
                <a:lnTo>
                  <a:pt x="154" y="4"/>
                </a:lnTo>
                <a:lnTo>
                  <a:pt x="159" y="7"/>
                </a:lnTo>
                <a:lnTo>
                  <a:pt x="165" y="9"/>
                </a:lnTo>
                <a:lnTo>
                  <a:pt x="171" y="12"/>
                </a:lnTo>
                <a:lnTo>
                  <a:pt x="175" y="16"/>
                </a:lnTo>
                <a:lnTo>
                  <a:pt x="181" y="19"/>
                </a:lnTo>
                <a:lnTo>
                  <a:pt x="187" y="23"/>
                </a:lnTo>
                <a:lnTo>
                  <a:pt x="193" y="28"/>
                </a:lnTo>
                <a:lnTo>
                  <a:pt x="197" y="34"/>
                </a:lnTo>
                <a:lnTo>
                  <a:pt x="203" y="39"/>
                </a:lnTo>
                <a:lnTo>
                  <a:pt x="215" y="50"/>
                </a:lnTo>
                <a:lnTo>
                  <a:pt x="225" y="63"/>
                </a:lnTo>
                <a:lnTo>
                  <a:pt x="237" y="77"/>
                </a:lnTo>
                <a:lnTo>
                  <a:pt x="247" y="91"/>
                </a:lnTo>
                <a:lnTo>
                  <a:pt x="259" y="107"/>
                </a:lnTo>
                <a:lnTo>
                  <a:pt x="270" y="122"/>
                </a:lnTo>
                <a:lnTo>
                  <a:pt x="279" y="137"/>
                </a:lnTo>
                <a:lnTo>
                  <a:pt x="289" y="153"/>
                </a:lnTo>
                <a:lnTo>
                  <a:pt x="299" y="168"/>
                </a:lnTo>
                <a:lnTo>
                  <a:pt x="307" y="18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4" name="Freeform 89"/>
          <p:cNvSpPr>
            <a:spLocks/>
          </p:cNvSpPr>
          <p:nvPr/>
        </p:nvSpPr>
        <p:spPr bwMode="auto">
          <a:xfrm>
            <a:off x="2954338" y="3619500"/>
            <a:ext cx="80962" cy="106363"/>
          </a:xfrm>
          <a:custGeom>
            <a:avLst/>
            <a:gdLst>
              <a:gd name="T0" fmla="*/ 2147483647 w 103"/>
              <a:gd name="T1" fmla="*/ 0 h 134"/>
              <a:gd name="T2" fmla="*/ 2147483647 w 103"/>
              <a:gd name="T3" fmla="*/ 2147483647 h 134"/>
              <a:gd name="T4" fmla="*/ 0 w 103"/>
              <a:gd name="T5" fmla="*/ 2147483647 h 134"/>
              <a:gd name="T6" fmla="*/ 2147483647 w 103"/>
              <a:gd name="T7" fmla="*/ 0 h 1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3" h="134">
                <a:moveTo>
                  <a:pt x="95" y="0"/>
                </a:moveTo>
                <a:lnTo>
                  <a:pt x="103" y="134"/>
                </a:lnTo>
                <a:lnTo>
                  <a:pt x="0" y="61"/>
                </a:lnTo>
                <a:lnTo>
                  <a:pt x="9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25" name="Freeform 90"/>
          <p:cNvSpPr>
            <a:spLocks/>
          </p:cNvSpPr>
          <p:nvPr/>
        </p:nvSpPr>
        <p:spPr bwMode="auto">
          <a:xfrm>
            <a:off x="2465388" y="4659313"/>
            <a:ext cx="265112" cy="196850"/>
          </a:xfrm>
          <a:custGeom>
            <a:avLst/>
            <a:gdLst>
              <a:gd name="T0" fmla="*/ 0 w 336"/>
              <a:gd name="T1" fmla="*/ 2147483647 h 249"/>
              <a:gd name="T2" fmla="*/ 0 w 336"/>
              <a:gd name="T3" fmla="*/ 2147483647 h 249"/>
              <a:gd name="T4" fmla="*/ 2147483647 w 336"/>
              <a:gd name="T5" fmla="*/ 2147483647 h 249"/>
              <a:gd name="T6" fmla="*/ 2147483647 w 336"/>
              <a:gd name="T7" fmla="*/ 2147483647 h 249"/>
              <a:gd name="T8" fmla="*/ 2147483647 w 336"/>
              <a:gd name="T9" fmla="*/ 2147483647 h 249"/>
              <a:gd name="T10" fmla="*/ 2147483647 w 336"/>
              <a:gd name="T11" fmla="*/ 2147483647 h 249"/>
              <a:gd name="T12" fmla="*/ 2147483647 w 336"/>
              <a:gd name="T13" fmla="*/ 2147483647 h 249"/>
              <a:gd name="T14" fmla="*/ 2147483647 w 336"/>
              <a:gd name="T15" fmla="*/ 2147483647 h 249"/>
              <a:gd name="T16" fmla="*/ 2147483647 w 336"/>
              <a:gd name="T17" fmla="*/ 2147483647 h 249"/>
              <a:gd name="T18" fmla="*/ 2147483647 w 336"/>
              <a:gd name="T19" fmla="*/ 2147483647 h 249"/>
              <a:gd name="T20" fmla="*/ 2147483647 w 336"/>
              <a:gd name="T21" fmla="*/ 2147483647 h 249"/>
              <a:gd name="T22" fmla="*/ 2147483647 w 336"/>
              <a:gd name="T23" fmla="*/ 2147483647 h 249"/>
              <a:gd name="T24" fmla="*/ 2147483647 w 336"/>
              <a:gd name="T25" fmla="*/ 2147483647 h 249"/>
              <a:gd name="T26" fmla="*/ 2147483647 w 336"/>
              <a:gd name="T27" fmla="*/ 2147483647 h 249"/>
              <a:gd name="T28" fmla="*/ 2147483647 w 336"/>
              <a:gd name="T29" fmla="*/ 2147483647 h 249"/>
              <a:gd name="T30" fmla="*/ 2147483647 w 336"/>
              <a:gd name="T31" fmla="*/ 2147483647 h 249"/>
              <a:gd name="T32" fmla="*/ 2147483647 w 336"/>
              <a:gd name="T33" fmla="*/ 2147483647 h 249"/>
              <a:gd name="T34" fmla="*/ 2147483647 w 336"/>
              <a:gd name="T35" fmla="*/ 2147483647 h 249"/>
              <a:gd name="T36" fmla="*/ 2147483647 w 336"/>
              <a:gd name="T37" fmla="*/ 2147483647 h 249"/>
              <a:gd name="T38" fmla="*/ 2147483647 w 336"/>
              <a:gd name="T39" fmla="*/ 2147483647 h 249"/>
              <a:gd name="T40" fmla="*/ 2147483647 w 336"/>
              <a:gd name="T41" fmla="*/ 2147483647 h 249"/>
              <a:gd name="T42" fmla="*/ 2147483647 w 336"/>
              <a:gd name="T43" fmla="*/ 2147483647 h 249"/>
              <a:gd name="T44" fmla="*/ 2147483647 w 336"/>
              <a:gd name="T45" fmla="*/ 2147483647 h 249"/>
              <a:gd name="T46" fmla="*/ 2147483647 w 336"/>
              <a:gd name="T47" fmla="*/ 2147483647 h 249"/>
              <a:gd name="T48" fmla="*/ 2147483647 w 336"/>
              <a:gd name="T49" fmla="*/ 2147483647 h 249"/>
              <a:gd name="T50" fmla="*/ 2147483647 w 336"/>
              <a:gd name="T51" fmla="*/ 2147483647 h 249"/>
              <a:gd name="T52" fmla="*/ 2147483647 w 336"/>
              <a:gd name="T53" fmla="*/ 2147483647 h 249"/>
              <a:gd name="T54" fmla="*/ 2147483647 w 336"/>
              <a:gd name="T55" fmla="*/ 0 h 249"/>
              <a:gd name="T56" fmla="*/ 2147483647 w 336"/>
              <a:gd name="T57" fmla="*/ 0 h 249"/>
              <a:gd name="T58" fmla="*/ 2147483647 w 336"/>
              <a:gd name="T59" fmla="*/ 2147483647 h 249"/>
              <a:gd name="T60" fmla="*/ 2147483647 w 336"/>
              <a:gd name="T61" fmla="*/ 2147483647 h 249"/>
              <a:gd name="T62" fmla="*/ 2147483647 w 336"/>
              <a:gd name="T63" fmla="*/ 2147483647 h 249"/>
              <a:gd name="T64" fmla="*/ 2147483647 w 336"/>
              <a:gd name="T65" fmla="*/ 2147483647 h 249"/>
              <a:gd name="T66" fmla="*/ 2147483647 w 336"/>
              <a:gd name="T67" fmla="*/ 2147483647 h 249"/>
              <a:gd name="T68" fmla="*/ 2147483647 w 336"/>
              <a:gd name="T69" fmla="*/ 2147483647 h 249"/>
              <a:gd name="T70" fmla="*/ 2147483647 w 336"/>
              <a:gd name="T71" fmla="*/ 2147483647 h 249"/>
              <a:gd name="T72" fmla="*/ 2147483647 w 336"/>
              <a:gd name="T73" fmla="*/ 2147483647 h 249"/>
              <a:gd name="T74" fmla="*/ 2147483647 w 336"/>
              <a:gd name="T75" fmla="*/ 2147483647 h 249"/>
              <a:gd name="T76" fmla="*/ 2147483647 w 336"/>
              <a:gd name="T77" fmla="*/ 2147483647 h 249"/>
              <a:gd name="T78" fmla="*/ 2147483647 w 336"/>
              <a:gd name="T79" fmla="*/ 2147483647 h 249"/>
              <a:gd name="T80" fmla="*/ 2147483647 w 336"/>
              <a:gd name="T81" fmla="*/ 2147483647 h 249"/>
              <a:gd name="T82" fmla="*/ 2147483647 w 336"/>
              <a:gd name="T83" fmla="*/ 2147483647 h 249"/>
              <a:gd name="T84" fmla="*/ 2147483647 w 336"/>
              <a:gd name="T85" fmla="*/ 2147483647 h 249"/>
              <a:gd name="T86" fmla="*/ 2147483647 w 336"/>
              <a:gd name="T87" fmla="*/ 2147483647 h 249"/>
              <a:gd name="T88" fmla="*/ 2147483647 w 336"/>
              <a:gd name="T89" fmla="*/ 2147483647 h 249"/>
              <a:gd name="T90" fmla="*/ 2147483647 w 336"/>
              <a:gd name="T91" fmla="*/ 2147483647 h 249"/>
              <a:gd name="T92" fmla="*/ 2147483647 w 336"/>
              <a:gd name="T93" fmla="*/ 2147483647 h 249"/>
              <a:gd name="T94" fmla="*/ 2147483647 w 336"/>
              <a:gd name="T95" fmla="*/ 2147483647 h 249"/>
              <a:gd name="T96" fmla="*/ 2147483647 w 336"/>
              <a:gd name="T97" fmla="*/ 2147483647 h 249"/>
              <a:gd name="T98" fmla="*/ 2147483647 w 336"/>
              <a:gd name="T99" fmla="*/ 2147483647 h 249"/>
              <a:gd name="T100" fmla="*/ 2147483647 w 336"/>
              <a:gd name="T101" fmla="*/ 2147483647 h 249"/>
              <a:gd name="T102" fmla="*/ 2147483647 w 336"/>
              <a:gd name="T103" fmla="*/ 2147483647 h 249"/>
              <a:gd name="T104" fmla="*/ 2147483647 w 336"/>
              <a:gd name="T105" fmla="*/ 2147483647 h 249"/>
              <a:gd name="T106" fmla="*/ 2147483647 w 336"/>
              <a:gd name="T107" fmla="*/ 2147483647 h 2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36" h="249">
                <a:moveTo>
                  <a:pt x="0" y="86"/>
                </a:moveTo>
                <a:lnTo>
                  <a:pt x="0" y="86"/>
                </a:lnTo>
                <a:lnTo>
                  <a:pt x="1" y="86"/>
                </a:lnTo>
                <a:lnTo>
                  <a:pt x="2" y="85"/>
                </a:lnTo>
                <a:lnTo>
                  <a:pt x="5" y="85"/>
                </a:lnTo>
                <a:lnTo>
                  <a:pt x="6" y="84"/>
                </a:lnTo>
                <a:lnTo>
                  <a:pt x="11" y="81"/>
                </a:lnTo>
                <a:lnTo>
                  <a:pt x="15" y="78"/>
                </a:lnTo>
                <a:lnTo>
                  <a:pt x="22" y="75"/>
                </a:lnTo>
                <a:lnTo>
                  <a:pt x="29" y="71"/>
                </a:lnTo>
                <a:lnTo>
                  <a:pt x="37" y="67"/>
                </a:lnTo>
                <a:lnTo>
                  <a:pt x="47" y="62"/>
                </a:lnTo>
                <a:lnTo>
                  <a:pt x="56" y="58"/>
                </a:lnTo>
                <a:lnTo>
                  <a:pt x="67" y="53"/>
                </a:lnTo>
                <a:lnTo>
                  <a:pt x="77" y="48"/>
                </a:lnTo>
                <a:lnTo>
                  <a:pt x="89" y="43"/>
                </a:lnTo>
                <a:lnTo>
                  <a:pt x="100" y="37"/>
                </a:lnTo>
                <a:lnTo>
                  <a:pt x="112" y="32"/>
                </a:lnTo>
                <a:lnTo>
                  <a:pt x="125" y="28"/>
                </a:lnTo>
                <a:lnTo>
                  <a:pt x="151" y="19"/>
                </a:lnTo>
                <a:lnTo>
                  <a:pt x="163" y="14"/>
                </a:lnTo>
                <a:lnTo>
                  <a:pt x="176" y="12"/>
                </a:lnTo>
                <a:lnTo>
                  <a:pt x="189" y="8"/>
                </a:lnTo>
                <a:lnTo>
                  <a:pt x="202" y="5"/>
                </a:lnTo>
                <a:lnTo>
                  <a:pt x="215" y="3"/>
                </a:lnTo>
                <a:lnTo>
                  <a:pt x="226" y="1"/>
                </a:lnTo>
                <a:lnTo>
                  <a:pt x="238" y="0"/>
                </a:lnTo>
                <a:lnTo>
                  <a:pt x="250" y="0"/>
                </a:lnTo>
                <a:lnTo>
                  <a:pt x="260" y="1"/>
                </a:lnTo>
                <a:lnTo>
                  <a:pt x="271" y="3"/>
                </a:lnTo>
                <a:lnTo>
                  <a:pt x="280" y="5"/>
                </a:lnTo>
                <a:lnTo>
                  <a:pt x="289" y="8"/>
                </a:lnTo>
                <a:lnTo>
                  <a:pt x="297" y="13"/>
                </a:lnTo>
                <a:lnTo>
                  <a:pt x="306" y="18"/>
                </a:lnTo>
                <a:lnTo>
                  <a:pt x="309" y="22"/>
                </a:lnTo>
                <a:lnTo>
                  <a:pt x="313" y="27"/>
                </a:lnTo>
                <a:lnTo>
                  <a:pt x="316" y="31"/>
                </a:lnTo>
                <a:lnTo>
                  <a:pt x="320" y="36"/>
                </a:lnTo>
                <a:lnTo>
                  <a:pt x="322" y="41"/>
                </a:lnTo>
                <a:lnTo>
                  <a:pt x="324" y="48"/>
                </a:lnTo>
                <a:lnTo>
                  <a:pt x="329" y="59"/>
                </a:lnTo>
                <a:lnTo>
                  <a:pt x="331" y="72"/>
                </a:lnTo>
                <a:lnTo>
                  <a:pt x="334" y="86"/>
                </a:lnTo>
                <a:lnTo>
                  <a:pt x="335" y="102"/>
                </a:lnTo>
                <a:lnTo>
                  <a:pt x="336" y="117"/>
                </a:lnTo>
                <a:lnTo>
                  <a:pt x="336" y="134"/>
                </a:lnTo>
                <a:lnTo>
                  <a:pt x="335" y="150"/>
                </a:lnTo>
                <a:lnTo>
                  <a:pt x="334" y="167"/>
                </a:lnTo>
                <a:lnTo>
                  <a:pt x="332" y="184"/>
                </a:lnTo>
                <a:lnTo>
                  <a:pt x="330" y="200"/>
                </a:lnTo>
                <a:lnTo>
                  <a:pt x="327" y="217"/>
                </a:lnTo>
                <a:lnTo>
                  <a:pt x="324" y="232"/>
                </a:lnTo>
                <a:lnTo>
                  <a:pt x="322" y="249"/>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6" name="Freeform 91"/>
          <p:cNvSpPr>
            <a:spLocks/>
          </p:cNvSpPr>
          <p:nvPr/>
        </p:nvSpPr>
        <p:spPr bwMode="auto">
          <a:xfrm>
            <a:off x="2679700" y="4832350"/>
            <a:ext cx="84138" cy="104775"/>
          </a:xfrm>
          <a:custGeom>
            <a:avLst/>
            <a:gdLst>
              <a:gd name="T0" fmla="*/ 2147483647 w 106"/>
              <a:gd name="T1" fmla="*/ 2147483647 h 132"/>
              <a:gd name="T2" fmla="*/ 2147483647 w 106"/>
              <a:gd name="T3" fmla="*/ 2147483647 h 132"/>
              <a:gd name="T4" fmla="*/ 0 w 106"/>
              <a:gd name="T5" fmla="*/ 0 h 132"/>
              <a:gd name="T6" fmla="*/ 2147483647 w 106"/>
              <a:gd name="T7" fmla="*/ 2147483647 h 1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132">
                <a:moveTo>
                  <a:pt x="106" y="31"/>
                </a:moveTo>
                <a:lnTo>
                  <a:pt x="24" y="132"/>
                </a:lnTo>
                <a:lnTo>
                  <a:pt x="0" y="0"/>
                </a:lnTo>
                <a:lnTo>
                  <a:pt x="10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27" name="Rectangle 92"/>
          <p:cNvSpPr>
            <a:spLocks noChangeArrowheads="1"/>
          </p:cNvSpPr>
          <p:nvPr/>
        </p:nvSpPr>
        <p:spPr bwMode="auto">
          <a:xfrm>
            <a:off x="2519363" y="4981575"/>
            <a:ext cx="44767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discrepant</a:t>
            </a:r>
            <a:endParaRPr kumimoji="1" lang="en-US" sz="3200">
              <a:solidFill>
                <a:schemeClr val="tx2"/>
              </a:solidFill>
            </a:endParaRPr>
          </a:p>
        </p:txBody>
      </p:sp>
      <p:sp>
        <p:nvSpPr>
          <p:cNvPr id="83028" name="Freeform 93"/>
          <p:cNvSpPr>
            <a:spLocks/>
          </p:cNvSpPr>
          <p:nvPr/>
        </p:nvSpPr>
        <p:spPr bwMode="auto">
          <a:xfrm rot="-530509">
            <a:off x="2649538" y="5143500"/>
            <a:ext cx="365125" cy="142875"/>
          </a:xfrm>
          <a:custGeom>
            <a:avLst/>
            <a:gdLst>
              <a:gd name="T0" fmla="*/ 2147483647 w 461"/>
              <a:gd name="T1" fmla="*/ 0 h 534"/>
              <a:gd name="T2" fmla="*/ 2147483647 w 461"/>
              <a:gd name="T3" fmla="*/ 2147483647 h 534"/>
              <a:gd name="T4" fmla="*/ 2147483647 w 461"/>
              <a:gd name="T5" fmla="*/ 2147483647 h 534"/>
              <a:gd name="T6" fmla="*/ 2147483647 w 461"/>
              <a:gd name="T7" fmla="*/ 2147483647 h 534"/>
              <a:gd name="T8" fmla="*/ 2147483647 w 461"/>
              <a:gd name="T9" fmla="*/ 2147483647 h 534"/>
              <a:gd name="T10" fmla="*/ 2147483647 w 461"/>
              <a:gd name="T11" fmla="*/ 2147483647 h 534"/>
              <a:gd name="T12" fmla="*/ 2147483647 w 461"/>
              <a:gd name="T13" fmla="*/ 2147483647 h 534"/>
              <a:gd name="T14" fmla="*/ 2147483647 w 461"/>
              <a:gd name="T15" fmla="*/ 2147483647 h 534"/>
              <a:gd name="T16" fmla="*/ 2147483647 w 461"/>
              <a:gd name="T17" fmla="*/ 2147483647 h 534"/>
              <a:gd name="T18" fmla="*/ 2147483647 w 461"/>
              <a:gd name="T19" fmla="*/ 2147483647 h 534"/>
              <a:gd name="T20" fmla="*/ 2147483647 w 461"/>
              <a:gd name="T21" fmla="*/ 2147483647 h 534"/>
              <a:gd name="T22" fmla="*/ 2147483647 w 461"/>
              <a:gd name="T23" fmla="*/ 2147483647 h 534"/>
              <a:gd name="T24" fmla="*/ 2147483647 w 461"/>
              <a:gd name="T25" fmla="*/ 2147483647 h 534"/>
              <a:gd name="T26" fmla="*/ 2147483647 w 461"/>
              <a:gd name="T27" fmla="*/ 2147483647 h 534"/>
              <a:gd name="T28" fmla="*/ 2147483647 w 461"/>
              <a:gd name="T29" fmla="*/ 2147483647 h 534"/>
              <a:gd name="T30" fmla="*/ 0 w 461"/>
              <a:gd name="T31" fmla="*/ 2147483647 h 534"/>
              <a:gd name="T32" fmla="*/ 0 w 461"/>
              <a:gd name="T33" fmla="*/ 2147483647 h 534"/>
              <a:gd name="T34" fmla="*/ 2147483647 w 461"/>
              <a:gd name="T35" fmla="*/ 2147483647 h 534"/>
              <a:gd name="T36" fmla="*/ 2147483647 w 461"/>
              <a:gd name="T37" fmla="*/ 2147483647 h 534"/>
              <a:gd name="T38" fmla="*/ 2147483647 w 461"/>
              <a:gd name="T39" fmla="*/ 2147483647 h 534"/>
              <a:gd name="T40" fmla="*/ 2147483647 w 461"/>
              <a:gd name="T41" fmla="*/ 2147483647 h 534"/>
              <a:gd name="T42" fmla="*/ 2147483647 w 461"/>
              <a:gd name="T43" fmla="*/ 2147483647 h 534"/>
              <a:gd name="T44" fmla="*/ 2147483647 w 461"/>
              <a:gd name="T45" fmla="*/ 2147483647 h 534"/>
              <a:gd name="T46" fmla="*/ 2147483647 w 461"/>
              <a:gd name="T47" fmla="*/ 2147483647 h 534"/>
              <a:gd name="T48" fmla="*/ 2147483647 w 461"/>
              <a:gd name="T49" fmla="*/ 2147483647 h 534"/>
              <a:gd name="T50" fmla="*/ 2147483647 w 461"/>
              <a:gd name="T51" fmla="*/ 2147483647 h 534"/>
              <a:gd name="T52" fmla="*/ 2147483647 w 461"/>
              <a:gd name="T53" fmla="*/ 2147483647 h 534"/>
              <a:gd name="T54" fmla="*/ 2147483647 w 461"/>
              <a:gd name="T55" fmla="*/ 2147483647 h 534"/>
              <a:gd name="T56" fmla="*/ 2147483647 w 461"/>
              <a:gd name="T57" fmla="*/ 2147483647 h 534"/>
              <a:gd name="T58" fmla="*/ 2147483647 w 461"/>
              <a:gd name="T59" fmla="*/ 2147483647 h 534"/>
              <a:gd name="T60" fmla="*/ 2147483647 w 461"/>
              <a:gd name="T61" fmla="*/ 2147483647 h 534"/>
              <a:gd name="T62" fmla="*/ 2147483647 w 461"/>
              <a:gd name="T63" fmla="*/ 2147483647 h 534"/>
              <a:gd name="T64" fmla="*/ 2147483647 w 461"/>
              <a:gd name="T65" fmla="*/ 2147483647 h 534"/>
              <a:gd name="T66" fmla="*/ 2147483647 w 461"/>
              <a:gd name="T67" fmla="*/ 2147483647 h 534"/>
              <a:gd name="T68" fmla="*/ 2147483647 w 461"/>
              <a:gd name="T69" fmla="*/ 2147483647 h 534"/>
              <a:gd name="T70" fmla="*/ 2147483647 w 461"/>
              <a:gd name="T71" fmla="*/ 2147483647 h 534"/>
              <a:gd name="T72" fmla="*/ 2147483647 w 461"/>
              <a:gd name="T73" fmla="*/ 2147483647 h 534"/>
              <a:gd name="T74" fmla="*/ 2147483647 w 461"/>
              <a:gd name="T75" fmla="*/ 2147483647 h 534"/>
              <a:gd name="T76" fmla="*/ 2147483647 w 461"/>
              <a:gd name="T77" fmla="*/ 2147483647 h 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61" h="534">
                <a:moveTo>
                  <a:pt x="63" y="0"/>
                </a:moveTo>
                <a:lnTo>
                  <a:pt x="63" y="0"/>
                </a:lnTo>
                <a:lnTo>
                  <a:pt x="63" y="1"/>
                </a:lnTo>
                <a:lnTo>
                  <a:pt x="62" y="2"/>
                </a:lnTo>
                <a:lnTo>
                  <a:pt x="62" y="5"/>
                </a:lnTo>
                <a:lnTo>
                  <a:pt x="61" y="7"/>
                </a:lnTo>
                <a:lnTo>
                  <a:pt x="60" y="11"/>
                </a:lnTo>
                <a:lnTo>
                  <a:pt x="59" y="15"/>
                </a:lnTo>
                <a:lnTo>
                  <a:pt x="57" y="20"/>
                </a:lnTo>
                <a:lnTo>
                  <a:pt x="56" y="25"/>
                </a:lnTo>
                <a:lnTo>
                  <a:pt x="55" y="30"/>
                </a:lnTo>
                <a:lnTo>
                  <a:pt x="54" y="37"/>
                </a:lnTo>
                <a:lnTo>
                  <a:pt x="52" y="43"/>
                </a:lnTo>
                <a:lnTo>
                  <a:pt x="50" y="50"/>
                </a:lnTo>
                <a:lnTo>
                  <a:pt x="48" y="57"/>
                </a:lnTo>
                <a:lnTo>
                  <a:pt x="47" y="65"/>
                </a:lnTo>
                <a:lnTo>
                  <a:pt x="45" y="73"/>
                </a:lnTo>
                <a:lnTo>
                  <a:pt x="42" y="82"/>
                </a:lnTo>
                <a:lnTo>
                  <a:pt x="41" y="91"/>
                </a:lnTo>
                <a:lnTo>
                  <a:pt x="39" y="100"/>
                </a:lnTo>
                <a:lnTo>
                  <a:pt x="36" y="109"/>
                </a:lnTo>
                <a:lnTo>
                  <a:pt x="32" y="128"/>
                </a:lnTo>
                <a:lnTo>
                  <a:pt x="28" y="148"/>
                </a:lnTo>
                <a:lnTo>
                  <a:pt x="24" y="170"/>
                </a:lnTo>
                <a:lnTo>
                  <a:pt x="19" y="192"/>
                </a:lnTo>
                <a:lnTo>
                  <a:pt x="15" y="215"/>
                </a:lnTo>
                <a:lnTo>
                  <a:pt x="12" y="238"/>
                </a:lnTo>
                <a:lnTo>
                  <a:pt x="8" y="261"/>
                </a:lnTo>
                <a:lnTo>
                  <a:pt x="6" y="284"/>
                </a:lnTo>
                <a:lnTo>
                  <a:pt x="4" y="307"/>
                </a:lnTo>
                <a:lnTo>
                  <a:pt x="1" y="331"/>
                </a:lnTo>
                <a:lnTo>
                  <a:pt x="0" y="352"/>
                </a:lnTo>
                <a:lnTo>
                  <a:pt x="0" y="374"/>
                </a:lnTo>
                <a:lnTo>
                  <a:pt x="0" y="396"/>
                </a:lnTo>
                <a:lnTo>
                  <a:pt x="1" y="416"/>
                </a:lnTo>
                <a:lnTo>
                  <a:pt x="4" y="434"/>
                </a:lnTo>
                <a:lnTo>
                  <a:pt x="5" y="443"/>
                </a:lnTo>
                <a:lnTo>
                  <a:pt x="6" y="452"/>
                </a:lnTo>
                <a:lnTo>
                  <a:pt x="8" y="461"/>
                </a:lnTo>
                <a:lnTo>
                  <a:pt x="11" y="469"/>
                </a:lnTo>
                <a:lnTo>
                  <a:pt x="13" y="477"/>
                </a:lnTo>
                <a:lnTo>
                  <a:pt x="15" y="484"/>
                </a:lnTo>
                <a:lnTo>
                  <a:pt x="19" y="491"/>
                </a:lnTo>
                <a:lnTo>
                  <a:pt x="22" y="497"/>
                </a:lnTo>
                <a:lnTo>
                  <a:pt x="26" y="504"/>
                </a:lnTo>
                <a:lnTo>
                  <a:pt x="29" y="509"/>
                </a:lnTo>
                <a:lnTo>
                  <a:pt x="34" y="514"/>
                </a:lnTo>
                <a:lnTo>
                  <a:pt x="39" y="518"/>
                </a:lnTo>
                <a:lnTo>
                  <a:pt x="43" y="522"/>
                </a:lnTo>
                <a:lnTo>
                  <a:pt x="49" y="525"/>
                </a:lnTo>
                <a:lnTo>
                  <a:pt x="57" y="529"/>
                </a:lnTo>
                <a:lnTo>
                  <a:pt x="67" y="532"/>
                </a:lnTo>
                <a:lnTo>
                  <a:pt x="76" y="533"/>
                </a:lnTo>
                <a:lnTo>
                  <a:pt x="87" y="534"/>
                </a:lnTo>
                <a:lnTo>
                  <a:pt x="97" y="533"/>
                </a:lnTo>
                <a:lnTo>
                  <a:pt x="109" y="532"/>
                </a:lnTo>
                <a:lnTo>
                  <a:pt x="120" y="529"/>
                </a:lnTo>
                <a:lnTo>
                  <a:pt x="133" y="527"/>
                </a:lnTo>
                <a:lnTo>
                  <a:pt x="146" y="523"/>
                </a:lnTo>
                <a:lnTo>
                  <a:pt x="159" y="518"/>
                </a:lnTo>
                <a:lnTo>
                  <a:pt x="172" y="513"/>
                </a:lnTo>
                <a:lnTo>
                  <a:pt x="186" y="506"/>
                </a:lnTo>
                <a:lnTo>
                  <a:pt x="200" y="500"/>
                </a:lnTo>
                <a:lnTo>
                  <a:pt x="215" y="492"/>
                </a:lnTo>
                <a:lnTo>
                  <a:pt x="229" y="484"/>
                </a:lnTo>
                <a:lnTo>
                  <a:pt x="244" y="477"/>
                </a:lnTo>
                <a:lnTo>
                  <a:pt x="258" y="468"/>
                </a:lnTo>
                <a:lnTo>
                  <a:pt x="273" y="459"/>
                </a:lnTo>
                <a:lnTo>
                  <a:pt x="302" y="441"/>
                </a:lnTo>
                <a:lnTo>
                  <a:pt x="331" y="422"/>
                </a:lnTo>
                <a:lnTo>
                  <a:pt x="359" y="401"/>
                </a:lnTo>
                <a:lnTo>
                  <a:pt x="373" y="391"/>
                </a:lnTo>
                <a:lnTo>
                  <a:pt x="387" y="381"/>
                </a:lnTo>
                <a:lnTo>
                  <a:pt x="400" y="372"/>
                </a:lnTo>
                <a:lnTo>
                  <a:pt x="414" y="361"/>
                </a:lnTo>
                <a:lnTo>
                  <a:pt x="426" y="351"/>
                </a:lnTo>
                <a:lnTo>
                  <a:pt x="439" y="342"/>
                </a:lnTo>
                <a:lnTo>
                  <a:pt x="450" y="333"/>
                </a:lnTo>
                <a:lnTo>
                  <a:pt x="461" y="32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9" name="Freeform 94"/>
          <p:cNvSpPr>
            <a:spLocks/>
          </p:cNvSpPr>
          <p:nvPr/>
        </p:nvSpPr>
        <p:spPr bwMode="auto">
          <a:xfrm>
            <a:off x="2979738" y="5133975"/>
            <a:ext cx="96837" cy="96838"/>
          </a:xfrm>
          <a:custGeom>
            <a:avLst/>
            <a:gdLst>
              <a:gd name="T0" fmla="*/ 0 w 122"/>
              <a:gd name="T1" fmla="*/ 2147483647 h 121"/>
              <a:gd name="T2" fmla="*/ 2147483647 w 122"/>
              <a:gd name="T3" fmla="*/ 0 h 121"/>
              <a:gd name="T4" fmla="*/ 2147483647 w 122"/>
              <a:gd name="T5" fmla="*/ 2147483647 h 121"/>
              <a:gd name="T6" fmla="*/ 0 w 122"/>
              <a:gd name="T7" fmla="*/ 2147483647 h 1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 h="121">
                <a:moveTo>
                  <a:pt x="0" y="26"/>
                </a:moveTo>
                <a:lnTo>
                  <a:pt x="122" y="0"/>
                </a:lnTo>
                <a:lnTo>
                  <a:pt x="67" y="121"/>
                </a:lnTo>
                <a:lnTo>
                  <a:pt x="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30" name="Rectangle 95"/>
          <p:cNvSpPr>
            <a:spLocks noChangeArrowheads="1"/>
          </p:cNvSpPr>
          <p:nvPr/>
        </p:nvSpPr>
        <p:spPr bwMode="auto">
          <a:xfrm>
            <a:off x="4079875" y="3255963"/>
            <a:ext cx="377825"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31" name="Rectangle 96"/>
          <p:cNvSpPr>
            <a:spLocks noChangeArrowheads="1"/>
          </p:cNvSpPr>
          <p:nvPr/>
        </p:nvSpPr>
        <p:spPr bwMode="auto">
          <a:xfrm>
            <a:off x="4079875" y="3255963"/>
            <a:ext cx="377825" cy="2063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32" name="Rectangle 97"/>
          <p:cNvSpPr>
            <a:spLocks noChangeArrowheads="1"/>
          </p:cNvSpPr>
          <p:nvPr/>
        </p:nvSpPr>
        <p:spPr bwMode="auto">
          <a:xfrm>
            <a:off x="4160838" y="3303588"/>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033" name="Rectangle 98"/>
          <p:cNvSpPr>
            <a:spLocks noChangeArrowheads="1"/>
          </p:cNvSpPr>
          <p:nvPr/>
        </p:nvSpPr>
        <p:spPr bwMode="auto">
          <a:xfrm>
            <a:off x="4079875" y="3462338"/>
            <a:ext cx="377825" cy="414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34" name="Rectangle 99"/>
          <p:cNvSpPr>
            <a:spLocks noChangeArrowheads="1"/>
          </p:cNvSpPr>
          <p:nvPr/>
        </p:nvSpPr>
        <p:spPr bwMode="auto">
          <a:xfrm>
            <a:off x="4079875" y="3462338"/>
            <a:ext cx="377825" cy="414337"/>
          </a:xfrm>
          <a:prstGeom prst="rect">
            <a:avLst/>
          </a:prstGeom>
          <a:solidFill>
            <a:srgbClr val="66FFFF"/>
          </a:solidFill>
          <a:ln w="3175">
            <a:solidFill>
              <a:srgbClr val="000000"/>
            </a:solidFill>
            <a:miter lim="800000"/>
            <a:headEnd/>
            <a:tailEnd/>
          </a:ln>
        </p:spPr>
        <p:txBody>
          <a:bodyPr/>
          <a:lstStyle/>
          <a:p>
            <a:endParaRPr lang="en-US"/>
          </a:p>
        </p:txBody>
      </p:sp>
      <p:sp>
        <p:nvSpPr>
          <p:cNvPr id="83035" name="Rectangle 100"/>
          <p:cNvSpPr>
            <a:spLocks noChangeArrowheads="1"/>
          </p:cNvSpPr>
          <p:nvPr/>
        </p:nvSpPr>
        <p:spPr bwMode="auto">
          <a:xfrm>
            <a:off x="4098925" y="3505200"/>
            <a:ext cx="39687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Correct register errors</a:t>
            </a:r>
            <a:endParaRPr kumimoji="1" lang="en-US" sz="3200">
              <a:solidFill>
                <a:schemeClr val="tx2"/>
              </a:solidFill>
            </a:endParaRPr>
          </a:p>
        </p:txBody>
      </p:sp>
      <p:sp>
        <p:nvSpPr>
          <p:cNvPr id="83036" name="Rectangle 101"/>
          <p:cNvSpPr>
            <a:spLocks noChangeArrowheads="1"/>
          </p:cNvSpPr>
          <p:nvPr/>
        </p:nvSpPr>
        <p:spPr bwMode="auto">
          <a:xfrm>
            <a:off x="4127500" y="4076700"/>
            <a:ext cx="476250"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37" name="Rectangle 102"/>
          <p:cNvSpPr>
            <a:spLocks noChangeArrowheads="1"/>
          </p:cNvSpPr>
          <p:nvPr/>
        </p:nvSpPr>
        <p:spPr bwMode="auto">
          <a:xfrm>
            <a:off x="4127500" y="4076700"/>
            <a:ext cx="476250" cy="2063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38" name="Rectangle 103"/>
          <p:cNvSpPr>
            <a:spLocks noChangeArrowheads="1"/>
          </p:cNvSpPr>
          <p:nvPr/>
        </p:nvSpPr>
        <p:spPr bwMode="auto">
          <a:xfrm>
            <a:off x="4146550" y="4122738"/>
            <a:ext cx="438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Requestor</a:t>
            </a:r>
            <a:endParaRPr kumimoji="1" lang="en-US" sz="3200">
              <a:solidFill>
                <a:schemeClr val="tx2"/>
              </a:solidFill>
            </a:endParaRPr>
          </a:p>
        </p:txBody>
      </p:sp>
      <p:sp>
        <p:nvSpPr>
          <p:cNvPr id="83039" name="Rectangle 104"/>
          <p:cNvSpPr>
            <a:spLocks noChangeArrowheads="1"/>
          </p:cNvSpPr>
          <p:nvPr/>
        </p:nvSpPr>
        <p:spPr bwMode="auto">
          <a:xfrm>
            <a:off x="4127500" y="4283075"/>
            <a:ext cx="476250" cy="414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40" name="Rectangle 105"/>
          <p:cNvSpPr>
            <a:spLocks noChangeArrowheads="1"/>
          </p:cNvSpPr>
          <p:nvPr/>
        </p:nvSpPr>
        <p:spPr bwMode="auto">
          <a:xfrm>
            <a:off x="4127500" y="4283075"/>
            <a:ext cx="476250" cy="414338"/>
          </a:xfrm>
          <a:prstGeom prst="rect">
            <a:avLst/>
          </a:prstGeom>
          <a:solidFill>
            <a:srgbClr val="66FFFF"/>
          </a:solidFill>
          <a:ln w="3175">
            <a:solidFill>
              <a:srgbClr val="000000"/>
            </a:solidFill>
            <a:miter lim="800000"/>
            <a:headEnd/>
            <a:tailEnd/>
          </a:ln>
        </p:spPr>
        <p:txBody>
          <a:bodyPr/>
          <a:lstStyle/>
          <a:p>
            <a:endParaRPr lang="en-US"/>
          </a:p>
        </p:txBody>
      </p:sp>
      <p:sp>
        <p:nvSpPr>
          <p:cNvPr id="83041" name="Rectangle 106"/>
          <p:cNvSpPr>
            <a:spLocks noChangeArrowheads="1"/>
          </p:cNvSpPr>
          <p:nvPr/>
        </p:nvSpPr>
        <p:spPr bwMode="auto">
          <a:xfrm>
            <a:off x="4148138" y="4314825"/>
            <a:ext cx="4238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Approval required to pay</a:t>
            </a:r>
            <a:endParaRPr kumimoji="1" lang="en-US" sz="3200">
              <a:solidFill>
                <a:schemeClr val="tx2"/>
              </a:solidFill>
            </a:endParaRPr>
          </a:p>
        </p:txBody>
      </p:sp>
      <p:sp>
        <p:nvSpPr>
          <p:cNvPr id="83042" name="Rectangle 107"/>
          <p:cNvSpPr>
            <a:spLocks noChangeArrowheads="1"/>
          </p:cNvSpPr>
          <p:nvPr/>
        </p:nvSpPr>
        <p:spPr bwMode="auto">
          <a:xfrm>
            <a:off x="3802063" y="4552950"/>
            <a:ext cx="282575" cy="128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43" name="Rectangle 108"/>
          <p:cNvSpPr>
            <a:spLocks noChangeArrowheads="1"/>
          </p:cNvSpPr>
          <p:nvPr/>
        </p:nvSpPr>
        <p:spPr bwMode="auto">
          <a:xfrm>
            <a:off x="3802063" y="4552950"/>
            <a:ext cx="282575" cy="1285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4" name="Rectangle 109"/>
          <p:cNvSpPr>
            <a:spLocks noChangeArrowheads="1"/>
          </p:cNvSpPr>
          <p:nvPr/>
        </p:nvSpPr>
        <p:spPr bwMode="auto">
          <a:xfrm>
            <a:off x="4040188" y="4560888"/>
            <a:ext cx="25400" cy="28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45" name="Rectangle 110"/>
          <p:cNvSpPr>
            <a:spLocks noChangeArrowheads="1"/>
          </p:cNvSpPr>
          <p:nvPr/>
        </p:nvSpPr>
        <p:spPr bwMode="auto">
          <a:xfrm>
            <a:off x="4040188" y="4560888"/>
            <a:ext cx="25400" cy="285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6" name="Freeform 111"/>
          <p:cNvSpPr>
            <a:spLocks/>
          </p:cNvSpPr>
          <p:nvPr/>
        </p:nvSpPr>
        <p:spPr bwMode="auto">
          <a:xfrm>
            <a:off x="4011613" y="4564063"/>
            <a:ext cx="57150" cy="6350"/>
          </a:xfrm>
          <a:custGeom>
            <a:avLst/>
            <a:gdLst>
              <a:gd name="T0" fmla="*/ 0 w 74"/>
              <a:gd name="T1" fmla="*/ 2147483647 h 9"/>
              <a:gd name="T2" fmla="*/ 2147483647 w 74"/>
              <a:gd name="T3" fmla="*/ 2147483647 h 9"/>
              <a:gd name="T4" fmla="*/ 2147483647 w 74"/>
              <a:gd name="T5" fmla="*/ 2147483647 h 9"/>
              <a:gd name="T6" fmla="*/ 2147483647 w 74"/>
              <a:gd name="T7" fmla="*/ 2147483647 h 9"/>
              <a:gd name="T8" fmla="*/ 2147483647 w 74"/>
              <a:gd name="T9" fmla="*/ 0 h 9"/>
              <a:gd name="T10" fmla="*/ 2147483647 w 74"/>
              <a:gd name="T11" fmla="*/ 0 h 9"/>
              <a:gd name="T12" fmla="*/ 2147483647 w 74"/>
              <a:gd name="T13" fmla="*/ 2147483647 h 9"/>
              <a:gd name="T14" fmla="*/ 2147483647 w 74"/>
              <a:gd name="T15" fmla="*/ 2147483647 h 9"/>
              <a:gd name="T16" fmla="*/ 2147483647 w 74"/>
              <a:gd name="T17" fmla="*/ 2147483647 h 9"/>
              <a:gd name="T18" fmla="*/ 2147483647 w 74"/>
              <a:gd name="T19" fmla="*/ 2147483647 h 9"/>
              <a:gd name="T20" fmla="*/ 2147483647 w 74"/>
              <a:gd name="T21" fmla="*/ 2147483647 h 9"/>
              <a:gd name="T22" fmla="*/ 2147483647 w 74"/>
              <a:gd name="T23" fmla="*/ 2147483647 h 9"/>
              <a:gd name="T24" fmla="*/ 2147483647 w 74"/>
              <a:gd name="T25" fmla="*/ 2147483647 h 9"/>
              <a:gd name="T26" fmla="*/ 2147483647 w 74"/>
              <a:gd name="T27" fmla="*/ 2147483647 h 9"/>
              <a:gd name="T28" fmla="*/ 2147483647 w 74"/>
              <a:gd name="T29" fmla="*/ 2147483647 h 9"/>
              <a:gd name="T30" fmla="*/ 2147483647 w 74"/>
              <a:gd name="T31" fmla="*/ 2147483647 h 9"/>
              <a:gd name="T32" fmla="*/ 2147483647 w 74"/>
              <a:gd name="T33" fmla="*/ 2147483647 h 9"/>
              <a:gd name="T34" fmla="*/ 2147483647 w 74"/>
              <a:gd name="T35" fmla="*/ 2147483647 h 9"/>
              <a:gd name="T36" fmla="*/ 2147483647 w 74"/>
              <a:gd name="T37" fmla="*/ 2147483647 h 9"/>
              <a:gd name="T38" fmla="*/ 2147483647 w 74"/>
              <a:gd name="T39" fmla="*/ 2147483647 h 9"/>
              <a:gd name="T40" fmla="*/ 2147483647 w 74"/>
              <a:gd name="T41" fmla="*/ 2147483647 h 9"/>
              <a:gd name="T42" fmla="*/ 2147483647 w 74"/>
              <a:gd name="T43" fmla="*/ 2147483647 h 9"/>
              <a:gd name="T44" fmla="*/ 2147483647 w 74"/>
              <a:gd name="T45" fmla="*/ 2147483647 h 9"/>
              <a:gd name="T46" fmla="*/ 2147483647 w 74"/>
              <a:gd name="T47" fmla="*/ 2147483647 h 9"/>
              <a:gd name="T48" fmla="*/ 2147483647 w 74"/>
              <a:gd name="T49" fmla="*/ 0 h 9"/>
              <a:gd name="T50" fmla="*/ 2147483647 w 74"/>
              <a:gd name="T51" fmla="*/ 0 h 9"/>
              <a:gd name="T52" fmla="*/ 2147483647 w 74"/>
              <a:gd name="T53" fmla="*/ 2147483647 h 9"/>
              <a:gd name="T54" fmla="*/ 2147483647 w 74"/>
              <a:gd name="T55" fmla="*/ 2147483647 h 9"/>
              <a:gd name="T56" fmla="*/ 2147483647 w 74"/>
              <a:gd name="T57" fmla="*/ 2147483647 h 9"/>
              <a:gd name="T58" fmla="*/ 2147483647 w 74"/>
              <a:gd name="T59" fmla="*/ 2147483647 h 9"/>
              <a:gd name="T60" fmla="*/ 2147483647 w 74"/>
              <a:gd name="T61" fmla="*/ 2147483647 h 9"/>
              <a:gd name="T62" fmla="*/ 2147483647 w 74"/>
              <a:gd name="T63" fmla="*/ 2147483647 h 9"/>
              <a:gd name="T64" fmla="*/ 2147483647 w 74"/>
              <a:gd name="T65" fmla="*/ 2147483647 h 9"/>
              <a:gd name="T66" fmla="*/ 2147483647 w 74"/>
              <a:gd name="T67" fmla="*/ 2147483647 h 9"/>
              <a:gd name="T68" fmla="*/ 2147483647 w 74"/>
              <a:gd name="T69" fmla="*/ 2147483647 h 9"/>
              <a:gd name="T70" fmla="*/ 2147483647 w 74"/>
              <a:gd name="T71" fmla="*/ 2147483647 h 9"/>
              <a:gd name="T72" fmla="*/ 2147483647 w 74"/>
              <a:gd name="T73" fmla="*/ 2147483647 h 9"/>
              <a:gd name="T74" fmla="*/ 2147483647 w 74"/>
              <a:gd name="T75" fmla="*/ 2147483647 h 9"/>
              <a:gd name="T76" fmla="*/ 2147483647 w 74"/>
              <a:gd name="T77" fmla="*/ 2147483647 h 9"/>
              <a:gd name="T78" fmla="*/ 2147483647 w 74"/>
              <a:gd name="T79" fmla="*/ 2147483647 h 9"/>
              <a:gd name="T80" fmla="*/ 2147483647 w 74"/>
              <a:gd name="T81" fmla="*/ 2147483647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9">
                <a:moveTo>
                  <a:pt x="0" y="5"/>
                </a:moveTo>
                <a:lnTo>
                  <a:pt x="2" y="3"/>
                </a:lnTo>
                <a:lnTo>
                  <a:pt x="4" y="2"/>
                </a:lnTo>
                <a:lnTo>
                  <a:pt x="6" y="1"/>
                </a:lnTo>
                <a:lnTo>
                  <a:pt x="7" y="0"/>
                </a:lnTo>
                <a:lnTo>
                  <a:pt x="10" y="0"/>
                </a:lnTo>
                <a:lnTo>
                  <a:pt x="12" y="1"/>
                </a:lnTo>
                <a:lnTo>
                  <a:pt x="14" y="1"/>
                </a:lnTo>
                <a:lnTo>
                  <a:pt x="17" y="2"/>
                </a:lnTo>
                <a:lnTo>
                  <a:pt x="18" y="3"/>
                </a:lnTo>
                <a:lnTo>
                  <a:pt x="19" y="5"/>
                </a:lnTo>
                <a:lnTo>
                  <a:pt x="20" y="6"/>
                </a:lnTo>
                <a:lnTo>
                  <a:pt x="23" y="7"/>
                </a:lnTo>
                <a:lnTo>
                  <a:pt x="24" y="9"/>
                </a:lnTo>
                <a:lnTo>
                  <a:pt x="26" y="9"/>
                </a:lnTo>
                <a:lnTo>
                  <a:pt x="28" y="9"/>
                </a:lnTo>
                <a:lnTo>
                  <a:pt x="31" y="9"/>
                </a:lnTo>
                <a:lnTo>
                  <a:pt x="33" y="7"/>
                </a:lnTo>
                <a:lnTo>
                  <a:pt x="35" y="7"/>
                </a:lnTo>
                <a:lnTo>
                  <a:pt x="37" y="6"/>
                </a:lnTo>
                <a:lnTo>
                  <a:pt x="38" y="5"/>
                </a:lnTo>
                <a:lnTo>
                  <a:pt x="39" y="3"/>
                </a:lnTo>
                <a:lnTo>
                  <a:pt x="40" y="2"/>
                </a:lnTo>
                <a:lnTo>
                  <a:pt x="42" y="1"/>
                </a:lnTo>
                <a:lnTo>
                  <a:pt x="45" y="0"/>
                </a:lnTo>
                <a:lnTo>
                  <a:pt x="47" y="0"/>
                </a:lnTo>
                <a:lnTo>
                  <a:pt x="49" y="1"/>
                </a:lnTo>
                <a:lnTo>
                  <a:pt x="52" y="1"/>
                </a:lnTo>
                <a:lnTo>
                  <a:pt x="53" y="2"/>
                </a:lnTo>
                <a:lnTo>
                  <a:pt x="54" y="3"/>
                </a:lnTo>
                <a:lnTo>
                  <a:pt x="55" y="5"/>
                </a:lnTo>
                <a:lnTo>
                  <a:pt x="58" y="6"/>
                </a:lnTo>
                <a:lnTo>
                  <a:pt x="59" y="7"/>
                </a:lnTo>
                <a:lnTo>
                  <a:pt x="61" y="9"/>
                </a:lnTo>
                <a:lnTo>
                  <a:pt x="63" y="9"/>
                </a:lnTo>
                <a:lnTo>
                  <a:pt x="66" y="9"/>
                </a:lnTo>
                <a:lnTo>
                  <a:pt x="68" y="9"/>
                </a:lnTo>
                <a:lnTo>
                  <a:pt x="70" y="7"/>
                </a:lnTo>
                <a:lnTo>
                  <a:pt x="72" y="7"/>
                </a:lnTo>
                <a:lnTo>
                  <a:pt x="73" y="6"/>
                </a:lnTo>
                <a:lnTo>
                  <a:pt x="74" y="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7" name="Freeform 112"/>
          <p:cNvSpPr>
            <a:spLocks/>
          </p:cNvSpPr>
          <p:nvPr/>
        </p:nvSpPr>
        <p:spPr bwMode="auto">
          <a:xfrm>
            <a:off x="4011613" y="4570413"/>
            <a:ext cx="57150" cy="7937"/>
          </a:xfrm>
          <a:custGeom>
            <a:avLst/>
            <a:gdLst>
              <a:gd name="T0" fmla="*/ 0 w 74"/>
              <a:gd name="T1" fmla="*/ 2147483647 h 9"/>
              <a:gd name="T2" fmla="*/ 2147483647 w 74"/>
              <a:gd name="T3" fmla="*/ 2147483647 h 9"/>
              <a:gd name="T4" fmla="*/ 2147483647 w 74"/>
              <a:gd name="T5" fmla="*/ 2147483647 h 9"/>
              <a:gd name="T6" fmla="*/ 2147483647 w 74"/>
              <a:gd name="T7" fmla="*/ 2147483647 h 9"/>
              <a:gd name="T8" fmla="*/ 2147483647 w 74"/>
              <a:gd name="T9" fmla="*/ 0 h 9"/>
              <a:gd name="T10" fmla="*/ 2147483647 w 74"/>
              <a:gd name="T11" fmla="*/ 0 h 9"/>
              <a:gd name="T12" fmla="*/ 2147483647 w 74"/>
              <a:gd name="T13" fmla="*/ 2147483647 h 9"/>
              <a:gd name="T14" fmla="*/ 2147483647 w 74"/>
              <a:gd name="T15" fmla="*/ 2147483647 h 9"/>
              <a:gd name="T16" fmla="*/ 2147483647 w 74"/>
              <a:gd name="T17" fmla="*/ 2147483647 h 9"/>
              <a:gd name="T18" fmla="*/ 2147483647 w 74"/>
              <a:gd name="T19" fmla="*/ 2147483647 h 9"/>
              <a:gd name="T20" fmla="*/ 2147483647 w 74"/>
              <a:gd name="T21" fmla="*/ 2147483647 h 9"/>
              <a:gd name="T22" fmla="*/ 2147483647 w 74"/>
              <a:gd name="T23" fmla="*/ 2147483647 h 9"/>
              <a:gd name="T24" fmla="*/ 2147483647 w 74"/>
              <a:gd name="T25" fmla="*/ 2147483647 h 9"/>
              <a:gd name="T26" fmla="*/ 2147483647 w 74"/>
              <a:gd name="T27" fmla="*/ 2147483647 h 9"/>
              <a:gd name="T28" fmla="*/ 2147483647 w 74"/>
              <a:gd name="T29" fmla="*/ 2147483647 h 9"/>
              <a:gd name="T30" fmla="*/ 2147483647 w 74"/>
              <a:gd name="T31" fmla="*/ 2147483647 h 9"/>
              <a:gd name="T32" fmla="*/ 2147483647 w 74"/>
              <a:gd name="T33" fmla="*/ 2147483647 h 9"/>
              <a:gd name="T34" fmla="*/ 2147483647 w 74"/>
              <a:gd name="T35" fmla="*/ 2147483647 h 9"/>
              <a:gd name="T36" fmla="*/ 2147483647 w 74"/>
              <a:gd name="T37" fmla="*/ 2147483647 h 9"/>
              <a:gd name="T38" fmla="*/ 2147483647 w 74"/>
              <a:gd name="T39" fmla="*/ 2147483647 h 9"/>
              <a:gd name="T40" fmla="*/ 2147483647 w 74"/>
              <a:gd name="T41" fmla="*/ 2147483647 h 9"/>
              <a:gd name="T42" fmla="*/ 2147483647 w 74"/>
              <a:gd name="T43" fmla="*/ 2147483647 h 9"/>
              <a:gd name="T44" fmla="*/ 2147483647 w 74"/>
              <a:gd name="T45" fmla="*/ 2147483647 h 9"/>
              <a:gd name="T46" fmla="*/ 2147483647 w 74"/>
              <a:gd name="T47" fmla="*/ 2147483647 h 9"/>
              <a:gd name="T48" fmla="*/ 2147483647 w 74"/>
              <a:gd name="T49" fmla="*/ 0 h 9"/>
              <a:gd name="T50" fmla="*/ 2147483647 w 74"/>
              <a:gd name="T51" fmla="*/ 0 h 9"/>
              <a:gd name="T52" fmla="*/ 2147483647 w 74"/>
              <a:gd name="T53" fmla="*/ 2147483647 h 9"/>
              <a:gd name="T54" fmla="*/ 2147483647 w 74"/>
              <a:gd name="T55" fmla="*/ 2147483647 h 9"/>
              <a:gd name="T56" fmla="*/ 2147483647 w 74"/>
              <a:gd name="T57" fmla="*/ 2147483647 h 9"/>
              <a:gd name="T58" fmla="*/ 2147483647 w 74"/>
              <a:gd name="T59" fmla="*/ 2147483647 h 9"/>
              <a:gd name="T60" fmla="*/ 2147483647 w 74"/>
              <a:gd name="T61" fmla="*/ 2147483647 h 9"/>
              <a:gd name="T62" fmla="*/ 2147483647 w 74"/>
              <a:gd name="T63" fmla="*/ 2147483647 h 9"/>
              <a:gd name="T64" fmla="*/ 2147483647 w 74"/>
              <a:gd name="T65" fmla="*/ 2147483647 h 9"/>
              <a:gd name="T66" fmla="*/ 2147483647 w 74"/>
              <a:gd name="T67" fmla="*/ 2147483647 h 9"/>
              <a:gd name="T68" fmla="*/ 2147483647 w 74"/>
              <a:gd name="T69" fmla="*/ 2147483647 h 9"/>
              <a:gd name="T70" fmla="*/ 2147483647 w 74"/>
              <a:gd name="T71" fmla="*/ 2147483647 h 9"/>
              <a:gd name="T72" fmla="*/ 2147483647 w 74"/>
              <a:gd name="T73" fmla="*/ 2147483647 h 9"/>
              <a:gd name="T74" fmla="*/ 2147483647 w 74"/>
              <a:gd name="T75" fmla="*/ 2147483647 h 9"/>
              <a:gd name="T76" fmla="*/ 2147483647 w 74"/>
              <a:gd name="T77" fmla="*/ 2147483647 h 9"/>
              <a:gd name="T78" fmla="*/ 2147483647 w 74"/>
              <a:gd name="T79" fmla="*/ 2147483647 h 9"/>
              <a:gd name="T80" fmla="*/ 2147483647 w 74"/>
              <a:gd name="T81" fmla="*/ 2147483647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9">
                <a:moveTo>
                  <a:pt x="0" y="5"/>
                </a:moveTo>
                <a:lnTo>
                  <a:pt x="2" y="2"/>
                </a:lnTo>
                <a:lnTo>
                  <a:pt x="4" y="1"/>
                </a:lnTo>
                <a:lnTo>
                  <a:pt x="6" y="1"/>
                </a:lnTo>
                <a:lnTo>
                  <a:pt x="7" y="0"/>
                </a:lnTo>
                <a:lnTo>
                  <a:pt x="10" y="0"/>
                </a:lnTo>
                <a:lnTo>
                  <a:pt x="12" y="1"/>
                </a:lnTo>
                <a:lnTo>
                  <a:pt x="14" y="1"/>
                </a:lnTo>
                <a:lnTo>
                  <a:pt x="17" y="2"/>
                </a:lnTo>
                <a:lnTo>
                  <a:pt x="18" y="3"/>
                </a:lnTo>
                <a:lnTo>
                  <a:pt x="19" y="5"/>
                </a:lnTo>
                <a:lnTo>
                  <a:pt x="20" y="6"/>
                </a:lnTo>
                <a:lnTo>
                  <a:pt x="23" y="7"/>
                </a:lnTo>
                <a:lnTo>
                  <a:pt x="24" y="9"/>
                </a:lnTo>
                <a:lnTo>
                  <a:pt x="26" y="9"/>
                </a:lnTo>
                <a:lnTo>
                  <a:pt x="28" y="9"/>
                </a:lnTo>
                <a:lnTo>
                  <a:pt x="31" y="9"/>
                </a:lnTo>
                <a:lnTo>
                  <a:pt x="33" y="7"/>
                </a:lnTo>
                <a:lnTo>
                  <a:pt x="35" y="7"/>
                </a:lnTo>
                <a:lnTo>
                  <a:pt x="37" y="6"/>
                </a:lnTo>
                <a:lnTo>
                  <a:pt x="38" y="5"/>
                </a:lnTo>
                <a:lnTo>
                  <a:pt x="39" y="2"/>
                </a:lnTo>
                <a:lnTo>
                  <a:pt x="40" y="1"/>
                </a:lnTo>
                <a:lnTo>
                  <a:pt x="42" y="1"/>
                </a:lnTo>
                <a:lnTo>
                  <a:pt x="45" y="0"/>
                </a:lnTo>
                <a:lnTo>
                  <a:pt x="47" y="0"/>
                </a:lnTo>
                <a:lnTo>
                  <a:pt x="49" y="1"/>
                </a:lnTo>
                <a:lnTo>
                  <a:pt x="52" y="1"/>
                </a:lnTo>
                <a:lnTo>
                  <a:pt x="53" y="2"/>
                </a:lnTo>
                <a:lnTo>
                  <a:pt x="54" y="3"/>
                </a:lnTo>
                <a:lnTo>
                  <a:pt x="55" y="5"/>
                </a:lnTo>
                <a:lnTo>
                  <a:pt x="58" y="6"/>
                </a:lnTo>
                <a:lnTo>
                  <a:pt x="59" y="7"/>
                </a:lnTo>
                <a:lnTo>
                  <a:pt x="61" y="9"/>
                </a:lnTo>
                <a:lnTo>
                  <a:pt x="63" y="9"/>
                </a:lnTo>
                <a:lnTo>
                  <a:pt x="66" y="9"/>
                </a:lnTo>
                <a:lnTo>
                  <a:pt x="68" y="9"/>
                </a:lnTo>
                <a:lnTo>
                  <a:pt x="70" y="7"/>
                </a:lnTo>
                <a:lnTo>
                  <a:pt x="72" y="7"/>
                </a:lnTo>
                <a:lnTo>
                  <a:pt x="73" y="6"/>
                </a:lnTo>
                <a:lnTo>
                  <a:pt x="74" y="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8" name="Freeform 113"/>
          <p:cNvSpPr>
            <a:spLocks/>
          </p:cNvSpPr>
          <p:nvPr/>
        </p:nvSpPr>
        <p:spPr bwMode="auto">
          <a:xfrm>
            <a:off x="4011613" y="4578350"/>
            <a:ext cx="57150" cy="6350"/>
          </a:xfrm>
          <a:custGeom>
            <a:avLst/>
            <a:gdLst>
              <a:gd name="T0" fmla="*/ 0 w 74"/>
              <a:gd name="T1" fmla="*/ 2147483647 h 9"/>
              <a:gd name="T2" fmla="*/ 2147483647 w 74"/>
              <a:gd name="T3" fmla="*/ 2147483647 h 9"/>
              <a:gd name="T4" fmla="*/ 2147483647 w 74"/>
              <a:gd name="T5" fmla="*/ 2147483647 h 9"/>
              <a:gd name="T6" fmla="*/ 2147483647 w 74"/>
              <a:gd name="T7" fmla="*/ 2147483647 h 9"/>
              <a:gd name="T8" fmla="*/ 2147483647 w 74"/>
              <a:gd name="T9" fmla="*/ 0 h 9"/>
              <a:gd name="T10" fmla="*/ 2147483647 w 74"/>
              <a:gd name="T11" fmla="*/ 0 h 9"/>
              <a:gd name="T12" fmla="*/ 2147483647 w 74"/>
              <a:gd name="T13" fmla="*/ 0 h 9"/>
              <a:gd name="T14" fmla="*/ 2147483647 w 74"/>
              <a:gd name="T15" fmla="*/ 2147483647 h 9"/>
              <a:gd name="T16" fmla="*/ 2147483647 w 74"/>
              <a:gd name="T17" fmla="*/ 2147483647 h 9"/>
              <a:gd name="T18" fmla="*/ 2147483647 w 74"/>
              <a:gd name="T19" fmla="*/ 2147483647 h 9"/>
              <a:gd name="T20" fmla="*/ 2147483647 w 74"/>
              <a:gd name="T21" fmla="*/ 2147483647 h 9"/>
              <a:gd name="T22" fmla="*/ 2147483647 w 74"/>
              <a:gd name="T23" fmla="*/ 2147483647 h 9"/>
              <a:gd name="T24" fmla="*/ 2147483647 w 74"/>
              <a:gd name="T25" fmla="*/ 2147483647 h 9"/>
              <a:gd name="T26" fmla="*/ 2147483647 w 74"/>
              <a:gd name="T27" fmla="*/ 2147483647 h 9"/>
              <a:gd name="T28" fmla="*/ 2147483647 w 74"/>
              <a:gd name="T29" fmla="*/ 2147483647 h 9"/>
              <a:gd name="T30" fmla="*/ 2147483647 w 74"/>
              <a:gd name="T31" fmla="*/ 2147483647 h 9"/>
              <a:gd name="T32" fmla="*/ 2147483647 w 74"/>
              <a:gd name="T33" fmla="*/ 2147483647 h 9"/>
              <a:gd name="T34" fmla="*/ 2147483647 w 74"/>
              <a:gd name="T35" fmla="*/ 2147483647 h 9"/>
              <a:gd name="T36" fmla="*/ 2147483647 w 74"/>
              <a:gd name="T37" fmla="*/ 2147483647 h 9"/>
              <a:gd name="T38" fmla="*/ 2147483647 w 74"/>
              <a:gd name="T39" fmla="*/ 2147483647 h 9"/>
              <a:gd name="T40" fmla="*/ 2147483647 w 74"/>
              <a:gd name="T41" fmla="*/ 2147483647 h 9"/>
              <a:gd name="T42" fmla="*/ 2147483647 w 74"/>
              <a:gd name="T43" fmla="*/ 2147483647 h 9"/>
              <a:gd name="T44" fmla="*/ 2147483647 w 74"/>
              <a:gd name="T45" fmla="*/ 2147483647 h 9"/>
              <a:gd name="T46" fmla="*/ 2147483647 w 74"/>
              <a:gd name="T47" fmla="*/ 2147483647 h 9"/>
              <a:gd name="T48" fmla="*/ 2147483647 w 74"/>
              <a:gd name="T49" fmla="*/ 0 h 9"/>
              <a:gd name="T50" fmla="*/ 2147483647 w 74"/>
              <a:gd name="T51" fmla="*/ 0 h 9"/>
              <a:gd name="T52" fmla="*/ 2147483647 w 74"/>
              <a:gd name="T53" fmla="*/ 0 h 9"/>
              <a:gd name="T54" fmla="*/ 2147483647 w 74"/>
              <a:gd name="T55" fmla="*/ 2147483647 h 9"/>
              <a:gd name="T56" fmla="*/ 2147483647 w 74"/>
              <a:gd name="T57" fmla="*/ 2147483647 h 9"/>
              <a:gd name="T58" fmla="*/ 2147483647 w 74"/>
              <a:gd name="T59" fmla="*/ 2147483647 h 9"/>
              <a:gd name="T60" fmla="*/ 2147483647 w 74"/>
              <a:gd name="T61" fmla="*/ 2147483647 h 9"/>
              <a:gd name="T62" fmla="*/ 2147483647 w 74"/>
              <a:gd name="T63" fmla="*/ 2147483647 h 9"/>
              <a:gd name="T64" fmla="*/ 2147483647 w 74"/>
              <a:gd name="T65" fmla="*/ 2147483647 h 9"/>
              <a:gd name="T66" fmla="*/ 2147483647 w 74"/>
              <a:gd name="T67" fmla="*/ 2147483647 h 9"/>
              <a:gd name="T68" fmla="*/ 2147483647 w 74"/>
              <a:gd name="T69" fmla="*/ 2147483647 h 9"/>
              <a:gd name="T70" fmla="*/ 2147483647 w 74"/>
              <a:gd name="T71" fmla="*/ 2147483647 h 9"/>
              <a:gd name="T72" fmla="*/ 2147483647 w 74"/>
              <a:gd name="T73" fmla="*/ 2147483647 h 9"/>
              <a:gd name="T74" fmla="*/ 2147483647 w 74"/>
              <a:gd name="T75" fmla="*/ 2147483647 h 9"/>
              <a:gd name="T76" fmla="*/ 2147483647 w 74"/>
              <a:gd name="T77" fmla="*/ 2147483647 h 9"/>
              <a:gd name="T78" fmla="*/ 2147483647 w 74"/>
              <a:gd name="T79" fmla="*/ 2147483647 h 9"/>
              <a:gd name="T80" fmla="*/ 2147483647 w 74"/>
              <a:gd name="T81" fmla="*/ 2147483647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9">
                <a:moveTo>
                  <a:pt x="0" y="5"/>
                </a:moveTo>
                <a:lnTo>
                  <a:pt x="2" y="2"/>
                </a:lnTo>
                <a:lnTo>
                  <a:pt x="4" y="1"/>
                </a:lnTo>
                <a:lnTo>
                  <a:pt x="6" y="1"/>
                </a:lnTo>
                <a:lnTo>
                  <a:pt x="7" y="0"/>
                </a:lnTo>
                <a:lnTo>
                  <a:pt x="10" y="0"/>
                </a:lnTo>
                <a:lnTo>
                  <a:pt x="12" y="0"/>
                </a:lnTo>
                <a:lnTo>
                  <a:pt x="14" y="1"/>
                </a:lnTo>
                <a:lnTo>
                  <a:pt x="17" y="2"/>
                </a:lnTo>
                <a:lnTo>
                  <a:pt x="18" y="3"/>
                </a:lnTo>
                <a:lnTo>
                  <a:pt x="19" y="5"/>
                </a:lnTo>
                <a:lnTo>
                  <a:pt x="20" y="6"/>
                </a:lnTo>
                <a:lnTo>
                  <a:pt x="23" y="7"/>
                </a:lnTo>
                <a:lnTo>
                  <a:pt x="24" y="9"/>
                </a:lnTo>
                <a:lnTo>
                  <a:pt x="26" y="9"/>
                </a:lnTo>
                <a:lnTo>
                  <a:pt x="28" y="9"/>
                </a:lnTo>
                <a:lnTo>
                  <a:pt x="31" y="9"/>
                </a:lnTo>
                <a:lnTo>
                  <a:pt x="33" y="7"/>
                </a:lnTo>
                <a:lnTo>
                  <a:pt x="35" y="7"/>
                </a:lnTo>
                <a:lnTo>
                  <a:pt x="37" y="6"/>
                </a:lnTo>
                <a:lnTo>
                  <a:pt x="38" y="5"/>
                </a:lnTo>
                <a:lnTo>
                  <a:pt x="39" y="2"/>
                </a:lnTo>
                <a:lnTo>
                  <a:pt x="40" y="1"/>
                </a:lnTo>
                <a:lnTo>
                  <a:pt x="42" y="1"/>
                </a:lnTo>
                <a:lnTo>
                  <a:pt x="45" y="0"/>
                </a:lnTo>
                <a:lnTo>
                  <a:pt x="47" y="0"/>
                </a:lnTo>
                <a:lnTo>
                  <a:pt x="49" y="0"/>
                </a:lnTo>
                <a:lnTo>
                  <a:pt x="52" y="1"/>
                </a:lnTo>
                <a:lnTo>
                  <a:pt x="53" y="2"/>
                </a:lnTo>
                <a:lnTo>
                  <a:pt x="54" y="3"/>
                </a:lnTo>
                <a:lnTo>
                  <a:pt x="55" y="5"/>
                </a:lnTo>
                <a:lnTo>
                  <a:pt x="58" y="6"/>
                </a:lnTo>
                <a:lnTo>
                  <a:pt x="59" y="7"/>
                </a:lnTo>
                <a:lnTo>
                  <a:pt x="61" y="9"/>
                </a:lnTo>
                <a:lnTo>
                  <a:pt x="63" y="9"/>
                </a:lnTo>
                <a:lnTo>
                  <a:pt x="66" y="9"/>
                </a:lnTo>
                <a:lnTo>
                  <a:pt x="68" y="9"/>
                </a:lnTo>
                <a:lnTo>
                  <a:pt x="70" y="7"/>
                </a:lnTo>
                <a:lnTo>
                  <a:pt x="72" y="7"/>
                </a:lnTo>
                <a:lnTo>
                  <a:pt x="73" y="6"/>
                </a:lnTo>
                <a:lnTo>
                  <a:pt x="74" y="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9" name="Freeform 114"/>
          <p:cNvSpPr>
            <a:spLocks/>
          </p:cNvSpPr>
          <p:nvPr/>
        </p:nvSpPr>
        <p:spPr bwMode="auto">
          <a:xfrm>
            <a:off x="3978275" y="4560888"/>
            <a:ext cx="28575" cy="28575"/>
          </a:xfrm>
          <a:custGeom>
            <a:avLst/>
            <a:gdLst>
              <a:gd name="T0" fmla="*/ 0 w 38"/>
              <a:gd name="T1" fmla="*/ 2147483647 h 36"/>
              <a:gd name="T2" fmla="*/ 2147483647 w 38"/>
              <a:gd name="T3" fmla="*/ 2147483647 h 36"/>
              <a:gd name="T4" fmla="*/ 2147483647 w 38"/>
              <a:gd name="T5" fmla="*/ 2147483647 h 36"/>
              <a:gd name="T6" fmla="*/ 2147483647 w 38"/>
              <a:gd name="T7" fmla="*/ 2147483647 h 36"/>
              <a:gd name="T8" fmla="*/ 2147483647 w 38"/>
              <a:gd name="T9" fmla="*/ 2147483647 h 36"/>
              <a:gd name="T10" fmla="*/ 2147483647 w 38"/>
              <a:gd name="T11" fmla="*/ 2147483647 h 36"/>
              <a:gd name="T12" fmla="*/ 2147483647 w 38"/>
              <a:gd name="T13" fmla="*/ 2147483647 h 36"/>
              <a:gd name="T14" fmla="*/ 2147483647 w 38"/>
              <a:gd name="T15" fmla="*/ 0 h 36"/>
              <a:gd name="T16" fmla="*/ 2147483647 w 38"/>
              <a:gd name="T17" fmla="*/ 0 h 36"/>
              <a:gd name="T18" fmla="*/ 2147483647 w 38"/>
              <a:gd name="T19" fmla="*/ 0 h 36"/>
              <a:gd name="T20" fmla="*/ 2147483647 w 38"/>
              <a:gd name="T21" fmla="*/ 2147483647 h 36"/>
              <a:gd name="T22" fmla="*/ 2147483647 w 38"/>
              <a:gd name="T23" fmla="*/ 2147483647 h 36"/>
              <a:gd name="T24" fmla="*/ 2147483647 w 38"/>
              <a:gd name="T25" fmla="*/ 2147483647 h 36"/>
              <a:gd name="T26" fmla="*/ 2147483647 w 38"/>
              <a:gd name="T27" fmla="*/ 2147483647 h 36"/>
              <a:gd name="T28" fmla="*/ 2147483647 w 38"/>
              <a:gd name="T29" fmla="*/ 2147483647 h 36"/>
              <a:gd name="T30" fmla="*/ 2147483647 w 38"/>
              <a:gd name="T31" fmla="*/ 2147483647 h 36"/>
              <a:gd name="T32" fmla="*/ 2147483647 w 38"/>
              <a:gd name="T33" fmla="*/ 2147483647 h 36"/>
              <a:gd name="T34" fmla="*/ 2147483647 w 38"/>
              <a:gd name="T35" fmla="*/ 2147483647 h 36"/>
              <a:gd name="T36" fmla="*/ 2147483647 w 38"/>
              <a:gd name="T37" fmla="*/ 2147483647 h 36"/>
              <a:gd name="T38" fmla="*/ 2147483647 w 38"/>
              <a:gd name="T39" fmla="*/ 2147483647 h 36"/>
              <a:gd name="T40" fmla="*/ 2147483647 w 38"/>
              <a:gd name="T41" fmla="*/ 2147483647 h 36"/>
              <a:gd name="T42" fmla="*/ 2147483647 w 38"/>
              <a:gd name="T43" fmla="*/ 2147483647 h 36"/>
              <a:gd name="T44" fmla="*/ 2147483647 w 38"/>
              <a:gd name="T45" fmla="*/ 2147483647 h 36"/>
              <a:gd name="T46" fmla="*/ 2147483647 w 38"/>
              <a:gd name="T47" fmla="*/ 2147483647 h 36"/>
              <a:gd name="T48" fmla="*/ 2147483647 w 38"/>
              <a:gd name="T49" fmla="*/ 2147483647 h 36"/>
              <a:gd name="T50" fmla="*/ 2147483647 w 38"/>
              <a:gd name="T51" fmla="*/ 2147483647 h 36"/>
              <a:gd name="T52" fmla="*/ 2147483647 w 38"/>
              <a:gd name="T53" fmla="*/ 2147483647 h 36"/>
              <a:gd name="T54" fmla="*/ 2147483647 w 38"/>
              <a:gd name="T55" fmla="*/ 2147483647 h 36"/>
              <a:gd name="T56" fmla="*/ 2147483647 w 38"/>
              <a:gd name="T57" fmla="*/ 2147483647 h 36"/>
              <a:gd name="T58" fmla="*/ 2147483647 w 38"/>
              <a:gd name="T59" fmla="*/ 2147483647 h 36"/>
              <a:gd name="T60" fmla="*/ 2147483647 w 38"/>
              <a:gd name="T61" fmla="*/ 2147483647 h 36"/>
              <a:gd name="T62" fmla="*/ 2147483647 w 38"/>
              <a:gd name="T63" fmla="*/ 2147483647 h 36"/>
              <a:gd name="T64" fmla="*/ 2147483647 w 38"/>
              <a:gd name="T65" fmla="*/ 2147483647 h 36"/>
              <a:gd name="T66" fmla="*/ 0 w 38"/>
              <a:gd name="T67" fmla="*/ 2147483647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 h="36">
                <a:moveTo>
                  <a:pt x="0" y="18"/>
                </a:moveTo>
                <a:lnTo>
                  <a:pt x="2" y="14"/>
                </a:lnTo>
                <a:lnTo>
                  <a:pt x="3" y="10"/>
                </a:lnTo>
                <a:lnTo>
                  <a:pt x="4" y="7"/>
                </a:lnTo>
                <a:lnTo>
                  <a:pt x="6" y="5"/>
                </a:lnTo>
                <a:lnTo>
                  <a:pt x="9" y="2"/>
                </a:lnTo>
                <a:lnTo>
                  <a:pt x="12" y="1"/>
                </a:lnTo>
                <a:lnTo>
                  <a:pt x="16" y="0"/>
                </a:lnTo>
                <a:lnTo>
                  <a:pt x="19" y="0"/>
                </a:lnTo>
                <a:lnTo>
                  <a:pt x="23" y="0"/>
                </a:lnTo>
                <a:lnTo>
                  <a:pt x="26" y="1"/>
                </a:lnTo>
                <a:lnTo>
                  <a:pt x="30" y="2"/>
                </a:lnTo>
                <a:lnTo>
                  <a:pt x="32" y="5"/>
                </a:lnTo>
                <a:lnTo>
                  <a:pt x="34" y="7"/>
                </a:lnTo>
                <a:lnTo>
                  <a:pt x="37" y="10"/>
                </a:lnTo>
                <a:lnTo>
                  <a:pt x="38" y="14"/>
                </a:lnTo>
                <a:lnTo>
                  <a:pt x="38" y="18"/>
                </a:lnTo>
                <a:lnTo>
                  <a:pt x="38" y="22"/>
                </a:lnTo>
                <a:lnTo>
                  <a:pt x="37" y="24"/>
                </a:lnTo>
                <a:lnTo>
                  <a:pt x="34" y="28"/>
                </a:lnTo>
                <a:lnTo>
                  <a:pt x="32" y="31"/>
                </a:lnTo>
                <a:lnTo>
                  <a:pt x="30" y="32"/>
                </a:lnTo>
                <a:lnTo>
                  <a:pt x="26" y="33"/>
                </a:lnTo>
                <a:lnTo>
                  <a:pt x="23" y="34"/>
                </a:lnTo>
                <a:lnTo>
                  <a:pt x="19" y="36"/>
                </a:lnTo>
                <a:lnTo>
                  <a:pt x="16" y="34"/>
                </a:lnTo>
                <a:lnTo>
                  <a:pt x="12" y="33"/>
                </a:lnTo>
                <a:lnTo>
                  <a:pt x="9" y="32"/>
                </a:lnTo>
                <a:lnTo>
                  <a:pt x="6" y="31"/>
                </a:lnTo>
                <a:lnTo>
                  <a:pt x="4" y="28"/>
                </a:lnTo>
                <a:lnTo>
                  <a:pt x="3" y="24"/>
                </a:lnTo>
                <a:lnTo>
                  <a:pt x="2" y="22"/>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50" name="Freeform 115"/>
          <p:cNvSpPr>
            <a:spLocks/>
          </p:cNvSpPr>
          <p:nvPr/>
        </p:nvSpPr>
        <p:spPr bwMode="auto">
          <a:xfrm>
            <a:off x="3978275" y="4560888"/>
            <a:ext cx="28575" cy="28575"/>
          </a:xfrm>
          <a:custGeom>
            <a:avLst/>
            <a:gdLst>
              <a:gd name="T0" fmla="*/ 0 w 38"/>
              <a:gd name="T1" fmla="*/ 2147483647 h 36"/>
              <a:gd name="T2" fmla="*/ 2147483647 w 38"/>
              <a:gd name="T3" fmla="*/ 2147483647 h 36"/>
              <a:gd name="T4" fmla="*/ 2147483647 w 38"/>
              <a:gd name="T5" fmla="*/ 2147483647 h 36"/>
              <a:gd name="T6" fmla="*/ 2147483647 w 38"/>
              <a:gd name="T7" fmla="*/ 2147483647 h 36"/>
              <a:gd name="T8" fmla="*/ 2147483647 w 38"/>
              <a:gd name="T9" fmla="*/ 2147483647 h 36"/>
              <a:gd name="T10" fmla="*/ 2147483647 w 38"/>
              <a:gd name="T11" fmla="*/ 2147483647 h 36"/>
              <a:gd name="T12" fmla="*/ 2147483647 w 38"/>
              <a:gd name="T13" fmla="*/ 2147483647 h 36"/>
              <a:gd name="T14" fmla="*/ 2147483647 w 38"/>
              <a:gd name="T15" fmla="*/ 0 h 36"/>
              <a:gd name="T16" fmla="*/ 2147483647 w 38"/>
              <a:gd name="T17" fmla="*/ 0 h 36"/>
              <a:gd name="T18" fmla="*/ 2147483647 w 38"/>
              <a:gd name="T19" fmla="*/ 0 h 36"/>
              <a:gd name="T20" fmla="*/ 2147483647 w 38"/>
              <a:gd name="T21" fmla="*/ 2147483647 h 36"/>
              <a:gd name="T22" fmla="*/ 2147483647 w 38"/>
              <a:gd name="T23" fmla="*/ 2147483647 h 36"/>
              <a:gd name="T24" fmla="*/ 2147483647 w 38"/>
              <a:gd name="T25" fmla="*/ 2147483647 h 36"/>
              <a:gd name="T26" fmla="*/ 2147483647 w 38"/>
              <a:gd name="T27" fmla="*/ 2147483647 h 36"/>
              <a:gd name="T28" fmla="*/ 2147483647 w 38"/>
              <a:gd name="T29" fmla="*/ 2147483647 h 36"/>
              <a:gd name="T30" fmla="*/ 2147483647 w 38"/>
              <a:gd name="T31" fmla="*/ 2147483647 h 36"/>
              <a:gd name="T32" fmla="*/ 2147483647 w 38"/>
              <a:gd name="T33" fmla="*/ 2147483647 h 36"/>
              <a:gd name="T34" fmla="*/ 2147483647 w 38"/>
              <a:gd name="T35" fmla="*/ 2147483647 h 36"/>
              <a:gd name="T36" fmla="*/ 2147483647 w 38"/>
              <a:gd name="T37" fmla="*/ 2147483647 h 36"/>
              <a:gd name="T38" fmla="*/ 2147483647 w 38"/>
              <a:gd name="T39" fmla="*/ 2147483647 h 36"/>
              <a:gd name="T40" fmla="*/ 2147483647 w 38"/>
              <a:gd name="T41" fmla="*/ 2147483647 h 36"/>
              <a:gd name="T42" fmla="*/ 2147483647 w 38"/>
              <a:gd name="T43" fmla="*/ 2147483647 h 36"/>
              <a:gd name="T44" fmla="*/ 2147483647 w 38"/>
              <a:gd name="T45" fmla="*/ 2147483647 h 36"/>
              <a:gd name="T46" fmla="*/ 2147483647 w 38"/>
              <a:gd name="T47" fmla="*/ 2147483647 h 36"/>
              <a:gd name="T48" fmla="*/ 2147483647 w 38"/>
              <a:gd name="T49" fmla="*/ 2147483647 h 36"/>
              <a:gd name="T50" fmla="*/ 2147483647 w 38"/>
              <a:gd name="T51" fmla="*/ 2147483647 h 36"/>
              <a:gd name="T52" fmla="*/ 2147483647 w 38"/>
              <a:gd name="T53" fmla="*/ 2147483647 h 36"/>
              <a:gd name="T54" fmla="*/ 2147483647 w 38"/>
              <a:gd name="T55" fmla="*/ 2147483647 h 36"/>
              <a:gd name="T56" fmla="*/ 2147483647 w 38"/>
              <a:gd name="T57" fmla="*/ 2147483647 h 36"/>
              <a:gd name="T58" fmla="*/ 2147483647 w 38"/>
              <a:gd name="T59" fmla="*/ 2147483647 h 36"/>
              <a:gd name="T60" fmla="*/ 2147483647 w 38"/>
              <a:gd name="T61" fmla="*/ 2147483647 h 36"/>
              <a:gd name="T62" fmla="*/ 2147483647 w 38"/>
              <a:gd name="T63" fmla="*/ 2147483647 h 36"/>
              <a:gd name="T64" fmla="*/ 2147483647 w 38"/>
              <a:gd name="T65" fmla="*/ 2147483647 h 36"/>
              <a:gd name="T66" fmla="*/ 0 w 38"/>
              <a:gd name="T67" fmla="*/ 2147483647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 h="36">
                <a:moveTo>
                  <a:pt x="0" y="18"/>
                </a:moveTo>
                <a:lnTo>
                  <a:pt x="2" y="14"/>
                </a:lnTo>
                <a:lnTo>
                  <a:pt x="3" y="10"/>
                </a:lnTo>
                <a:lnTo>
                  <a:pt x="4" y="7"/>
                </a:lnTo>
                <a:lnTo>
                  <a:pt x="6" y="5"/>
                </a:lnTo>
                <a:lnTo>
                  <a:pt x="9" y="2"/>
                </a:lnTo>
                <a:lnTo>
                  <a:pt x="12" y="1"/>
                </a:lnTo>
                <a:lnTo>
                  <a:pt x="16" y="0"/>
                </a:lnTo>
                <a:lnTo>
                  <a:pt x="19" y="0"/>
                </a:lnTo>
                <a:lnTo>
                  <a:pt x="23" y="0"/>
                </a:lnTo>
                <a:lnTo>
                  <a:pt x="26" y="1"/>
                </a:lnTo>
                <a:lnTo>
                  <a:pt x="30" y="2"/>
                </a:lnTo>
                <a:lnTo>
                  <a:pt x="32" y="5"/>
                </a:lnTo>
                <a:lnTo>
                  <a:pt x="34" y="7"/>
                </a:lnTo>
                <a:lnTo>
                  <a:pt x="37" y="10"/>
                </a:lnTo>
                <a:lnTo>
                  <a:pt x="38" y="14"/>
                </a:lnTo>
                <a:lnTo>
                  <a:pt x="38" y="18"/>
                </a:lnTo>
                <a:lnTo>
                  <a:pt x="38" y="22"/>
                </a:lnTo>
                <a:lnTo>
                  <a:pt x="37" y="24"/>
                </a:lnTo>
                <a:lnTo>
                  <a:pt x="34" y="28"/>
                </a:lnTo>
                <a:lnTo>
                  <a:pt x="32" y="31"/>
                </a:lnTo>
                <a:lnTo>
                  <a:pt x="30" y="32"/>
                </a:lnTo>
                <a:lnTo>
                  <a:pt x="26" y="33"/>
                </a:lnTo>
                <a:lnTo>
                  <a:pt x="23" y="34"/>
                </a:lnTo>
                <a:lnTo>
                  <a:pt x="19" y="36"/>
                </a:lnTo>
                <a:lnTo>
                  <a:pt x="16" y="34"/>
                </a:lnTo>
                <a:lnTo>
                  <a:pt x="12" y="33"/>
                </a:lnTo>
                <a:lnTo>
                  <a:pt x="9" y="32"/>
                </a:lnTo>
                <a:lnTo>
                  <a:pt x="6" y="31"/>
                </a:lnTo>
                <a:lnTo>
                  <a:pt x="4" y="28"/>
                </a:lnTo>
                <a:lnTo>
                  <a:pt x="3" y="24"/>
                </a:lnTo>
                <a:lnTo>
                  <a:pt x="2" y="22"/>
                </a:lnTo>
                <a:lnTo>
                  <a:pt x="0" y="1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51" name="Line 116"/>
          <p:cNvSpPr>
            <a:spLocks noChangeShapeType="1"/>
          </p:cNvSpPr>
          <p:nvPr/>
        </p:nvSpPr>
        <p:spPr bwMode="auto">
          <a:xfrm flipV="1">
            <a:off x="3943350" y="4621213"/>
            <a:ext cx="52388" cy="603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2" name="Line 117"/>
          <p:cNvSpPr>
            <a:spLocks noChangeShapeType="1"/>
          </p:cNvSpPr>
          <p:nvPr/>
        </p:nvSpPr>
        <p:spPr bwMode="auto">
          <a:xfrm>
            <a:off x="3881438" y="4629150"/>
            <a:ext cx="11430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3" name="Line 118"/>
          <p:cNvSpPr>
            <a:spLocks noChangeShapeType="1"/>
          </p:cNvSpPr>
          <p:nvPr/>
        </p:nvSpPr>
        <p:spPr bwMode="auto">
          <a:xfrm>
            <a:off x="3881438" y="4637088"/>
            <a:ext cx="1143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4" name="Line 119"/>
          <p:cNvSpPr>
            <a:spLocks noChangeShapeType="1"/>
          </p:cNvSpPr>
          <p:nvPr/>
        </p:nvSpPr>
        <p:spPr bwMode="auto">
          <a:xfrm>
            <a:off x="3806825" y="4564063"/>
            <a:ext cx="277813" cy="539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5" name="Line 120"/>
          <p:cNvSpPr>
            <a:spLocks noChangeShapeType="1"/>
          </p:cNvSpPr>
          <p:nvPr/>
        </p:nvSpPr>
        <p:spPr bwMode="auto">
          <a:xfrm>
            <a:off x="3806825" y="4557713"/>
            <a:ext cx="277813" cy="603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6" name="Rectangle 121"/>
          <p:cNvSpPr>
            <a:spLocks noChangeArrowheads="1"/>
          </p:cNvSpPr>
          <p:nvPr/>
        </p:nvSpPr>
        <p:spPr bwMode="auto">
          <a:xfrm>
            <a:off x="3870325" y="4730750"/>
            <a:ext cx="200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mail</a:t>
            </a:r>
            <a:endParaRPr kumimoji="1" lang="en-US" sz="3200">
              <a:solidFill>
                <a:schemeClr val="tx2"/>
              </a:solidFill>
            </a:endParaRPr>
          </a:p>
        </p:txBody>
      </p:sp>
      <p:sp>
        <p:nvSpPr>
          <p:cNvPr id="83057" name="Rectangle 122"/>
          <p:cNvSpPr>
            <a:spLocks noChangeArrowheads="1"/>
          </p:cNvSpPr>
          <p:nvPr/>
        </p:nvSpPr>
        <p:spPr bwMode="auto">
          <a:xfrm>
            <a:off x="3810000" y="4262438"/>
            <a:ext cx="2555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 day</a:t>
            </a:r>
            <a:endParaRPr kumimoji="1" lang="en-US" sz="3200">
              <a:solidFill>
                <a:schemeClr val="tx2"/>
              </a:solidFill>
            </a:endParaRPr>
          </a:p>
        </p:txBody>
      </p:sp>
      <p:sp>
        <p:nvSpPr>
          <p:cNvPr id="83058" name="Freeform 123"/>
          <p:cNvSpPr>
            <a:spLocks/>
          </p:cNvSpPr>
          <p:nvPr/>
        </p:nvSpPr>
        <p:spPr bwMode="auto">
          <a:xfrm>
            <a:off x="3654425" y="2713038"/>
            <a:ext cx="153988" cy="239712"/>
          </a:xfrm>
          <a:custGeom>
            <a:avLst/>
            <a:gdLst>
              <a:gd name="T0" fmla="*/ 0 w 194"/>
              <a:gd name="T1" fmla="*/ 2147483647 h 303"/>
              <a:gd name="T2" fmla="*/ 2147483647 w 194"/>
              <a:gd name="T3" fmla="*/ 2147483647 h 303"/>
              <a:gd name="T4" fmla="*/ 2147483647 w 194"/>
              <a:gd name="T5" fmla="*/ 2147483647 h 303"/>
              <a:gd name="T6" fmla="*/ 2147483647 w 194"/>
              <a:gd name="T7" fmla="*/ 2147483647 h 303"/>
              <a:gd name="T8" fmla="*/ 2147483647 w 194"/>
              <a:gd name="T9" fmla="*/ 2147483647 h 303"/>
              <a:gd name="T10" fmla="*/ 2147483647 w 194"/>
              <a:gd name="T11" fmla="*/ 2147483647 h 303"/>
              <a:gd name="T12" fmla="*/ 2147483647 w 194"/>
              <a:gd name="T13" fmla="*/ 2147483647 h 303"/>
              <a:gd name="T14" fmla="*/ 2147483647 w 194"/>
              <a:gd name="T15" fmla="*/ 2147483647 h 303"/>
              <a:gd name="T16" fmla="*/ 2147483647 w 194"/>
              <a:gd name="T17" fmla="*/ 2147483647 h 303"/>
              <a:gd name="T18" fmla="*/ 2147483647 w 194"/>
              <a:gd name="T19" fmla="*/ 2147483647 h 303"/>
              <a:gd name="T20" fmla="*/ 2147483647 w 194"/>
              <a:gd name="T21" fmla="*/ 2147483647 h 303"/>
              <a:gd name="T22" fmla="*/ 2147483647 w 194"/>
              <a:gd name="T23" fmla="*/ 2147483647 h 303"/>
              <a:gd name="T24" fmla="*/ 2147483647 w 194"/>
              <a:gd name="T25" fmla="*/ 2147483647 h 303"/>
              <a:gd name="T26" fmla="*/ 2147483647 w 194"/>
              <a:gd name="T27" fmla="*/ 2147483647 h 303"/>
              <a:gd name="T28" fmla="*/ 2147483647 w 194"/>
              <a:gd name="T29" fmla="*/ 2147483647 h 303"/>
              <a:gd name="T30" fmla="*/ 2147483647 w 194"/>
              <a:gd name="T31" fmla="*/ 2147483647 h 303"/>
              <a:gd name="T32" fmla="*/ 2147483647 w 194"/>
              <a:gd name="T33" fmla="*/ 2147483647 h 303"/>
              <a:gd name="T34" fmla="*/ 2147483647 w 194"/>
              <a:gd name="T35" fmla="*/ 2147483647 h 303"/>
              <a:gd name="T36" fmla="*/ 2147483647 w 194"/>
              <a:gd name="T37" fmla="*/ 2147483647 h 303"/>
              <a:gd name="T38" fmla="*/ 2147483647 w 194"/>
              <a:gd name="T39" fmla="*/ 0 h 303"/>
              <a:gd name="T40" fmla="*/ 2147483647 w 194"/>
              <a:gd name="T41" fmla="*/ 2147483647 h 303"/>
              <a:gd name="T42" fmla="*/ 2147483647 w 194"/>
              <a:gd name="T43" fmla="*/ 2147483647 h 303"/>
              <a:gd name="T44" fmla="*/ 2147483647 w 194"/>
              <a:gd name="T45" fmla="*/ 2147483647 h 303"/>
              <a:gd name="T46" fmla="*/ 2147483647 w 194"/>
              <a:gd name="T47" fmla="*/ 2147483647 h 303"/>
              <a:gd name="T48" fmla="*/ 2147483647 w 194"/>
              <a:gd name="T49" fmla="*/ 2147483647 h 303"/>
              <a:gd name="T50" fmla="*/ 2147483647 w 194"/>
              <a:gd name="T51" fmla="*/ 2147483647 h 303"/>
              <a:gd name="T52" fmla="*/ 2147483647 w 194"/>
              <a:gd name="T53" fmla="*/ 2147483647 h 303"/>
              <a:gd name="T54" fmla="*/ 2147483647 w 194"/>
              <a:gd name="T55" fmla="*/ 2147483647 h 303"/>
              <a:gd name="T56" fmla="*/ 2147483647 w 194"/>
              <a:gd name="T57" fmla="*/ 2147483647 h 303"/>
              <a:gd name="T58" fmla="*/ 2147483647 w 194"/>
              <a:gd name="T59" fmla="*/ 2147483647 h 303"/>
              <a:gd name="T60" fmla="*/ 2147483647 w 194"/>
              <a:gd name="T61" fmla="*/ 2147483647 h 303"/>
              <a:gd name="T62" fmla="*/ 2147483647 w 194"/>
              <a:gd name="T63" fmla="*/ 2147483647 h 303"/>
              <a:gd name="T64" fmla="*/ 2147483647 w 194"/>
              <a:gd name="T65" fmla="*/ 2147483647 h 303"/>
              <a:gd name="T66" fmla="*/ 2147483647 w 194"/>
              <a:gd name="T67" fmla="*/ 2147483647 h 303"/>
              <a:gd name="T68" fmla="*/ 2147483647 w 194"/>
              <a:gd name="T69" fmla="*/ 2147483647 h 303"/>
              <a:gd name="T70" fmla="*/ 0 w 194"/>
              <a:gd name="T71" fmla="*/ 2147483647 h 303"/>
              <a:gd name="T72" fmla="*/ 0 w 194"/>
              <a:gd name="T73" fmla="*/ 2147483647 h 303"/>
              <a:gd name="T74" fmla="*/ 0 w 194"/>
              <a:gd name="T75" fmla="*/ 2147483647 h 303"/>
              <a:gd name="T76" fmla="*/ 0 w 19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4" h="303">
                <a:moveTo>
                  <a:pt x="0" y="303"/>
                </a:moveTo>
                <a:lnTo>
                  <a:pt x="138" y="303"/>
                </a:lnTo>
                <a:lnTo>
                  <a:pt x="194" y="240"/>
                </a:lnTo>
                <a:lnTo>
                  <a:pt x="194" y="108"/>
                </a:lnTo>
                <a:lnTo>
                  <a:pt x="194" y="96"/>
                </a:lnTo>
                <a:lnTo>
                  <a:pt x="193" y="86"/>
                </a:lnTo>
                <a:lnTo>
                  <a:pt x="191" y="76"/>
                </a:lnTo>
                <a:lnTo>
                  <a:pt x="187" y="66"/>
                </a:lnTo>
                <a:lnTo>
                  <a:pt x="183" y="57"/>
                </a:lnTo>
                <a:lnTo>
                  <a:pt x="178" y="48"/>
                </a:lnTo>
                <a:lnTo>
                  <a:pt x="172" y="40"/>
                </a:lnTo>
                <a:lnTo>
                  <a:pt x="166" y="32"/>
                </a:lnTo>
                <a:lnTo>
                  <a:pt x="159" y="24"/>
                </a:lnTo>
                <a:lnTo>
                  <a:pt x="152" y="19"/>
                </a:lnTo>
                <a:lnTo>
                  <a:pt x="144" y="13"/>
                </a:lnTo>
                <a:lnTo>
                  <a:pt x="135" y="9"/>
                </a:lnTo>
                <a:lnTo>
                  <a:pt x="127" y="5"/>
                </a:lnTo>
                <a:lnTo>
                  <a:pt x="118" y="3"/>
                </a:lnTo>
                <a:lnTo>
                  <a:pt x="107" y="1"/>
                </a:lnTo>
                <a:lnTo>
                  <a:pt x="98" y="0"/>
                </a:lnTo>
                <a:lnTo>
                  <a:pt x="87" y="1"/>
                </a:lnTo>
                <a:lnTo>
                  <a:pt x="78" y="3"/>
                </a:lnTo>
                <a:lnTo>
                  <a:pt x="69" y="5"/>
                </a:lnTo>
                <a:lnTo>
                  <a:pt x="59" y="9"/>
                </a:lnTo>
                <a:lnTo>
                  <a:pt x="51" y="13"/>
                </a:lnTo>
                <a:lnTo>
                  <a:pt x="43" y="19"/>
                </a:lnTo>
                <a:lnTo>
                  <a:pt x="36" y="24"/>
                </a:lnTo>
                <a:lnTo>
                  <a:pt x="29" y="32"/>
                </a:lnTo>
                <a:lnTo>
                  <a:pt x="22" y="40"/>
                </a:lnTo>
                <a:lnTo>
                  <a:pt x="16" y="48"/>
                </a:lnTo>
                <a:lnTo>
                  <a:pt x="11" y="57"/>
                </a:lnTo>
                <a:lnTo>
                  <a:pt x="8" y="66"/>
                </a:lnTo>
                <a:lnTo>
                  <a:pt x="4" y="76"/>
                </a:lnTo>
                <a:lnTo>
                  <a:pt x="2" y="86"/>
                </a:lnTo>
                <a:lnTo>
                  <a:pt x="1" y="96"/>
                </a:lnTo>
                <a:lnTo>
                  <a:pt x="0" y="108"/>
                </a:lnTo>
                <a:lnTo>
                  <a:pt x="0" y="30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59" name="Freeform 124"/>
          <p:cNvSpPr>
            <a:spLocks/>
          </p:cNvSpPr>
          <p:nvPr/>
        </p:nvSpPr>
        <p:spPr bwMode="auto">
          <a:xfrm>
            <a:off x="3654425" y="2713038"/>
            <a:ext cx="153988" cy="239712"/>
          </a:xfrm>
          <a:custGeom>
            <a:avLst/>
            <a:gdLst>
              <a:gd name="T0" fmla="*/ 0 w 194"/>
              <a:gd name="T1" fmla="*/ 2147483647 h 303"/>
              <a:gd name="T2" fmla="*/ 2147483647 w 194"/>
              <a:gd name="T3" fmla="*/ 2147483647 h 303"/>
              <a:gd name="T4" fmla="*/ 2147483647 w 194"/>
              <a:gd name="T5" fmla="*/ 2147483647 h 303"/>
              <a:gd name="T6" fmla="*/ 2147483647 w 194"/>
              <a:gd name="T7" fmla="*/ 2147483647 h 303"/>
              <a:gd name="T8" fmla="*/ 2147483647 w 194"/>
              <a:gd name="T9" fmla="*/ 2147483647 h 303"/>
              <a:gd name="T10" fmla="*/ 2147483647 w 194"/>
              <a:gd name="T11" fmla="*/ 2147483647 h 303"/>
              <a:gd name="T12" fmla="*/ 2147483647 w 194"/>
              <a:gd name="T13" fmla="*/ 2147483647 h 303"/>
              <a:gd name="T14" fmla="*/ 2147483647 w 194"/>
              <a:gd name="T15" fmla="*/ 2147483647 h 303"/>
              <a:gd name="T16" fmla="*/ 2147483647 w 194"/>
              <a:gd name="T17" fmla="*/ 2147483647 h 303"/>
              <a:gd name="T18" fmla="*/ 2147483647 w 194"/>
              <a:gd name="T19" fmla="*/ 2147483647 h 303"/>
              <a:gd name="T20" fmla="*/ 2147483647 w 194"/>
              <a:gd name="T21" fmla="*/ 2147483647 h 303"/>
              <a:gd name="T22" fmla="*/ 2147483647 w 194"/>
              <a:gd name="T23" fmla="*/ 2147483647 h 303"/>
              <a:gd name="T24" fmla="*/ 2147483647 w 194"/>
              <a:gd name="T25" fmla="*/ 2147483647 h 303"/>
              <a:gd name="T26" fmla="*/ 2147483647 w 194"/>
              <a:gd name="T27" fmla="*/ 2147483647 h 303"/>
              <a:gd name="T28" fmla="*/ 2147483647 w 194"/>
              <a:gd name="T29" fmla="*/ 2147483647 h 303"/>
              <a:gd name="T30" fmla="*/ 2147483647 w 194"/>
              <a:gd name="T31" fmla="*/ 2147483647 h 303"/>
              <a:gd name="T32" fmla="*/ 2147483647 w 194"/>
              <a:gd name="T33" fmla="*/ 2147483647 h 303"/>
              <a:gd name="T34" fmla="*/ 2147483647 w 194"/>
              <a:gd name="T35" fmla="*/ 2147483647 h 303"/>
              <a:gd name="T36" fmla="*/ 2147483647 w 194"/>
              <a:gd name="T37" fmla="*/ 2147483647 h 303"/>
              <a:gd name="T38" fmla="*/ 2147483647 w 194"/>
              <a:gd name="T39" fmla="*/ 0 h 303"/>
              <a:gd name="T40" fmla="*/ 2147483647 w 194"/>
              <a:gd name="T41" fmla="*/ 2147483647 h 303"/>
              <a:gd name="T42" fmla="*/ 2147483647 w 194"/>
              <a:gd name="T43" fmla="*/ 2147483647 h 303"/>
              <a:gd name="T44" fmla="*/ 2147483647 w 194"/>
              <a:gd name="T45" fmla="*/ 2147483647 h 303"/>
              <a:gd name="T46" fmla="*/ 2147483647 w 194"/>
              <a:gd name="T47" fmla="*/ 2147483647 h 303"/>
              <a:gd name="T48" fmla="*/ 2147483647 w 194"/>
              <a:gd name="T49" fmla="*/ 2147483647 h 303"/>
              <a:gd name="T50" fmla="*/ 2147483647 w 194"/>
              <a:gd name="T51" fmla="*/ 2147483647 h 303"/>
              <a:gd name="T52" fmla="*/ 2147483647 w 194"/>
              <a:gd name="T53" fmla="*/ 2147483647 h 303"/>
              <a:gd name="T54" fmla="*/ 2147483647 w 194"/>
              <a:gd name="T55" fmla="*/ 2147483647 h 303"/>
              <a:gd name="T56" fmla="*/ 2147483647 w 194"/>
              <a:gd name="T57" fmla="*/ 2147483647 h 303"/>
              <a:gd name="T58" fmla="*/ 2147483647 w 194"/>
              <a:gd name="T59" fmla="*/ 2147483647 h 303"/>
              <a:gd name="T60" fmla="*/ 2147483647 w 194"/>
              <a:gd name="T61" fmla="*/ 2147483647 h 303"/>
              <a:gd name="T62" fmla="*/ 2147483647 w 194"/>
              <a:gd name="T63" fmla="*/ 2147483647 h 303"/>
              <a:gd name="T64" fmla="*/ 2147483647 w 194"/>
              <a:gd name="T65" fmla="*/ 2147483647 h 303"/>
              <a:gd name="T66" fmla="*/ 2147483647 w 194"/>
              <a:gd name="T67" fmla="*/ 2147483647 h 303"/>
              <a:gd name="T68" fmla="*/ 2147483647 w 194"/>
              <a:gd name="T69" fmla="*/ 2147483647 h 303"/>
              <a:gd name="T70" fmla="*/ 0 w 194"/>
              <a:gd name="T71" fmla="*/ 2147483647 h 303"/>
              <a:gd name="T72" fmla="*/ 0 w 194"/>
              <a:gd name="T73" fmla="*/ 2147483647 h 303"/>
              <a:gd name="T74" fmla="*/ 0 w 194"/>
              <a:gd name="T75" fmla="*/ 2147483647 h 303"/>
              <a:gd name="T76" fmla="*/ 0 w 19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4" h="303">
                <a:moveTo>
                  <a:pt x="0" y="303"/>
                </a:moveTo>
                <a:lnTo>
                  <a:pt x="138" y="303"/>
                </a:lnTo>
                <a:lnTo>
                  <a:pt x="194" y="240"/>
                </a:lnTo>
                <a:lnTo>
                  <a:pt x="194" y="108"/>
                </a:lnTo>
                <a:lnTo>
                  <a:pt x="194" y="96"/>
                </a:lnTo>
                <a:lnTo>
                  <a:pt x="193" y="86"/>
                </a:lnTo>
                <a:lnTo>
                  <a:pt x="191" y="76"/>
                </a:lnTo>
                <a:lnTo>
                  <a:pt x="187" y="66"/>
                </a:lnTo>
                <a:lnTo>
                  <a:pt x="183" y="57"/>
                </a:lnTo>
                <a:lnTo>
                  <a:pt x="178" y="48"/>
                </a:lnTo>
                <a:lnTo>
                  <a:pt x="172" y="40"/>
                </a:lnTo>
                <a:lnTo>
                  <a:pt x="166" y="32"/>
                </a:lnTo>
                <a:lnTo>
                  <a:pt x="159" y="24"/>
                </a:lnTo>
                <a:lnTo>
                  <a:pt x="152" y="19"/>
                </a:lnTo>
                <a:lnTo>
                  <a:pt x="144" y="13"/>
                </a:lnTo>
                <a:lnTo>
                  <a:pt x="135" y="9"/>
                </a:lnTo>
                <a:lnTo>
                  <a:pt x="127" y="5"/>
                </a:lnTo>
                <a:lnTo>
                  <a:pt x="118" y="3"/>
                </a:lnTo>
                <a:lnTo>
                  <a:pt x="107" y="1"/>
                </a:lnTo>
                <a:lnTo>
                  <a:pt x="98" y="0"/>
                </a:lnTo>
                <a:lnTo>
                  <a:pt x="87" y="1"/>
                </a:lnTo>
                <a:lnTo>
                  <a:pt x="78" y="3"/>
                </a:lnTo>
                <a:lnTo>
                  <a:pt x="69" y="5"/>
                </a:lnTo>
                <a:lnTo>
                  <a:pt x="59" y="9"/>
                </a:lnTo>
                <a:lnTo>
                  <a:pt x="51" y="13"/>
                </a:lnTo>
                <a:lnTo>
                  <a:pt x="43" y="19"/>
                </a:lnTo>
                <a:lnTo>
                  <a:pt x="36" y="24"/>
                </a:lnTo>
                <a:lnTo>
                  <a:pt x="29" y="32"/>
                </a:lnTo>
                <a:lnTo>
                  <a:pt x="22" y="40"/>
                </a:lnTo>
                <a:lnTo>
                  <a:pt x="16" y="48"/>
                </a:lnTo>
                <a:lnTo>
                  <a:pt x="11" y="57"/>
                </a:lnTo>
                <a:lnTo>
                  <a:pt x="8" y="66"/>
                </a:lnTo>
                <a:lnTo>
                  <a:pt x="4" y="76"/>
                </a:lnTo>
                <a:lnTo>
                  <a:pt x="2" y="86"/>
                </a:lnTo>
                <a:lnTo>
                  <a:pt x="1" y="96"/>
                </a:lnTo>
                <a:lnTo>
                  <a:pt x="0" y="108"/>
                </a:lnTo>
                <a:lnTo>
                  <a:pt x="0" y="30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60" name="Freeform 125"/>
          <p:cNvSpPr>
            <a:spLocks/>
          </p:cNvSpPr>
          <p:nvPr/>
        </p:nvSpPr>
        <p:spPr bwMode="auto">
          <a:xfrm>
            <a:off x="3602038" y="2740025"/>
            <a:ext cx="160337" cy="212725"/>
          </a:xfrm>
          <a:custGeom>
            <a:avLst/>
            <a:gdLst>
              <a:gd name="T0" fmla="*/ 0 w 203"/>
              <a:gd name="T1" fmla="*/ 2147483647 h 270"/>
              <a:gd name="T2" fmla="*/ 2147483647 w 203"/>
              <a:gd name="T3" fmla="*/ 2147483647 h 270"/>
              <a:gd name="T4" fmla="*/ 2147483647 w 203"/>
              <a:gd name="T5" fmla="*/ 2147483647 h 270"/>
              <a:gd name="T6" fmla="*/ 2147483647 w 203"/>
              <a:gd name="T7" fmla="*/ 2147483647 h 270"/>
              <a:gd name="T8" fmla="*/ 2147483647 w 203"/>
              <a:gd name="T9" fmla="*/ 2147483647 h 270"/>
              <a:gd name="T10" fmla="*/ 2147483647 w 203"/>
              <a:gd name="T11" fmla="*/ 2147483647 h 270"/>
              <a:gd name="T12" fmla="*/ 2147483647 w 203"/>
              <a:gd name="T13" fmla="*/ 2147483647 h 270"/>
              <a:gd name="T14" fmla="*/ 2147483647 w 203"/>
              <a:gd name="T15" fmla="*/ 2147483647 h 270"/>
              <a:gd name="T16" fmla="*/ 2147483647 w 203"/>
              <a:gd name="T17" fmla="*/ 2147483647 h 270"/>
              <a:gd name="T18" fmla="*/ 2147483647 w 203"/>
              <a:gd name="T19" fmla="*/ 2147483647 h 270"/>
              <a:gd name="T20" fmla="*/ 2147483647 w 203"/>
              <a:gd name="T21" fmla="*/ 2147483647 h 270"/>
              <a:gd name="T22" fmla="*/ 2147483647 w 203"/>
              <a:gd name="T23" fmla="*/ 2147483647 h 270"/>
              <a:gd name="T24" fmla="*/ 2147483647 w 203"/>
              <a:gd name="T25" fmla="*/ 2147483647 h 270"/>
              <a:gd name="T26" fmla="*/ 2147483647 w 203"/>
              <a:gd name="T27" fmla="*/ 2147483647 h 270"/>
              <a:gd name="T28" fmla="*/ 2147483647 w 203"/>
              <a:gd name="T29" fmla="*/ 2147483647 h 270"/>
              <a:gd name="T30" fmla="*/ 2147483647 w 203"/>
              <a:gd name="T31" fmla="*/ 2147483647 h 270"/>
              <a:gd name="T32" fmla="*/ 2147483647 w 203"/>
              <a:gd name="T33" fmla="*/ 2147483647 h 270"/>
              <a:gd name="T34" fmla="*/ 2147483647 w 203"/>
              <a:gd name="T35" fmla="*/ 0 h 270"/>
              <a:gd name="T36" fmla="*/ 2147483647 w 203"/>
              <a:gd name="T37" fmla="*/ 0 h 270"/>
              <a:gd name="T38" fmla="*/ 2147483647 w 203"/>
              <a:gd name="T39" fmla="*/ 0 h 270"/>
              <a:gd name="T40" fmla="*/ 2147483647 w 203"/>
              <a:gd name="T41" fmla="*/ 2147483647 h 270"/>
              <a:gd name="T42" fmla="*/ 2147483647 w 203"/>
              <a:gd name="T43" fmla="*/ 2147483647 h 270"/>
              <a:gd name="T44" fmla="*/ 2147483647 w 203"/>
              <a:gd name="T45" fmla="*/ 2147483647 h 270"/>
              <a:gd name="T46" fmla="*/ 2147483647 w 203"/>
              <a:gd name="T47" fmla="*/ 2147483647 h 270"/>
              <a:gd name="T48" fmla="*/ 2147483647 w 203"/>
              <a:gd name="T49" fmla="*/ 2147483647 h 270"/>
              <a:gd name="T50" fmla="*/ 2147483647 w 203"/>
              <a:gd name="T51" fmla="*/ 2147483647 h 270"/>
              <a:gd name="T52" fmla="*/ 2147483647 w 203"/>
              <a:gd name="T53" fmla="*/ 2147483647 h 270"/>
              <a:gd name="T54" fmla="*/ 2147483647 w 203"/>
              <a:gd name="T55" fmla="*/ 2147483647 h 270"/>
              <a:gd name="T56" fmla="*/ 2147483647 w 203"/>
              <a:gd name="T57" fmla="*/ 2147483647 h 270"/>
              <a:gd name="T58" fmla="*/ 2147483647 w 203"/>
              <a:gd name="T59" fmla="*/ 2147483647 h 270"/>
              <a:gd name="T60" fmla="*/ 2147483647 w 203"/>
              <a:gd name="T61" fmla="*/ 2147483647 h 270"/>
              <a:gd name="T62" fmla="*/ 2147483647 w 203"/>
              <a:gd name="T63" fmla="*/ 2147483647 h 270"/>
              <a:gd name="T64" fmla="*/ 2147483647 w 203"/>
              <a:gd name="T65" fmla="*/ 2147483647 h 270"/>
              <a:gd name="T66" fmla="*/ 0 w 203"/>
              <a:gd name="T67" fmla="*/ 2147483647 h 270"/>
              <a:gd name="T68" fmla="*/ 0 w 203"/>
              <a:gd name="T69" fmla="*/ 2147483647 h 270"/>
              <a:gd name="T70" fmla="*/ 0 w 203"/>
              <a:gd name="T71" fmla="*/ 2147483647 h 270"/>
              <a:gd name="T72" fmla="*/ 0 w 203"/>
              <a:gd name="T73" fmla="*/ 2147483647 h 270"/>
              <a:gd name="T74" fmla="*/ 0 w 203"/>
              <a:gd name="T75" fmla="*/ 2147483647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3" h="270">
                <a:moveTo>
                  <a:pt x="0" y="270"/>
                </a:moveTo>
                <a:lnTo>
                  <a:pt x="203" y="270"/>
                </a:lnTo>
                <a:lnTo>
                  <a:pt x="203" y="112"/>
                </a:lnTo>
                <a:lnTo>
                  <a:pt x="202" y="100"/>
                </a:lnTo>
                <a:lnTo>
                  <a:pt x="201" y="89"/>
                </a:lnTo>
                <a:lnTo>
                  <a:pt x="199" y="79"/>
                </a:lnTo>
                <a:lnTo>
                  <a:pt x="195" y="68"/>
                </a:lnTo>
                <a:lnTo>
                  <a:pt x="190" y="58"/>
                </a:lnTo>
                <a:lnTo>
                  <a:pt x="186" y="49"/>
                </a:lnTo>
                <a:lnTo>
                  <a:pt x="180" y="40"/>
                </a:lnTo>
                <a:lnTo>
                  <a:pt x="173" y="33"/>
                </a:lnTo>
                <a:lnTo>
                  <a:pt x="166" y="26"/>
                </a:lnTo>
                <a:lnTo>
                  <a:pt x="158" y="20"/>
                </a:lnTo>
                <a:lnTo>
                  <a:pt x="150" y="13"/>
                </a:lnTo>
                <a:lnTo>
                  <a:pt x="140" y="9"/>
                </a:lnTo>
                <a:lnTo>
                  <a:pt x="131" y="6"/>
                </a:lnTo>
                <a:lnTo>
                  <a:pt x="122" y="3"/>
                </a:lnTo>
                <a:lnTo>
                  <a:pt x="111" y="0"/>
                </a:lnTo>
                <a:lnTo>
                  <a:pt x="102" y="0"/>
                </a:lnTo>
                <a:lnTo>
                  <a:pt x="91" y="0"/>
                </a:lnTo>
                <a:lnTo>
                  <a:pt x="81" y="3"/>
                </a:lnTo>
                <a:lnTo>
                  <a:pt x="71" y="6"/>
                </a:lnTo>
                <a:lnTo>
                  <a:pt x="62" y="9"/>
                </a:lnTo>
                <a:lnTo>
                  <a:pt x="53" y="13"/>
                </a:lnTo>
                <a:lnTo>
                  <a:pt x="45" y="20"/>
                </a:lnTo>
                <a:lnTo>
                  <a:pt x="36" y="26"/>
                </a:lnTo>
                <a:lnTo>
                  <a:pt x="29" y="33"/>
                </a:lnTo>
                <a:lnTo>
                  <a:pt x="22" y="40"/>
                </a:lnTo>
                <a:lnTo>
                  <a:pt x="17" y="49"/>
                </a:lnTo>
                <a:lnTo>
                  <a:pt x="12" y="58"/>
                </a:lnTo>
                <a:lnTo>
                  <a:pt x="7" y="68"/>
                </a:lnTo>
                <a:lnTo>
                  <a:pt x="4" y="79"/>
                </a:lnTo>
                <a:lnTo>
                  <a:pt x="1" y="89"/>
                </a:lnTo>
                <a:lnTo>
                  <a:pt x="0" y="100"/>
                </a:lnTo>
                <a:lnTo>
                  <a:pt x="0" y="112"/>
                </a:lnTo>
                <a:lnTo>
                  <a:pt x="0" y="270"/>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61" name="Freeform 126"/>
          <p:cNvSpPr>
            <a:spLocks/>
          </p:cNvSpPr>
          <p:nvPr/>
        </p:nvSpPr>
        <p:spPr bwMode="auto">
          <a:xfrm>
            <a:off x="3602038" y="2740025"/>
            <a:ext cx="160337" cy="212725"/>
          </a:xfrm>
          <a:custGeom>
            <a:avLst/>
            <a:gdLst>
              <a:gd name="T0" fmla="*/ 0 w 203"/>
              <a:gd name="T1" fmla="*/ 2147483647 h 270"/>
              <a:gd name="T2" fmla="*/ 2147483647 w 203"/>
              <a:gd name="T3" fmla="*/ 2147483647 h 270"/>
              <a:gd name="T4" fmla="*/ 2147483647 w 203"/>
              <a:gd name="T5" fmla="*/ 2147483647 h 270"/>
              <a:gd name="T6" fmla="*/ 2147483647 w 203"/>
              <a:gd name="T7" fmla="*/ 2147483647 h 270"/>
              <a:gd name="T8" fmla="*/ 2147483647 w 203"/>
              <a:gd name="T9" fmla="*/ 2147483647 h 270"/>
              <a:gd name="T10" fmla="*/ 2147483647 w 203"/>
              <a:gd name="T11" fmla="*/ 2147483647 h 270"/>
              <a:gd name="T12" fmla="*/ 2147483647 w 203"/>
              <a:gd name="T13" fmla="*/ 2147483647 h 270"/>
              <a:gd name="T14" fmla="*/ 2147483647 w 203"/>
              <a:gd name="T15" fmla="*/ 2147483647 h 270"/>
              <a:gd name="T16" fmla="*/ 2147483647 w 203"/>
              <a:gd name="T17" fmla="*/ 2147483647 h 270"/>
              <a:gd name="T18" fmla="*/ 2147483647 w 203"/>
              <a:gd name="T19" fmla="*/ 2147483647 h 270"/>
              <a:gd name="T20" fmla="*/ 2147483647 w 203"/>
              <a:gd name="T21" fmla="*/ 2147483647 h 270"/>
              <a:gd name="T22" fmla="*/ 2147483647 w 203"/>
              <a:gd name="T23" fmla="*/ 2147483647 h 270"/>
              <a:gd name="T24" fmla="*/ 2147483647 w 203"/>
              <a:gd name="T25" fmla="*/ 2147483647 h 270"/>
              <a:gd name="T26" fmla="*/ 2147483647 w 203"/>
              <a:gd name="T27" fmla="*/ 2147483647 h 270"/>
              <a:gd name="T28" fmla="*/ 2147483647 w 203"/>
              <a:gd name="T29" fmla="*/ 2147483647 h 270"/>
              <a:gd name="T30" fmla="*/ 2147483647 w 203"/>
              <a:gd name="T31" fmla="*/ 2147483647 h 270"/>
              <a:gd name="T32" fmla="*/ 2147483647 w 203"/>
              <a:gd name="T33" fmla="*/ 2147483647 h 270"/>
              <a:gd name="T34" fmla="*/ 2147483647 w 203"/>
              <a:gd name="T35" fmla="*/ 0 h 270"/>
              <a:gd name="T36" fmla="*/ 2147483647 w 203"/>
              <a:gd name="T37" fmla="*/ 0 h 270"/>
              <a:gd name="T38" fmla="*/ 2147483647 w 203"/>
              <a:gd name="T39" fmla="*/ 0 h 270"/>
              <a:gd name="T40" fmla="*/ 2147483647 w 203"/>
              <a:gd name="T41" fmla="*/ 2147483647 h 270"/>
              <a:gd name="T42" fmla="*/ 2147483647 w 203"/>
              <a:gd name="T43" fmla="*/ 2147483647 h 270"/>
              <a:gd name="T44" fmla="*/ 2147483647 w 203"/>
              <a:gd name="T45" fmla="*/ 2147483647 h 270"/>
              <a:gd name="T46" fmla="*/ 2147483647 w 203"/>
              <a:gd name="T47" fmla="*/ 2147483647 h 270"/>
              <a:gd name="T48" fmla="*/ 2147483647 w 203"/>
              <a:gd name="T49" fmla="*/ 2147483647 h 270"/>
              <a:gd name="T50" fmla="*/ 2147483647 w 203"/>
              <a:gd name="T51" fmla="*/ 2147483647 h 270"/>
              <a:gd name="T52" fmla="*/ 2147483647 w 203"/>
              <a:gd name="T53" fmla="*/ 2147483647 h 270"/>
              <a:gd name="T54" fmla="*/ 2147483647 w 203"/>
              <a:gd name="T55" fmla="*/ 2147483647 h 270"/>
              <a:gd name="T56" fmla="*/ 2147483647 w 203"/>
              <a:gd name="T57" fmla="*/ 2147483647 h 270"/>
              <a:gd name="T58" fmla="*/ 2147483647 w 203"/>
              <a:gd name="T59" fmla="*/ 2147483647 h 270"/>
              <a:gd name="T60" fmla="*/ 2147483647 w 203"/>
              <a:gd name="T61" fmla="*/ 2147483647 h 270"/>
              <a:gd name="T62" fmla="*/ 2147483647 w 203"/>
              <a:gd name="T63" fmla="*/ 2147483647 h 270"/>
              <a:gd name="T64" fmla="*/ 2147483647 w 203"/>
              <a:gd name="T65" fmla="*/ 2147483647 h 270"/>
              <a:gd name="T66" fmla="*/ 0 w 203"/>
              <a:gd name="T67" fmla="*/ 2147483647 h 270"/>
              <a:gd name="T68" fmla="*/ 0 w 203"/>
              <a:gd name="T69" fmla="*/ 2147483647 h 270"/>
              <a:gd name="T70" fmla="*/ 0 w 203"/>
              <a:gd name="T71" fmla="*/ 2147483647 h 270"/>
              <a:gd name="T72" fmla="*/ 0 w 203"/>
              <a:gd name="T73" fmla="*/ 2147483647 h 270"/>
              <a:gd name="T74" fmla="*/ 0 w 203"/>
              <a:gd name="T75" fmla="*/ 2147483647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3" h="270">
                <a:moveTo>
                  <a:pt x="0" y="270"/>
                </a:moveTo>
                <a:lnTo>
                  <a:pt x="203" y="270"/>
                </a:lnTo>
                <a:lnTo>
                  <a:pt x="203" y="112"/>
                </a:lnTo>
                <a:lnTo>
                  <a:pt x="202" y="100"/>
                </a:lnTo>
                <a:lnTo>
                  <a:pt x="201" y="89"/>
                </a:lnTo>
                <a:lnTo>
                  <a:pt x="199" y="79"/>
                </a:lnTo>
                <a:lnTo>
                  <a:pt x="195" y="68"/>
                </a:lnTo>
                <a:lnTo>
                  <a:pt x="190" y="58"/>
                </a:lnTo>
                <a:lnTo>
                  <a:pt x="186" y="49"/>
                </a:lnTo>
                <a:lnTo>
                  <a:pt x="180" y="40"/>
                </a:lnTo>
                <a:lnTo>
                  <a:pt x="173" y="33"/>
                </a:lnTo>
                <a:lnTo>
                  <a:pt x="166" y="26"/>
                </a:lnTo>
                <a:lnTo>
                  <a:pt x="158" y="20"/>
                </a:lnTo>
                <a:lnTo>
                  <a:pt x="150" y="13"/>
                </a:lnTo>
                <a:lnTo>
                  <a:pt x="140" y="9"/>
                </a:lnTo>
                <a:lnTo>
                  <a:pt x="131" y="6"/>
                </a:lnTo>
                <a:lnTo>
                  <a:pt x="122" y="3"/>
                </a:lnTo>
                <a:lnTo>
                  <a:pt x="111" y="0"/>
                </a:lnTo>
                <a:lnTo>
                  <a:pt x="102" y="0"/>
                </a:lnTo>
                <a:lnTo>
                  <a:pt x="91" y="0"/>
                </a:lnTo>
                <a:lnTo>
                  <a:pt x="81" y="3"/>
                </a:lnTo>
                <a:lnTo>
                  <a:pt x="71" y="6"/>
                </a:lnTo>
                <a:lnTo>
                  <a:pt x="62" y="9"/>
                </a:lnTo>
                <a:lnTo>
                  <a:pt x="53" y="13"/>
                </a:lnTo>
                <a:lnTo>
                  <a:pt x="45" y="20"/>
                </a:lnTo>
                <a:lnTo>
                  <a:pt x="36" y="26"/>
                </a:lnTo>
                <a:lnTo>
                  <a:pt x="29" y="33"/>
                </a:lnTo>
                <a:lnTo>
                  <a:pt x="22" y="40"/>
                </a:lnTo>
                <a:lnTo>
                  <a:pt x="17" y="49"/>
                </a:lnTo>
                <a:lnTo>
                  <a:pt x="12" y="58"/>
                </a:lnTo>
                <a:lnTo>
                  <a:pt x="7" y="68"/>
                </a:lnTo>
                <a:lnTo>
                  <a:pt x="4" y="79"/>
                </a:lnTo>
                <a:lnTo>
                  <a:pt x="1" y="89"/>
                </a:lnTo>
                <a:lnTo>
                  <a:pt x="0" y="100"/>
                </a:lnTo>
                <a:lnTo>
                  <a:pt x="0" y="112"/>
                </a:lnTo>
                <a:lnTo>
                  <a:pt x="0" y="27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62" name="Rectangle 127"/>
          <p:cNvSpPr>
            <a:spLocks noChangeArrowheads="1"/>
          </p:cNvSpPr>
          <p:nvPr/>
        </p:nvSpPr>
        <p:spPr bwMode="auto">
          <a:xfrm>
            <a:off x="3294063" y="3022600"/>
            <a:ext cx="93503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1-2 hr, regular batches</a:t>
            </a:r>
            <a:endParaRPr kumimoji="1" lang="en-US" sz="3200">
              <a:solidFill>
                <a:schemeClr val="tx2"/>
              </a:solidFill>
            </a:endParaRPr>
          </a:p>
        </p:txBody>
      </p:sp>
      <p:sp>
        <p:nvSpPr>
          <p:cNvPr id="83063" name="Line 128"/>
          <p:cNvSpPr>
            <a:spLocks noChangeShapeType="1"/>
          </p:cNvSpPr>
          <p:nvPr/>
        </p:nvSpPr>
        <p:spPr bwMode="auto">
          <a:xfrm flipV="1">
            <a:off x="3751263" y="3597275"/>
            <a:ext cx="258762" cy="1111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64" name="Freeform 129"/>
          <p:cNvSpPr>
            <a:spLocks/>
          </p:cNvSpPr>
          <p:nvPr/>
        </p:nvSpPr>
        <p:spPr bwMode="auto">
          <a:xfrm>
            <a:off x="3984625" y="3557588"/>
            <a:ext cx="95250" cy="87312"/>
          </a:xfrm>
          <a:custGeom>
            <a:avLst/>
            <a:gdLst>
              <a:gd name="T0" fmla="*/ 0 w 121"/>
              <a:gd name="T1" fmla="*/ 0 h 112"/>
              <a:gd name="T2" fmla="*/ 2147483647 w 121"/>
              <a:gd name="T3" fmla="*/ 2147483647 h 112"/>
              <a:gd name="T4" fmla="*/ 2147483647 w 121"/>
              <a:gd name="T5" fmla="*/ 2147483647 h 112"/>
              <a:gd name="T6" fmla="*/ 0 w 121"/>
              <a:gd name="T7" fmla="*/ 0 h 1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 h="112">
                <a:moveTo>
                  <a:pt x="0" y="0"/>
                </a:moveTo>
                <a:lnTo>
                  <a:pt x="121" y="12"/>
                </a:lnTo>
                <a:lnTo>
                  <a:pt x="39" y="11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65" name="Line 130"/>
          <p:cNvSpPr>
            <a:spLocks noChangeShapeType="1"/>
          </p:cNvSpPr>
          <p:nvPr/>
        </p:nvSpPr>
        <p:spPr bwMode="auto">
          <a:xfrm flipV="1">
            <a:off x="3751263" y="4411663"/>
            <a:ext cx="304800" cy="10477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66" name="Freeform 131"/>
          <p:cNvSpPr>
            <a:spLocks/>
          </p:cNvSpPr>
          <p:nvPr/>
        </p:nvSpPr>
        <p:spPr bwMode="auto">
          <a:xfrm>
            <a:off x="4032250" y="4368800"/>
            <a:ext cx="95250" cy="92075"/>
          </a:xfrm>
          <a:custGeom>
            <a:avLst/>
            <a:gdLst>
              <a:gd name="T0" fmla="*/ 0 w 120"/>
              <a:gd name="T1" fmla="*/ 0 h 115"/>
              <a:gd name="T2" fmla="*/ 2147483647 w 120"/>
              <a:gd name="T3" fmla="*/ 2147483647 h 115"/>
              <a:gd name="T4" fmla="*/ 2147483647 w 120"/>
              <a:gd name="T5" fmla="*/ 2147483647 h 115"/>
              <a:gd name="T6" fmla="*/ 0 w 120"/>
              <a:gd name="T7" fmla="*/ 0 h 1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 h="115">
                <a:moveTo>
                  <a:pt x="0" y="0"/>
                </a:moveTo>
                <a:lnTo>
                  <a:pt x="120" y="21"/>
                </a:lnTo>
                <a:lnTo>
                  <a:pt x="33" y="11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67" name="Rectangle 132"/>
          <p:cNvSpPr>
            <a:spLocks noChangeArrowheads="1"/>
          </p:cNvSpPr>
          <p:nvPr/>
        </p:nvSpPr>
        <p:spPr bwMode="auto">
          <a:xfrm>
            <a:off x="5637213" y="1908175"/>
            <a:ext cx="752475" cy="412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68" name="Rectangle 133"/>
          <p:cNvSpPr>
            <a:spLocks noChangeArrowheads="1"/>
          </p:cNvSpPr>
          <p:nvPr/>
        </p:nvSpPr>
        <p:spPr bwMode="auto">
          <a:xfrm>
            <a:off x="5637213" y="1908175"/>
            <a:ext cx="752475" cy="4127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69" name="Rectangle 134"/>
          <p:cNvSpPr>
            <a:spLocks noChangeArrowheads="1"/>
          </p:cNvSpPr>
          <p:nvPr/>
        </p:nvSpPr>
        <p:spPr bwMode="auto">
          <a:xfrm>
            <a:off x="6272213" y="1933575"/>
            <a:ext cx="68262" cy="90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70" name="Rectangle 135"/>
          <p:cNvSpPr>
            <a:spLocks noChangeArrowheads="1"/>
          </p:cNvSpPr>
          <p:nvPr/>
        </p:nvSpPr>
        <p:spPr bwMode="auto">
          <a:xfrm>
            <a:off x="6272213" y="1933575"/>
            <a:ext cx="68262" cy="904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1" name="Freeform 136"/>
          <p:cNvSpPr>
            <a:spLocks/>
          </p:cNvSpPr>
          <p:nvPr/>
        </p:nvSpPr>
        <p:spPr bwMode="auto">
          <a:xfrm>
            <a:off x="6196013" y="1944688"/>
            <a:ext cx="155575" cy="23812"/>
          </a:xfrm>
          <a:custGeom>
            <a:avLst/>
            <a:gdLst>
              <a:gd name="T0" fmla="*/ 0 w 197"/>
              <a:gd name="T1" fmla="*/ 2147483647 h 30"/>
              <a:gd name="T2" fmla="*/ 2147483647 w 197"/>
              <a:gd name="T3" fmla="*/ 2147483647 h 30"/>
              <a:gd name="T4" fmla="*/ 2147483647 w 197"/>
              <a:gd name="T5" fmla="*/ 2147483647 h 30"/>
              <a:gd name="T6" fmla="*/ 2147483647 w 197"/>
              <a:gd name="T7" fmla="*/ 2147483647 h 30"/>
              <a:gd name="T8" fmla="*/ 2147483647 w 197"/>
              <a:gd name="T9" fmla="*/ 2147483647 h 30"/>
              <a:gd name="T10" fmla="*/ 2147483647 w 197"/>
              <a:gd name="T11" fmla="*/ 2147483647 h 30"/>
              <a:gd name="T12" fmla="*/ 2147483647 w 197"/>
              <a:gd name="T13" fmla="*/ 0 h 30"/>
              <a:gd name="T14" fmla="*/ 2147483647 w 197"/>
              <a:gd name="T15" fmla="*/ 0 h 30"/>
              <a:gd name="T16" fmla="*/ 2147483647 w 197"/>
              <a:gd name="T17" fmla="*/ 2147483647 h 30"/>
              <a:gd name="T18" fmla="*/ 2147483647 w 197"/>
              <a:gd name="T19" fmla="*/ 2147483647 h 30"/>
              <a:gd name="T20" fmla="*/ 2147483647 w 197"/>
              <a:gd name="T21" fmla="*/ 2147483647 h 30"/>
              <a:gd name="T22" fmla="*/ 2147483647 w 197"/>
              <a:gd name="T23" fmla="*/ 2147483647 h 30"/>
              <a:gd name="T24" fmla="*/ 2147483647 w 197"/>
              <a:gd name="T25" fmla="*/ 2147483647 h 30"/>
              <a:gd name="T26" fmla="*/ 2147483647 w 197"/>
              <a:gd name="T27" fmla="*/ 2147483647 h 30"/>
              <a:gd name="T28" fmla="*/ 2147483647 w 197"/>
              <a:gd name="T29" fmla="*/ 2147483647 h 30"/>
              <a:gd name="T30" fmla="*/ 2147483647 w 197"/>
              <a:gd name="T31" fmla="*/ 2147483647 h 30"/>
              <a:gd name="T32" fmla="*/ 2147483647 w 197"/>
              <a:gd name="T33" fmla="*/ 2147483647 h 30"/>
              <a:gd name="T34" fmla="*/ 2147483647 w 197"/>
              <a:gd name="T35" fmla="*/ 2147483647 h 30"/>
              <a:gd name="T36" fmla="*/ 2147483647 w 197"/>
              <a:gd name="T37" fmla="*/ 2147483647 h 30"/>
              <a:gd name="T38" fmla="*/ 2147483647 w 197"/>
              <a:gd name="T39" fmla="*/ 2147483647 h 30"/>
              <a:gd name="T40" fmla="*/ 2147483647 w 197"/>
              <a:gd name="T41" fmla="*/ 2147483647 h 30"/>
              <a:gd name="T42" fmla="*/ 2147483647 w 197"/>
              <a:gd name="T43" fmla="*/ 2147483647 h 30"/>
              <a:gd name="T44" fmla="*/ 2147483647 w 197"/>
              <a:gd name="T45" fmla="*/ 2147483647 h 30"/>
              <a:gd name="T46" fmla="*/ 2147483647 w 197"/>
              <a:gd name="T47" fmla="*/ 2147483647 h 30"/>
              <a:gd name="T48" fmla="*/ 2147483647 w 197"/>
              <a:gd name="T49" fmla="*/ 2147483647 h 30"/>
              <a:gd name="T50" fmla="*/ 2147483647 w 197"/>
              <a:gd name="T51" fmla="*/ 2147483647 h 30"/>
              <a:gd name="T52" fmla="*/ 2147483647 w 197"/>
              <a:gd name="T53" fmla="*/ 2147483647 h 30"/>
              <a:gd name="T54" fmla="*/ 2147483647 w 197"/>
              <a:gd name="T55" fmla="*/ 2147483647 h 30"/>
              <a:gd name="T56" fmla="*/ 2147483647 w 197"/>
              <a:gd name="T57" fmla="*/ 2147483647 h 30"/>
              <a:gd name="T58" fmla="*/ 2147483647 w 197"/>
              <a:gd name="T59" fmla="*/ 2147483647 h 30"/>
              <a:gd name="T60" fmla="*/ 2147483647 w 197"/>
              <a:gd name="T61" fmla="*/ 2147483647 h 30"/>
              <a:gd name="T62" fmla="*/ 2147483647 w 197"/>
              <a:gd name="T63" fmla="*/ 2147483647 h 30"/>
              <a:gd name="T64" fmla="*/ 2147483647 w 197"/>
              <a:gd name="T65" fmla="*/ 2147483647 h 30"/>
              <a:gd name="T66" fmla="*/ 2147483647 w 197"/>
              <a:gd name="T67" fmla="*/ 2147483647 h 30"/>
              <a:gd name="T68" fmla="*/ 2147483647 w 197"/>
              <a:gd name="T69" fmla="*/ 2147483647 h 30"/>
              <a:gd name="T70" fmla="*/ 2147483647 w 197"/>
              <a:gd name="T71" fmla="*/ 2147483647 h 30"/>
              <a:gd name="T72" fmla="*/ 2147483647 w 197"/>
              <a:gd name="T73" fmla="*/ 0 h 30"/>
              <a:gd name="T74" fmla="*/ 2147483647 w 197"/>
              <a:gd name="T75" fmla="*/ 0 h 30"/>
              <a:gd name="T76" fmla="*/ 2147483647 w 197"/>
              <a:gd name="T77" fmla="*/ 2147483647 h 30"/>
              <a:gd name="T78" fmla="*/ 2147483647 w 197"/>
              <a:gd name="T79" fmla="*/ 2147483647 h 30"/>
              <a:gd name="T80" fmla="*/ 2147483647 w 197"/>
              <a:gd name="T81" fmla="*/ 2147483647 h 30"/>
              <a:gd name="T82" fmla="*/ 2147483647 w 197"/>
              <a:gd name="T83" fmla="*/ 2147483647 h 30"/>
              <a:gd name="T84" fmla="*/ 2147483647 w 197"/>
              <a:gd name="T85" fmla="*/ 2147483647 h 30"/>
              <a:gd name="T86" fmla="*/ 2147483647 w 197"/>
              <a:gd name="T87" fmla="*/ 2147483647 h 30"/>
              <a:gd name="T88" fmla="*/ 2147483647 w 197"/>
              <a:gd name="T89" fmla="*/ 2147483647 h 30"/>
              <a:gd name="T90" fmla="*/ 2147483647 w 197"/>
              <a:gd name="T91" fmla="*/ 2147483647 h 30"/>
              <a:gd name="T92" fmla="*/ 2147483647 w 197"/>
              <a:gd name="T93" fmla="*/ 2147483647 h 30"/>
              <a:gd name="T94" fmla="*/ 2147483647 w 197"/>
              <a:gd name="T95" fmla="*/ 2147483647 h 30"/>
              <a:gd name="T96" fmla="*/ 2147483647 w 197"/>
              <a:gd name="T97" fmla="*/ 2147483647 h 30"/>
              <a:gd name="T98" fmla="*/ 2147483647 w 197"/>
              <a:gd name="T99" fmla="*/ 2147483647 h 30"/>
              <a:gd name="T100" fmla="*/ 2147483647 w 197"/>
              <a:gd name="T101" fmla="*/ 2147483647 h 30"/>
              <a:gd name="T102" fmla="*/ 2147483647 w 197"/>
              <a:gd name="T103" fmla="*/ 2147483647 h 30"/>
              <a:gd name="T104" fmla="*/ 2147483647 w 197"/>
              <a:gd name="T105" fmla="*/ 2147483647 h 30"/>
              <a:gd name="T106" fmla="*/ 2147483647 w 197"/>
              <a:gd name="T107" fmla="*/ 2147483647 h 30"/>
              <a:gd name="T108" fmla="*/ 2147483647 w 197"/>
              <a:gd name="T109" fmla="*/ 2147483647 h 30"/>
              <a:gd name="T110" fmla="*/ 2147483647 w 197"/>
              <a:gd name="T111" fmla="*/ 2147483647 h 30"/>
              <a:gd name="T112" fmla="*/ 2147483647 w 197"/>
              <a:gd name="T113" fmla="*/ 2147483647 h 30"/>
              <a:gd name="T114" fmla="*/ 2147483647 w 197"/>
              <a:gd name="T115" fmla="*/ 2147483647 h 30"/>
              <a:gd name="T116" fmla="*/ 2147483647 w 197"/>
              <a:gd name="T117" fmla="*/ 2147483647 h 30"/>
              <a:gd name="T118" fmla="*/ 2147483647 w 197"/>
              <a:gd name="T119" fmla="*/ 2147483647 h 30"/>
              <a:gd name="T120" fmla="*/ 2147483647 w 197"/>
              <a:gd name="T121" fmla="*/ 2147483647 h 3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30">
                <a:moveTo>
                  <a:pt x="0" y="16"/>
                </a:moveTo>
                <a:lnTo>
                  <a:pt x="5" y="9"/>
                </a:lnTo>
                <a:lnTo>
                  <a:pt x="10" y="5"/>
                </a:lnTo>
                <a:lnTo>
                  <a:pt x="14" y="3"/>
                </a:lnTo>
                <a:lnTo>
                  <a:pt x="18" y="2"/>
                </a:lnTo>
                <a:lnTo>
                  <a:pt x="20" y="2"/>
                </a:lnTo>
                <a:lnTo>
                  <a:pt x="24" y="0"/>
                </a:lnTo>
                <a:lnTo>
                  <a:pt x="26" y="0"/>
                </a:lnTo>
                <a:lnTo>
                  <a:pt x="30" y="2"/>
                </a:lnTo>
                <a:lnTo>
                  <a:pt x="32" y="2"/>
                </a:lnTo>
                <a:lnTo>
                  <a:pt x="35" y="3"/>
                </a:lnTo>
                <a:lnTo>
                  <a:pt x="38" y="4"/>
                </a:lnTo>
                <a:lnTo>
                  <a:pt x="41" y="5"/>
                </a:lnTo>
                <a:lnTo>
                  <a:pt x="44" y="8"/>
                </a:lnTo>
                <a:lnTo>
                  <a:pt x="47" y="12"/>
                </a:lnTo>
                <a:lnTo>
                  <a:pt x="49" y="16"/>
                </a:lnTo>
                <a:lnTo>
                  <a:pt x="54" y="21"/>
                </a:lnTo>
                <a:lnTo>
                  <a:pt x="59" y="25"/>
                </a:lnTo>
                <a:lnTo>
                  <a:pt x="63" y="27"/>
                </a:lnTo>
                <a:lnTo>
                  <a:pt x="67" y="29"/>
                </a:lnTo>
                <a:lnTo>
                  <a:pt x="69" y="29"/>
                </a:lnTo>
                <a:lnTo>
                  <a:pt x="73" y="30"/>
                </a:lnTo>
                <a:lnTo>
                  <a:pt x="75" y="30"/>
                </a:lnTo>
                <a:lnTo>
                  <a:pt x="79" y="29"/>
                </a:lnTo>
                <a:lnTo>
                  <a:pt x="82" y="29"/>
                </a:lnTo>
                <a:lnTo>
                  <a:pt x="84" y="27"/>
                </a:lnTo>
                <a:lnTo>
                  <a:pt x="87" y="26"/>
                </a:lnTo>
                <a:lnTo>
                  <a:pt x="90" y="25"/>
                </a:lnTo>
                <a:lnTo>
                  <a:pt x="93" y="22"/>
                </a:lnTo>
                <a:lnTo>
                  <a:pt x="96" y="20"/>
                </a:lnTo>
                <a:lnTo>
                  <a:pt x="98" y="16"/>
                </a:lnTo>
                <a:lnTo>
                  <a:pt x="103" y="9"/>
                </a:lnTo>
                <a:lnTo>
                  <a:pt x="108" y="5"/>
                </a:lnTo>
                <a:lnTo>
                  <a:pt x="114" y="3"/>
                </a:lnTo>
                <a:lnTo>
                  <a:pt x="116" y="2"/>
                </a:lnTo>
                <a:lnTo>
                  <a:pt x="119" y="2"/>
                </a:lnTo>
                <a:lnTo>
                  <a:pt x="122" y="0"/>
                </a:lnTo>
                <a:lnTo>
                  <a:pt x="125" y="0"/>
                </a:lnTo>
                <a:lnTo>
                  <a:pt x="128" y="2"/>
                </a:lnTo>
                <a:lnTo>
                  <a:pt x="131" y="2"/>
                </a:lnTo>
                <a:lnTo>
                  <a:pt x="133" y="3"/>
                </a:lnTo>
                <a:lnTo>
                  <a:pt x="136" y="4"/>
                </a:lnTo>
                <a:lnTo>
                  <a:pt x="139" y="5"/>
                </a:lnTo>
                <a:lnTo>
                  <a:pt x="142" y="8"/>
                </a:lnTo>
                <a:lnTo>
                  <a:pt x="145" y="12"/>
                </a:lnTo>
                <a:lnTo>
                  <a:pt x="149" y="16"/>
                </a:lnTo>
                <a:lnTo>
                  <a:pt x="152" y="21"/>
                </a:lnTo>
                <a:lnTo>
                  <a:pt x="157" y="25"/>
                </a:lnTo>
                <a:lnTo>
                  <a:pt x="162" y="27"/>
                </a:lnTo>
                <a:lnTo>
                  <a:pt x="165" y="29"/>
                </a:lnTo>
                <a:lnTo>
                  <a:pt x="168" y="29"/>
                </a:lnTo>
                <a:lnTo>
                  <a:pt x="171" y="30"/>
                </a:lnTo>
                <a:lnTo>
                  <a:pt x="174" y="30"/>
                </a:lnTo>
                <a:lnTo>
                  <a:pt x="176" y="29"/>
                </a:lnTo>
                <a:lnTo>
                  <a:pt x="180" y="29"/>
                </a:lnTo>
                <a:lnTo>
                  <a:pt x="182" y="27"/>
                </a:lnTo>
                <a:lnTo>
                  <a:pt x="186" y="26"/>
                </a:lnTo>
                <a:lnTo>
                  <a:pt x="188" y="25"/>
                </a:lnTo>
                <a:lnTo>
                  <a:pt x="190" y="22"/>
                </a:lnTo>
                <a:lnTo>
                  <a:pt x="194" y="20"/>
                </a:lnTo>
                <a:lnTo>
                  <a:pt x="197" y="1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2" name="Freeform 137"/>
          <p:cNvSpPr>
            <a:spLocks/>
          </p:cNvSpPr>
          <p:nvPr/>
        </p:nvSpPr>
        <p:spPr bwMode="auto">
          <a:xfrm>
            <a:off x="6196013" y="1968500"/>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0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0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2147483647 w 197"/>
              <a:gd name="T123" fmla="*/ 2147483647 h 28"/>
              <a:gd name="T124" fmla="*/ 2147483647 w 197"/>
              <a:gd name="T125" fmla="*/ 2147483647 h 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7" h="28">
                <a:moveTo>
                  <a:pt x="0" y="14"/>
                </a:moveTo>
                <a:lnTo>
                  <a:pt x="5" y="9"/>
                </a:lnTo>
                <a:lnTo>
                  <a:pt x="10" y="4"/>
                </a:lnTo>
                <a:lnTo>
                  <a:pt x="14" y="1"/>
                </a:lnTo>
                <a:lnTo>
                  <a:pt x="18" y="0"/>
                </a:lnTo>
                <a:lnTo>
                  <a:pt x="20" y="0"/>
                </a:lnTo>
                <a:lnTo>
                  <a:pt x="24" y="0"/>
                </a:lnTo>
                <a:lnTo>
                  <a:pt x="26" y="0"/>
                </a:lnTo>
                <a:lnTo>
                  <a:pt x="30" y="0"/>
                </a:lnTo>
                <a:lnTo>
                  <a:pt x="32" y="1"/>
                </a:lnTo>
                <a:lnTo>
                  <a:pt x="35" y="1"/>
                </a:lnTo>
                <a:lnTo>
                  <a:pt x="38" y="2"/>
                </a:lnTo>
                <a:lnTo>
                  <a:pt x="41" y="5"/>
                </a:lnTo>
                <a:lnTo>
                  <a:pt x="44" y="6"/>
                </a:lnTo>
                <a:lnTo>
                  <a:pt x="47" y="10"/>
                </a:lnTo>
                <a:lnTo>
                  <a:pt x="49" y="14"/>
                </a:lnTo>
                <a:lnTo>
                  <a:pt x="54" y="19"/>
                </a:lnTo>
                <a:lnTo>
                  <a:pt x="59" y="23"/>
                </a:lnTo>
                <a:lnTo>
                  <a:pt x="63" y="26"/>
                </a:lnTo>
                <a:lnTo>
                  <a:pt x="67" y="27"/>
                </a:lnTo>
                <a:lnTo>
                  <a:pt x="69" y="28"/>
                </a:lnTo>
                <a:lnTo>
                  <a:pt x="73" y="28"/>
                </a:lnTo>
                <a:lnTo>
                  <a:pt x="75" y="28"/>
                </a:lnTo>
                <a:lnTo>
                  <a:pt x="79" y="28"/>
                </a:lnTo>
                <a:lnTo>
                  <a:pt x="82" y="27"/>
                </a:lnTo>
                <a:lnTo>
                  <a:pt x="84" y="26"/>
                </a:lnTo>
                <a:lnTo>
                  <a:pt x="87" y="24"/>
                </a:lnTo>
                <a:lnTo>
                  <a:pt x="90" y="23"/>
                </a:lnTo>
                <a:lnTo>
                  <a:pt x="93" y="20"/>
                </a:lnTo>
                <a:lnTo>
                  <a:pt x="96" y="18"/>
                </a:lnTo>
                <a:lnTo>
                  <a:pt x="98" y="14"/>
                </a:lnTo>
                <a:lnTo>
                  <a:pt x="103" y="9"/>
                </a:lnTo>
                <a:lnTo>
                  <a:pt x="108" y="4"/>
                </a:lnTo>
                <a:lnTo>
                  <a:pt x="114" y="1"/>
                </a:lnTo>
                <a:lnTo>
                  <a:pt x="116" y="0"/>
                </a:lnTo>
                <a:lnTo>
                  <a:pt x="119" y="0"/>
                </a:lnTo>
                <a:lnTo>
                  <a:pt x="122" y="0"/>
                </a:lnTo>
                <a:lnTo>
                  <a:pt x="125" y="0"/>
                </a:lnTo>
                <a:lnTo>
                  <a:pt x="128" y="0"/>
                </a:lnTo>
                <a:lnTo>
                  <a:pt x="131" y="1"/>
                </a:lnTo>
                <a:lnTo>
                  <a:pt x="133" y="1"/>
                </a:lnTo>
                <a:lnTo>
                  <a:pt x="136" y="2"/>
                </a:lnTo>
                <a:lnTo>
                  <a:pt x="139" y="5"/>
                </a:lnTo>
                <a:lnTo>
                  <a:pt x="142" y="6"/>
                </a:lnTo>
                <a:lnTo>
                  <a:pt x="145" y="10"/>
                </a:lnTo>
                <a:lnTo>
                  <a:pt x="149" y="14"/>
                </a:lnTo>
                <a:lnTo>
                  <a:pt x="152" y="19"/>
                </a:lnTo>
                <a:lnTo>
                  <a:pt x="157" y="23"/>
                </a:lnTo>
                <a:lnTo>
                  <a:pt x="162" y="26"/>
                </a:lnTo>
                <a:lnTo>
                  <a:pt x="165" y="27"/>
                </a:lnTo>
                <a:lnTo>
                  <a:pt x="168" y="28"/>
                </a:lnTo>
                <a:lnTo>
                  <a:pt x="171" y="28"/>
                </a:lnTo>
                <a:lnTo>
                  <a:pt x="174" y="28"/>
                </a:lnTo>
                <a:lnTo>
                  <a:pt x="176" y="28"/>
                </a:lnTo>
                <a:lnTo>
                  <a:pt x="180" y="27"/>
                </a:lnTo>
                <a:lnTo>
                  <a:pt x="182" y="26"/>
                </a:lnTo>
                <a:lnTo>
                  <a:pt x="186" y="24"/>
                </a:lnTo>
                <a:lnTo>
                  <a:pt x="188" y="23"/>
                </a:lnTo>
                <a:lnTo>
                  <a:pt x="190" y="20"/>
                </a:lnTo>
                <a:lnTo>
                  <a:pt x="194"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3" name="Freeform 138"/>
          <p:cNvSpPr>
            <a:spLocks/>
          </p:cNvSpPr>
          <p:nvPr/>
        </p:nvSpPr>
        <p:spPr bwMode="auto">
          <a:xfrm>
            <a:off x="6196013" y="1990725"/>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2147483647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2147483647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8">
                <a:moveTo>
                  <a:pt x="0" y="14"/>
                </a:moveTo>
                <a:lnTo>
                  <a:pt x="5" y="9"/>
                </a:lnTo>
                <a:lnTo>
                  <a:pt x="10" y="5"/>
                </a:lnTo>
                <a:lnTo>
                  <a:pt x="14" y="1"/>
                </a:lnTo>
                <a:lnTo>
                  <a:pt x="18" y="1"/>
                </a:lnTo>
                <a:lnTo>
                  <a:pt x="20" y="0"/>
                </a:lnTo>
                <a:lnTo>
                  <a:pt x="24" y="0"/>
                </a:lnTo>
                <a:lnTo>
                  <a:pt x="26" y="0"/>
                </a:lnTo>
                <a:lnTo>
                  <a:pt x="30" y="0"/>
                </a:lnTo>
                <a:lnTo>
                  <a:pt x="32" y="1"/>
                </a:lnTo>
                <a:lnTo>
                  <a:pt x="35" y="3"/>
                </a:lnTo>
                <a:lnTo>
                  <a:pt x="38" y="4"/>
                </a:lnTo>
                <a:lnTo>
                  <a:pt x="41" y="5"/>
                </a:lnTo>
                <a:lnTo>
                  <a:pt x="44" y="8"/>
                </a:lnTo>
                <a:lnTo>
                  <a:pt x="47" y="10"/>
                </a:lnTo>
                <a:lnTo>
                  <a:pt x="49" y="14"/>
                </a:lnTo>
                <a:lnTo>
                  <a:pt x="54" y="19"/>
                </a:lnTo>
                <a:lnTo>
                  <a:pt x="59" y="23"/>
                </a:lnTo>
                <a:lnTo>
                  <a:pt x="63" y="27"/>
                </a:lnTo>
                <a:lnTo>
                  <a:pt x="67" y="27"/>
                </a:lnTo>
                <a:lnTo>
                  <a:pt x="69" y="28"/>
                </a:lnTo>
                <a:lnTo>
                  <a:pt x="73" y="28"/>
                </a:lnTo>
                <a:lnTo>
                  <a:pt x="75" y="28"/>
                </a:lnTo>
                <a:lnTo>
                  <a:pt x="79" y="28"/>
                </a:lnTo>
                <a:lnTo>
                  <a:pt x="82" y="27"/>
                </a:lnTo>
                <a:lnTo>
                  <a:pt x="84" y="26"/>
                </a:lnTo>
                <a:lnTo>
                  <a:pt x="87" y="24"/>
                </a:lnTo>
                <a:lnTo>
                  <a:pt x="90" y="23"/>
                </a:lnTo>
                <a:lnTo>
                  <a:pt x="93" y="22"/>
                </a:lnTo>
                <a:lnTo>
                  <a:pt x="96" y="18"/>
                </a:lnTo>
                <a:lnTo>
                  <a:pt x="98" y="14"/>
                </a:lnTo>
                <a:lnTo>
                  <a:pt x="103" y="9"/>
                </a:lnTo>
                <a:lnTo>
                  <a:pt x="108" y="5"/>
                </a:lnTo>
                <a:lnTo>
                  <a:pt x="114" y="1"/>
                </a:lnTo>
                <a:lnTo>
                  <a:pt x="116" y="1"/>
                </a:lnTo>
                <a:lnTo>
                  <a:pt x="119" y="0"/>
                </a:lnTo>
                <a:lnTo>
                  <a:pt x="122" y="0"/>
                </a:lnTo>
                <a:lnTo>
                  <a:pt x="125" y="0"/>
                </a:lnTo>
                <a:lnTo>
                  <a:pt x="128" y="0"/>
                </a:lnTo>
                <a:lnTo>
                  <a:pt x="131" y="1"/>
                </a:lnTo>
                <a:lnTo>
                  <a:pt x="133" y="3"/>
                </a:lnTo>
                <a:lnTo>
                  <a:pt x="136" y="4"/>
                </a:lnTo>
                <a:lnTo>
                  <a:pt x="139" y="5"/>
                </a:lnTo>
                <a:lnTo>
                  <a:pt x="142" y="8"/>
                </a:lnTo>
                <a:lnTo>
                  <a:pt x="145" y="10"/>
                </a:lnTo>
                <a:lnTo>
                  <a:pt x="149" y="14"/>
                </a:lnTo>
                <a:lnTo>
                  <a:pt x="152" y="19"/>
                </a:lnTo>
                <a:lnTo>
                  <a:pt x="157" y="23"/>
                </a:lnTo>
                <a:lnTo>
                  <a:pt x="162" y="27"/>
                </a:lnTo>
                <a:lnTo>
                  <a:pt x="165" y="27"/>
                </a:lnTo>
                <a:lnTo>
                  <a:pt x="168" y="28"/>
                </a:lnTo>
                <a:lnTo>
                  <a:pt x="171" y="28"/>
                </a:lnTo>
                <a:lnTo>
                  <a:pt x="174" y="28"/>
                </a:lnTo>
                <a:lnTo>
                  <a:pt x="176" y="28"/>
                </a:lnTo>
                <a:lnTo>
                  <a:pt x="180" y="27"/>
                </a:lnTo>
                <a:lnTo>
                  <a:pt x="182" y="26"/>
                </a:lnTo>
                <a:lnTo>
                  <a:pt x="186" y="24"/>
                </a:lnTo>
                <a:lnTo>
                  <a:pt x="188" y="23"/>
                </a:lnTo>
                <a:lnTo>
                  <a:pt x="190" y="22"/>
                </a:lnTo>
                <a:lnTo>
                  <a:pt x="194"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4" name="Freeform 139"/>
          <p:cNvSpPr>
            <a:spLocks/>
          </p:cNvSpPr>
          <p:nvPr/>
        </p:nvSpPr>
        <p:spPr bwMode="auto">
          <a:xfrm>
            <a:off x="6107113" y="1933575"/>
            <a:ext cx="77787"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2"/>
                </a:lnTo>
                <a:lnTo>
                  <a:pt x="1" y="46"/>
                </a:lnTo>
                <a:lnTo>
                  <a:pt x="2" y="41"/>
                </a:lnTo>
                <a:lnTo>
                  <a:pt x="3" y="35"/>
                </a:lnTo>
                <a:lnTo>
                  <a:pt x="6" y="31"/>
                </a:lnTo>
                <a:lnTo>
                  <a:pt x="8" y="26"/>
                </a:lnTo>
                <a:lnTo>
                  <a:pt x="11" y="21"/>
                </a:lnTo>
                <a:lnTo>
                  <a:pt x="14" y="17"/>
                </a:lnTo>
                <a:lnTo>
                  <a:pt x="17" y="13"/>
                </a:lnTo>
                <a:lnTo>
                  <a:pt x="22" y="11"/>
                </a:lnTo>
                <a:lnTo>
                  <a:pt x="25" y="8"/>
                </a:lnTo>
                <a:lnTo>
                  <a:pt x="30" y="5"/>
                </a:lnTo>
                <a:lnTo>
                  <a:pt x="35" y="3"/>
                </a:lnTo>
                <a:lnTo>
                  <a:pt x="39" y="2"/>
                </a:lnTo>
                <a:lnTo>
                  <a:pt x="44" y="2"/>
                </a:lnTo>
                <a:lnTo>
                  <a:pt x="49" y="0"/>
                </a:lnTo>
                <a:lnTo>
                  <a:pt x="55" y="2"/>
                </a:lnTo>
                <a:lnTo>
                  <a:pt x="59" y="2"/>
                </a:lnTo>
                <a:lnTo>
                  <a:pt x="64" y="3"/>
                </a:lnTo>
                <a:lnTo>
                  <a:pt x="68" y="5"/>
                </a:lnTo>
                <a:lnTo>
                  <a:pt x="72" y="8"/>
                </a:lnTo>
                <a:lnTo>
                  <a:pt x="77" y="11"/>
                </a:lnTo>
                <a:lnTo>
                  <a:pt x="80" y="13"/>
                </a:lnTo>
                <a:lnTo>
                  <a:pt x="84" y="17"/>
                </a:lnTo>
                <a:lnTo>
                  <a:pt x="87" y="21"/>
                </a:lnTo>
                <a:lnTo>
                  <a:pt x="89" y="26"/>
                </a:lnTo>
                <a:lnTo>
                  <a:pt x="92" y="31"/>
                </a:lnTo>
                <a:lnTo>
                  <a:pt x="94" y="35"/>
                </a:lnTo>
                <a:lnTo>
                  <a:pt x="95" y="41"/>
                </a:lnTo>
                <a:lnTo>
                  <a:pt x="96" y="46"/>
                </a:lnTo>
                <a:lnTo>
                  <a:pt x="98" y="52"/>
                </a:lnTo>
                <a:lnTo>
                  <a:pt x="98" y="58"/>
                </a:lnTo>
                <a:lnTo>
                  <a:pt x="98" y="63"/>
                </a:lnTo>
                <a:lnTo>
                  <a:pt x="96" y="70"/>
                </a:lnTo>
                <a:lnTo>
                  <a:pt x="95" y="75"/>
                </a:lnTo>
                <a:lnTo>
                  <a:pt x="94" y="80"/>
                </a:lnTo>
                <a:lnTo>
                  <a:pt x="92" y="85"/>
                </a:lnTo>
                <a:lnTo>
                  <a:pt x="89" y="90"/>
                </a:lnTo>
                <a:lnTo>
                  <a:pt x="87" y="94"/>
                </a:lnTo>
                <a:lnTo>
                  <a:pt x="84" y="98"/>
                </a:lnTo>
                <a:lnTo>
                  <a:pt x="80" y="102"/>
                </a:lnTo>
                <a:lnTo>
                  <a:pt x="77" y="105"/>
                </a:lnTo>
                <a:lnTo>
                  <a:pt x="72" y="108"/>
                </a:lnTo>
                <a:lnTo>
                  <a:pt x="68" y="111"/>
                </a:lnTo>
                <a:lnTo>
                  <a:pt x="64" y="112"/>
                </a:lnTo>
                <a:lnTo>
                  <a:pt x="59" y="113"/>
                </a:lnTo>
                <a:lnTo>
                  <a:pt x="55" y="114"/>
                </a:lnTo>
                <a:lnTo>
                  <a:pt x="49" y="114"/>
                </a:lnTo>
                <a:lnTo>
                  <a:pt x="44" y="114"/>
                </a:lnTo>
                <a:lnTo>
                  <a:pt x="39" y="113"/>
                </a:lnTo>
                <a:lnTo>
                  <a:pt x="35" y="112"/>
                </a:lnTo>
                <a:lnTo>
                  <a:pt x="30" y="111"/>
                </a:lnTo>
                <a:lnTo>
                  <a:pt x="25" y="108"/>
                </a:lnTo>
                <a:lnTo>
                  <a:pt x="22" y="105"/>
                </a:lnTo>
                <a:lnTo>
                  <a:pt x="17" y="102"/>
                </a:lnTo>
                <a:lnTo>
                  <a:pt x="14" y="98"/>
                </a:lnTo>
                <a:lnTo>
                  <a:pt x="11" y="94"/>
                </a:lnTo>
                <a:lnTo>
                  <a:pt x="8" y="90"/>
                </a:lnTo>
                <a:lnTo>
                  <a:pt x="6" y="85"/>
                </a:lnTo>
                <a:lnTo>
                  <a:pt x="3" y="80"/>
                </a:lnTo>
                <a:lnTo>
                  <a:pt x="2" y="75"/>
                </a:lnTo>
                <a:lnTo>
                  <a:pt x="1" y="70"/>
                </a:lnTo>
                <a:lnTo>
                  <a:pt x="0" y="63"/>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75" name="Freeform 140"/>
          <p:cNvSpPr>
            <a:spLocks/>
          </p:cNvSpPr>
          <p:nvPr/>
        </p:nvSpPr>
        <p:spPr bwMode="auto">
          <a:xfrm>
            <a:off x="6107113" y="1933575"/>
            <a:ext cx="77787"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2"/>
                </a:lnTo>
                <a:lnTo>
                  <a:pt x="1" y="46"/>
                </a:lnTo>
                <a:lnTo>
                  <a:pt x="2" y="41"/>
                </a:lnTo>
                <a:lnTo>
                  <a:pt x="3" y="35"/>
                </a:lnTo>
                <a:lnTo>
                  <a:pt x="6" y="31"/>
                </a:lnTo>
                <a:lnTo>
                  <a:pt x="8" y="26"/>
                </a:lnTo>
                <a:lnTo>
                  <a:pt x="11" y="21"/>
                </a:lnTo>
                <a:lnTo>
                  <a:pt x="14" y="17"/>
                </a:lnTo>
                <a:lnTo>
                  <a:pt x="17" y="13"/>
                </a:lnTo>
                <a:lnTo>
                  <a:pt x="22" y="11"/>
                </a:lnTo>
                <a:lnTo>
                  <a:pt x="25" y="8"/>
                </a:lnTo>
                <a:lnTo>
                  <a:pt x="30" y="5"/>
                </a:lnTo>
                <a:lnTo>
                  <a:pt x="35" y="3"/>
                </a:lnTo>
                <a:lnTo>
                  <a:pt x="39" y="2"/>
                </a:lnTo>
                <a:lnTo>
                  <a:pt x="44" y="2"/>
                </a:lnTo>
                <a:lnTo>
                  <a:pt x="49" y="0"/>
                </a:lnTo>
                <a:lnTo>
                  <a:pt x="55" y="2"/>
                </a:lnTo>
                <a:lnTo>
                  <a:pt x="59" y="2"/>
                </a:lnTo>
                <a:lnTo>
                  <a:pt x="64" y="3"/>
                </a:lnTo>
                <a:lnTo>
                  <a:pt x="68" y="5"/>
                </a:lnTo>
                <a:lnTo>
                  <a:pt x="72" y="8"/>
                </a:lnTo>
                <a:lnTo>
                  <a:pt x="77" y="11"/>
                </a:lnTo>
                <a:lnTo>
                  <a:pt x="80" y="13"/>
                </a:lnTo>
                <a:lnTo>
                  <a:pt x="84" y="17"/>
                </a:lnTo>
                <a:lnTo>
                  <a:pt x="87" y="21"/>
                </a:lnTo>
                <a:lnTo>
                  <a:pt x="89" y="26"/>
                </a:lnTo>
                <a:lnTo>
                  <a:pt x="92" y="31"/>
                </a:lnTo>
                <a:lnTo>
                  <a:pt x="94" y="35"/>
                </a:lnTo>
                <a:lnTo>
                  <a:pt x="95" y="41"/>
                </a:lnTo>
                <a:lnTo>
                  <a:pt x="96" y="46"/>
                </a:lnTo>
                <a:lnTo>
                  <a:pt x="98" y="52"/>
                </a:lnTo>
                <a:lnTo>
                  <a:pt x="98" y="58"/>
                </a:lnTo>
                <a:lnTo>
                  <a:pt x="98" y="63"/>
                </a:lnTo>
                <a:lnTo>
                  <a:pt x="96" y="70"/>
                </a:lnTo>
                <a:lnTo>
                  <a:pt x="95" y="75"/>
                </a:lnTo>
                <a:lnTo>
                  <a:pt x="94" y="80"/>
                </a:lnTo>
                <a:lnTo>
                  <a:pt x="92" y="85"/>
                </a:lnTo>
                <a:lnTo>
                  <a:pt x="89" y="90"/>
                </a:lnTo>
                <a:lnTo>
                  <a:pt x="87" y="94"/>
                </a:lnTo>
                <a:lnTo>
                  <a:pt x="84" y="98"/>
                </a:lnTo>
                <a:lnTo>
                  <a:pt x="80" y="102"/>
                </a:lnTo>
                <a:lnTo>
                  <a:pt x="77" y="105"/>
                </a:lnTo>
                <a:lnTo>
                  <a:pt x="72" y="108"/>
                </a:lnTo>
                <a:lnTo>
                  <a:pt x="68" y="111"/>
                </a:lnTo>
                <a:lnTo>
                  <a:pt x="64" y="112"/>
                </a:lnTo>
                <a:lnTo>
                  <a:pt x="59" y="113"/>
                </a:lnTo>
                <a:lnTo>
                  <a:pt x="55" y="114"/>
                </a:lnTo>
                <a:lnTo>
                  <a:pt x="49" y="114"/>
                </a:lnTo>
                <a:lnTo>
                  <a:pt x="44" y="114"/>
                </a:lnTo>
                <a:lnTo>
                  <a:pt x="39" y="113"/>
                </a:lnTo>
                <a:lnTo>
                  <a:pt x="35" y="112"/>
                </a:lnTo>
                <a:lnTo>
                  <a:pt x="30" y="111"/>
                </a:lnTo>
                <a:lnTo>
                  <a:pt x="25" y="108"/>
                </a:lnTo>
                <a:lnTo>
                  <a:pt x="22" y="105"/>
                </a:lnTo>
                <a:lnTo>
                  <a:pt x="17" y="102"/>
                </a:lnTo>
                <a:lnTo>
                  <a:pt x="14" y="98"/>
                </a:lnTo>
                <a:lnTo>
                  <a:pt x="11" y="94"/>
                </a:lnTo>
                <a:lnTo>
                  <a:pt x="8" y="90"/>
                </a:lnTo>
                <a:lnTo>
                  <a:pt x="6" y="85"/>
                </a:lnTo>
                <a:lnTo>
                  <a:pt x="3" y="80"/>
                </a:lnTo>
                <a:lnTo>
                  <a:pt x="2" y="75"/>
                </a:lnTo>
                <a:lnTo>
                  <a:pt x="1" y="70"/>
                </a:lnTo>
                <a:lnTo>
                  <a:pt x="0" y="63"/>
                </a:lnTo>
                <a:lnTo>
                  <a:pt x="0" y="5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6" name="Line 141"/>
          <p:cNvSpPr>
            <a:spLocks noChangeShapeType="1"/>
          </p:cNvSpPr>
          <p:nvPr/>
        </p:nvSpPr>
        <p:spPr bwMode="auto">
          <a:xfrm>
            <a:off x="5849938" y="2128838"/>
            <a:ext cx="3048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77" name="Line 142"/>
          <p:cNvSpPr>
            <a:spLocks noChangeShapeType="1"/>
          </p:cNvSpPr>
          <p:nvPr/>
        </p:nvSpPr>
        <p:spPr bwMode="auto">
          <a:xfrm>
            <a:off x="5849938" y="2154238"/>
            <a:ext cx="3048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78" name="Rectangle 143"/>
          <p:cNvSpPr>
            <a:spLocks noChangeArrowheads="1"/>
          </p:cNvSpPr>
          <p:nvPr/>
        </p:nvSpPr>
        <p:spPr bwMode="auto">
          <a:xfrm>
            <a:off x="6513513" y="2168525"/>
            <a:ext cx="200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Mail</a:t>
            </a:r>
            <a:endParaRPr kumimoji="1" lang="en-US" sz="3200">
              <a:solidFill>
                <a:schemeClr val="tx2"/>
              </a:solidFill>
            </a:endParaRPr>
          </a:p>
        </p:txBody>
      </p:sp>
      <p:sp>
        <p:nvSpPr>
          <p:cNvPr id="83079" name="Rectangle 144"/>
          <p:cNvSpPr>
            <a:spLocks noChangeArrowheads="1"/>
          </p:cNvSpPr>
          <p:nvPr/>
        </p:nvSpPr>
        <p:spPr bwMode="auto">
          <a:xfrm>
            <a:off x="5354638" y="3355975"/>
            <a:ext cx="374650"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80" name="Rectangle 145"/>
          <p:cNvSpPr>
            <a:spLocks noChangeArrowheads="1"/>
          </p:cNvSpPr>
          <p:nvPr/>
        </p:nvSpPr>
        <p:spPr bwMode="auto">
          <a:xfrm>
            <a:off x="5297488" y="3355975"/>
            <a:ext cx="490537" cy="2063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81" name="Rectangle 146"/>
          <p:cNvSpPr>
            <a:spLocks noChangeArrowheads="1"/>
          </p:cNvSpPr>
          <p:nvPr/>
        </p:nvSpPr>
        <p:spPr bwMode="auto">
          <a:xfrm>
            <a:off x="5434013" y="3403600"/>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082" name="Rectangle 147"/>
          <p:cNvSpPr>
            <a:spLocks noChangeArrowheads="1"/>
          </p:cNvSpPr>
          <p:nvPr/>
        </p:nvSpPr>
        <p:spPr bwMode="auto">
          <a:xfrm>
            <a:off x="5297488" y="3562350"/>
            <a:ext cx="374650" cy="828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83" name="Rectangle 148"/>
          <p:cNvSpPr>
            <a:spLocks noChangeArrowheads="1"/>
          </p:cNvSpPr>
          <p:nvPr/>
        </p:nvSpPr>
        <p:spPr bwMode="auto">
          <a:xfrm>
            <a:off x="5297488" y="3562350"/>
            <a:ext cx="490537" cy="828675"/>
          </a:xfrm>
          <a:prstGeom prst="rect">
            <a:avLst/>
          </a:prstGeom>
          <a:solidFill>
            <a:srgbClr val="66FFFF"/>
          </a:solidFill>
          <a:ln w="3175">
            <a:solidFill>
              <a:srgbClr val="000000"/>
            </a:solidFill>
            <a:miter lim="800000"/>
            <a:headEnd/>
            <a:tailEnd/>
          </a:ln>
        </p:spPr>
        <p:txBody>
          <a:bodyPr/>
          <a:lstStyle/>
          <a:p>
            <a:endParaRPr lang="en-US"/>
          </a:p>
        </p:txBody>
      </p:sp>
      <p:sp>
        <p:nvSpPr>
          <p:cNvPr id="83084" name="Rectangle 149"/>
          <p:cNvSpPr>
            <a:spLocks noChangeArrowheads="1"/>
          </p:cNvSpPr>
          <p:nvPr/>
        </p:nvSpPr>
        <p:spPr bwMode="auto">
          <a:xfrm>
            <a:off x="5318125" y="3648075"/>
            <a:ext cx="4699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Take off hold &amp; file w/ unpaid voucher: 1 min.</a:t>
            </a:r>
            <a:endParaRPr kumimoji="1" lang="en-US" sz="3200">
              <a:solidFill>
                <a:schemeClr val="tx2"/>
              </a:solidFill>
            </a:endParaRPr>
          </a:p>
        </p:txBody>
      </p:sp>
      <p:sp>
        <p:nvSpPr>
          <p:cNvPr id="83085" name="Freeform 150"/>
          <p:cNvSpPr>
            <a:spLocks/>
          </p:cNvSpPr>
          <p:nvPr/>
        </p:nvSpPr>
        <p:spPr bwMode="auto">
          <a:xfrm>
            <a:off x="4891088" y="3848100"/>
            <a:ext cx="176212" cy="231775"/>
          </a:xfrm>
          <a:custGeom>
            <a:avLst/>
            <a:gdLst>
              <a:gd name="T0" fmla="*/ 0 w 223"/>
              <a:gd name="T1" fmla="*/ 2147483647 h 293"/>
              <a:gd name="T2" fmla="*/ 2147483647 w 223"/>
              <a:gd name="T3" fmla="*/ 2147483647 h 293"/>
              <a:gd name="T4" fmla="*/ 2147483647 w 223"/>
              <a:gd name="T5" fmla="*/ 2147483647 h 293"/>
              <a:gd name="T6" fmla="*/ 2147483647 w 223"/>
              <a:gd name="T7" fmla="*/ 2147483647 h 293"/>
              <a:gd name="T8" fmla="*/ 2147483647 w 223"/>
              <a:gd name="T9" fmla="*/ 2147483647 h 293"/>
              <a:gd name="T10" fmla="*/ 2147483647 w 223"/>
              <a:gd name="T11" fmla="*/ 2147483647 h 293"/>
              <a:gd name="T12" fmla="*/ 2147483647 w 223"/>
              <a:gd name="T13" fmla="*/ 2147483647 h 293"/>
              <a:gd name="T14" fmla="*/ 2147483647 w 223"/>
              <a:gd name="T15" fmla="*/ 2147483647 h 293"/>
              <a:gd name="T16" fmla="*/ 2147483647 w 223"/>
              <a:gd name="T17" fmla="*/ 2147483647 h 293"/>
              <a:gd name="T18" fmla="*/ 2147483647 w 223"/>
              <a:gd name="T19" fmla="*/ 2147483647 h 293"/>
              <a:gd name="T20" fmla="*/ 2147483647 w 223"/>
              <a:gd name="T21" fmla="*/ 2147483647 h 293"/>
              <a:gd name="T22" fmla="*/ 2147483647 w 223"/>
              <a:gd name="T23" fmla="*/ 2147483647 h 293"/>
              <a:gd name="T24" fmla="*/ 2147483647 w 223"/>
              <a:gd name="T25" fmla="*/ 2147483647 h 293"/>
              <a:gd name="T26" fmla="*/ 2147483647 w 223"/>
              <a:gd name="T27" fmla="*/ 2147483647 h 293"/>
              <a:gd name="T28" fmla="*/ 2147483647 w 223"/>
              <a:gd name="T29" fmla="*/ 2147483647 h 293"/>
              <a:gd name="T30" fmla="*/ 2147483647 w 223"/>
              <a:gd name="T31" fmla="*/ 2147483647 h 293"/>
              <a:gd name="T32" fmla="*/ 2147483647 w 223"/>
              <a:gd name="T33" fmla="*/ 2147483647 h 293"/>
              <a:gd name="T34" fmla="*/ 2147483647 w 223"/>
              <a:gd name="T35" fmla="*/ 2147483647 h 293"/>
              <a:gd name="T36" fmla="*/ 2147483647 w 223"/>
              <a:gd name="T37" fmla="*/ 2147483647 h 293"/>
              <a:gd name="T38" fmla="*/ 2147483647 w 223"/>
              <a:gd name="T39" fmla="*/ 0 h 293"/>
              <a:gd name="T40" fmla="*/ 2147483647 w 223"/>
              <a:gd name="T41" fmla="*/ 0 h 293"/>
              <a:gd name="T42" fmla="*/ 2147483647 w 223"/>
              <a:gd name="T43" fmla="*/ 0 h 293"/>
              <a:gd name="T44" fmla="*/ 2147483647 w 223"/>
              <a:gd name="T45" fmla="*/ 0 h 293"/>
              <a:gd name="T46" fmla="*/ 2147483647 w 223"/>
              <a:gd name="T47" fmla="*/ 0 h 293"/>
              <a:gd name="T48" fmla="*/ 2147483647 w 223"/>
              <a:gd name="T49" fmla="*/ 2147483647 h 293"/>
              <a:gd name="T50" fmla="*/ 2147483647 w 223"/>
              <a:gd name="T51" fmla="*/ 2147483647 h 293"/>
              <a:gd name="T52" fmla="*/ 2147483647 w 223"/>
              <a:gd name="T53" fmla="*/ 2147483647 h 293"/>
              <a:gd name="T54" fmla="*/ 2147483647 w 223"/>
              <a:gd name="T55" fmla="*/ 2147483647 h 293"/>
              <a:gd name="T56" fmla="*/ 2147483647 w 223"/>
              <a:gd name="T57" fmla="*/ 2147483647 h 293"/>
              <a:gd name="T58" fmla="*/ 2147483647 w 223"/>
              <a:gd name="T59" fmla="*/ 2147483647 h 293"/>
              <a:gd name="T60" fmla="*/ 2147483647 w 223"/>
              <a:gd name="T61" fmla="*/ 2147483647 h 293"/>
              <a:gd name="T62" fmla="*/ 2147483647 w 223"/>
              <a:gd name="T63" fmla="*/ 2147483647 h 293"/>
              <a:gd name="T64" fmla="*/ 2147483647 w 223"/>
              <a:gd name="T65" fmla="*/ 2147483647 h 293"/>
              <a:gd name="T66" fmla="*/ 2147483647 w 223"/>
              <a:gd name="T67" fmla="*/ 2147483647 h 293"/>
              <a:gd name="T68" fmla="*/ 2147483647 w 223"/>
              <a:gd name="T69" fmla="*/ 2147483647 h 293"/>
              <a:gd name="T70" fmla="*/ 2147483647 w 223"/>
              <a:gd name="T71" fmla="*/ 2147483647 h 293"/>
              <a:gd name="T72" fmla="*/ 2147483647 w 223"/>
              <a:gd name="T73" fmla="*/ 2147483647 h 293"/>
              <a:gd name="T74" fmla="*/ 0 w 223"/>
              <a:gd name="T75" fmla="*/ 2147483647 h 293"/>
              <a:gd name="T76" fmla="*/ 0 w 223"/>
              <a:gd name="T77" fmla="*/ 2147483647 h 293"/>
              <a:gd name="T78" fmla="*/ 0 w 223"/>
              <a:gd name="T79" fmla="*/ 2147483647 h 293"/>
              <a:gd name="T80" fmla="*/ 0 w 223"/>
              <a:gd name="T81" fmla="*/ 2147483647 h 293"/>
              <a:gd name="T82" fmla="*/ 0 w 223"/>
              <a:gd name="T83" fmla="*/ 2147483647 h 293"/>
              <a:gd name="T84" fmla="*/ 0 w 223"/>
              <a:gd name="T85" fmla="*/ 2147483647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3" h="293">
                <a:moveTo>
                  <a:pt x="0" y="293"/>
                </a:moveTo>
                <a:lnTo>
                  <a:pt x="165" y="293"/>
                </a:lnTo>
                <a:lnTo>
                  <a:pt x="223" y="231"/>
                </a:lnTo>
                <a:lnTo>
                  <a:pt x="223" y="123"/>
                </a:lnTo>
                <a:lnTo>
                  <a:pt x="223" y="117"/>
                </a:lnTo>
                <a:lnTo>
                  <a:pt x="223" y="111"/>
                </a:lnTo>
                <a:lnTo>
                  <a:pt x="220" y="98"/>
                </a:lnTo>
                <a:lnTo>
                  <a:pt x="218" y="86"/>
                </a:lnTo>
                <a:lnTo>
                  <a:pt x="213" y="75"/>
                </a:lnTo>
                <a:lnTo>
                  <a:pt x="209" y="64"/>
                </a:lnTo>
                <a:lnTo>
                  <a:pt x="204" y="54"/>
                </a:lnTo>
                <a:lnTo>
                  <a:pt x="197" y="45"/>
                </a:lnTo>
                <a:lnTo>
                  <a:pt x="190" y="36"/>
                </a:lnTo>
                <a:lnTo>
                  <a:pt x="182" y="28"/>
                </a:lnTo>
                <a:lnTo>
                  <a:pt x="174" y="21"/>
                </a:lnTo>
                <a:lnTo>
                  <a:pt x="164" y="14"/>
                </a:lnTo>
                <a:lnTo>
                  <a:pt x="154" y="9"/>
                </a:lnTo>
                <a:lnTo>
                  <a:pt x="144" y="5"/>
                </a:lnTo>
                <a:lnTo>
                  <a:pt x="134" y="3"/>
                </a:lnTo>
                <a:lnTo>
                  <a:pt x="122" y="0"/>
                </a:lnTo>
                <a:lnTo>
                  <a:pt x="116" y="0"/>
                </a:lnTo>
                <a:lnTo>
                  <a:pt x="111" y="0"/>
                </a:lnTo>
                <a:lnTo>
                  <a:pt x="105" y="0"/>
                </a:lnTo>
                <a:lnTo>
                  <a:pt x="99" y="0"/>
                </a:lnTo>
                <a:lnTo>
                  <a:pt x="89" y="3"/>
                </a:lnTo>
                <a:lnTo>
                  <a:pt x="78" y="5"/>
                </a:lnTo>
                <a:lnTo>
                  <a:pt x="68" y="9"/>
                </a:lnTo>
                <a:lnTo>
                  <a:pt x="58" y="14"/>
                </a:lnTo>
                <a:lnTo>
                  <a:pt x="49" y="21"/>
                </a:lnTo>
                <a:lnTo>
                  <a:pt x="40" y="28"/>
                </a:lnTo>
                <a:lnTo>
                  <a:pt x="33" y="36"/>
                </a:lnTo>
                <a:lnTo>
                  <a:pt x="24" y="45"/>
                </a:lnTo>
                <a:lnTo>
                  <a:pt x="19" y="54"/>
                </a:lnTo>
                <a:lnTo>
                  <a:pt x="13" y="64"/>
                </a:lnTo>
                <a:lnTo>
                  <a:pt x="8" y="75"/>
                </a:lnTo>
                <a:lnTo>
                  <a:pt x="5" y="86"/>
                </a:lnTo>
                <a:lnTo>
                  <a:pt x="1" y="98"/>
                </a:lnTo>
                <a:lnTo>
                  <a:pt x="0" y="111"/>
                </a:lnTo>
                <a:lnTo>
                  <a:pt x="0" y="117"/>
                </a:lnTo>
                <a:lnTo>
                  <a:pt x="0" y="123"/>
                </a:lnTo>
                <a:lnTo>
                  <a:pt x="0" y="29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86" name="Freeform 151"/>
          <p:cNvSpPr>
            <a:spLocks/>
          </p:cNvSpPr>
          <p:nvPr/>
        </p:nvSpPr>
        <p:spPr bwMode="auto">
          <a:xfrm>
            <a:off x="4891088" y="3848100"/>
            <a:ext cx="176212" cy="231775"/>
          </a:xfrm>
          <a:custGeom>
            <a:avLst/>
            <a:gdLst>
              <a:gd name="T0" fmla="*/ 0 w 223"/>
              <a:gd name="T1" fmla="*/ 2147483647 h 293"/>
              <a:gd name="T2" fmla="*/ 2147483647 w 223"/>
              <a:gd name="T3" fmla="*/ 2147483647 h 293"/>
              <a:gd name="T4" fmla="*/ 2147483647 w 223"/>
              <a:gd name="T5" fmla="*/ 2147483647 h 293"/>
              <a:gd name="T6" fmla="*/ 2147483647 w 223"/>
              <a:gd name="T7" fmla="*/ 2147483647 h 293"/>
              <a:gd name="T8" fmla="*/ 2147483647 w 223"/>
              <a:gd name="T9" fmla="*/ 2147483647 h 293"/>
              <a:gd name="T10" fmla="*/ 2147483647 w 223"/>
              <a:gd name="T11" fmla="*/ 2147483647 h 293"/>
              <a:gd name="T12" fmla="*/ 2147483647 w 223"/>
              <a:gd name="T13" fmla="*/ 2147483647 h 293"/>
              <a:gd name="T14" fmla="*/ 2147483647 w 223"/>
              <a:gd name="T15" fmla="*/ 2147483647 h 293"/>
              <a:gd name="T16" fmla="*/ 2147483647 w 223"/>
              <a:gd name="T17" fmla="*/ 2147483647 h 293"/>
              <a:gd name="T18" fmla="*/ 2147483647 w 223"/>
              <a:gd name="T19" fmla="*/ 2147483647 h 293"/>
              <a:gd name="T20" fmla="*/ 2147483647 w 223"/>
              <a:gd name="T21" fmla="*/ 2147483647 h 293"/>
              <a:gd name="T22" fmla="*/ 2147483647 w 223"/>
              <a:gd name="T23" fmla="*/ 2147483647 h 293"/>
              <a:gd name="T24" fmla="*/ 2147483647 w 223"/>
              <a:gd name="T25" fmla="*/ 2147483647 h 293"/>
              <a:gd name="T26" fmla="*/ 2147483647 w 223"/>
              <a:gd name="T27" fmla="*/ 2147483647 h 293"/>
              <a:gd name="T28" fmla="*/ 2147483647 w 223"/>
              <a:gd name="T29" fmla="*/ 2147483647 h 293"/>
              <a:gd name="T30" fmla="*/ 2147483647 w 223"/>
              <a:gd name="T31" fmla="*/ 2147483647 h 293"/>
              <a:gd name="T32" fmla="*/ 2147483647 w 223"/>
              <a:gd name="T33" fmla="*/ 2147483647 h 293"/>
              <a:gd name="T34" fmla="*/ 2147483647 w 223"/>
              <a:gd name="T35" fmla="*/ 2147483647 h 293"/>
              <a:gd name="T36" fmla="*/ 2147483647 w 223"/>
              <a:gd name="T37" fmla="*/ 2147483647 h 293"/>
              <a:gd name="T38" fmla="*/ 2147483647 w 223"/>
              <a:gd name="T39" fmla="*/ 0 h 293"/>
              <a:gd name="T40" fmla="*/ 2147483647 w 223"/>
              <a:gd name="T41" fmla="*/ 0 h 293"/>
              <a:gd name="T42" fmla="*/ 2147483647 w 223"/>
              <a:gd name="T43" fmla="*/ 0 h 293"/>
              <a:gd name="T44" fmla="*/ 2147483647 w 223"/>
              <a:gd name="T45" fmla="*/ 0 h 293"/>
              <a:gd name="T46" fmla="*/ 2147483647 w 223"/>
              <a:gd name="T47" fmla="*/ 0 h 293"/>
              <a:gd name="T48" fmla="*/ 2147483647 w 223"/>
              <a:gd name="T49" fmla="*/ 2147483647 h 293"/>
              <a:gd name="T50" fmla="*/ 2147483647 w 223"/>
              <a:gd name="T51" fmla="*/ 2147483647 h 293"/>
              <a:gd name="T52" fmla="*/ 2147483647 w 223"/>
              <a:gd name="T53" fmla="*/ 2147483647 h 293"/>
              <a:gd name="T54" fmla="*/ 2147483647 w 223"/>
              <a:gd name="T55" fmla="*/ 2147483647 h 293"/>
              <a:gd name="T56" fmla="*/ 2147483647 w 223"/>
              <a:gd name="T57" fmla="*/ 2147483647 h 293"/>
              <a:gd name="T58" fmla="*/ 2147483647 w 223"/>
              <a:gd name="T59" fmla="*/ 2147483647 h 293"/>
              <a:gd name="T60" fmla="*/ 2147483647 w 223"/>
              <a:gd name="T61" fmla="*/ 2147483647 h 293"/>
              <a:gd name="T62" fmla="*/ 2147483647 w 223"/>
              <a:gd name="T63" fmla="*/ 2147483647 h 293"/>
              <a:gd name="T64" fmla="*/ 2147483647 w 223"/>
              <a:gd name="T65" fmla="*/ 2147483647 h 293"/>
              <a:gd name="T66" fmla="*/ 2147483647 w 223"/>
              <a:gd name="T67" fmla="*/ 2147483647 h 293"/>
              <a:gd name="T68" fmla="*/ 2147483647 w 223"/>
              <a:gd name="T69" fmla="*/ 2147483647 h 293"/>
              <a:gd name="T70" fmla="*/ 2147483647 w 223"/>
              <a:gd name="T71" fmla="*/ 2147483647 h 293"/>
              <a:gd name="T72" fmla="*/ 2147483647 w 223"/>
              <a:gd name="T73" fmla="*/ 2147483647 h 293"/>
              <a:gd name="T74" fmla="*/ 0 w 223"/>
              <a:gd name="T75" fmla="*/ 2147483647 h 293"/>
              <a:gd name="T76" fmla="*/ 0 w 223"/>
              <a:gd name="T77" fmla="*/ 2147483647 h 293"/>
              <a:gd name="T78" fmla="*/ 0 w 223"/>
              <a:gd name="T79" fmla="*/ 2147483647 h 293"/>
              <a:gd name="T80" fmla="*/ 0 w 223"/>
              <a:gd name="T81" fmla="*/ 2147483647 h 293"/>
              <a:gd name="T82" fmla="*/ 0 w 223"/>
              <a:gd name="T83" fmla="*/ 2147483647 h 293"/>
              <a:gd name="T84" fmla="*/ 0 w 223"/>
              <a:gd name="T85" fmla="*/ 2147483647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3" h="293">
                <a:moveTo>
                  <a:pt x="0" y="293"/>
                </a:moveTo>
                <a:lnTo>
                  <a:pt x="165" y="293"/>
                </a:lnTo>
                <a:lnTo>
                  <a:pt x="223" y="231"/>
                </a:lnTo>
                <a:lnTo>
                  <a:pt x="223" y="123"/>
                </a:lnTo>
                <a:lnTo>
                  <a:pt x="223" y="117"/>
                </a:lnTo>
                <a:lnTo>
                  <a:pt x="223" y="111"/>
                </a:lnTo>
                <a:lnTo>
                  <a:pt x="220" y="98"/>
                </a:lnTo>
                <a:lnTo>
                  <a:pt x="218" y="86"/>
                </a:lnTo>
                <a:lnTo>
                  <a:pt x="213" y="75"/>
                </a:lnTo>
                <a:lnTo>
                  <a:pt x="209" y="64"/>
                </a:lnTo>
                <a:lnTo>
                  <a:pt x="204" y="54"/>
                </a:lnTo>
                <a:lnTo>
                  <a:pt x="197" y="45"/>
                </a:lnTo>
                <a:lnTo>
                  <a:pt x="190" y="36"/>
                </a:lnTo>
                <a:lnTo>
                  <a:pt x="182" y="28"/>
                </a:lnTo>
                <a:lnTo>
                  <a:pt x="174" y="21"/>
                </a:lnTo>
                <a:lnTo>
                  <a:pt x="164" y="14"/>
                </a:lnTo>
                <a:lnTo>
                  <a:pt x="154" y="9"/>
                </a:lnTo>
                <a:lnTo>
                  <a:pt x="144" y="5"/>
                </a:lnTo>
                <a:lnTo>
                  <a:pt x="134" y="3"/>
                </a:lnTo>
                <a:lnTo>
                  <a:pt x="122" y="0"/>
                </a:lnTo>
                <a:lnTo>
                  <a:pt x="116" y="0"/>
                </a:lnTo>
                <a:lnTo>
                  <a:pt x="111" y="0"/>
                </a:lnTo>
                <a:lnTo>
                  <a:pt x="105" y="0"/>
                </a:lnTo>
                <a:lnTo>
                  <a:pt x="99" y="0"/>
                </a:lnTo>
                <a:lnTo>
                  <a:pt x="89" y="3"/>
                </a:lnTo>
                <a:lnTo>
                  <a:pt x="78" y="5"/>
                </a:lnTo>
                <a:lnTo>
                  <a:pt x="68" y="9"/>
                </a:lnTo>
                <a:lnTo>
                  <a:pt x="58" y="14"/>
                </a:lnTo>
                <a:lnTo>
                  <a:pt x="49" y="21"/>
                </a:lnTo>
                <a:lnTo>
                  <a:pt x="40" y="28"/>
                </a:lnTo>
                <a:lnTo>
                  <a:pt x="33" y="36"/>
                </a:lnTo>
                <a:lnTo>
                  <a:pt x="24" y="45"/>
                </a:lnTo>
                <a:lnTo>
                  <a:pt x="19" y="54"/>
                </a:lnTo>
                <a:lnTo>
                  <a:pt x="13" y="64"/>
                </a:lnTo>
                <a:lnTo>
                  <a:pt x="8" y="75"/>
                </a:lnTo>
                <a:lnTo>
                  <a:pt x="5" y="86"/>
                </a:lnTo>
                <a:lnTo>
                  <a:pt x="1" y="98"/>
                </a:lnTo>
                <a:lnTo>
                  <a:pt x="0" y="111"/>
                </a:lnTo>
                <a:lnTo>
                  <a:pt x="0" y="117"/>
                </a:lnTo>
                <a:lnTo>
                  <a:pt x="0" y="123"/>
                </a:lnTo>
                <a:lnTo>
                  <a:pt x="0" y="29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87" name="Freeform 152"/>
          <p:cNvSpPr>
            <a:spLocks/>
          </p:cNvSpPr>
          <p:nvPr/>
        </p:nvSpPr>
        <p:spPr bwMode="auto">
          <a:xfrm>
            <a:off x="4837113" y="3873500"/>
            <a:ext cx="184150" cy="206375"/>
          </a:xfrm>
          <a:custGeom>
            <a:avLst/>
            <a:gdLst>
              <a:gd name="T0" fmla="*/ 0 w 232"/>
              <a:gd name="T1" fmla="*/ 2147483647 h 261"/>
              <a:gd name="T2" fmla="*/ 2147483647 w 232"/>
              <a:gd name="T3" fmla="*/ 2147483647 h 261"/>
              <a:gd name="T4" fmla="*/ 2147483647 w 232"/>
              <a:gd name="T5" fmla="*/ 2147483647 h 261"/>
              <a:gd name="T6" fmla="*/ 2147483647 w 232"/>
              <a:gd name="T7" fmla="*/ 2147483647 h 261"/>
              <a:gd name="T8" fmla="*/ 2147483647 w 232"/>
              <a:gd name="T9" fmla="*/ 2147483647 h 261"/>
              <a:gd name="T10" fmla="*/ 2147483647 w 232"/>
              <a:gd name="T11" fmla="*/ 2147483647 h 261"/>
              <a:gd name="T12" fmla="*/ 2147483647 w 232"/>
              <a:gd name="T13" fmla="*/ 2147483647 h 261"/>
              <a:gd name="T14" fmla="*/ 2147483647 w 232"/>
              <a:gd name="T15" fmla="*/ 2147483647 h 261"/>
              <a:gd name="T16" fmla="*/ 2147483647 w 232"/>
              <a:gd name="T17" fmla="*/ 2147483647 h 261"/>
              <a:gd name="T18" fmla="*/ 2147483647 w 232"/>
              <a:gd name="T19" fmla="*/ 2147483647 h 261"/>
              <a:gd name="T20" fmla="*/ 2147483647 w 232"/>
              <a:gd name="T21" fmla="*/ 2147483647 h 261"/>
              <a:gd name="T22" fmla="*/ 2147483647 w 232"/>
              <a:gd name="T23" fmla="*/ 2147483647 h 261"/>
              <a:gd name="T24" fmla="*/ 2147483647 w 232"/>
              <a:gd name="T25" fmla="*/ 2147483647 h 261"/>
              <a:gd name="T26" fmla="*/ 2147483647 w 232"/>
              <a:gd name="T27" fmla="*/ 2147483647 h 261"/>
              <a:gd name="T28" fmla="*/ 2147483647 w 232"/>
              <a:gd name="T29" fmla="*/ 2147483647 h 261"/>
              <a:gd name="T30" fmla="*/ 2147483647 w 232"/>
              <a:gd name="T31" fmla="*/ 2147483647 h 261"/>
              <a:gd name="T32" fmla="*/ 2147483647 w 232"/>
              <a:gd name="T33" fmla="*/ 2147483647 h 261"/>
              <a:gd name="T34" fmla="*/ 2147483647 w 232"/>
              <a:gd name="T35" fmla="*/ 2147483647 h 261"/>
              <a:gd name="T36" fmla="*/ 2147483647 w 232"/>
              <a:gd name="T37" fmla="*/ 2147483647 h 261"/>
              <a:gd name="T38" fmla="*/ 2147483647 w 232"/>
              <a:gd name="T39" fmla="*/ 0 h 261"/>
              <a:gd name="T40" fmla="*/ 2147483647 w 232"/>
              <a:gd name="T41" fmla="*/ 0 h 261"/>
              <a:gd name="T42" fmla="*/ 2147483647 w 232"/>
              <a:gd name="T43" fmla="*/ 0 h 261"/>
              <a:gd name="T44" fmla="*/ 2147483647 w 232"/>
              <a:gd name="T45" fmla="*/ 2147483647 h 261"/>
              <a:gd name="T46" fmla="*/ 2147483647 w 232"/>
              <a:gd name="T47" fmla="*/ 2147483647 h 261"/>
              <a:gd name="T48" fmla="*/ 2147483647 w 232"/>
              <a:gd name="T49" fmla="*/ 2147483647 h 261"/>
              <a:gd name="T50" fmla="*/ 2147483647 w 232"/>
              <a:gd name="T51" fmla="*/ 2147483647 h 261"/>
              <a:gd name="T52" fmla="*/ 2147483647 w 232"/>
              <a:gd name="T53" fmla="*/ 2147483647 h 261"/>
              <a:gd name="T54" fmla="*/ 2147483647 w 232"/>
              <a:gd name="T55" fmla="*/ 2147483647 h 261"/>
              <a:gd name="T56" fmla="*/ 2147483647 w 232"/>
              <a:gd name="T57" fmla="*/ 2147483647 h 261"/>
              <a:gd name="T58" fmla="*/ 2147483647 w 232"/>
              <a:gd name="T59" fmla="*/ 2147483647 h 261"/>
              <a:gd name="T60" fmla="*/ 2147483647 w 232"/>
              <a:gd name="T61" fmla="*/ 2147483647 h 261"/>
              <a:gd name="T62" fmla="*/ 2147483647 w 232"/>
              <a:gd name="T63" fmla="*/ 2147483647 h 261"/>
              <a:gd name="T64" fmla="*/ 2147483647 w 232"/>
              <a:gd name="T65" fmla="*/ 2147483647 h 261"/>
              <a:gd name="T66" fmla="*/ 2147483647 w 232"/>
              <a:gd name="T67" fmla="*/ 2147483647 h 261"/>
              <a:gd name="T68" fmla="*/ 2147483647 w 232"/>
              <a:gd name="T69" fmla="*/ 2147483647 h 261"/>
              <a:gd name="T70" fmla="*/ 2147483647 w 232"/>
              <a:gd name="T71" fmla="*/ 2147483647 h 261"/>
              <a:gd name="T72" fmla="*/ 0 w 232"/>
              <a:gd name="T73" fmla="*/ 2147483647 h 261"/>
              <a:gd name="T74" fmla="*/ 0 w 232"/>
              <a:gd name="T75" fmla="*/ 2147483647 h 261"/>
              <a:gd name="T76" fmla="*/ 0 w 232"/>
              <a:gd name="T77" fmla="*/ 2147483647 h 261"/>
              <a:gd name="T78" fmla="*/ 0 w 232"/>
              <a:gd name="T79" fmla="*/ 2147483647 h 261"/>
              <a:gd name="T80" fmla="*/ 0 w 232"/>
              <a:gd name="T81" fmla="*/ 2147483647 h 261"/>
              <a:gd name="T82" fmla="*/ 0 w 232"/>
              <a:gd name="T83" fmla="*/ 2147483647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2" h="261">
                <a:moveTo>
                  <a:pt x="0" y="261"/>
                </a:moveTo>
                <a:lnTo>
                  <a:pt x="232" y="261"/>
                </a:lnTo>
                <a:lnTo>
                  <a:pt x="232" y="129"/>
                </a:lnTo>
                <a:lnTo>
                  <a:pt x="232" y="122"/>
                </a:lnTo>
                <a:lnTo>
                  <a:pt x="232" y="116"/>
                </a:lnTo>
                <a:lnTo>
                  <a:pt x="230" y="103"/>
                </a:lnTo>
                <a:lnTo>
                  <a:pt x="227" y="90"/>
                </a:lnTo>
                <a:lnTo>
                  <a:pt x="223" y="79"/>
                </a:lnTo>
                <a:lnTo>
                  <a:pt x="218" y="67"/>
                </a:lnTo>
                <a:lnTo>
                  <a:pt x="212" y="57"/>
                </a:lnTo>
                <a:lnTo>
                  <a:pt x="205" y="47"/>
                </a:lnTo>
                <a:lnTo>
                  <a:pt x="198" y="38"/>
                </a:lnTo>
                <a:lnTo>
                  <a:pt x="190" y="30"/>
                </a:lnTo>
                <a:lnTo>
                  <a:pt x="181" y="22"/>
                </a:lnTo>
                <a:lnTo>
                  <a:pt x="171" y="16"/>
                </a:lnTo>
                <a:lnTo>
                  <a:pt x="161" y="11"/>
                </a:lnTo>
                <a:lnTo>
                  <a:pt x="151" y="7"/>
                </a:lnTo>
                <a:lnTo>
                  <a:pt x="140" y="3"/>
                </a:lnTo>
                <a:lnTo>
                  <a:pt x="128" y="2"/>
                </a:lnTo>
                <a:lnTo>
                  <a:pt x="123" y="0"/>
                </a:lnTo>
                <a:lnTo>
                  <a:pt x="117" y="0"/>
                </a:lnTo>
                <a:lnTo>
                  <a:pt x="110" y="0"/>
                </a:lnTo>
                <a:lnTo>
                  <a:pt x="104" y="2"/>
                </a:lnTo>
                <a:lnTo>
                  <a:pt x="92" y="3"/>
                </a:lnTo>
                <a:lnTo>
                  <a:pt x="82" y="7"/>
                </a:lnTo>
                <a:lnTo>
                  <a:pt x="71" y="11"/>
                </a:lnTo>
                <a:lnTo>
                  <a:pt x="61" y="16"/>
                </a:lnTo>
                <a:lnTo>
                  <a:pt x="51" y="22"/>
                </a:lnTo>
                <a:lnTo>
                  <a:pt x="42" y="30"/>
                </a:lnTo>
                <a:lnTo>
                  <a:pt x="34" y="38"/>
                </a:lnTo>
                <a:lnTo>
                  <a:pt x="26" y="47"/>
                </a:lnTo>
                <a:lnTo>
                  <a:pt x="20" y="57"/>
                </a:lnTo>
                <a:lnTo>
                  <a:pt x="14" y="67"/>
                </a:lnTo>
                <a:lnTo>
                  <a:pt x="9" y="79"/>
                </a:lnTo>
                <a:lnTo>
                  <a:pt x="5" y="90"/>
                </a:lnTo>
                <a:lnTo>
                  <a:pt x="2" y="103"/>
                </a:lnTo>
                <a:lnTo>
                  <a:pt x="0" y="116"/>
                </a:lnTo>
                <a:lnTo>
                  <a:pt x="0" y="122"/>
                </a:lnTo>
                <a:lnTo>
                  <a:pt x="0" y="129"/>
                </a:lnTo>
                <a:lnTo>
                  <a:pt x="0" y="26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88" name="Freeform 153"/>
          <p:cNvSpPr>
            <a:spLocks/>
          </p:cNvSpPr>
          <p:nvPr/>
        </p:nvSpPr>
        <p:spPr bwMode="auto">
          <a:xfrm>
            <a:off x="4837113" y="3873500"/>
            <a:ext cx="184150" cy="206375"/>
          </a:xfrm>
          <a:custGeom>
            <a:avLst/>
            <a:gdLst>
              <a:gd name="T0" fmla="*/ 0 w 232"/>
              <a:gd name="T1" fmla="*/ 2147483647 h 261"/>
              <a:gd name="T2" fmla="*/ 2147483647 w 232"/>
              <a:gd name="T3" fmla="*/ 2147483647 h 261"/>
              <a:gd name="T4" fmla="*/ 2147483647 w 232"/>
              <a:gd name="T5" fmla="*/ 2147483647 h 261"/>
              <a:gd name="T6" fmla="*/ 2147483647 w 232"/>
              <a:gd name="T7" fmla="*/ 2147483647 h 261"/>
              <a:gd name="T8" fmla="*/ 2147483647 w 232"/>
              <a:gd name="T9" fmla="*/ 2147483647 h 261"/>
              <a:gd name="T10" fmla="*/ 2147483647 w 232"/>
              <a:gd name="T11" fmla="*/ 2147483647 h 261"/>
              <a:gd name="T12" fmla="*/ 2147483647 w 232"/>
              <a:gd name="T13" fmla="*/ 2147483647 h 261"/>
              <a:gd name="T14" fmla="*/ 2147483647 w 232"/>
              <a:gd name="T15" fmla="*/ 2147483647 h 261"/>
              <a:gd name="T16" fmla="*/ 2147483647 w 232"/>
              <a:gd name="T17" fmla="*/ 2147483647 h 261"/>
              <a:gd name="T18" fmla="*/ 2147483647 w 232"/>
              <a:gd name="T19" fmla="*/ 2147483647 h 261"/>
              <a:gd name="T20" fmla="*/ 2147483647 w 232"/>
              <a:gd name="T21" fmla="*/ 2147483647 h 261"/>
              <a:gd name="T22" fmla="*/ 2147483647 w 232"/>
              <a:gd name="T23" fmla="*/ 2147483647 h 261"/>
              <a:gd name="T24" fmla="*/ 2147483647 w 232"/>
              <a:gd name="T25" fmla="*/ 2147483647 h 261"/>
              <a:gd name="T26" fmla="*/ 2147483647 w 232"/>
              <a:gd name="T27" fmla="*/ 2147483647 h 261"/>
              <a:gd name="T28" fmla="*/ 2147483647 w 232"/>
              <a:gd name="T29" fmla="*/ 2147483647 h 261"/>
              <a:gd name="T30" fmla="*/ 2147483647 w 232"/>
              <a:gd name="T31" fmla="*/ 2147483647 h 261"/>
              <a:gd name="T32" fmla="*/ 2147483647 w 232"/>
              <a:gd name="T33" fmla="*/ 2147483647 h 261"/>
              <a:gd name="T34" fmla="*/ 2147483647 w 232"/>
              <a:gd name="T35" fmla="*/ 2147483647 h 261"/>
              <a:gd name="T36" fmla="*/ 2147483647 w 232"/>
              <a:gd name="T37" fmla="*/ 2147483647 h 261"/>
              <a:gd name="T38" fmla="*/ 2147483647 w 232"/>
              <a:gd name="T39" fmla="*/ 0 h 261"/>
              <a:gd name="T40" fmla="*/ 2147483647 w 232"/>
              <a:gd name="T41" fmla="*/ 0 h 261"/>
              <a:gd name="T42" fmla="*/ 2147483647 w 232"/>
              <a:gd name="T43" fmla="*/ 0 h 261"/>
              <a:gd name="T44" fmla="*/ 2147483647 w 232"/>
              <a:gd name="T45" fmla="*/ 2147483647 h 261"/>
              <a:gd name="T46" fmla="*/ 2147483647 w 232"/>
              <a:gd name="T47" fmla="*/ 2147483647 h 261"/>
              <a:gd name="T48" fmla="*/ 2147483647 w 232"/>
              <a:gd name="T49" fmla="*/ 2147483647 h 261"/>
              <a:gd name="T50" fmla="*/ 2147483647 w 232"/>
              <a:gd name="T51" fmla="*/ 2147483647 h 261"/>
              <a:gd name="T52" fmla="*/ 2147483647 w 232"/>
              <a:gd name="T53" fmla="*/ 2147483647 h 261"/>
              <a:gd name="T54" fmla="*/ 2147483647 w 232"/>
              <a:gd name="T55" fmla="*/ 2147483647 h 261"/>
              <a:gd name="T56" fmla="*/ 2147483647 w 232"/>
              <a:gd name="T57" fmla="*/ 2147483647 h 261"/>
              <a:gd name="T58" fmla="*/ 2147483647 w 232"/>
              <a:gd name="T59" fmla="*/ 2147483647 h 261"/>
              <a:gd name="T60" fmla="*/ 2147483647 w 232"/>
              <a:gd name="T61" fmla="*/ 2147483647 h 261"/>
              <a:gd name="T62" fmla="*/ 2147483647 w 232"/>
              <a:gd name="T63" fmla="*/ 2147483647 h 261"/>
              <a:gd name="T64" fmla="*/ 2147483647 w 232"/>
              <a:gd name="T65" fmla="*/ 2147483647 h 261"/>
              <a:gd name="T66" fmla="*/ 2147483647 w 232"/>
              <a:gd name="T67" fmla="*/ 2147483647 h 261"/>
              <a:gd name="T68" fmla="*/ 2147483647 w 232"/>
              <a:gd name="T69" fmla="*/ 2147483647 h 261"/>
              <a:gd name="T70" fmla="*/ 2147483647 w 232"/>
              <a:gd name="T71" fmla="*/ 2147483647 h 261"/>
              <a:gd name="T72" fmla="*/ 0 w 232"/>
              <a:gd name="T73" fmla="*/ 2147483647 h 261"/>
              <a:gd name="T74" fmla="*/ 0 w 232"/>
              <a:gd name="T75" fmla="*/ 2147483647 h 261"/>
              <a:gd name="T76" fmla="*/ 0 w 232"/>
              <a:gd name="T77" fmla="*/ 2147483647 h 261"/>
              <a:gd name="T78" fmla="*/ 0 w 232"/>
              <a:gd name="T79" fmla="*/ 2147483647 h 261"/>
              <a:gd name="T80" fmla="*/ 0 w 232"/>
              <a:gd name="T81" fmla="*/ 2147483647 h 261"/>
              <a:gd name="T82" fmla="*/ 0 w 232"/>
              <a:gd name="T83" fmla="*/ 2147483647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2" h="261">
                <a:moveTo>
                  <a:pt x="0" y="261"/>
                </a:moveTo>
                <a:lnTo>
                  <a:pt x="232" y="261"/>
                </a:lnTo>
                <a:lnTo>
                  <a:pt x="232" y="129"/>
                </a:lnTo>
                <a:lnTo>
                  <a:pt x="232" y="122"/>
                </a:lnTo>
                <a:lnTo>
                  <a:pt x="232" y="116"/>
                </a:lnTo>
                <a:lnTo>
                  <a:pt x="230" y="103"/>
                </a:lnTo>
                <a:lnTo>
                  <a:pt x="227" y="90"/>
                </a:lnTo>
                <a:lnTo>
                  <a:pt x="223" y="79"/>
                </a:lnTo>
                <a:lnTo>
                  <a:pt x="218" y="67"/>
                </a:lnTo>
                <a:lnTo>
                  <a:pt x="212" y="57"/>
                </a:lnTo>
                <a:lnTo>
                  <a:pt x="205" y="47"/>
                </a:lnTo>
                <a:lnTo>
                  <a:pt x="198" y="38"/>
                </a:lnTo>
                <a:lnTo>
                  <a:pt x="190" y="30"/>
                </a:lnTo>
                <a:lnTo>
                  <a:pt x="181" y="22"/>
                </a:lnTo>
                <a:lnTo>
                  <a:pt x="171" y="16"/>
                </a:lnTo>
                <a:lnTo>
                  <a:pt x="161" y="11"/>
                </a:lnTo>
                <a:lnTo>
                  <a:pt x="151" y="7"/>
                </a:lnTo>
                <a:lnTo>
                  <a:pt x="140" y="3"/>
                </a:lnTo>
                <a:lnTo>
                  <a:pt x="128" y="2"/>
                </a:lnTo>
                <a:lnTo>
                  <a:pt x="123" y="0"/>
                </a:lnTo>
                <a:lnTo>
                  <a:pt x="117" y="0"/>
                </a:lnTo>
                <a:lnTo>
                  <a:pt x="110" y="0"/>
                </a:lnTo>
                <a:lnTo>
                  <a:pt x="104" y="2"/>
                </a:lnTo>
                <a:lnTo>
                  <a:pt x="92" y="3"/>
                </a:lnTo>
                <a:lnTo>
                  <a:pt x="82" y="7"/>
                </a:lnTo>
                <a:lnTo>
                  <a:pt x="71" y="11"/>
                </a:lnTo>
                <a:lnTo>
                  <a:pt x="61" y="16"/>
                </a:lnTo>
                <a:lnTo>
                  <a:pt x="51" y="22"/>
                </a:lnTo>
                <a:lnTo>
                  <a:pt x="42" y="30"/>
                </a:lnTo>
                <a:lnTo>
                  <a:pt x="34" y="38"/>
                </a:lnTo>
                <a:lnTo>
                  <a:pt x="26" y="47"/>
                </a:lnTo>
                <a:lnTo>
                  <a:pt x="20" y="57"/>
                </a:lnTo>
                <a:lnTo>
                  <a:pt x="14" y="67"/>
                </a:lnTo>
                <a:lnTo>
                  <a:pt x="9" y="79"/>
                </a:lnTo>
                <a:lnTo>
                  <a:pt x="5" y="90"/>
                </a:lnTo>
                <a:lnTo>
                  <a:pt x="2" y="103"/>
                </a:lnTo>
                <a:lnTo>
                  <a:pt x="0" y="116"/>
                </a:lnTo>
                <a:lnTo>
                  <a:pt x="0" y="122"/>
                </a:lnTo>
                <a:lnTo>
                  <a:pt x="0" y="129"/>
                </a:lnTo>
                <a:lnTo>
                  <a:pt x="0" y="26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89" name="Rectangle 154"/>
          <p:cNvSpPr>
            <a:spLocks noChangeArrowheads="1"/>
          </p:cNvSpPr>
          <p:nvPr/>
        </p:nvSpPr>
        <p:spPr bwMode="auto">
          <a:xfrm>
            <a:off x="4721225" y="4200525"/>
            <a:ext cx="4286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1-10 days</a:t>
            </a:r>
            <a:endParaRPr kumimoji="1" lang="en-US" sz="3200">
              <a:solidFill>
                <a:schemeClr val="tx2"/>
              </a:solidFill>
            </a:endParaRPr>
          </a:p>
        </p:txBody>
      </p:sp>
      <p:sp>
        <p:nvSpPr>
          <p:cNvPr id="83090" name="Line 155"/>
          <p:cNvSpPr>
            <a:spLocks noChangeShapeType="1"/>
          </p:cNvSpPr>
          <p:nvPr/>
        </p:nvSpPr>
        <p:spPr bwMode="auto">
          <a:xfrm>
            <a:off x="4497388" y="3362325"/>
            <a:ext cx="722312" cy="1111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91" name="Freeform 156"/>
          <p:cNvSpPr>
            <a:spLocks/>
          </p:cNvSpPr>
          <p:nvPr/>
        </p:nvSpPr>
        <p:spPr bwMode="auto">
          <a:xfrm>
            <a:off x="5203825" y="3425825"/>
            <a:ext cx="93663" cy="93663"/>
          </a:xfrm>
          <a:custGeom>
            <a:avLst/>
            <a:gdLst>
              <a:gd name="T0" fmla="*/ 2147483647 w 117"/>
              <a:gd name="T1" fmla="*/ 0 h 119"/>
              <a:gd name="T2" fmla="*/ 2147483647 w 117"/>
              <a:gd name="T3" fmla="*/ 2147483647 h 119"/>
              <a:gd name="T4" fmla="*/ 0 w 117"/>
              <a:gd name="T5" fmla="*/ 2147483647 h 119"/>
              <a:gd name="T6" fmla="*/ 2147483647 w 117"/>
              <a:gd name="T7" fmla="*/ 0 h 1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7" h="119">
                <a:moveTo>
                  <a:pt x="15" y="0"/>
                </a:moveTo>
                <a:lnTo>
                  <a:pt x="117" y="76"/>
                </a:lnTo>
                <a:lnTo>
                  <a:pt x="0" y="119"/>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92" name="Freeform 157"/>
          <p:cNvSpPr>
            <a:spLocks/>
          </p:cNvSpPr>
          <p:nvPr/>
        </p:nvSpPr>
        <p:spPr bwMode="auto">
          <a:xfrm>
            <a:off x="5075238" y="3022600"/>
            <a:ext cx="130175" cy="242888"/>
          </a:xfrm>
          <a:custGeom>
            <a:avLst/>
            <a:gdLst>
              <a:gd name="T0" fmla="*/ 0 w 164"/>
              <a:gd name="T1" fmla="*/ 2147483647 h 303"/>
              <a:gd name="T2" fmla="*/ 2147483647 w 164"/>
              <a:gd name="T3" fmla="*/ 2147483647 h 303"/>
              <a:gd name="T4" fmla="*/ 2147483647 w 164"/>
              <a:gd name="T5" fmla="*/ 2147483647 h 303"/>
              <a:gd name="T6" fmla="*/ 2147483647 w 164"/>
              <a:gd name="T7" fmla="*/ 2147483647 h 303"/>
              <a:gd name="T8" fmla="*/ 2147483647 w 164"/>
              <a:gd name="T9" fmla="*/ 2147483647 h 303"/>
              <a:gd name="T10" fmla="*/ 2147483647 w 164"/>
              <a:gd name="T11" fmla="*/ 2147483647 h 303"/>
              <a:gd name="T12" fmla="*/ 2147483647 w 164"/>
              <a:gd name="T13" fmla="*/ 2147483647 h 303"/>
              <a:gd name="T14" fmla="*/ 2147483647 w 164"/>
              <a:gd name="T15" fmla="*/ 2147483647 h 303"/>
              <a:gd name="T16" fmla="*/ 2147483647 w 164"/>
              <a:gd name="T17" fmla="*/ 2147483647 h 303"/>
              <a:gd name="T18" fmla="*/ 2147483647 w 164"/>
              <a:gd name="T19" fmla="*/ 2147483647 h 303"/>
              <a:gd name="T20" fmla="*/ 2147483647 w 164"/>
              <a:gd name="T21" fmla="*/ 2147483647 h 303"/>
              <a:gd name="T22" fmla="*/ 2147483647 w 164"/>
              <a:gd name="T23" fmla="*/ 2147483647 h 303"/>
              <a:gd name="T24" fmla="*/ 2147483647 w 164"/>
              <a:gd name="T25" fmla="*/ 2147483647 h 303"/>
              <a:gd name="T26" fmla="*/ 2147483647 w 164"/>
              <a:gd name="T27" fmla="*/ 2147483647 h 303"/>
              <a:gd name="T28" fmla="*/ 2147483647 w 164"/>
              <a:gd name="T29" fmla="*/ 2147483647 h 303"/>
              <a:gd name="T30" fmla="*/ 2147483647 w 164"/>
              <a:gd name="T31" fmla="*/ 2147483647 h 303"/>
              <a:gd name="T32" fmla="*/ 2147483647 w 164"/>
              <a:gd name="T33" fmla="*/ 2147483647 h 303"/>
              <a:gd name="T34" fmla="*/ 2147483647 w 164"/>
              <a:gd name="T35" fmla="*/ 2147483647 h 303"/>
              <a:gd name="T36" fmla="*/ 2147483647 w 164"/>
              <a:gd name="T37" fmla="*/ 2147483647 h 303"/>
              <a:gd name="T38" fmla="*/ 2147483647 w 164"/>
              <a:gd name="T39" fmla="*/ 0 h 303"/>
              <a:gd name="T40" fmla="*/ 2147483647 w 164"/>
              <a:gd name="T41" fmla="*/ 2147483647 h 303"/>
              <a:gd name="T42" fmla="*/ 2147483647 w 164"/>
              <a:gd name="T43" fmla="*/ 2147483647 h 303"/>
              <a:gd name="T44" fmla="*/ 2147483647 w 164"/>
              <a:gd name="T45" fmla="*/ 2147483647 h 303"/>
              <a:gd name="T46" fmla="*/ 2147483647 w 164"/>
              <a:gd name="T47" fmla="*/ 2147483647 h 303"/>
              <a:gd name="T48" fmla="*/ 2147483647 w 164"/>
              <a:gd name="T49" fmla="*/ 2147483647 h 303"/>
              <a:gd name="T50" fmla="*/ 2147483647 w 164"/>
              <a:gd name="T51" fmla="*/ 2147483647 h 303"/>
              <a:gd name="T52" fmla="*/ 2147483647 w 164"/>
              <a:gd name="T53" fmla="*/ 2147483647 h 303"/>
              <a:gd name="T54" fmla="*/ 2147483647 w 164"/>
              <a:gd name="T55" fmla="*/ 2147483647 h 303"/>
              <a:gd name="T56" fmla="*/ 2147483647 w 164"/>
              <a:gd name="T57" fmla="*/ 2147483647 h 303"/>
              <a:gd name="T58" fmla="*/ 2147483647 w 164"/>
              <a:gd name="T59" fmla="*/ 2147483647 h 303"/>
              <a:gd name="T60" fmla="*/ 2147483647 w 164"/>
              <a:gd name="T61" fmla="*/ 2147483647 h 303"/>
              <a:gd name="T62" fmla="*/ 2147483647 w 164"/>
              <a:gd name="T63" fmla="*/ 2147483647 h 303"/>
              <a:gd name="T64" fmla="*/ 2147483647 w 164"/>
              <a:gd name="T65" fmla="*/ 2147483647 h 303"/>
              <a:gd name="T66" fmla="*/ 2147483647 w 164"/>
              <a:gd name="T67" fmla="*/ 2147483647 h 303"/>
              <a:gd name="T68" fmla="*/ 0 w 164"/>
              <a:gd name="T69" fmla="*/ 2147483647 h 303"/>
              <a:gd name="T70" fmla="*/ 0 w 164"/>
              <a:gd name="T71" fmla="*/ 2147483647 h 303"/>
              <a:gd name="T72" fmla="*/ 0 w 164"/>
              <a:gd name="T73" fmla="*/ 2147483647 h 303"/>
              <a:gd name="T74" fmla="*/ 0 w 164"/>
              <a:gd name="T75" fmla="*/ 2147483647 h 303"/>
              <a:gd name="T76" fmla="*/ 0 w 16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3">
                <a:moveTo>
                  <a:pt x="0" y="303"/>
                </a:moveTo>
                <a:lnTo>
                  <a:pt x="108" y="303"/>
                </a:lnTo>
                <a:lnTo>
                  <a:pt x="164" y="240"/>
                </a:lnTo>
                <a:lnTo>
                  <a:pt x="164" y="92"/>
                </a:lnTo>
                <a:lnTo>
                  <a:pt x="164" y="83"/>
                </a:lnTo>
                <a:lnTo>
                  <a:pt x="162" y="74"/>
                </a:lnTo>
                <a:lnTo>
                  <a:pt x="160" y="65"/>
                </a:lnTo>
                <a:lnTo>
                  <a:pt x="158" y="56"/>
                </a:lnTo>
                <a:lnTo>
                  <a:pt x="154" y="48"/>
                </a:lnTo>
                <a:lnTo>
                  <a:pt x="150" y="40"/>
                </a:lnTo>
                <a:lnTo>
                  <a:pt x="145" y="34"/>
                </a:lnTo>
                <a:lnTo>
                  <a:pt x="140" y="27"/>
                </a:lnTo>
                <a:lnTo>
                  <a:pt x="135" y="21"/>
                </a:lnTo>
                <a:lnTo>
                  <a:pt x="128" y="16"/>
                </a:lnTo>
                <a:lnTo>
                  <a:pt x="121" y="12"/>
                </a:lnTo>
                <a:lnTo>
                  <a:pt x="114" y="8"/>
                </a:lnTo>
                <a:lnTo>
                  <a:pt x="107" y="4"/>
                </a:lnTo>
                <a:lnTo>
                  <a:pt x="98" y="3"/>
                </a:lnTo>
                <a:lnTo>
                  <a:pt x="90" y="2"/>
                </a:lnTo>
                <a:lnTo>
                  <a:pt x="82" y="0"/>
                </a:lnTo>
                <a:lnTo>
                  <a:pt x="74" y="2"/>
                </a:lnTo>
                <a:lnTo>
                  <a:pt x="66" y="3"/>
                </a:lnTo>
                <a:lnTo>
                  <a:pt x="58" y="4"/>
                </a:lnTo>
                <a:lnTo>
                  <a:pt x="51" y="8"/>
                </a:lnTo>
                <a:lnTo>
                  <a:pt x="44" y="12"/>
                </a:lnTo>
                <a:lnTo>
                  <a:pt x="37" y="16"/>
                </a:lnTo>
                <a:lnTo>
                  <a:pt x="30" y="21"/>
                </a:lnTo>
                <a:lnTo>
                  <a:pt x="24" y="27"/>
                </a:lnTo>
                <a:lnTo>
                  <a:pt x="19" y="34"/>
                </a:lnTo>
                <a:lnTo>
                  <a:pt x="14" y="40"/>
                </a:lnTo>
                <a:lnTo>
                  <a:pt x="10" y="48"/>
                </a:lnTo>
                <a:lnTo>
                  <a:pt x="6" y="56"/>
                </a:lnTo>
                <a:lnTo>
                  <a:pt x="4" y="65"/>
                </a:lnTo>
                <a:lnTo>
                  <a:pt x="2" y="74"/>
                </a:lnTo>
                <a:lnTo>
                  <a:pt x="0" y="83"/>
                </a:lnTo>
                <a:lnTo>
                  <a:pt x="0" y="92"/>
                </a:lnTo>
                <a:lnTo>
                  <a:pt x="0" y="30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93" name="Freeform 158"/>
          <p:cNvSpPr>
            <a:spLocks/>
          </p:cNvSpPr>
          <p:nvPr/>
        </p:nvSpPr>
        <p:spPr bwMode="auto">
          <a:xfrm>
            <a:off x="5075238" y="3022600"/>
            <a:ext cx="130175" cy="242888"/>
          </a:xfrm>
          <a:custGeom>
            <a:avLst/>
            <a:gdLst>
              <a:gd name="T0" fmla="*/ 0 w 164"/>
              <a:gd name="T1" fmla="*/ 2147483647 h 303"/>
              <a:gd name="T2" fmla="*/ 2147483647 w 164"/>
              <a:gd name="T3" fmla="*/ 2147483647 h 303"/>
              <a:gd name="T4" fmla="*/ 2147483647 w 164"/>
              <a:gd name="T5" fmla="*/ 2147483647 h 303"/>
              <a:gd name="T6" fmla="*/ 2147483647 w 164"/>
              <a:gd name="T7" fmla="*/ 2147483647 h 303"/>
              <a:gd name="T8" fmla="*/ 2147483647 w 164"/>
              <a:gd name="T9" fmla="*/ 2147483647 h 303"/>
              <a:gd name="T10" fmla="*/ 2147483647 w 164"/>
              <a:gd name="T11" fmla="*/ 2147483647 h 303"/>
              <a:gd name="T12" fmla="*/ 2147483647 w 164"/>
              <a:gd name="T13" fmla="*/ 2147483647 h 303"/>
              <a:gd name="T14" fmla="*/ 2147483647 w 164"/>
              <a:gd name="T15" fmla="*/ 2147483647 h 303"/>
              <a:gd name="T16" fmla="*/ 2147483647 w 164"/>
              <a:gd name="T17" fmla="*/ 2147483647 h 303"/>
              <a:gd name="T18" fmla="*/ 2147483647 w 164"/>
              <a:gd name="T19" fmla="*/ 2147483647 h 303"/>
              <a:gd name="T20" fmla="*/ 2147483647 w 164"/>
              <a:gd name="T21" fmla="*/ 2147483647 h 303"/>
              <a:gd name="T22" fmla="*/ 2147483647 w 164"/>
              <a:gd name="T23" fmla="*/ 2147483647 h 303"/>
              <a:gd name="T24" fmla="*/ 2147483647 w 164"/>
              <a:gd name="T25" fmla="*/ 2147483647 h 303"/>
              <a:gd name="T26" fmla="*/ 2147483647 w 164"/>
              <a:gd name="T27" fmla="*/ 2147483647 h 303"/>
              <a:gd name="T28" fmla="*/ 2147483647 w 164"/>
              <a:gd name="T29" fmla="*/ 2147483647 h 303"/>
              <a:gd name="T30" fmla="*/ 2147483647 w 164"/>
              <a:gd name="T31" fmla="*/ 2147483647 h 303"/>
              <a:gd name="T32" fmla="*/ 2147483647 w 164"/>
              <a:gd name="T33" fmla="*/ 2147483647 h 303"/>
              <a:gd name="T34" fmla="*/ 2147483647 w 164"/>
              <a:gd name="T35" fmla="*/ 2147483647 h 303"/>
              <a:gd name="T36" fmla="*/ 2147483647 w 164"/>
              <a:gd name="T37" fmla="*/ 2147483647 h 303"/>
              <a:gd name="T38" fmla="*/ 2147483647 w 164"/>
              <a:gd name="T39" fmla="*/ 0 h 303"/>
              <a:gd name="T40" fmla="*/ 2147483647 w 164"/>
              <a:gd name="T41" fmla="*/ 2147483647 h 303"/>
              <a:gd name="T42" fmla="*/ 2147483647 w 164"/>
              <a:gd name="T43" fmla="*/ 2147483647 h 303"/>
              <a:gd name="T44" fmla="*/ 2147483647 w 164"/>
              <a:gd name="T45" fmla="*/ 2147483647 h 303"/>
              <a:gd name="T46" fmla="*/ 2147483647 w 164"/>
              <a:gd name="T47" fmla="*/ 2147483647 h 303"/>
              <a:gd name="T48" fmla="*/ 2147483647 w 164"/>
              <a:gd name="T49" fmla="*/ 2147483647 h 303"/>
              <a:gd name="T50" fmla="*/ 2147483647 w 164"/>
              <a:gd name="T51" fmla="*/ 2147483647 h 303"/>
              <a:gd name="T52" fmla="*/ 2147483647 w 164"/>
              <a:gd name="T53" fmla="*/ 2147483647 h 303"/>
              <a:gd name="T54" fmla="*/ 2147483647 w 164"/>
              <a:gd name="T55" fmla="*/ 2147483647 h 303"/>
              <a:gd name="T56" fmla="*/ 2147483647 w 164"/>
              <a:gd name="T57" fmla="*/ 2147483647 h 303"/>
              <a:gd name="T58" fmla="*/ 2147483647 w 164"/>
              <a:gd name="T59" fmla="*/ 2147483647 h 303"/>
              <a:gd name="T60" fmla="*/ 2147483647 w 164"/>
              <a:gd name="T61" fmla="*/ 2147483647 h 303"/>
              <a:gd name="T62" fmla="*/ 2147483647 w 164"/>
              <a:gd name="T63" fmla="*/ 2147483647 h 303"/>
              <a:gd name="T64" fmla="*/ 2147483647 w 164"/>
              <a:gd name="T65" fmla="*/ 2147483647 h 303"/>
              <a:gd name="T66" fmla="*/ 2147483647 w 164"/>
              <a:gd name="T67" fmla="*/ 2147483647 h 303"/>
              <a:gd name="T68" fmla="*/ 0 w 164"/>
              <a:gd name="T69" fmla="*/ 2147483647 h 303"/>
              <a:gd name="T70" fmla="*/ 0 w 164"/>
              <a:gd name="T71" fmla="*/ 2147483647 h 303"/>
              <a:gd name="T72" fmla="*/ 0 w 164"/>
              <a:gd name="T73" fmla="*/ 2147483647 h 303"/>
              <a:gd name="T74" fmla="*/ 0 w 164"/>
              <a:gd name="T75" fmla="*/ 2147483647 h 303"/>
              <a:gd name="T76" fmla="*/ 0 w 16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3">
                <a:moveTo>
                  <a:pt x="0" y="303"/>
                </a:moveTo>
                <a:lnTo>
                  <a:pt x="108" y="303"/>
                </a:lnTo>
                <a:lnTo>
                  <a:pt x="164" y="240"/>
                </a:lnTo>
                <a:lnTo>
                  <a:pt x="164" y="92"/>
                </a:lnTo>
                <a:lnTo>
                  <a:pt x="164" y="83"/>
                </a:lnTo>
                <a:lnTo>
                  <a:pt x="162" y="74"/>
                </a:lnTo>
                <a:lnTo>
                  <a:pt x="160" y="65"/>
                </a:lnTo>
                <a:lnTo>
                  <a:pt x="158" y="56"/>
                </a:lnTo>
                <a:lnTo>
                  <a:pt x="154" y="48"/>
                </a:lnTo>
                <a:lnTo>
                  <a:pt x="150" y="40"/>
                </a:lnTo>
                <a:lnTo>
                  <a:pt x="145" y="34"/>
                </a:lnTo>
                <a:lnTo>
                  <a:pt x="140" y="27"/>
                </a:lnTo>
                <a:lnTo>
                  <a:pt x="135" y="21"/>
                </a:lnTo>
                <a:lnTo>
                  <a:pt x="128" y="16"/>
                </a:lnTo>
                <a:lnTo>
                  <a:pt x="121" y="12"/>
                </a:lnTo>
                <a:lnTo>
                  <a:pt x="114" y="8"/>
                </a:lnTo>
                <a:lnTo>
                  <a:pt x="107" y="4"/>
                </a:lnTo>
                <a:lnTo>
                  <a:pt x="98" y="3"/>
                </a:lnTo>
                <a:lnTo>
                  <a:pt x="90" y="2"/>
                </a:lnTo>
                <a:lnTo>
                  <a:pt x="82" y="0"/>
                </a:lnTo>
                <a:lnTo>
                  <a:pt x="74" y="2"/>
                </a:lnTo>
                <a:lnTo>
                  <a:pt x="66" y="3"/>
                </a:lnTo>
                <a:lnTo>
                  <a:pt x="58" y="4"/>
                </a:lnTo>
                <a:lnTo>
                  <a:pt x="51" y="8"/>
                </a:lnTo>
                <a:lnTo>
                  <a:pt x="44" y="12"/>
                </a:lnTo>
                <a:lnTo>
                  <a:pt x="37" y="16"/>
                </a:lnTo>
                <a:lnTo>
                  <a:pt x="30" y="21"/>
                </a:lnTo>
                <a:lnTo>
                  <a:pt x="24" y="27"/>
                </a:lnTo>
                <a:lnTo>
                  <a:pt x="19" y="34"/>
                </a:lnTo>
                <a:lnTo>
                  <a:pt x="14" y="40"/>
                </a:lnTo>
                <a:lnTo>
                  <a:pt x="10" y="48"/>
                </a:lnTo>
                <a:lnTo>
                  <a:pt x="6" y="56"/>
                </a:lnTo>
                <a:lnTo>
                  <a:pt x="4" y="65"/>
                </a:lnTo>
                <a:lnTo>
                  <a:pt x="2" y="74"/>
                </a:lnTo>
                <a:lnTo>
                  <a:pt x="0" y="83"/>
                </a:lnTo>
                <a:lnTo>
                  <a:pt x="0" y="92"/>
                </a:lnTo>
                <a:lnTo>
                  <a:pt x="0" y="30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94" name="Freeform 159"/>
          <p:cNvSpPr>
            <a:spLocks/>
          </p:cNvSpPr>
          <p:nvPr/>
        </p:nvSpPr>
        <p:spPr bwMode="auto">
          <a:xfrm>
            <a:off x="5022850" y="3049588"/>
            <a:ext cx="136525" cy="215900"/>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0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3"/>
                </a:lnTo>
                <a:lnTo>
                  <a:pt x="170" y="84"/>
                </a:lnTo>
                <a:lnTo>
                  <a:pt x="169" y="74"/>
                </a:lnTo>
                <a:lnTo>
                  <a:pt x="167" y="65"/>
                </a:lnTo>
                <a:lnTo>
                  <a:pt x="164" y="56"/>
                </a:lnTo>
                <a:lnTo>
                  <a:pt x="161" y="49"/>
                </a:lnTo>
                <a:lnTo>
                  <a:pt x="156" y="41"/>
                </a:lnTo>
                <a:lnTo>
                  <a:pt x="152" y="33"/>
                </a:lnTo>
                <a:lnTo>
                  <a:pt x="146" y="27"/>
                </a:lnTo>
                <a:lnTo>
                  <a:pt x="140" y="20"/>
                </a:lnTo>
                <a:lnTo>
                  <a:pt x="133" y="15"/>
                </a:lnTo>
                <a:lnTo>
                  <a:pt x="126" y="11"/>
                </a:lnTo>
                <a:lnTo>
                  <a:pt x="119" y="8"/>
                </a:lnTo>
                <a:lnTo>
                  <a:pt x="111" y="4"/>
                </a:lnTo>
                <a:lnTo>
                  <a:pt x="103" y="1"/>
                </a:lnTo>
                <a:lnTo>
                  <a:pt x="94" y="0"/>
                </a:lnTo>
                <a:lnTo>
                  <a:pt x="85" y="0"/>
                </a:lnTo>
                <a:lnTo>
                  <a:pt x="77" y="0"/>
                </a:lnTo>
                <a:lnTo>
                  <a:pt x="68" y="1"/>
                </a:lnTo>
                <a:lnTo>
                  <a:pt x="59" y="4"/>
                </a:lnTo>
                <a:lnTo>
                  <a:pt x="52" y="8"/>
                </a:lnTo>
                <a:lnTo>
                  <a:pt x="44" y="11"/>
                </a:lnTo>
                <a:lnTo>
                  <a:pt x="37" y="15"/>
                </a:lnTo>
                <a:lnTo>
                  <a:pt x="31" y="20"/>
                </a:lnTo>
                <a:lnTo>
                  <a:pt x="24" y="27"/>
                </a:lnTo>
                <a:lnTo>
                  <a:pt x="20" y="33"/>
                </a:lnTo>
                <a:lnTo>
                  <a:pt x="15" y="41"/>
                </a:lnTo>
                <a:lnTo>
                  <a:pt x="10" y="49"/>
                </a:lnTo>
                <a:lnTo>
                  <a:pt x="7" y="56"/>
                </a:lnTo>
                <a:lnTo>
                  <a:pt x="4" y="65"/>
                </a:lnTo>
                <a:lnTo>
                  <a:pt x="2" y="74"/>
                </a:lnTo>
                <a:lnTo>
                  <a:pt x="0" y="84"/>
                </a:lnTo>
                <a:lnTo>
                  <a:pt x="0" y="93"/>
                </a:lnTo>
                <a:lnTo>
                  <a:pt x="0" y="269"/>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95" name="Freeform 160"/>
          <p:cNvSpPr>
            <a:spLocks/>
          </p:cNvSpPr>
          <p:nvPr/>
        </p:nvSpPr>
        <p:spPr bwMode="auto">
          <a:xfrm>
            <a:off x="5029200" y="3049588"/>
            <a:ext cx="136525" cy="215900"/>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0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3"/>
                </a:lnTo>
                <a:lnTo>
                  <a:pt x="170" y="84"/>
                </a:lnTo>
                <a:lnTo>
                  <a:pt x="169" y="74"/>
                </a:lnTo>
                <a:lnTo>
                  <a:pt x="167" y="65"/>
                </a:lnTo>
                <a:lnTo>
                  <a:pt x="164" y="56"/>
                </a:lnTo>
                <a:lnTo>
                  <a:pt x="161" y="49"/>
                </a:lnTo>
                <a:lnTo>
                  <a:pt x="156" y="41"/>
                </a:lnTo>
                <a:lnTo>
                  <a:pt x="152" y="33"/>
                </a:lnTo>
                <a:lnTo>
                  <a:pt x="146" y="27"/>
                </a:lnTo>
                <a:lnTo>
                  <a:pt x="140" y="20"/>
                </a:lnTo>
                <a:lnTo>
                  <a:pt x="133" y="15"/>
                </a:lnTo>
                <a:lnTo>
                  <a:pt x="126" y="11"/>
                </a:lnTo>
                <a:lnTo>
                  <a:pt x="119" y="8"/>
                </a:lnTo>
                <a:lnTo>
                  <a:pt x="111" y="4"/>
                </a:lnTo>
                <a:lnTo>
                  <a:pt x="103" y="1"/>
                </a:lnTo>
                <a:lnTo>
                  <a:pt x="94" y="0"/>
                </a:lnTo>
                <a:lnTo>
                  <a:pt x="85" y="0"/>
                </a:lnTo>
                <a:lnTo>
                  <a:pt x="77" y="0"/>
                </a:lnTo>
                <a:lnTo>
                  <a:pt x="68" y="1"/>
                </a:lnTo>
                <a:lnTo>
                  <a:pt x="59" y="4"/>
                </a:lnTo>
                <a:lnTo>
                  <a:pt x="52" y="8"/>
                </a:lnTo>
                <a:lnTo>
                  <a:pt x="44" y="11"/>
                </a:lnTo>
                <a:lnTo>
                  <a:pt x="37" y="15"/>
                </a:lnTo>
                <a:lnTo>
                  <a:pt x="31" y="20"/>
                </a:lnTo>
                <a:lnTo>
                  <a:pt x="24" y="27"/>
                </a:lnTo>
                <a:lnTo>
                  <a:pt x="20" y="33"/>
                </a:lnTo>
                <a:lnTo>
                  <a:pt x="15" y="41"/>
                </a:lnTo>
                <a:lnTo>
                  <a:pt x="10" y="49"/>
                </a:lnTo>
                <a:lnTo>
                  <a:pt x="7" y="56"/>
                </a:lnTo>
                <a:lnTo>
                  <a:pt x="4" y="65"/>
                </a:lnTo>
                <a:lnTo>
                  <a:pt x="2" y="74"/>
                </a:lnTo>
                <a:lnTo>
                  <a:pt x="0" y="84"/>
                </a:lnTo>
                <a:lnTo>
                  <a:pt x="0" y="93"/>
                </a:lnTo>
                <a:lnTo>
                  <a:pt x="0" y="269"/>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96" name="Rectangle 161"/>
          <p:cNvSpPr>
            <a:spLocks noChangeArrowheads="1"/>
          </p:cNvSpPr>
          <p:nvPr/>
        </p:nvSpPr>
        <p:spPr bwMode="auto">
          <a:xfrm>
            <a:off x="4610100" y="3228975"/>
            <a:ext cx="32543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 2 days</a:t>
            </a:r>
            <a:endParaRPr kumimoji="1" lang="en-US" sz="3200">
              <a:solidFill>
                <a:schemeClr val="tx2"/>
              </a:solidFill>
            </a:endParaRPr>
          </a:p>
        </p:txBody>
      </p:sp>
      <p:sp>
        <p:nvSpPr>
          <p:cNvPr id="83097" name="Rectangle 162"/>
          <p:cNvSpPr>
            <a:spLocks noChangeArrowheads="1"/>
          </p:cNvSpPr>
          <p:nvPr/>
        </p:nvSpPr>
        <p:spPr bwMode="auto">
          <a:xfrm>
            <a:off x="5214938" y="2922588"/>
            <a:ext cx="581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filed by Sarah</a:t>
            </a:r>
            <a:endParaRPr kumimoji="1" lang="en-US" sz="3200">
              <a:solidFill>
                <a:schemeClr val="tx2"/>
              </a:solidFill>
            </a:endParaRPr>
          </a:p>
        </p:txBody>
      </p:sp>
      <p:sp>
        <p:nvSpPr>
          <p:cNvPr id="83098" name="Rectangle 163"/>
          <p:cNvSpPr>
            <a:spLocks noChangeArrowheads="1"/>
          </p:cNvSpPr>
          <p:nvPr/>
        </p:nvSpPr>
        <p:spPr bwMode="auto">
          <a:xfrm>
            <a:off x="4924425" y="4532313"/>
            <a:ext cx="519113"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99" name="Rectangle 164"/>
          <p:cNvSpPr>
            <a:spLocks noChangeArrowheads="1"/>
          </p:cNvSpPr>
          <p:nvPr/>
        </p:nvSpPr>
        <p:spPr bwMode="auto">
          <a:xfrm>
            <a:off x="4924425" y="4448175"/>
            <a:ext cx="519113" cy="2905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00" name="Rectangle 165"/>
          <p:cNvSpPr>
            <a:spLocks noChangeArrowheads="1"/>
          </p:cNvSpPr>
          <p:nvPr/>
        </p:nvSpPr>
        <p:spPr bwMode="auto">
          <a:xfrm>
            <a:off x="5075238" y="4471988"/>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101" name="Rectangle 166"/>
          <p:cNvSpPr>
            <a:spLocks noChangeArrowheads="1"/>
          </p:cNvSpPr>
          <p:nvPr/>
        </p:nvSpPr>
        <p:spPr bwMode="auto">
          <a:xfrm>
            <a:off x="5064125" y="4581525"/>
            <a:ext cx="2413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David</a:t>
            </a:r>
            <a:endParaRPr kumimoji="1" lang="en-US" sz="3200">
              <a:solidFill>
                <a:schemeClr val="tx2"/>
              </a:solidFill>
            </a:endParaRPr>
          </a:p>
        </p:txBody>
      </p:sp>
      <p:sp>
        <p:nvSpPr>
          <p:cNvPr id="83102" name="Rectangle 167"/>
          <p:cNvSpPr>
            <a:spLocks noChangeArrowheads="1"/>
          </p:cNvSpPr>
          <p:nvPr/>
        </p:nvSpPr>
        <p:spPr bwMode="auto">
          <a:xfrm>
            <a:off x="4924425" y="4738688"/>
            <a:ext cx="519113"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03" name="Rectangle 168"/>
          <p:cNvSpPr>
            <a:spLocks noChangeArrowheads="1"/>
          </p:cNvSpPr>
          <p:nvPr/>
        </p:nvSpPr>
        <p:spPr bwMode="auto">
          <a:xfrm>
            <a:off x="4924425" y="4738688"/>
            <a:ext cx="519113" cy="536575"/>
          </a:xfrm>
          <a:prstGeom prst="rect">
            <a:avLst/>
          </a:prstGeom>
          <a:solidFill>
            <a:srgbClr val="66FFFF"/>
          </a:solidFill>
          <a:ln w="3175">
            <a:solidFill>
              <a:srgbClr val="000000"/>
            </a:solidFill>
            <a:miter lim="800000"/>
            <a:headEnd/>
            <a:tailEnd/>
          </a:ln>
        </p:spPr>
        <p:txBody>
          <a:bodyPr/>
          <a:lstStyle/>
          <a:p>
            <a:endParaRPr lang="en-US"/>
          </a:p>
        </p:txBody>
      </p:sp>
      <p:sp>
        <p:nvSpPr>
          <p:cNvPr id="83104" name="Rectangle 169"/>
          <p:cNvSpPr>
            <a:spLocks noChangeArrowheads="1"/>
          </p:cNvSpPr>
          <p:nvPr/>
        </p:nvSpPr>
        <p:spPr bwMode="auto">
          <a:xfrm>
            <a:off x="4943475" y="4787900"/>
            <a:ext cx="46672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Follow-up delinquent vouchers: 1 hr/week</a:t>
            </a:r>
            <a:endParaRPr kumimoji="1" lang="en-US" sz="3200">
              <a:solidFill>
                <a:schemeClr val="tx2"/>
              </a:solidFill>
            </a:endParaRPr>
          </a:p>
        </p:txBody>
      </p:sp>
      <p:sp>
        <p:nvSpPr>
          <p:cNvPr id="83105" name="Freeform 170"/>
          <p:cNvSpPr>
            <a:spLocks/>
          </p:cNvSpPr>
          <p:nvPr/>
        </p:nvSpPr>
        <p:spPr bwMode="auto">
          <a:xfrm rot="-2841974">
            <a:off x="4462463" y="4519612"/>
            <a:ext cx="304800" cy="542925"/>
          </a:xfrm>
          <a:custGeom>
            <a:avLst/>
            <a:gdLst>
              <a:gd name="T0" fmla="*/ 2147483647 w 384"/>
              <a:gd name="T1" fmla="*/ 0 h 684"/>
              <a:gd name="T2" fmla="*/ 2147483647 w 384"/>
              <a:gd name="T3" fmla="*/ 2147483647 h 684"/>
              <a:gd name="T4" fmla="*/ 2147483647 w 384"/>
              <a:gd name="T5" fmla="*/ 2147483647 h 684"/>
              <a:gd name="T6" fmla="*/ 2147483647 w 384"/>
              <a:gd name="T7" fmla="*/ 2147483647 h 684"/>
              <a:gd name="T8" fmla="*/ 2147483647 w 384"/>
              <a:gd name="T9" fmla="*/ 2147483647 h 684"/>
              <a:gd name="T10" fmla="*/ 2147483647 w 384"/>
              <a:gd name="T11" fmla="*/ 2147483647 h 684"/>
              <a:gd name="T12" fmla="*/ 2147483647 w 384"/>
              <a:gd name="T13" fmla="*/ 2147483647 h 684"/>
              <a:gd name="T14" fmla="*/ 2147483647 w 384"/>
              <a:gd name="T15" fmla="*/ 2147483647 h 684"/>
              <a:gd name="T16" fmla="*/ 2147483647 w 384"/>
              <a:gd name="T17" fmla="*/ 2147483647 h 684"/>
              <a:gd name="T18" fmla="*/ 2147483647 w 384"/>
              <a:gd name="T19" fmla="*/ 2147483647 h 684"/>
              <a:gd name="T20" fmla="*/ 2147483647 w 384"/>
              <a:gd name="T21" fmla="*/ 2147483647 h 684"/>
              <a:gd name="T22" fmla="*/ 2147483647 w 384"/>
              <a:gd name="T23" fmla="*/ 2147483647 h 684"/>
              <a:gd name="T24" fmla="*/ 2147483647 w 384"/>
              <a:gd name="T25" fmla="*/ 2147483647 h 684"/>
              <a:gd name="T26" fmla="*/ 0 w 384"/>
              <a:gd name="T27" fmla="*/ 2147483647 h 684"/>
              <a:gd name="T28" fmla="*/ 2147483647 w 384"/>
              <a:gd name="T29" fmla="*/ 2147483647 h 684"/>
              <a:gd name="T30" fmla="*/ 2147483647 w 384"/>
              <a:gd name="T31" fmla="*/ 2147483647 h 684"/>
              <a:gd name="T32" fmla="*/ 2147483647 w 384"/>
              <a:gd name="T33" fmla="*/ 2147483647 h 684"/>
              <a:gd name="T34" fmla="*/ 2147483647 w 384"/>
              <a:gd name="T35" fmla="*/ 2147483647 h 684"/>
              <a:gd name="T36" fmla="*/ 2147483647 w 384"/>
              <a:gd name="T37" fmla="*/ 2147483647 h 684"/>
              <a:gd name="T38" fmla="*/ 2147483647 w 384"/>
              <a:gd name="T39" fmla="*/ 2147483647 h 684"/>
              <a:gd name="T40" fmla="*/ 2147483647 w 384"/>
              <a:gd name="T41" fmla="*/ 2147483647 h 684"/>
              <a:gd name="T42" fmla="*/ 2147483647 w 384"/>
              <a:gd name="T43" fmla="*/ 2147483647 h 684"/>
              <a:gd name="T44" fmla="*/ 2147483647 w 384"/>
              <a:gd name="T45" fmla="*/ 2147483647 h 684"/>
              <a:gd name="T46" fmla="*/ 2147483647 w 384"/>
              <a:gd name="T47" fmla="*/ 2147483647 h 684"/>
              <a:gd name="T48" fmla="*/ 2147483647 w 384"/>
              <a:gd name="T49" fmla="*/ 2147483647 h 684"/>
              <a:gd name="T50" fmla="*/ 2147483647 w 384"/>
              <a:gd name="T51" fmla="*/ 2147483647 h 684"/>
              <a:gd name="T52" fmla="*/ 2147483647 w 384"/>
              <a:gd name="T53" fmla="*/ 2147483647 h 684"/>
              <a:gd name="T54" fmla="*/ 2147483647 w 384"/>
              <a:gd name="T55" fmla="*/ 2147483647 h 684"/>
              <a:gd name="T56" fmla="*/ 2147483647 w 384"/>
              <a:gd name="T57" fmla="*/ 2147483647 h 684"/>
              <a:gd name="T58" fmla="*/ 2147483647 w 384"/>
              <a:gd name="T59" fmla="*/ 2147483647 h 684"/>
              <a:gd name="T60" fmla="*/ 2147483647 w 384"/>
              <a:gd name="T61" fmla="*/ 2147483647 h 684"/>
              <a:gd name="T62" fmla="*/ 2147483647 w 384"/>
              <a:gd name="T63" fmla="*/ 2147483647 h 684"/>
              <a:gd name="T64" fmla="*/ 2147483647 w 384"/>
              <a:gd name="T65" fmla="*/ 2147483647 h 6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4" h="684">
                <a:moveTo>
                  <a:pt x="23" y="0"/>
                </a:moveTo>
                <a:lnTo>
                  <a:pt x="22" y="0"/>
                </a:lnTo>
                <a:lnTo>
                  <a:pt x="22" y="1"/>
                </a:lnTo>
                <a:lnTo>
                  <a:pt x="22" y="2"/>
                </a:lnTo>
                <a:lnTo>
                  <a:pt x="22" y="3"/>
                </a:lnTo>
                <a:lnTo>
                  <a:pt x="22" y="6"/>
                </a:lnTo>
                <a:lnTo>
                  <a:pt x="21" y="9"/>
                </a:lnTo>
                <a:lnTo>
                  <a:pt x="21" y="12"/>
                </a:lnTo>
                <a:lnTo>
                  <a:pt x="20" y="16"/>
                </a:lnTo>
                <a:lnTo>
                  <a:pt x="20" y="20"/>
                </a:lnTo>
                <a:lnTo>
                  <a:pt x="18" y="25"/>
                </a:lnTo>
                <a:lnTo>
                  <a:pt x="17" y="30"/>
                </a:lnTo>
                <a:lnTo>
                  <a:pt x="17" y="37"/>
                </a:lnTo>
                <a:lnTo>
                  <a:pt x="16" y="42"/>
                </a:lnTo>
                <a:lnTo>
                  <a:pt x="15" y="48"/>
                </a:lnTo>
                <a:lnTo>
                  <a:pt x="14" y="55"/>
                </a:lnTo>
                <a:lnTo>
                  <a:pt x="14" y="62"/>
                </a:lnTo>
                <a:lnTo>
                  <a:pt x="13" y="70"/>
                </a:lnTo>
                <a:lnTo>
                  <a:pt x="11" y="78"/>
                </a:lnTo>
                <a:lnTo>
                  <a:pt x="9" y="95"/>
                </a:lnTo>
                <a:lnTo>
                  <a:pt x="8" y="111"/>
                </a:lnTo>
                <a:lnTo>
                  <a:pt x="6" y="130"/>
                </a:lnTo>
                <a:lnTo>
                  <a:pt x="4" y="150"/>
                </a:lnTo>
                <a:lnTo>
                  <a:pt x="3" y="170"/>
                </a:lnTo>
                <a:lnTo>
                  <a:pt x="2" y="192"/>
                </a:lnTo>
                <a:lnTo>
                  <a:pt x="1" y="214"/>
                </a:lnTo>
                <a:lnTo>
                  <a:pt x="0" y="236"/>
                </a:lnTo>
                <a:lnTo>
                  <a:pt x="0" y="259"/>
                </a:lnTo>
                <a:lnTo>
                  <a:pt x="0" y="282"/>
                </a:lnTo>
                <a:lnTo>
                  <a:pt x="1" y="305"/>
                </a:lnTo>
                <a:lnTo>
                  <a:pt x="2" y="328"/>
                </a:lnTo>
                <a:lnTo>
                  <a:pt x="4" y="351"/>
                </a:lnTo>
                <a:lnTo>
                  <a:pt x="7" y="373"/>
                </a:lnTo>
                <a:lnTo>
                  <a:pt x="9" y="396"/>
                </a:lnTo>
                <a:lnTo>
                  <a:pt x="14" y="419"/>
                </a:lnTo>
                <a:lnTo>
                  <a:pt x="18" y="440"/>
                </a:lnTo>
                <a:lnTo>
                  <a:pt x="23" y="461"/>
                </a:lnTo>
                <a:lnTo>
                  <a:pt x="30" y="482"/>
                </a:lnTo>
                <a:lnTo>
                  <a:pt x="37" y="501"/>
                </a:lnTo>
                <a:lnTo>
                  <a:pt x="45" y="520"/>
                </a:lnTo>
                <a:lnTo>
                  <a:pt x="55" y="538"/>
                </a:lnTo>
                <a:lnTo>
                  <a:pt x="64" y="554"/>
                </a:lnTo>
                <a:lnTo>
                  <a:pt x="71" y="564"/>
                </a:lnTo>
                <a:lnTo>
                  <a:pt x="79" y="574"/>
                </a:lnTo>
                <a:lnTo>
                  <a:pt x="86" y="582"/>
                </a:lnTo>
                <a:lnTo>
                  <a:pt x="94" y="591"/>
                </a:lnTo>
                <a:lnTo>
                  <a:pt x="103" y="599"/>
                </a:lnTo>
                <a:lnTo>
                  <a:pt x="112" y="606"/>
                </a:lnTo>
                <a:lnTo>
                  <a:pt x="121" y="614"/>
                </a:lnTo>
                <a:lnTo>
                  <a:pt x="131" y="620"/>
                </a:lnTo>
                <a:lnTo>
                  <a:pt x="141" y="627"/>
                </a:lnTo>
                <a:lnTo>
                  <a:pt x="150" y="632"/>
                </a:lnTo>
                <a:lnTo>
                  <a:pt x="161" y="637"/>
                </a:lnTo>
                <a:lnTo>
                  <a:pt x="171" y="642"/>
                </a:lnTo>
                <a:lnTo>
                  <a:pt x="182" y="647"/>
                </a:lnTo>
                <a:lnTo>
                  <a:pt x="192" y="651"/>
                </a:lnTo>
                <a:lnTo>
                  <a:pt x="204" y="656"/>
                </a:lnTo>
                <a:lnTo>
                  <a:pt x="214" y="659"/>
                </a:lnTo>
                <a:lnTo>
                  <a:pt x="236" y="665"/>
                </a:lnTo>
                <a:lnTo>
                  <a:pt x="259" y="672"/>
                </a:lnTo>
                <a:lnTo>
                  <a:pt x="281" y="676"/>
                </a:lnTo>
                <a:lnTo>
                  <a:pt x="303" y="678"/>
                </a:lnTo>
                <a:lnTo>
                  <a:pt x="324" y="681"/>
                </a:lnTo>
                <a:lnTo>
                  <a:pt x="345" y="683"/>
                </a:lnTo>
                <a:lnTo>
                  <a:pt x="365" y="683"/>
                </a:lnTo>
                <a:lnTo>
                  <a:pt x="374" y="684"/>
                </a:lnTo>
                <a:lnTo>
                  <a:pt x="384" y="68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06" name="Freeform 171"/>
          <p:cNvSpPr>
            <a:spLocks/>
          </p:cNvSpPr>
          <p:nvPr/>
        </p:nvSpPr>
        <p:spPr bwMode="auto">
          <a:xfrm rot="-2736660">
            <a:off x="4834732" y="4850606"/>
            <a:ext cx="88900" cy="93663"/>
          </a:xfrm>
          <a:custGeom>
            <a:avLst/>
            <a:gdLst>
              <a:gd name="T0" fmla="*/ 0 w 112"/>
              <a:gd name="T1" fmla="*/ 0 h 120"/>
              <a:gd name="T2" fmla="*/ 2147483647 w 112"/>
              <a:gd name="T3" fmla="*/ 2147483647 h 120"/>
              <a:gd name="T4" fmla="*/ 2147483647 w 112"/>
              <a:gd name="T5" fmla="*/ 2147483647 h 120"/>
              <a:gd name="T6" fmla="*/ 0 w 112"/>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2" h="120">
                <a:moveTo>
                  <a:pt x="0" y="0"/>
                </a:moveTo>
                <a:lnTo>
                  <a:pt x="112" y="54"/>
                </a:lnTo>
                <a:lnTo>
                  <a:pt x="5" y="12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07" name="Freeform 172"/>
          <p:cNvSpPr>
            <a:spLocks/>
          </p:cNvSpPr>
          <p:nvPr/>
        </p:nvSpPr>
        <p:spPr bwMode="auto">
          <a:xfrm>
            <a:off x="5410200" y="4471988"/>
            <a:ext cx="230188" cy="263525"/>
          </a:xfrm>
          <a:custGeom>
            <a:avLst/>
            <a:gdLst>
              <a:gd name="T0" fmla="*/ 0 w 290"/>
              <a:gd name="T1" fmla="*/ 2147483647 h 333"/>
              <a:gd name="T2" fmla="*/ 0 w 290"/>
              <a:gd name="T3" fmla="*/ 2147483647 h 333"/>
              <a:gd name="T4" fmla="*/ 0 w 290"/>
              <a:gd name="T5" fmla="*/ 2147483647 h 333"/>
              <a:gd name="T6" fmla="*/ 2147483647 w 290"/>
              <a:gd name="T7" fmla="*/ 2147483647 h 333"/>
              <a:gd name="T8" fmla="*/ 2147483647 w 290"/>
              <a:gd name="T9" fmla="*/ 2147483647 h 333"/>
              <a:gd name="T10" fmla="*/ 2147483647 w 290"/>
              <a:gd name="T11" fmla="*/ 2147483647 h 333"/>
              <a:gd name="T12" fmla="*/ 2147483647 w 290"/>
              <a:gd name="T13" fmla="*/ 2147483647 h 333"/>
              <a:gd name="T14" fmla="*/ 2147483647 w 290"/>
              <a:gd name="T15" fmla="*/ 2147483647 h 333"/>
              <a:gd name="T16" fmla="*/ 2147483647 w 290"/>
              <a:gd name="T17" fmla="*/ 2147483647 h 333"/>
              <a:gd name="T18" fmla="*/ 2147483647 w 290"/>
              <a:gd name="T19" fmla="*/ 2147483647 h 333"/>
              <a:gd name="T20" fmla="*/ 2147483647 w 290"/>
              <a:gd name="T21" fmla="*/ 2147483647 h 333"/>
              <a:gd name="T22" fmla="*/ 2147483647 w 290"/>
              <a:gd name="T23" fmla="*/ 2147483647 h 333"/>
              <a:gd name="T24" fmla="*/ 2147483647 w 290"/>
              <a:gd name="T25" fmla="*/ 2147483647 h 333"/>
              <a:gd name="T26" fmla="*/ 2147483647 w 290"/>
              <a:gd name="T27" fmla="*/ 2147483647 h 333"/>
              <a:gd name="T28" fmla="*/ 2147483647 w 290"/>
              <a:gd name="T29" fmla="*/ 2147483647 h 333"/>
              <a:gd name="T30" fmla="*/ 2147483647 w 290"/>
              <a:gd name="T31" fmla="*/ 2147483647 h 333"/>
              <a:gd name="T32" fmla="*/ 2147483647 w 290"/>
              <a:gd name="T33" fmla="*/ 2147483647 h 333"/>
              <a:gd name="T34" fmla="*/ 2147483647 w 290"/>
              <a:gd name="T35" fmla="*/ 2147483647 h 333"/>
              <a:gd name="T36" fmla="*/ 2147483647 w 290"/>
              <a:gd name="T37" fmla="*/ 2147483647 h 333"/>
              <a:gd name="T38" fmla="*/ 2147483647 w 290"/>
              <a:gd name="T39" fmla="*/ 2147483647 h 333"/>
              <a:gd name="T40" fmla="*/ 2147483647 w 290"/>
              <a:gd name="T41" fmla="*/ 2147483647 h 333"/>
              <a:gd name="T42" fmla="*/ 2147483647 w 290"/>
              <a:gd name="T43" fmla="*/ 2147483647 h 333"/>
              <a:gd name="T44" fmla="*/ 2147483647 w 290"/>
              <a:gd name="T45" fmla="*/ 2147483647 h 333"/>
              <a:gd name="T46" fmla="*/ 2147483647 w 290"/>
              <a:gd name="T47" fmla="*/ 2147483647 h 333"/>
              <a:gd name="T48" fmla="*/ 2147483647 w 290"/>
              <a:gd name="T49" fmla="*/ 2147483647 h 333"/>
              <a:gd name="T50" fmla="*/ 2147483647 w 290"/>
              <a:gd name="T51" fmla="*/ 2147483647 h 333"/>
              <a:gd name="T52" fmla="*/ 2147483647 w 290"/>
              <a:gd name="T53" fmla="*/ 2147483647 h 333"/>
              <a:gd name="T54" fmla="*/ 2147483647 w 290"/>
              <a:gd name="T55" fmla="*/ 2147483647 h 333"/>
              <a:gd name="T56" fmla="*/ 2147483647 w 290"/>
              <a:gd name="T57" fmla="*/ 2147483647 h 333"/>
              <a:gd name="T58" fmla="*/ 2147483647 w 290"/>
              <a:gd name="T59" fmla="*/ 2147483647 h 333"/>
              <a:gd name="T60" fmla="*/ 2147483647 w 290"/>
              <a:gd name="T61" fmla="*/ 2147483647 h 333"/>
              <a:gd name="T62" fmla="*/ 2147483647 w 290"/>
              <a:gd name="T63" fmla="*/ 2147483647 h 333"/>
              <a:gd name="T64" fmla="*/ 2147483647 w 290"/>
              <a:gd name="T65" fmla="*/ 2147483647 h 333"/>
              <a:gd name="T66" fmla="*/ 2147483647 w 290"/>
              <a:gd name="T67" fmla="*/ 2147483647 h 333"/>
              <a:gd name="T68" fmla="*/ 2147483647 w 290"/>
              <a:gd name="T69" fmla="*/ 2147483647 h 333"/>
              <a:gd name="T70" fmla="*/ 2147483647 w 290"/>
              <a:gd name="T71" fmla="*/ 2147483647 h 333"/>
              <a:gd name="T72" fmla="*/ 2147483647 w 290"/>
              <a:gd name="T73" fmla="*/ 2147483647 h 333"/>
              <a:gd name="T74" fmla="*/ 2147483647 w 290"/>
              <a:gd name="T75" fmla="*/ 2147483647 h 333"/>
              <a:gd name="T76" fmla="*/ 2147483647 w 290"/>
              <a:gd name="T77" fmla="*/ 2147483647 h 333"/>
              <a:gd name="T78" fmla="*/ 2147483647 w 290"/>
              <a:gd name="T79" fmla="*/ 2147483647 h 333"/>
              <a:gd name="T80" fmla="*/ 2147483647 w 290"/>
              <a:gd name="T81" fmla="*/ 2147483647 h 333"/>
              <a:gd name="T82" fmla="*/ 2147483647 w 290"/>
              <a:gd name="T83" fmla="*/ 2147483647 h 333"/>
              <a:gd name="T84" fmla="*/ 2147483647 w 290"/>
              <a:gd name="T85" fmla="*/ 2147483647 h 333"/>
              <a:gd name="T86" fmla="*/ 2147483647 w 290"/>
              <a:gd name="T87" fmla="*/ 2147483647 h 333"/>
              <a:gd name="T88" fmla="*/ 2147483647 w 290"/>
              <a:gd name="T89" fmla="*/ 2147483647 h 333"/>
              <a:gd name="T90" fmla="*/ 2147483647 w 290"/>
              <a:gd name="T91" fmla="*/ 2147483647 h 333"/>
              <a:gd name="T92" fmla="*/ 2147483647 w 290"/>
              <a:gd name="T93" fmla="*/ 2147483647 h 333"/>
              <a:gd name="T94" fmla="*/ 2147483647 w 290"/>
              <a:gd name="T95" fmla="*/ 2147483647 h 333"/>
              <a:gd name="T96" fmla="*/ 2147483647 w 290"/>
              <a:gd name="T97" fmla="*/ 2147483647 h 333"/>
              <a:gd name="T98" fmla="*/ 2147483647 w 290"/>
              <a:gd name="T99" fmla="*/ 2147483647 h 333"/>
              <a:gd name="T100" fmla="*/ 2147483647 w 290"/>
              <a:gd name="T101" fmla="*/ 2147483647 h 333"/>
              <a:gd name="T102" fmla="*/ 2147483647 w 290"/>
              <a:gd name="T103" fmla="*/ 2147483647 h 333"/>
              <a:gd name="T104" fmla="*/ 2147483647 w 290"/>
              <a:gd name="T105" fmla="*/ 2147483647 h 333"/>
              <a:gd name="T106" fmla="*/ 2147483647 w 290"/>
              <a:gd name="T107" fmla="*/ 2147483647 h 333"/>
              <a:gd name="T108" fmla="*/ 2147483647 w 290"/>
              <a:gd name="T109" fmla="*/ 2147483647 h 333"/>
              <a:gd name="T110" fmla="*/ 2147483647 w 290"/>
              <a:gd name="T111" fmla="*/ 2147483647 h 333"/>
              <a:gd name="T112" fmla="*/ 2147483647 w 290"/>
              <a:gd name="T113" fmla="*/ 0 h 33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0" h="333">
                <a:moveTo>
                  <a:pt x="0" y="242"/>
                </a:moveTo>
                <a:lnTo>
                  <a:pt x="0" y="242"/>
                </a:lnTo>
                <a:lnTo>
                  <a:pt x="2" y="243"/>
                </a:lnTo>
                <a:lnTo>
                  <a:pt x="5" y="245"/>
                </a:lnTo>
                <a:lnTo>
                  <a:pt x="8" y="248"/>
                </a:lnTo>
                <a:lnTo>
                  <a:pt x="13" y="251"/>
                </a:lnTo>
                <a:lnTo>
                  <a:pt x="19" y="254"/>
                </a:lnTo>
                <a:lnTo>
                  <a:pt x="26" y="259"/>
                </a:lnTo>
                <a:lnTo>
                  <a:pt x="33" y="263"/>
                </a:lnTo>
                <a:lnTo>
                  <a:pt x="41" y="268"/>
                </a:lnTo>
                <a:lnTo>
                  <a:pt x="49" y="274"/>
                </a:lnTo>
                <a:lnTo>
                  <a:pt x="58" y="279"/>
                </a:lnTo>
                <a:lnTo>
                  <a:pt x="69" y="285"/>
                </a:lnTo>
                <a:lnTo>
                  <a:pt x="78" y="290"/>
                </a:lnTo>
                <a:lnTo>
                  <a:pt x="89" y="295"/>
                </a:lnTo>
                <a:lnTo>
                  <a:pt x="100" y="301"/>
                </a:lnTo>
                <a:lnTo>
                  <a:pt x="111" y="306"/>
                </a:lnTo>
                <a:lnTo>
                  <a:pt x="122" y="311"/>
                </a:lnTo>
                <a:lnTo>
                  <a:pt x="133" y="316"/>
                </a:lnTo>
                <a:lnTo>
                  <a:pt x="145" y="320"/>
                </a:lnTo>
                <a:lnTo>
                  <a:pt x="156" y="324"/>
                </a:lnTo>
                <a:lnTo>
                  <a:pt x="168" y="326"/>
                </a:lnTo>
                <a:lnTo>
                  <a:pt x="178" y="329"/>
                </a:lnTo>
                <a:lnTo>
                  <a:pt x="189" y="331"/>
                </a:lnTo>
                <a:lnTo>
                  <a:pt x="201" y="333"/>
                </a:lnTo>
                <a:lnTo>
                  <a:pt x="211" y="333"/>
                </a:lnTo>
                <a:lnTo>
                  <a:pt x="220" y="333"/>
                </a:lnTo>
                <a:lnTo>
                  <a:pt x="230" y="331"/>
                </a:lnTo>
                <a:lnTo>
                  <a:pt x="239" y="329"/>
                </a:lnTo>
                <a:lnTo>
                  <a:pt x="247" y="325"/>
                </a:lnTo>
                <a:lnTo>
                  <a:pt x="255" y="320"/>
                </a:lnTo>
                <a:lnTo>
                  <a:pt x="259" y="317"/>
                </a:lnTo>
                <a:lnTo>
                  <a:pt x="262" y="313"/>
                </a:lnTo>
                <a:lnTo>
                  <a:pt x="265" y="311"/>
                </a:lnTo>
                <a:lnTo>
                  <a:pt x="268" y="307"/>
                </a:lnTo>
                <a:lnTo>
                  <a:pt x="272" y="302"/>
                </a:lnTo>
                <a:lnTo>
                  <a:pt x="275" y="295"/>
                </a:lnTo>
                <a:lnTo>
                  <a:pt x="277" y="289"/>
                </a:lnTo>
                <a:lnTo>
                  <a:pt x="280" y="283"/>
                </a:lnTo>
                <a:lnTo>
                  <a:pt x="282" y="275"/>
                </a:lnTo>
                <a:lnTo>
                  <a:pt x="284" y="267"/>
                </a:lnTo>
                <a:lnTo>
                  <a:pt x="286" y="258"/>
                </a:lnTo>
                <a:lnTo>
                  <a:pt x="288" y="251"/>
                </a:lnTo>
                <a:lnTo>
                  <a:pt x="289" y="242"/>
                </a:lnTo>
                <a:lnTo>
                  <a:pt x="289" y="233"/>
                </a:lnTo>
                <a:lnTo>
                  <a:pt x="290" y="213"/>
                </a:lnTo>
                <a:lnTo>
                  <a:pt x="290" y="193"/>
                </a:lnTo>
                <a:lnTo>
                  <a:pt x="290" y="171"/>
                </a:lnTo>
                <a:lnTo>
                  <a:pt x="289" y="150"/>
                </a:lnTo>
                <a:lnTo>
                  <a:pt x="287" y="127"/>
                </a:lnTo>
                <a:lnTo>
                  <a:pt x="284" y="106"/>
                </a:lnTo>
                <a:lnTo>
                  <a:pt x="282" y="84"/>
                </a:lnTo>
                <a:lnTo>
                  <a:pt x="279" y="62"/>
                </a:lnTo>
                <a:lnTo>
                  <a:pt x="276" y="40"/>
                </a:lnTo>
                <a:lnTo>
                  <a:pt x="273" y="20"/>
                </a:lnTo>
                <a:lnTo>
                  <a:pt x="269" y="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08" name="Freeform 173"/>
          <p:cNvSpPr>
            <a:spLocks/>
          </p:cNvSpPr>
          <p:nvPr/>
        </p:nvSpPr>
        <p:spPr bwMode="auto">
          <a:xfrm>
            <a:off x="5584825" y="4391025"/>
            <a:ext cx="84138" cy="103188"/>
          </a:xfrm>
          <a:custGeom>
            <a:avLst/>
            <a:gdLst>
              <a:gd name="T0" fmla="*/ 2147483647 w 106"/>
              <a:gd name="T1" fmla="*/ 2147483647 h 131"/>
              <a:gd name="T2" fmla="*/ 2147483647 w 106"/>
              <a:gd name="T3" fmla="*/ 0 h 131"/>
              <a:gd name="T4" fmla="*/ 0 w 106"/>
              <a:gd name="T5" fmla="*/ 2147483647 h 131"/>
              <a:gd name="T6" fmla="*/ 2147483647 w 106"/>
              <a:gd name="T7" fmla="*/ 2147483647 h 1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131">
                <a:moveTo>
                  <a:pt x="106" y="104"/>
                </a:moveTo>
                <a:lnTo>
                  <a:pt x="28" y="0"/>
                </a:lnTo>
                <a:lnTo>
                  <a:pt x="0" y="131"/>
                </a:lnTo>
                <a:lnTo>
                  <a:pt x="106"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83109" name="Group 174"/>
          <p:cNvGrpSpPr>
            <a:grpSpLocks/>
          </p:cNvGrpSpPr>
          <p:nvPr/>
        </p:nvGrpSpPr>
        <p:grpSpPr bwMode="auto">
          <a:xfrm>
            <a:off x="6369050" y="3228975"/>
            <a:ext cx="230188" cy="234950"/>
            <a:chOff x="4012" y="2286"/>
            <a:chExt cx="145" cy="148"/>
          </a:xfrm>
        </p:grpSpPr>
        <p:sp>
          <p:nvSpPr>
            <p:cNvPr id="83211" name="Freeform 175"/>
            <p:cNvSpPr>
              <a:spLocks/>
            </p:cNvSpPr>
            <p:nvPr/>
          </p:nvSpPr>
          <p:spPr bwMode="auto">
            <a:xfrm>
              <a:off x="4046" y="2286"/>
              <a:ext cx="111" cy="148"/>
            </a:xfrm>
            <a:custGeom>
              <a:avLst/>
              <a:gdLst>
                <a:gd name="T0" fmla="*/ 0 w 219"/>
                <a:gd name="T1" fmla="*/ 19 h 294"/>
                <a:gd name="T2" fmla="*/ 11 w 219"/>
                <a:gd name="T3" fmla="*/ 19 h 294"/>
                <a:gd name="T4" fmla="*/ 14 w 219"/>
                <a:gd name="T5" fmla="*/ 15 h 294"/>
                <a:gd name="T6" fmla="*/ 14 w 219"/>
                <a:gd name="T7" fmla="*/ 8 h 294"/>
                <a:gd name="T8" fmla="*/ 14 w 219"/>
                <a:gd name="T9" fmla="*/ 7 h 294"/>
                <a:gd name="T10" fmla="*/ 14 w 219"/>
                <a:gd name="T11" fmla="*/ 7 h 294"/>
                <a:gd name="T12" fmla="*/ 14 w 219"/>
                <a:gd name="T13" fmla="*/ 6 h 294"/>
                <a:gd name="T14" fmla="*/ 14 w 219"/>
                <a:gd name="T15" fmla="*/ 5 h 294"/>
                <a:gd name="T16" fmla="*/ 14 w 219"/>
                <a:gd name="T17" fmla="*/ 4 h 294"/>
                <a:gd name="T18" fmla="*/ 13 w 219"/>
                <a:gd name="T19" fmla="*/ 4 h 294"/>
                <a:gd name="T20" fmla="*/ 13 w 219"/>
                <a:gd name="T21" fmla="*/ 3 h 294"/>
                <a:gd name="T22" fmla="*/ 12 w 219"/>
                <a:gd name="T23" fmla="*/ 3 h 294"/>
                <a:gd name="T24" fmla="*/ 12 w 219"/>
                <a:gd name="T25" fmla="*/ 2 h 294"/>
                <a:gd name="T26" fmla="*/ 11 w 219"/>
                <a:gd name="T27" fmla="*/ 2 h 294"/>
                <a:gd name="T28" fmla="*/ 11 w 219"/>
                <a:gd name="T29" fmla="*/ 1 h 294"/>
                <a:gd name="T30" fmla="*/ 10 w 219"/>
                <a:gd name="T31" fmla="*/ 1 h 294"/>
                <a:gd name="T32" fmla="*/ 9 w 219"/>
                <a:gd name="T33" fmla="*/ 1 h 294"/>
                <a:gd name="T34" fmla="*/ 9 w 219"/>
                <a:gd name="T35" fmla="*/ 1 h 294"/>
                <a:gd name="T36" fmla="*/ 8 w 219"/>
                <a:gd name="T37" fmla="*/ 0 h 294"/>
                <a:gd name="T38" fmla="*/ 7 w 219"/>
                <a:gd name="T39" fmla="*/ 0 h 294"/>
                <a:gd name="T40" fmla="*/ 7 w 219"/>
                <a:gd name="T41" fmla="*/ 0 h 294"/>
                <a:gd name="T42" fmla="*/ 6 w 219"/>
                <a:gd name="T43" fmla="*/ 1 h 294"/>
                <a:gd name="T44" fmla="*/ 5 w 219"/>
                <a:gd name="T45" fmla="*/ 1 h 294"/>
                <a:gd name="T46" fmla="*/ 5 w 219"/>
                <a:gd name="T47" fmla="*/ 1 h 294"/>
                <a:gd name="T48" fmla="*/ 4 w 219"/>
                <a:gd name="T49" fmla="*/ 1 h 294"/>
                <a:gd name="T50" fmla="*/ 3 w 219"/>
                <a:gd name="T51" fmla="*/ 2 h 294"/>
                <a:gd name="T52" fmla="*/ 3 w 219"/>
                <a:gd name="T53" fmla="*/ 2 h 294"/>
                <a:gd name="T54" fmla="*/ 2 w 219"/>
                <a:gd name="T55" fmla="*/ 3 h 294"/>
                <a:gd name="T56" fmla="*/ 2 w 219"/>
                <a:gd name="T57" fmla="*/ 3 h 294"/>
                <a:gd name="T58" fmla="*/ 2 w 219"/>
                <a:gd name="T59" fmla="*/ 4 h 294"/>
                <a:gd name="T60" fmla="*/ 1 w 219"/>
                <a:gd name="T61" fmla="*/ 4 h 294"/>
                <a:gd name="T62" fmla="*/ 1 w 219"/>
                <a:gd name="T63" fmla="*/ 5 h 294"/>
                <a:gd name="T64" fmla="*/ 1 w 219"/>
                <a:gd name="T65" fmla="*/ 6 h 294"/>
                <a:gd name="T66" fmla="*/ 1 w 219"/>
                <a:gd name="T67" fmla="*/ 7 h 294"/>
                <a:gd name="T68" fmla="*/ 1 w 219"/>
                <a:gd name="T69" fmla="*/ 7 h 294"/>
                <a:gd name="T70" fmla="*/ 0 w 219"/>
                <a:gd name="T71" fmla="*/ 8 h 294"/>
                <a:gd name="T72" fmla="*/ 0 w 219"/>
                <a:gd name="T73" fmla="*/ 8 h 294"/>
                <a:gd name="T74" fmla="*/ 0 w 219"/>
                <a:gd name="T75" fmla="*/ 19 h 294"/>
                <a:gd name="T76" fmla="*/ 0 w 219"/>
                <a:gd name="T77" fmla="*/ 19 h 2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4">
                  <a:moveTo>
                    <a:pt x="0" y="294"/>
                  </a:moveTo>
                  <a:lnTo>
                    <a:pt x="162" y="294"/>
                  </a:lnTo>
                  <a:lnTo>
                    <a:pt x="219" y="231"/>
                  </a:lnTo>
                  <a:lnTo>
                    <a:pt x="219" y="121"/>
                  </a:lnTo>
                  <a:lnTo>
                    <a:pt x="218" y="108"/>
                  </a:lnTo>
                  <a:lnTo>
                    <a:pt x="217" y="97"/>
                  </a:lnTo>
                  <a:lnTo>
                    <a:pt x="214" y="85"/>
                  </a:lnTo>
                  <a:lnTo>
                    <a:pt x="210" y="73"/>
                  </a:lnTo>
                  <a:lnTo>
                    <a:pt x="206" y="63"/>
                  </a:lnTo>
                  <a:lnTo>
                    <a:pt x="201" y="53"/>
                  </a:lnTo>
                  <a:lnTo>
                    <a:pt x="194" y="44"/>
                  </a:lnTo>
                  <a:lnTo>
                    <a:pt x="187" y="35"/>
                  </a:lnTo>
                  <a:lnTo>
                    <a:pt x="179" y="27"/>
                  </a:lnTo>
                  <a:lnTo>
                    <a:pt x="171" y="21"/>
                  </a:lnTo>
                  <a:lnTo>
                    <a:pt x="161" y="14"/>
                  </a:lnTo>
                  <a:lnTo>
                    <a:pt x="152" y="9"/>
                  </a:lnTo>
                  <a:lnTo>
                    <a:pt x="143" y="6"/>
                  </a:lnTo>
                  <a:lnTo>
                    <a:pt x="132" y="3"/>
                  </a:lnTo>
                  <a:lnTo>
                    <a:pt x="120" y="0"/>
                  </a:lnTo>
                  <a:lnTo>
                    <a:pt x="110" y="0"/>
                  </a:lnTo>
                  <a:lnTo>
                    <a:pt x="98" y="0"/>
                  </a:lnTo>
                  <a:lnTo>
                    <a:pt x="88" y="3"/>
                  </a:lnTo>
                  <a:lnTo>
                    <a:pt x="77" y="6"/>
                  </a:lnTo>
                  <a:lnTo>
                    <a:pt x="67" y="9"/>
                  </a:lnTo>
                  <a:lnTo>
                    <a:pt x="57" y="14"/>
                  </a:lnTo>
                  <a:lnTo>
                    <a:pt x="48" y="21"/>
                  </a:lnTo>
                  <a:lnTo>
                    <a:pt x="40" y="27"/>
                  </a:lnTo>
                  <a:lnTo>
                    <a:pt x="32" y="35"/>
                  </a:lnTo>
                  <a:lnTo>
                    <a:pt x="25" y="44"/>
                  </a:lnTo>
                  <a:lnTo>
                    <a:pt x="19" y="53"/>
                  </a:lnTo>
                  <a:lnTo>
                    <a:pt x="13" y="63"/>
                  </a:lnTo>
                  <a:lnTo>
                    <a:pt x="8" y="73"/>
                  </a:lnTo>
                  <a:lnTo>
                    <a:pt x="5" y="85"/>
                  </a:lnTo>
                  <a:lnTo>
                    <a:pt x="3" y="97"/>
                  </a:lnTo>
                  <a:lnTo>
                    <a:pt x="1" y="108"/>
                  </a:lnTo>
                  <a:lnTo>
                    <a:pt x="0" y="121"/>
                  </a:lnTo>
                  <a:lnTo>
                    <a:pt x="0" y="294"/>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12" name="Freeform 176"/>
            <p:cNvSpPr>
              <a:spLocks/>
            </p:cNvSpPr>
            <p:nvPr/>
          </p:nvSpPr>
          <p:spPr bwMode="auto">
            <a:xfrm>
              <a:off x="4046" y="2286"/>
              <a:ext cx="111" cy="148"/>
            </a:xfrm>
            <a:custGeom>
              <a:avLst/>
              <a:gdLst>
                <a:gd name="T0" fmla="*/ 0 w 219"/>
                <a:gd name="T1" fmla="*/ 19 h 294"/>
                <a:gd name="T2" fmla="*/ 11 w 219"/>
                <a:gd name="T3" fmla="*/ 19 h 294"/>
                <a:gd name="T4" fmla="*/ 14 w 219"/>
                <a:gd name="T5" fmla="*/ 15 h 294"/>
                <a:gd name="T6" fmla="*/ 14 w 219"/>
                <a:gd name="T7" fmla="*/ 8 h 294"/>
                <a:gd name="T8" fmla="*/ 14 w 219"/>
                <a:gd name="T9" fmla="*/ 7 h 294"/>
                <a:gd name="T10" fmla="*/ 14 w 219"/>
                <a:gd name="T11" fmla="*/ 7 h 294"/>
                <a:gd name="T12" fmla="*/ 14 w 219"/>
                <a:gd name="T13" fmla="*/ 6 h 294"/>
                <a:gd name="T14" fmla="*/ 14 w 219"/>
                <a:gd name="T15" fmla="*/ 5 h 294"/>
                <a:gd name="T16" fmla="*/ 14 w 219"/>
                <a:gd name="T17" fmla="*/ 4 h 294"/>
                <a:gd name="T18" fmla="*/ 13 w 219"/>
                <a:gd name="T19" fmla="*/ 4 h 294"/>
                <a:gd name="T20" fmla="*/ 13 w 219"/>
                <a:gd name="T21" fmla="*/ 3 h 294"/>
                <a:gd name="T22" fmla="*/ 12 w 219"/>
                <a:gd name="T23" fmla="*/ 3 h 294"/>
                <a:gd name="T24" fmla="*/ 12 w 219"/>
                <a:gd name="T25" fmla="*/ 2 h 294"/>
                <a:gd name="T26" fmla="*/ 11 w 219"/>
                <a:gd name="T27" fmla="*/ 2 h 294"/>
                <a:gd name="T28" fmla="*/ 11 w 219"/>
                <a:gd name="T29" fmla="*/ 1 h 294"/>
                <a:gd name="T30" fmla="*/ 10 w 219"/>
                <a:gd name="T31" fmla="*/ 1 h 294"/>
                <a:gd name="T32" fmla="*/ 9 w 219"/>
                <a:gd name="T33" fmla="*/ 1 h 294"/>
                <a:gd name="T34" fmla="*/ 9 w 219"/>
                <a:gd name="T35" fmla="*/ 1 h 294"/>
                <a:gd name="T36" fmla="*/ 8 w 219"/>
                <a:gd name="T37" fmla="*/ 0 h 294"/>
                <a:gd name="T38" fmla="*/ 7 w 219"/>
                <a:gd name="T39" fmla="*/ 0 h 294"/>
                <a:gd name="T40" fmla="*/ 7 w 219"/>
                <a:gd name="T41" fmla="*/ 0 h 294"/>
                <a:gd name="T42" fmla="*/ 6 w 219"/>
                <a:gd name="T43" fmla="*/ 1 h 294"/>
                <a:gd name="T44" fmla="*/ 5 w 219"/>
                <a:gd name="T45" fmla="*/ 1 h 294"/>
                <a:gd name="T46" fmla="*/ 5 w 219"/>
                <a:gd name="T47" fmla="*/ 1 h 294"/>
                <a:gd name="T48" fmla="*/ 4 w 219"/>
                <a:gd name="T49" fmla="*/ 1 h 294"/>
                <a:gd name="T50" fmla="*/ 3 w 219"/>
                <a:gd name="T51" fmla="*/ 2 h 294"/>
                <a:gd name="T52" fmla="*/ 3 w 219"/>
                <a:gd name="T53" fmla="*/ 2 h 294"/>
                <a:gd name="T54" fmla="*/ 2 w 219"/>
                <a:gd name="T55" fmla="*/ 3 h 294"/>
                <a:gd name="T56" fmla="*/ 2 w 219"/>
                <a:gd name="T57" fmla="*/ 3 h 294"/>
                <a:gd name="T58" fmla="*/ 2 w 219"/>
                <a:gd name="T59" fmla="*/ 4 h 294"/>
                <a:gd name="T60" fmla="*/ 1 w 219"/>
                <a:gd name="T61" fmla="*/ 4 h 294"/>
                <a:gd name="T62" fmla="*/ 1 w 219"/>
                <a:gd name="T63" fmla="*/ 5 h 294"/>
                <a:gd name="T64" fmla="*/ 1 w 219"/>
                <a:gd name="T65" fmla="*/ 6 h 294"/>
                <a:gd name="T66" fmla="*/ 1 w 219"/>
                <a:gd name="T67" fmla="*/ 7 h 294"/>
                <a:gd name="T68" fmla="*/ 1 w 219"/>
                <a:gd name="T69" fmla="*/ 7 h 294"/>
                <a:gd name="T70" fmla="*/ 0 w 219"/>
                <a:gd name="T71" fmla="*/ 8 h 294"/>
                <a:gd name="T72" fmla="*/ 0 w 219"/>
                <a:gd name="T73" fmla="*/ 8 h 294"/>
                <a:gd name="T74" fmla="*/ 0 w 219"/>
                <a:gd name="T75" fmla="*/ 19 h 294"/>
                <a:gd name="T76" fmla="*/ 0 w 219"/>
                <a:gd name="T77" fmla="*/ 19 h 2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4">
                  <a:moveTo>
                    <a:pt x="0" y="294"/>
                  </a:moveTo>
                  <a:lnTo>
                    <a:pt x="162" y="294"/>
                  </a:lnTo>
                  <a:lnTo>
                    <a:pt x="219" y="231"/>
                  </a:lnTo>
                  <a:lnTo>
                    <a:pt x="219" y="121"/>
                  </a:lnTo>
                  <a:lnTo>
                    <a:pt x="218" y="108"/>
                  </a:lnTo>
                  <a:lnTo>
                    <a:pt x="217" y="97"/>
                  </a:lnTo>
                  <a:lnTo>
                    <a:pt x="214" y="85"/>
                  </a:lnTo>
                  <a:lnTo>
                    <a:pt x="210" y="73"/>
                  </a:lnTo>
                  <a:lnTo>
                    <a:pt x="206" y="63"/>
                  </a:lnTo>
                  <a:lnTo>
                    <a:pt x="201" y="53"/>
                  </a:lnTo>
                  <a:lnTo>
                    <a:pt x="194" y="44"/>
                  </a:lnTo>
                  <a:lnTo>
                    <a:pt x="187" y="35"/>
                  </a:lnTo>
                  <a:lnTo>
                    <a:pt x="179" y="27"/>
                  </a:lnTo>
                  <a:lnTo>
                    <a:pt x="171" y="21"/>
                  </a:lnTo>
                  <a:lnTo>
                    <a:pt x="161" y="14"/>
                  </a:lnTo>
                  <a:lnTo>
                    <a:pt x="152" y="9"/>
                  </a:lnTo>
                  <a:lnTo>
                    <a:pt x="143" y="6"/>
                  </a:lnTo>
                  <a:lnTo>
                    <a:pt x="132" y="3"/>
                  </a:lnTo>
                  <a:lnTo>
                    <a:pt x="120" y="0"/>
                  </a:lnTo>
                  <a:lnTo>
                    <a:pt x="110" y="0"/>
                  </a:lnTo>
                  <a:lnTo>
                    <a:pt x="98" y="0"/>
                  </a:lnTo>
                  <a:lnTo>
                    <a:pt x="88" y="3"/>
                  </a:lnTo>
                  <a:lnTo>
                    <a:pt x="77" y="6"/>
                  </a:lnTo>
                  <a:lnTo>
                    <a:pt x="67" y="9"/>
                  </a:lnTo>
                  <a:lnTo>
                    <a:pt x="57" y="14"/>
                  </a:lnTo>
                  <a:lnTo>
                    <a:pt x="48" y="21"/>
                  </a:lnTo>
                  <a:lnTo>
                    <a:pt x="40" y="27"/>
                  </a:lnTo>
                  <a:lnTo>
                    <a:pt x="32" y="35"/>
                  </a:lnTo>
                  <a:lnTo>
                    <a:pt x="25" y="44"/>
                  </a:lnTo>
                  <a:lnTo>
                    <a:pt x="19" y="53"/>
                  </a:lnTo>
                  <a:lnTo>
                    <a:pt x="13" y="63"/>
                  </a:lnTo>
                  <a:lnTo>
                    <a:pt x="8" y="73"/>
                  </a:lnTo>
                  <a:lnTo>
                    <a:pt x="5" y="85"/>
                  </a:lnTo>
                  <a:lnTo>
                    <a:pt x="3" y="97"/>
                  </a:lnTo>
                  <a:lnTo>
                    <a:pt x="1" y="108"/>
                  </a:lnTo>
                  <a:lnTo>
                    <a:pt x="0" y="121"/>
                  </a:lnTo>
                  <a:lnTo>
                    <a:pt x="0" y="294"/>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13" name="Freeform 177"/>
            <p:cNvSpPr>
              <a:spLocks/>
            </p:cNvSpPr>
            <p:nvPr/>
          </p:nvSpPr>
          <p:spPr bwMode="auto">
            <a:xfrm>
              <a:off x="4012" y="2302"/>
              <a:ext cx="114" cy="130"/>
            </a:xfrm>
            <a:custGeom>
              <a:avLst/>
              <a:gdLst>
                <a:gd name="T0" fmla="*/ 0 w 227"/>
                <a:gd name="T1" fmla="*/ 16 h 261"/>
                <a:gd name="T2" fmla="*/ 15 w 227"/>
                <a:gd name="T3" fmla="*/ 16 h 261"/>
                <a:gd name="T4" fmla="*/ 15 w 227"/>
                <a:gd name="T5" fmla="*/ 7 h 261"/>
                <a:gd name="T6" fmla="*/ 15 w 227"/>
                <a:gd name="T7" fmla="*/ 7 h 261"/>
                <a:gd name="T8" fmla="*/ 15 w 227"/>
                <a:gd name="T9" fmla="*/ 7 h 261"/>
                <a:gd name="T10" fmla="*/ 15 w 227"/>
                <a:gd name="T11" fmla="*/ 6 h 261"/>
                <a:gd name="T12" fmla="*/ 14 w 227"/>
                <a:gd name="T13" fmla="*/ 5 h 261"/>
                <a:gd name="T14" fmla="*/ 14 w 227"/>
                <a:gd name="T15" fmla="*/ 4 h 261"/>
                <a:gd name="T16" fmla="*/ 14 w 227"/>
                <a:gd name="T17" fmla="*/ 4 h 261"/>
                <a:gd name="T18" fmla="*/ 13 w 227"/>
                <a:gd name="T19" fmla="*/ 3 h 261"/>
                <a:gd name="T20" fmla="*/ 13 w 227"/>
                <a:gd name="T21" fmla="*/ 2 h 261"/>
                <a:gd name="T22" fmla="*/ 13 w 227"/>
                <a:gd name="T23" fmla="*/ 2 h 261"/>
                <a:gd name="T24" fmla="*/ 12 w 227"/>
                <a:gd name="T25" fmla="*/ 1 h 261"/>
                <a:gd name="T26" fmla="*/ 12 w 227"/>
                <a:gd name="T27" fmla="*/ 1 h 261"/>
                <a:gd name="T28" fmla="*/ 11 w 227"/>
                <a:gd name="T29" fmla="*/ 1 h 261"/>
                <a:gd name="T30" fmla="*/ 10 w 227"/>
                <a:gd name="T31" fmla="*/ 0 h 261"/>
                <a:gd name="T32" fmla="*/ 10 w 227"/>
                <a:gd name="T33" fmla="*/ 0 h 261"/>
                <a:gd name="T34" fmla="*/ 9 w 227"/>
                <a:gd name="T35" fmla="*/ 0 h 261"/>
                <a:gd name="T36" fmla="*/ 8 w 227"/>
                <a:gd name="T37" fmla="*/ 0 h 261"/>
                <a:gd name="T38" fmla="*/ 8 w 227"/>
                <a:gd name="T39" fmla="*/ 0 h 261"/>
                <a:gd name="T40" fmla="*/ 8 w 227"/>
                <a:gd name="T41" fmla="*/ 0 h 261"/>
                <a:gd name="T42" fmla="*/ 7 w 227"/>
                <a:gd name="T43" fmla="*/ 0 h 261"/>
                <a:gd name="T44" fmla="*/ 7 w 227"/>
                <a:gd name="T45" fmla="*/ 0 h 261"/>
                <a:gd name="T46" fmla="*/ 6 w 227"/>
                <a:gd name="T47" fmla="*/ 0 h 261"/>
                <a:gd name="T48" fmla="*/ 5 w 227"/>
                <a:gd name="T49" fmla="*/ 0 h 261"/>
                <a:gd name="T50" fmla="*/ 5 w 227"/>
                <a:gd name="T51" fmla="*/ 0 h 261"/>
                <a:gd name="T52" fmla="*/ 4 w 227"/>
                <a:gd name="T53" fmla="*/ 1 h 261"/>
                <a:gd name="T54" fmla="*/ 4 w 227"/>
                <a:gd name="T55" fmla="*/ 1 h 261"/>
                <a:gd name="T56" fmla="*/ 3 w 227"/>
                <a:gd name="T57" fmla="*/ 1 h 261"/>
                <a:gd name="T58" fmla="*/ 2 w 227"/>
                <a:gd name="T59" fmla="*/ 2 h 261"/>
                <a:gd name="T60" fmla="*/ 2 w 227"/>
                <a:gd name="T61" fmla="*/ 2 h 261"/>
                <a:gd name="T62" fmla="*/ 2 w 227"/>
                <a:gd name="T63" fmla="*/ 3 h 261"/>
                <a:gd name="T64" fmla="*/ 1 w 227"/>
                <a:gd name="T65" fmla="*/ 4 h 261"/>
                <a:gd name="T66" fmla="*/ 1 w 227"/>
                <a:gd name="T67" fmla="*/ 4 h 261"/>
                <a:gd name="T68" fmla="*/ 1 w 227"/>
                <a:gd name="T69" fmla="*/ 5 h 261"/>
                <a:gd name="T70" fmla="*/ 1 w 227"/>
                <a:gd name="T71" fmla="*/ 6 h 261"/>
                <a:gd name="T72" fmla="*/ 0 w 227"/>
                <a:gd name="T73" fmla="*/ 7 h 261"/>
                <a:gd name="T74" fmla="*/ 0 w 227"/>
                <a:gd name="T75" fmla="*/ 7 h 261"/>
                <a:gd name="T76" fmla="*/ 0 w 227"/>
                <a:gd name="T77" fmla="*/ 7 h 261"/>
                <a:gd name="T78" fmla="*/ 0 w 227"/>
                <a:gd name="T79" fmla="*/ 7 h 261"/>
                <a:gd name="T80" fmla="*/ 0 w 227"/>
                <a:gd name="T81" fmla="*/ 16 h 261"/>
                <a:gd name="T82" fmla="*/ 0 w 227"/>
                <a:gd name="T83" fmla="*/ 16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1">
                  <a:moveTo>
                    <a:pt x="0" y="261"/>
                  </a:moveTo>
                  <a:lnTo>
                    <a:pt x="227" y="261"/>
                  </a:lnTo>
                  <a:lnTo>
                    <a:pt x="227" y="126"/>
                  </a:lnTo>
                  <a:lnTo>
                    <a:pt x="227" y="120"/>
                  </a:lnTo>
                  <a:lnTo>
                    <a:pt x="226" y="113"/>
                  </a:lnTo>
                  <a:lnTo>
                    <a:pt x="225" y="100"/>
                  </a:lnTo>
                  <a:lnTo>
                    <a:pt x="221" y="89"/>
                  </a:lnTo>
                  <a:lnTo>
                    <a:pt x="218" y="77"/>
                  </a:lnTo>
                  <a:lnTo>
                    <a:pt x="213" y="66"/>
                  </a:lnTo>
                  <a:lnTo>
                    <a:pt x="207" y="56"/>
                  </a:lnTo>
                  <a:lnTo>
                    <a:pt x="200" y="47"/>
                  </a:lnTo>
                  <a:lnTo>
                    <a:pt x="193" y="38"/>
                  </a:lnTo>
                  <a:lnTo>
                    <a:pt x="185" y="30"/>
                  </a:lnTo>
                  <a:lnTo>
                    <a:pt x="177" y="22"/>
                  </a:lnTo>
                  <a:lnTo>
                    <a:pt x="168" y="16"/>
                  </a:lnTo>
                  <a:lnTo>
                    <a:pt x="157" y="11"/>
                  </a:lnTo>
                  <a:lnTo>
                    <a:pt x="147" y="7"/>
                  </a:lnTo>
                  <a:lnTo>
                    <a:pt x="136" y="3"/>
                  </a:lnTo>
                  <a:lnTo>
                    <a:pt x="124" y="2"/>
                  </a:lnTo>
                  <a:lnTo>
                    <a:pt x="119" y="0"/>
                  </a:lnTo>
                  <a:lnTo>
                    <a:pt x="113" y="0"/>
                  </a:lnTo>
                  <a:lnTo>
                    <a:pt x="107" y="0"/>
                  </a:lnTo>
                  <a:lnTo>
                    <a:pt x="101" y="2"/>
                  </a:lnTo>
                  <a:lnTo>
                    <a:pt x="89" y="3"/>
                  </a:lnTo>
                  <a:lnTo>
                    <a:pt x="79" y="7"/>
                  </a:lnTo>
                  <a:lnTo>
                    <a:pt x="68" y="11"/>
                  </a:lnTo>
                  <a:lnTo>
                    <a:pt x="59" y="16"/>
                  </a:lnTo>
                  <a:lnTo>
                    <a:pt x="50" y="22"/>
                  </a:lnTo>
                  <a:lnTo>
                    <a:pt x="41" y="30"/>
                  </a:lnTo>
                  <a:lnTo>
                    <a:pt x="32" y="38"/>
                  </a:lnTo>
                  <a:lnTo>
                    <a:pt x="25" y="47"/>
                  </a:lnTo>
                  <a:lnTo>
                    <a:pt x="18" y="56"/>
                  </a:lnTo>
                  <a:lnTo>
                    <a:pt x="13" y="66"/>
                  </a:lnTo>
                  <a:lnTo>
                    <a:pt x="8" y="77"/>
                  </a:lnTo>
                  <a:lnTo>
                    <a:pt x="4" y="89"/>
                  </a:lnTo>
                  <a:lnTo>
                    <a:pt x="2" y="100"/>
                  </a:lnTo>
                  <a:lnTo>
                    <a:pt x="0" y="113"/>
                  </a:lnTo>
                  <a:lnTo>
                    <a:pt x="0" y="120"/>
                  </a:lnTo>
                  <a:lnTo>
                    <a:pt x="0" y="126"/>
                  </a:lnTo>
                  <a:lnTo>
                    <a:pt x="0" y="26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14" name="Freeform 178"/>
            <p:cNvSpPr>
              <a:spLocks/>
            </p:cNvSpPr>
            <p:nvPr/>
          </p:nvSpPr>
          <p:spPr bwMode="auto">
            <a:xfrm>
              <a:off x="4012" y="2304"/>
              <a:ext cx="114" cy="130"/>
            </a:xfrm>
            <a:custGeom>
              <a:avLst/>
              <a:gdLst>
                <a:gd name="T0" fmla="*/ 0 w 227"/>
                <a:gd name="T1" fmla="*/ 16 h 261"/>
                <a:gd name="T2" fmla="*/ 15 w 227"/>
                <a:gd name="T3" fmla="*/ 16 h 261"/>
                <a:gd name="T4" fmla="*/ 15 w 227"/>
                <a:gd name="T5" fmla="*/ 7 h 261"/>
                <a:gd name="T6" fmla="*/ 15 w 227"/>
                <a:gd name="T7" fmla="*/ 7 h 261"/>
                <a:gd name="T8" fmla="*/ 15 w 227"/>
                <a:gd name="T9" fmla="*/ 7 h 261"/>
                <a:gd name="T10" fmla="*/ 15 w 227"/>
                <a:gd name="T11" fmla="*/ 6 h 261"/>
                <a:gd name="T12" fmla="*/ 14 w 227"/>
                <a:gd name="T13" fmla="*/ 5 h 261"/>
                <a:gd name="T14" fmla="*/ 14 w 227"/>
                <a:gd name="T15" fmla="*/ 4 h 261"/>
                <a:gd name="T16" fmla="*/ 14 w 227"/>
                <a:gd name="T17" fmla="*/ 4 h 261"/>
                <a:gd name="T18" fmla="*/ 13 w 227"/>
                <a:gd name="T19" fmla="*/ 3 h 261"/>
                <a:gd name="T20" fmla="*/ 13 w 227"/>
                <a:gd name="T21" fmla="*/ 2 h 261"/>
                <a:gd name="T22" fmla="*/ 13 w 227"/>
                <a:gd name="T23" fmla="*/ 2 h 261"/>
                <a:gd name="T24" fmla="*/ 12 w 227"/>
                <a:gd name="T25" fmla="*/ 1 h 261"/>
                <a:gd name="T26" fmla="*/ 12 w 227"/>
                <a:gd name="T27" fmla="*/ 1 h 261"/>
                <a:gd name="T28" fmla="*/ 11 w 227"/>
                <a:gd name="T29" fmla="*/ 1 h 261"/>
                <a:gd name="T30" fmla="*/ 10 w 227"/>
                <a:gd name="T31" fmla="*/ 0 h 261"/>
                <a:gd name="T32" fmla="*/ 10 w 227"/>
                <a:gd name="T33" fmla="*/ 0 h 261"/>
                <a:gd name="T34" fmla="*/ 9 w 227"/>
                <a:gd name="T35" fmla="*/ 0 h 261"/>
                <a:gd name="T36" fmla="*/ 8 w 227"/>
                <a:gd name="T37" fmla="*/ 0 h 261"/>
                <a:gd name="T38" fmla="*/ 8 w 227"/>
                <a:gd name="T39" fmla="*/ 0 h 261"/>
                <a:gd name="T40" fmla="*/ 8 w 227"/>
                <a:gd name="T41" fmla="*/ 0 h 261"/>
                <a:gd name="T42" fmla="*/ 7 w 227"/>
                <a:gd name="T43" fmla="*/ 0 h 261"/>
                <a:gd name="T44" fmla="*/ 7 w 227"/>
                <a:gd name="T45" fmla="*/ 0 h 261"/>
                <a:gd name="T46" fmla="*/ 6 w 227"/>
                <a:gd name="T47" fmla="*/ 0 h 261"/>
                <a:gd name="T48" fmla="*/ 5 w 227"/>
                <a:gd name="T49" fmla="*/ 0 h 261"/>
                <a:gd name="T50" fmla="*/ 5 w 227"/>
                <a:gd name="T51" fmla="*/ 0 h 261"/>
                <a:gd name="T52" fmla="*/ 4 w 227"/>
                <a:gd name="T53" fmla="*/ 1 h 261"/>
                <a:gd name="T54" fmla="*/ 4 w 227"/>
                <a:gd name="T55" fmla="*/ 1 h 261"/>
                <a:gd name="T56" fmla="*/ 3 w 227"/>
                <a:gd name="T57" fmla="*/ 1 h 261"/>
                <a:gd name="T58" fmla="*/ 2 w 227"/>
                <a:gd name="T59" fmla="*/ 2 h 261"/>
                <a:gd name="T60" fmla="*/ 2 w 227"/>
                <a:gd name="T61" fmla="*/ 2 h 261"/>
                <a:gd name="T62" fmla="*/ 2 w 227"/>
                <a:gd name="T63" fmla="*/ 3 h 261"/>
                <a:gd name="T64" fmla="*/ 1 w 227"/>
                <a:gd name="T65" fmla="*/ 4 h 261"/>
                <a:gd name="T66" fmla="*/ 1 w 227"/>
                <a:gd name="T67" fmla="*/ 4 h 261"/>
                <a:gd name="T68" fmla="*/ 1 w 227"/>
                <a:gd name="T69" fmla="*/ 5 h 261"/>
                <a:gd name="T70" fmla="*/ 1 w 227"/>
                <a:gd name="T71" fmla="*/ 6 h 261"/>
                <a:gd name="T72" fmla="*/ 0 w 227"/>
                <a:gd name="T73" fmla="*/ 7 h 261"/>
                <a:gd name="T74" fmla="*/ 0 w 227"/>
                <a:gd name="T75" fmla="*/ 7 h 261"/>
                <a:gd name="T76" fmla="*/ 0 w 227"/>
                <a:gd name="T77" fmla="*/ 7 h 261"/>
                <a:gd name="T78" fmla="*/ 0 w 227"/>
                <a:gd name="T79" fmla="*/ 7 h 261"/>
                <a:gd name="T80" fmla="*/ 0 w 227"/>
                <a:gd name="T81" fmla="*/ 16 h 261"/>
                <a:gd name="T82" fmla="*/ 0 w 227"/>
                <a:gd name="T83" fmla="*/ 16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1">
                  <a:moveTo>
                    <a:pt x="0" y="261"/>
                  </a:moveTo>
                  <a:lnTo>
                    <a:pt x="227" y="261"/>
                  </a:lnTo>
                  <a:lnTo>
                    <a:pt x="227" y="126"/>
                  </a:lnTo>
                  <a:lnTo>
                    <a:pt x="227" y="120"/>
                  </a:lnTo>
                  <a:lnTo>
                    <a:pt x="226" y="113"/>
                  </a:lnTo>
                  <a:lnTo>
                    <a:pt x="225" y="100"/>
                  </a:lnTo>
                  <a:lnTo>
                    <a:pt x="221" y="89"/>
                  </a:lnTo>
                  <a:lnTo>
                    <a:pt x="218" y="77"/>
                  </a:lnTo>
                  <a:lnTo>
                    <a:pt x="213" y="66"/>
                  </a:lnTo>
                  <a:lnTo>
                    <a:pt x="207" y="56"/>
                  </a:lnTo>
                  <a:lnTo>
                    <a:pt x="200" y="47"/>
                  </a:lnTo>
                  <a:lnTo>
                    <a:pt x="193" y="38"/>
                  </a:lnTo>
                  <a:lnTo>
                    <a:pt x="185" y="30"/>
                  </a:lnTo>
                  <a:lnTo>
                    <a:pt x="177" y="22"/>
                  </a:lnTo>
                  <a:lnTo>
                    <a:pt x="168" y="16"/>
                  </a:lnTo>
                  <a:lnTo>
                    <a:pt x="157" y="11"/>
                  </a:lnTo>
                  <a:lnTo>
                    <a:pt x="147" y="7"/>
                  </a:lnTo>
                  <a:lnTo>
                    <a:pt x="136" y="3"/>
                  </a:lnTo>
                  <a:lnTo>
                    <a:pt x="124" y="2"/>
                  </a:lnTo>
                  <a:lnTo>
                    <a:pt x="119" y="0"/>
                  </a:lnTo>
                  <a:lnTo>
                    <a:pt x="113" y="0"/>
                  </a:lnTo>
                  <a:lnTo>
                    <a:pt x="107" y="0"/>
                  </a:lnTo>
                  <a:lnTo>
                    <a:pt x="101" y="2"/>
                  </a:lnTo>
                  <a:lnTo>
                    <a:pt x="89" y="3"/>
                  </a:lnTo>
                  <a:lnTo>
                    <a:pt x="79" y="7"/>
                  </a:lnTo>
                  <a:lnTo>
                    <a:pt x="68" y="11"/>
                  </a:lnTo>
                  <a:lnTo>
                    <a:pt x="59" y="16"/>
                  </a:lnTo>
                  <a:lnTo>
                    <a:pt x="50" y="22"/>
                  </a:lnTo>
                  <a:lnTo>
                    <a:pt x="41" y="30"/>
                  </a:lnTo>
                  <a:lnTo>
                    <a:pt x="32" y="38"/>
                  </a:lnTo>
                  <a:lnTo>
                    <a:pt x="25" y="47"/>
                  </a:lnTo>
                  <a:lnTo>
                    <a:pt x="18" y="56"/>
                  </a:lnTo>
                  <a:lnTo>
                    <a:pt x="13" y="66"/>
                  </a:lnTo>
                  <a:lnTo>
                    <a:pt x="8" y="77"/>
                  </a:lnTo>
                  <a:lnTo>
                    <a:pt x="4" y="89"/>
                  </a:lnTo>
                  <a:lnTo>
                    <a:pt x="2" y="100"/>
                  </a:lnTo>
                  <a:lnTo>
                    <a:pt x="0" y="113"/>
                  </a:lnTo>
                  <a:lnTo>
                    <a:pt x="0" y="120"/>
                  </a:lnTo>
                  <a:lnTo>
                    <a:pt x="0" y="126"/>
                  </a:lnTo>
                  <a:lnTo>
                    <a:pt x="0" y="26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3110" name="Rectangle 179"/>
          <p:cNvSpPr>
            <a:spLocks noChangeArrowheads="1"/>
          </p:cNvSpPr>
          <p:nvPr/>
        </p:nvSpPr>
        <p:spPr bwMode="auto">
          <a:xfrm>
            <a:off x="6629400" y="3381375"/>
            <a:ext cx="454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 1-10 days</a:t>
            </a:r>
            <a:endParaRPr kumimoji="1" lang="en-US" sz="3200">
              <a:solidFill>
                <a:schemeClr val="tx2"/>
              </a:solidFill>
            </a:endParaRPr>
          </a:p>
        </p:txBody>
      </p:sp>
      <p:sp>
        <p:nvSpPr>
          <p:cNvPr id="83111" name="Line 180"/>
          <p:cNvSpPr>
            <a:spLocks noChangeShapeType="1"/>
          </p:cNvSpPr>
          <p:nvPr/>
        </p:nvSpPr>
        <p:spPr bwMode="auto">
          <a:xfrm flipV="1">
            <a:off x="6705600" y="4114800"/>
            <a:ext cx="228600"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12" name="Freeform 181"/>
          <p:cNvSpPr>
            <a:spLocks/>
          </p:cNvSpPr>
          <p:nvPr/>
        </p:nvSpPr>
        <p:spPr bwMode="auto">
          <a:xfrm>
            <a:off x="6934200" y="4067175"/>
            <a:ext cx="87313" cy="95250"/>
          </a:xfrm>
          <a:custGeom>
            <a:avLst/>
            <a:gdLst>
              <a:gd name="T0" fmla="*/ 0 w 110"/>
              <a:gd name="T1" fmla="*/ 0 h 120"/>
              <a:gd name="T2" fmla="*/ 2147483647 w 110"/>
              <a:gd name="T3" fmla="*/ 2147483647 h 120"/>
              <a:gd name="T4" fmla="*/ 0 w 110"/>
              <a:gd name="T5" fmla="*/ 2147483647 h 120"/>
              <a:gd name="T6" fmla="*/ 0 w 110"/>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0" h="120">
                <a:moveTo>
                  <a:pt x="0" y="0"/>
                </a:moveTo>
                <a:lnTo>
                  <a:pt x="110" y="60"/>
                </a:lnTo>
                <a:lnTo>
                  <a:pt x="0" y="12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13" name="Freeform 182"/>
          <p:cNvSpPr>
            <a:spLocks/>
          </p:cNvSpPr>
          <p:nvPr/>
        </p:nvSpPr>
        <p:spPr bwMode="auto">
          <a:xfrm>
            <a:off x="7505700" y="3457575"/>
            <a:ext cx="174625" cy="233363"/>
          </a:xfrm>
          <a:custGeom>
            <a:avLst/>
            <a:gdLst>
              <a:gd name="T0" fmla="*/ 0 w 219"/>
              <a:gd name="T1" fmla="*/ 2147483647 h 293"/>
              <a:gd name="T2" fmla="*/ 2147483647 w 219"/>
              <a:gd name="T3" fmla="*/ 2147483647 h 293"/>
              <a:gd name="T4" fmla="*/ 2147483647 w 219"/>
              <a:gd name="T5" fmla="*/ 2147483647 h 293"/>
              <a:gd name="T6" fmla="*/ 2147483647 w 219"/>
              <a:gd name="T7" fmla="*/ 2147483647 h 293"/>
              <a:gd name="T8" fmla="*/ 2147483647 w 219"/>
              <a:gd name="T9" fmla="*/ 2147483647 h 293"/>
              <a:gd name="T10" fmla="*/ 2147483647 w 219"/>
              <a:gd name="T11" fmla="*/ 2147483647 h 293"/>
              <a:gd name="T12" fmla="*/ 2147483647 w 219"/>
              <a:gd name="T13" fmla="*/ 2147483647 h 293"/>
              <a:gd name="T14" fmla="*/ 2147483647 w 219"/>
              <a:gd name="T15" fmla="*/ 2147483647 h 293"/>
              <a:gd name="T16" fmla="*/ 2147483647 w 219"/>
              <a:gd name="T17" fmla="*/ 2147483647 h 293"/>
              <a:gd name="T18" fmla="*/ 2147483647 w 219"/>
              <a:gd name="T19" fmla="*/ 2147483647 h 293"/>
              <a:gd name="T20" fmla="*/ 2147483647 w 219"/>
              <a:gd name="T21" fmla="*/ 2147483647 h 293"/>
              <a:gd name="T22" fmla="*/ 2147483647 w 219"/>
              <a:gd name="T23" fmla="*/ 2147483647 h 293"/>
              <a:gd name="T24" fmla="*/ 2147483647 w 219"/>
              <a:gd name="T25" fmla="*/ 2147483647 h 293"/>
              <a:gd name="T26" fmla="*/ 2147483647 w 219"/>
              <a:gd name="T27" fmla="*/ 2147483647 h 293"/>
              <a:gd name="T28" fmla="*/ 2147483647 w 219"/>
              <a:gd name="T29" fmla="*/ 2147483647 h 293"/>
              <a:gd name="T30" fmla="*/ 2147483647 w 219"/>
              <a:gd name="T31" fmla="*/ 2147483647 h 293"/>
              <a:gd name="T32" fmla="*/ 2147483647 w 219"/>
              <a:gd name="T33" fmla="*/ 2147483647 h 293"/>
              <a:gd name="T34" fmla="*/ 2147483647 w 219"/>
              <a:gd name="T35" fmla="*/ 2147483647 h 293"/>
              <a:gd name="T36" fmla="*/ 2147483647 w 219"/>
              <a:gd name="T37" fmla="*/ 0 h 293"/>
              <a:gd name="T38" fmla="*/ 2147483647 w 219"/>
              <a:gd name="T39" fmla="*/ 0 h 293"/>
              <a:gd name="T40" fmla="*/ 2147483647 w 219"/>
              <a:gd name="T41" fmla="*/ 0 h 293"/>
              <a:gd name="T42" fmla="*/ 2147483647 w 219"/>
              <a:gd name="T43" fmla="*/ 2147483647 h 293"/>
              <a:gd name="T44" fmla="*/ 2147483647 w 219"/>
              <a:gd name="T45" fmla="*/ 2147483647 h 293"/>
              <a:gd name="T46" fmla="*/ 2147483647 w 219"/>
              <a:gd name="T47" fmla="*/ 2147483647 h 293"/>
              <a:gd name="T48" fmla="*/ 2147483647 w 219"/>
              <a:gd name="T49" fmla="*/ 2147483647 h 293"/>
              <a:gd name="T50" fmla="*/ 2147483647 w 219"/>
              <a:gd name="T51" fmla="*/ 2147483647 h 293"/>
              <a:gd name="T52" fmla="*/ 2147483647 w 219"/>
              <a:gd name="T53" fmla="*/ 2147483647 h 293"/>
              <a:gd name="T54" fmla="*/ 2147483647 w 219"/>
              <a:gd name="T55" fmla="*/ 2147483647 h 293"/>
              <a:gd name="T56" fmla="*/ 2147483647 w 219"/>
              <a:gd name="T57" fmla="*/ 2147483647 h 293"/>
              <a:gd name="T58" fmla="*/ 2147483647 w 219"/>
              <a:gd name="T59" fmla="*/ 2147483647 h 293"/>
              <a:gd name="T60" fmla="*/ 2147483647 w 219"/>
              <a:gd name="T61" fmla="*/ 2147483647 h 293"/>
              <a:gd name="T62" fmla="*/ 2147483647 w 219"/>
              <a:gd name="T63" fmla="*/ 2147483647 h 293"/>
              <a:gd name="T64" fmla="*/ 2147483647 w 219"/>
              <a:gd name="T65" fmla="*/ 2147483647 h 293"/>
              <a:gd name="T66" fmla="*/ 2147483647 w 219"/>
              <a:gd name="T67" fmla="*/ 2147483647 h 293"/>
              <a:gd name="T68" fmla="*/ 2147483647 w 219"/>
              <a:gd name="T69" fmla="*/ 2147483647 h 293"/>
              <a:gd name="T70" fmla="*/ 0 w 219"/>
              <a:gd name="T71" fmla="*/ 2147483647 h 293"/>
              <a:gd name="T72" fmla="*/ 0 w 219"/>
              <a:gd name="T73" fmla="*/ 2147483647 h 293"/>
              <a:gd name="T74" fmla="*/ 0 w 219"/>
              <a:gd name="T75" fmla="*/ 2147483647 h 293"/>
              <a:gd name="T76" fmla="*/ 0 w 219"/>
              <a:gd name="T77" fmla="*/ 2147483647 h 29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3">
                <a:moveTo>
                  <a:pt x="0" y="293"/>
                </a:moveTo>
                <a:lnTo>
                  <a:pt x="162" y="293"/>
                </a:lnTo>
                <a:lnTo>
                  <a:pt x="219" y="231"/>
                </a:lnTo>
                <a:lnTo>
                  <a:pt x="219" y="121"/>
                </a:lnTo>
                <a:lnTo>
                  <a:pt x="218" y="108"/>
                </a:lnTo>
                <a:lnTo>
                  <a:pt x="217" y="97"/>
                </a:lnTo>
                <a:lnTo>
                  <a:pt x="213" y="85"/>
                </a:lnTo>
                <a:lnTo>
                  <a:pt x="210" y="74"/>
                </a:lnTo>
                <a:lnTo>
                  <a:pt x="205" y="63"/>
                </a:lnTo>
                <a:lnTo>
                  <a:pt x="200" y="53"/>
                </a:lnTo>
                <a:lnTo>
                  <a:pt x="193" y="44"/>
                </a:lnTo>
                <a:lnTo>
                  <a:pt x="186" y="35"/>
                </a:lnTo>
                <a:lnTo>
                  <a:pt x="178" y="27"/>
                </a:lnTo>
                <a:lnTo>
                  <a:pt x="170" y="21"/>
                </a:lnTo>
                <a:lnTo>
                  <a:pt x="161" y="15"/>
                </a:lnTo>
                <a:lnTo>
                  <a:pt x="151" y="9"/>
                </a:lnTo>
                <a:lnTo>
                  <a:pt x="142" y="6"/>
                </a:lnTo>
                <a:lnTo>
                  <a:pt x="131" y="3"/>
                </a:lnTo>
                <a:lnTo>
                  <a:pt x="120" y="0"/>
                </a:lnTo>
                <a:lnTo>
                  <a:pt x="109" y="0"/>
                </a:lnTo>
                <a:lnTo>
                  <a:pt x="98" y="0"/>
                </a:lnTo>
                <a:lnTo>
                  <a:pt x="87" y="3"/>
                </a:lnTo>
                <a:lnTo>
                  <a:pt x="77" y="6"/>
                </a:lnTo>
                <a:lnTo>
                  <a:pt x="66" y="9"/>
                </a:lnTo>
                <a:lnTo>
                  <a:pt x="57" y="15"/>
                </a:lnTo>
                <a:lnTo>
                  <a:pt x="48" y="21"/>
                </a:lnTo>
                <a:lnTo>
                  <a:pt x="39" y="27"/>
                </a:lnTo>
                <a:lnTo>
                  <a:pt x="31" y="35"/>
                </a:lnTo>
                <a:lnTo>
                  <a:pt x="24" y="44"/>
                </a:lnTo>
                <a:lnTo>
                  <a:pt x="18" y="53"/>
                </a:lnTo>
                <a:lnTo>
                  <a:pt x="13" y="63"/>
                </a:lnTo>
                <a:lnTo>
                  <a:pt x="8" y="74"/>
                </a:lnTo>
                <a:lnTo>
                  <a:pt x="4" y="85"/>
                </a:lnTo>
                <a:lnTo>
                  <a:pt x="2" y="97"/>
                </a:lnTo>
                <a:lnTo>
                  <a:pt x="1" y="108"/>
                </a:lnTo>
                <a:lnTo>
                  <a:pt x="0" y="121"/>
                </a:lnTo>
                <a:lnTo>
                  <a:pt x="0" y="29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14" name="Freeform 183"/>
          <p:cNvSpPr>
            <a:spLocks/>
          </p:cNvSpPr>
          <p:nvPr/>
        </p:nvSpPr>
        <p:spPr bwMode="auto">
          <a:xfrm>
            <a:off x="7505700" y="3457575"/>
            <a:ext cx="174625" cy="233363"/>
          </a:xfrm>
          <a:custGeom>
            <a:avLst/>
            <a:gdLst>
              <a:gd name="T0" fmla="*/ 0 w 219"/>
              <a:gd name="T1" fmla="*/ 2147483647 h 293"/>
              <a:gd name="T2" fmla="*/ 2147483647 w 219"/>
              <a:gd name="T3" fmla="*/ 2147483647 h 293"/>
              <a:gd name="T4" fmla="*/ 2147483647 w 219"/>
              <a:gd name="T5" fmla="*/ 2147483647 h 293"/>
              <a:gd name="T6" fmla="*/ 2147483647 w 219"/>
              <a:gd name="T7" fmla="*/ 2147483647 h 293"/>
              <a:gd name="T8" fmla="*/ 2147483647 w 219"/>
              <a:gd name="T9" fmla="*/ 2147483647 h 293"/>
              <a:gd name="T10" fmla="*/ 2147483647 w 219"/>
              <a:gd name="T11" fmla="*/ 2147483647 h 293"/>
              <a:gd name="T12" fmla="*/ 2147483647 w 219"/>
              <a:gd name="T13" fmla="*/ 2147483647 h 293"/>
              <a:gd name="T14" fmla="*/ 2147483647 w 219"/>
              <a:gd name="T15" fmla="*/ 2147483647 h 293"/>
              <a:gd name="T16" fmla="*/ 2147483647 w 219"/>
              <a:gd name="T17" fmla="*/ 2147483647 h 293"/>
              <a:gd name="T18" fmla="*/ 2147483647 w 219"/>
              <a:gd name="T19" fmla="*/ 2147483647 h 293"/>
              <a:gd name="T20" fmla="*/ 2147483647 w 219"/>
              <a:gd name="T21" fmla="*/ 2147483647 h 293"/>
              <a:gd name="T22" fmla="*/ 2147483647 w 219"/>
              <a:gd name="T23" fmla="*/ 2147483647 h 293"/>
              <a:gd name="T24" fmla="*/ 2147483647 w 219"/>
              <a:gd name="T25" fmla="*/ 2147483647 h 293"/>
              <a:gd name="T26" fmla="*/ 2147483647 w 219"/>
              <a:gd name="T27" fmla="*/ 2147483647 h 293"/>
              <a:gd name="T28" fmla="*/ 2147483647 w 219"/>
              <a:gd name="T29" fmla="*/ 2147483647 h 293"/>
              <a:gd name="T30" fmla="*/ 2147483647 w 219"/>
              <a:gd name="T31" fmla="*/ 2147483647 h 293"/>
              <a:gd name="T32" fmla="*/ 2147483647 w 219"/>
              <a:gd name="T33" fmla="*/ 2147483647 h 293"/>
              <a:gd name="T34" fmla="*/ 2147483647 w 219"/>
              <a:gd name="T35" fmla="*/ 2147483647 h 293"/>
              <a:gd name="T36" fmla="*/ 2147483647 w 219"/>
              <a:gd name="T37" fmla="*/ 0 h 293"/>
              <a:gd name="T38" fmla="*/ 2147483647 w 219"/>
              <a:gd name="T39" fmla="*/ 0 h 293"/>
              <a:gd name="T40" fmla="*/ 2147483647 w 219"/>
              <a:gd name="T41" fmla="*/ 0 h 293"/>
              <a:gd name="T42" fmla="*/ 2147483647 w 219"/>
              <a:gd name="T43" fmla="*/ 2147483647 h 293"/>
              <a:gd name="T44" fmla="*/ 2147483647 w 219"/>
              <a:gd name="T45" fmla="*/ 2147483647 h 293"/>
              <a:gd name="T46" fmla="*/ 2147483647 w 219"/>
              <a:gd name="T47" fmla="*/ 2147483647 h 293"/>
              <a:gd name="T48" fmla="*/ 2147483647 w 219"/>
              <a:gd name="T49" fmla="*/ 2147483647 h 293"/>
              <a:gd name="T50" fmla="*/ 2147483647 w 219"/>
              <a:gd name="T51" fmla="*/ 2147483647 h 293"/>
              <a:gd name="T52" fmla="*/ 2147483647 w 219"/>
              <a:gd name="T53" fmla="*/ 2147483647 h 293"/>
              <a:gd name="T54" fmla="*/ 2147483647 w 219"/>
              <a:gd name="T55" fmla="*/ 2147483647 h 293"/>
              <a:gd name="T56" fmla="*/ 2147483647 w 219"/>
              <a:gd name="T57" fmla="*/ 2147483647 h 293"/>
              <a:gd name="T58" fmla="*/ 2147483647 w 219"/>
              <a:gd name="T59" fmla="*/ 2147483647 h 293"/>
              <a:gd name="T60" fmla="*/ 2147483647 w 219"/>
              <a:gd name="T61" fmla="*/ 2147483647 h 293"/>
              <a:gd name="T62" fmla="*/ 2147483647 w 219"/>
              <a:gd name="T63" fmla="*/ 2147483647 h 293"/>
              <a:gd name="T64" fmla="*/ 2147483647 w 219"/>
              <a:gd name="T65" fmla="*/ 2147483647 h 293"/>
              <a:gd name="T66" fmla="*/ 2147483647 w 219"/>
              <a:gd name="T67" fmla="*/ 2147483647 h 293"/>
              <a:gd name="T68" fmla="*/ 2147483647 w 219"/>
              <a:gd name="T69" fmla="*/ 2147483647 h 293"/>
              <a:gd name="T70" fmla="*/ 0 w 219"/>
              <a:gd name="T71" fmla="*/ 2147483647 h 293"/>
              <a:gd name="T72" fmla="*/ 0 w 219"/>
              <a:gd name="T73" fmla="*/ 2147483647 h 293"/>
              <a:gd name="T74" fmla="*/ 0 w 219"/>
              <a:gd name="T75" fmla="*/ 2147483647 h 293"/>
              <a:gd name="T76" fmla="*/ 0 w 219"/>
              <a:gd name="T77" fmla="*/ 2147483647 h 29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3">
                <a:moveTo>
                  <a:pt x="0" y="293"/>
                </a:moveTo>
                <a:lnTo>
                  <a:pt x="162" y="293"/>
                </a:lnTo>
                <a:lnTo>
                  <a:pt x="219" y="231"/>
                </a:lnTo>
                <a:lnTo>
                  <a:pt x="219" y="121"/>
                </a:lnTo>
                <a:lnTo>
                  <a:pt x="218" y="108"/>
                </a:lnTo>
                <a:lnTo>
                  <a:pt x="217" y="97"/>
                </a:lnTo>
                <a:lnTo>
                  <a:pt x="213" y="85"/>
                </a:lnTo>
                <a:lnTo>
                  <a:pt x="210" y="74"/>
                </a:lnTo>
                <a:lnTo>
                  <a:pt x="205" y="63"/>
                </a:lnTo>
                <a:lnTo>
                  <a:pt x="200" y="53"/>
                </a:lnTo>
                <a:lnTo>
                  <a:pt x="193" y="44"/>
                </a:lnTo>
                <a:lnTo>
                  <a:pt x="186" y="35"/>
                </a:lnTo>
                <a:lnTo>
                  <a:pt x="178" y="27"/>
                </a:lnTo>
                <a:lnTo>
                  <a:pt x="170" y="21"/>
                </a:lnTo>
                <a:lnTo>
                  <a:pt x="161" y="15"/>
                </a:lnTo>
                <a:lnTo>
                  <a:pt x="151" y="9"/>
                </a:lnTo>
                <a:lnTo>
                  <a:pt x="142" y="6"/>
                </a:lnTo>
                <a:lnTo>
                  <a:pt x="131" y="3"/>
                </a:lnTo>
                <a:lnTo>
                  <a:pt x="120" y="0"/>
                </a:lnTo>
                <a:lnTo>
                  <a:pt x="109" y="0"/>
                </a:lnTo>
                <a:lnTo>
                  <a:pt x="98" y="0"/>
                </a:lnTo>
                <a:lnTo>
                  <a:pt x="87" y="3"/>
                </a:lnTo>
                <a:lnTo>
                  <a:pt x="77" y="6"/>
                </a:lnTo>
                <a:lnTo>
                  <a:pt x="66" y="9"/>
                </a:lnTo>
                <a:lnTo>
                  <a:pt x="57" y="15"/>
                </a:lnTo>
                <a:lnTo>
                  <a:pt x="48" y="21"/>
                </a:lnTo>
                <a:lnTo>
                  <a:pt x="39" y="27"/>
                </a:lnTo>
                <a:lnTo>
                  <a:pt x="31" y="35"/>
                </a:lnTo>
                <a:lnTo>
                  <a:pt x="24" y="44"/>
                </a:lnTo>
                <a:lnTo>
                  <a:pt x="18" y="53"/>
                </a:lnTo>
                <a:lnTo>
                  <a:pt x="13" y="63"/>
                </a:lnTo>
                <a:lnTo>
                  <a:pt x="8" y="74"/>
                </a:lnTo>
                <a:lnTo>
                  <a:pt x="4" y="85"/>
                </a:lnTo>
                <a:lnTo>
                  <a:pt x="2" y="97"/>
                </a:lnTo>
                <a:lnTo>
                  <a:pt x="1" y="108"/>
                </a:lnTo>
                <a:lnTo>
                  <a:pt x="0" y="121"/>
                </a:lnTo>
                <a:lnTo>
                  <a:pt x="0" y="29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15" name="Freeform 184"/>
          <p:cNvSpPr>
            <a:spLocks/>
          </p:cNvSpPr>
          <p:nvPr/>
        </p:nvSpPr>
        <p:spPr bwMode="auto">
          <a:xfrm>
            <a:off x="7453313" y="3484563"/>
            <a:ext cx="179387" cy="206375"/>
          </a:xfrm>
          <a:custGeom>
            <a:avLst/>
            <a:gdLst>
              <a:gd name="T0" fmla="*/ 0 w 227"/>
              <a:gd name="T1" fmla="*/ 2147483647 h 260"/>
              <a:gd name="T2" fmla="*/ 2147483647 w 227"/>
              <a:gd name="T3" fmla="*/ 2147483647 h 260"/>
              <a:gd name="T4" fmla="*/ 2147483647 w 227"/>
              <a:gd name="T5" fmla="*/ 2147483647 h 260"/>
              <a:gd name="T6" fmla="*/ 2147483647 w 227"/>
              <a:gd name="T7" fmla="*/ 2147483647 h 260"/>
              <a:gd name="T8" fmla="*/ 2147483647 w 227"/>
              <a:gd name="T9" fmla="*/ 2147483647 h 260"/>
              <a:gd name="T10" fmla="*/ 2147483647 w 227"/>
              <a:gd name="T11" fmla="*/ 2147483647 h 260"/>
              <a:gd name="T12" fmla="*/ 2147483647 w 227"/>
              <a:gd name="T13" fmla="*/ 2147483647 h 260"/>
              <a:gd name="T14" fmla="*/ 2147483647 w 227"/>
              <a:gd name="T15" fmla="*/ 2147483647 h 260"/>
              <a:gd name="T16" fmla="*/ 2147483647 w 227"/>
              <a:gd name="T17" fmla="*/ 2147483647 h 260"/>
              <a:gd name="T18" fmla="*/ 2147483647 w 227"/>
              <a:gd name="T19" fmla="*/ 2147483647 h 260"/>
              <a:gd name="T20" fmla="*/ 2147483647 w 227"/>
              <a:gd name="T21" fmla="*/ 2147483647 h 260"/>
              <a:gd name="T22" fmla="*/ 2147483647 w 227"/>
              <a:gd name="T23" fmla="*/ 2147483647 h 260"/>
              <a:gd name="T24" fmla="*/ 2147483647 w 227"/>
              <a:gd name="T25" fmla="*/ 2147483647 h 260"/>
              <a:gd name="T26" fmla="*/ 2147483647 w 227"/>
              <a:gd name="T27" fmla="*/ 2147483647 h 260"/>
              <a:gd name="T28" fmla="*/ 2147483647 w 227"/>
              <a:gd name="T29" fmla="*/ 2147483647 h 260"/>
              <a:gd name="T30" fmla="*/ 2147483647 w 227"/>
              <a:gd name="T31" fmla="*/ 2147483647 h 260"/>
              <a:gd name="T32" fmla="*/ 2147483647 w 227"/>
              <a:gd name="T33" fmla="*/ 2147483647 h 260"/>
              <a:gd name="T34" fmla="*/ 2147483647 w 227"/>
              <a:gd name="T35" fmla="*/ 2147483647 h 260"/>
              <a:gd name="T36" fmla="*/ 2147483647 w 227"/>
              <a:gd name="T37" fmla="*/ 2147483647 h 260"/>
              <a:gd name="T38" fmla="*/ 2147483647 w 227"/>
              <a:gd name="T39" fmla="*/ 0 h 260"/>
              <a:gd name="T40" fmla="*/ 2147483647 w 227"/>
              <a:gd name="T41" fmla="*/ 0 h 260"/>
              <a:gd name="T42" fmla="*/ 2147483647 w 227"/>
              <a:gd name="T43" fmla="*/ 0 h 260"/>
              <a:gd name="T44" fmla="*/ 2147483647 w 227"/>
              <a:gd name="T45" fmla="*/ 2147483647 h 260"/>
              <a:gd name="T46" fmla="*/ 2147483647 w 227"/>
              <a:gd name="T47" fmla="*/ 2147483647 h 260"/>
              <a:gd name="T48" fmla="*/ 2147483647 w 227"/>
              <a:gd name="T49" fmla="*/ 2147483647 h 260"/>
              <a:gd name="T50" fmla="*/ 2147483647 w 227"/>
              <a:gd name="T51" fmla="*/ 2147483647 h 260"/>
              <a:gd name="T52" fmla="*/ 2147483647 w 227"/>
              <a:gd name="T53" fmla="*/ 2147483647 h 260"/>
              <a:gd name="T54" fmla="*/ 2147483647 w 227"/>
              <a:gd name="T55" fmla="*/ 2147483647 h 260"/>
              <a:gd name="T56" fmla="*/ 2147483647 w 227"/>
              <a:gd name="T57" fmla="*/ 2147483647 h 260"/>
              <a:gd name="T58" fmla="*/ 2147483647 w 227"/>
              <a:gd name="T59" fmla="*/ 2147483647 h 260"/>
              <a:gd name="T60" fmla="*/ 2147483647 w 227"/>
              <a:gd name="T61" fmla="*/ 2147483647 h 260"/>
              <a:gd name="T62" fmla="*/ 2147483647 w 227"/>
              <a:gd name="T63" fmla="*/ 2147483647 h 260"/>
              <a:gd name="T64" fmla="*/ 2147483647 w 227"/>
              <a:gd name="T65" fmla="*/ 2147483647 h 260"/>
              <a:gd name="T66" fmla="*/ 2147483647 w 227"/>
              <a:gd name="T67" fmla="*/ 2147483647 h 260"/>
              <a:gd name="T68" fmla="*/ 2147483647 w 227"/>
              <a:gd name="T69" fmla="*/ 2147483647 h 260"/>
              <a:gd name="T70" fmla="*/ 2147483647 w 227"/>
              <a:gd name="T71" fmla="*/ 2147483647 h 260"/>
              <a:gd name="T72" fmla="*/ 0 w 227"/>
              <a:gd name="T73" fmla="*/ 2147483647 h 260"/>
              <a:gd name="T74" fmla="*/ 0 w 227"/>
              <a:gd name="T75" fmla="*/ 2147483647 h 260"/>
              <a:gd name="T76" fmla="*/ 0 w 227"/>
              <a:gd name="T77" fmla="*/ 2147483647 h 260"/>
              <a:gd name="T78" fmla="*/ 0 w 227"/>
              <a:gd name="T79" fmla="*/ 2147483647 h 260"/>
              <a:gd name="T80" fmla="*/ 0 w 227"/>
              <a:gd name="T81" fmla="*/ 2147483647 h 260"/>
              <a:gd name="T82" fmla="*/ 0 w 227"/>
              <a:gd name="T83" fmla="*/ 2147483647 h 2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0">
                <a:moveTo>
                  <a:pt x="0" y="260"/>
                </a:moveTo>
                <a:lnTo>
                  <a:pt x="227" y="260"/>
                </a:lnTo>
                <a:lnTo>
                  <a:pt x="227" y="125"/>
                </a:lnTo>
                <a:lnTo>
                  <a:pt x="227" y="119"/>
                </a:lnTo>
                <a:lnTo>
                  <a:pt x="226" y="112"/>
                </a:lnTo>
                <a:lnTo>
                  <a:pt x="225" y="100"/>
                </a:lnTo>
                <a:lnTo>
                  <a:pt x="222" y="88"/>
                </a:lnTo>
                <a:lnTo>
                  <a:pt x="218" y="76"/>
                </a:lnTo>
                <a:lnTo>
                  <a:pt x="213" y="65"/>
                </a:lnTo>
                <a:lnTo>
                  <a:pt x="208" y="55"/>
                </a:lnTo>
                <a:lnTo>
                  <a:pt x="201" y="46"/>
                </a:lnTo>
                <a:lnTo>
                  <a:pt x="194" y="37"/>
                </a:lnTo>
                <a:lnTo>
                  <a:pt x="185" y="28"/>
                </a:lnTo>
                <a:lnTo>
                  <a:pt x="177" y="21"/>
                </a:lnTo>
                <a:lnTo>
                  <a:pt x="168" y="15"/>
                </a:lnTo>
                <a:lnTo>
                  <a:pt x="157" y="10"/>
                </a:lnTo>
                <a:lnTo>
                  <a:pt x="147" y="6"/>
                </a:lnTo>
                <a:lnTo>
                  <a:pt x="137" y="2"/>
                </a:lnTo>
                <a:lnTo>
                  <a:pt x="125" y="1"/>
                </a:lnTo>
                <a:lnTo>
                  <a:pt x="119" y="0"/>
                </a:lnTo>
                <a:lnTo>
                  <a:pt x="113" y="0"/>
                </a:lnTo>
                <a:lnTo>
                  <a:pt x="107" y="0"/>
                </a:lnTo>
                <a:lnTo>
                  <a:pt x="102" y="1"/>
                </a:lnTo>
                <a:lnTo>
                  <a:pt x="90" y="2"/>
                </a:lnTo>
                <a:lnTo>
                  <a:pt x="79" y="6"/>
                </a:lnTo>
                <a:lnTo>
                  <a:pt x="69" y="10"/>
                </a:lnTo>
                <a:lnTo>
                  <a:pt x="60" y="15"/>
                </a:lnTo>
                <a:lnTo>
                  <a:pt x="50" y="21"/>
                </a:lnTo>
                <a:lnTo>
                  <a:pt x="41" y="28"/>
                </a:lnTo>
                <a:lnTo>
                  <a:pt x="33" y="37"/>
                </a:lnTo>
                <a:lnTo>
                  <a:pt x="26" y="46"/>
                </a:lnTo>
                <a:lnTo>
                  <a:pt x="19" y="55"/>
                </a:lnTo>
                <a:lnTo>
                  <a:pt x="13" y="65"/>
                </a:lnTo>
                <a:lnTo>
                  <a:pt x="8" y="76"/>
                </a:lnTo>
                <a:lnTo>
                  <a:pt x="5" y="88"/>
                </a:lnTo>
                <a:lnTo>
                  <a:pt x="2" y="100"/>
                </a:lnTo>
                <a:lnTo>
                  <a:pt x="0" y="112"/>
                </a:lnTo>
                <a:lnTo>
                  <a:pt x="0" y="119"/>
                </a:lnTo>
                <a:lnTo>
                  <a:pt x="0" y="125"/>
                </a:lnTo>
                <a:lnTo>
                  <a:pt x="0" y="260"/>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16" name="Freeform 185"/>
          <p:cNvSpPr>
            <a:spLocks/>
          </p:cNvSpPr>
          <p:nvPr/>
        </p:nvSpPr>
        <p:spPr bwMode="auto">
          <a:xfrm>
            <a:off x="7453313" y="3484563"/>
            <a:ext cx="179387" cy="206375"/>
          </a:xfrm>
          <a:custGeom>
            <a:avLst/>
            <a:gdLst>
              <a:gd name="T0" fmla="*/ 0 w 227"/>
              <a:gd name="T1" fmla="*/ 2147483647 h 260"/>
              <a:gd name="T2" fmla="*/ 2147483647 w 227"/>
              <a:gd name="T3" fmla="*/ 2147483647 h 260"/>
              <a:gd name="T4" fmla="*/ 2147483647 w 227"/>
              <a:gd name="T5" fmla="*/ 2147483647 h 260"/>
              <a:gd name="T6" fmla="*/ 2147483647 w 227"/>
              <a:gd name="T7" fmla="*/ 2147483647 h 260"/>
              <a:gd name="T8" fmla="*/ 2147483647 w 227"/>
              <a:gd name="T9" fmla="*/ 2147483647 h 260"/>
              <a:gd name="T10" fmla="*/ 2147483647 w 227"/>
              <a:gd name="T11" fmla="*/ 2147483647 h 260"/>
              <a:gd name="T12" fmla="*/ 2147483647 w 227"/>
              <a:gd name="T13" fmla="*/ 2147483647 h 260"/>
              <a:gd name="T14" fmla="*/ 2147483647 w 227"/>
              <a:gd name="T15" fmla="*/ 2147483647 h 260"/>
              <a:gd name="T16" fmla="*/ 2147483647 w 227"/>
              <a:gd name="T17" fmla="*/ 2147483647 h 260"/>
              <a:gd name="T18" fmla="*/ 2147483647 w 227"/>
              <a:gd name="T19" fmla="*/ 2147483647 h 260"/>
              <a:gd name="T20" fmla="*/ 2147483647 w 227"/>
              <a:gd name="T21" fmla="*/ 2147483647 h 260"/>
              <a:gd name="T22" fmla="*/ 2147483647 w 227"/>
              <a:gd name="T23" fmla="*/ 2147483647 h 260"/>
              <a:gd name="T24" fmla="*/ 2147483647 w 227"/>
              <a:gd name="T25" fmla="*/ 2147483647 h 260"/>
              <a:gd name="T26" fmla="*/ 2147483647 w 227"/>
              <a:gd name="T27" fmla="*/ 2147483647 h 260"/>
              <a:gd name="T28" fmla="*/ 2147483647 w 227"/>
              <a:gd name="T29" fmla="*/ 2147483647 h 260"/>
              <a:gd name="T30" fmla="*/ 2147483647 w 227"/>
              <a:gd name="T31" fmla="*/ 2147483647 h 260"/>
              <a:gd name="T32" fmla="*/ 2147483647 w 227"/>
              <a:gd name="T33" fmla="*/ 2147483647 h 260"/>
              <a:gd name="T34" fmla="*/ 2147483647 w 227"/>
              <a:gd name="T35" fmla="*/ 2147483647 h 260"/>
              <a:gd name="T36" fmla="*/ 2147483647 w 227"/>
              <a:gd name="T37" fmla="*/ 2147483647 h 260"/>
              <a:gd name="T38" fmla="*/ 2147483647 w 227"/>
              <a:gd name="T39" fmla="*/ 0 h 260"/>
              <a:gd name="T40" fmla="*/ 2147483647 w 227"/>
              <a:gd name="T41" fmla="*/ 0 h 260"/>
              <a:gd name="T42" fmla="*/ 2147483647 w 227"/>
              <a:gd name="T43" fmla="*/ 0 h 260"/>
              <a:gd name="T44" fmla="*/ 2147483647 w 227"/>
              <a:gd name="T45" fmla="*/ 2147483647 h 260"/>
              <a:gd name="T46" fmla="*/ 2147483647 w 227"/>
              <a:gd name="T47" fmla="*/ 2147483647 h 260"/>
              <a:gd name="T48" fmla="*/ 2147483647 w 227"/>
              <a:gd name="T49" fmla="*/ 2147483647 h 260"/>
              <a:gd name="T50" fmla="*/ 2147483647 w 227"/>
              <a:gd name="T51" fmla="*/ 2147483647 h 260"/>
              <a:gd name="T52" fmla="*/ 2147483647 w 227"/>
              <a:gd name="T53" fmla="*/ 2147483647 h 260"/>
              <a:gd name="T54" fmla="*/ 2147483647 w 227"/>
              <a:gd name="T55" fmla="*/ 2147483647 h 260"/>
              <a:gd name="T56" fmla="*/ 2147483647 w 227"/>
              <a:gd name="T57" fmla="*/ 2147483647 h 260"/>
              <a:gd name="T58" fmla="*/ 2147483647 w 227"/>
              <a:gd name="T59" fmla="*/ 2147483647 h 260"/>
              <a:gd name="T60" fmla="*/ 2147483647 w 227"/>
              <a:gd name="T61" fmla="*/ 2147483647 h 260"/>
              <a:gd name="T62" fmla="*/ 2147483647 w 227"/>
              <a:gd name="T63" fmla="*/ 2147483647 h 260"/>
              <a:gd name="T64" fmla="*/ 2147483647 w 227"/>
              <a:gd name="T65" fmla="*/ 2147483647 h 260"/>
              <a:gd name="T66" fmla="*/ 2147483647 w 227"/>
              <a:gd name="T67" fmla="*/ 2147483647 h 260"/>
              <a:gd name="T68" fmla="*/ 2147483647 w 227"/>
              <a:gd name="T69" fmla="*/ 2147483647 h 260"/>
              <a:gd name="T70" fmla="*/ 2147483647 w 227"/>
              <a:gd name="T71" fmla="*/ 2147483647 h 260"/>
              <a:gd name="T72" fmla="*/ 0 w 227"/>
              <a:gd name="T73" fmla="*/ 2147483647 h 260"/>
              <a:gd name="T74" fmla="*/ 0 w 227"/>
              <a:gd name="T75" fmla="*/ 2147483647 h 260"/>
              <a:gd name="T76" fmla="*/ 0 w 227"/>
              <a:gd name="T77" fmla="*/ 2147483647 h 260"/>
              <a:gd name="T78" fmla="*/ 0 w 227"/>
              <a:gd name="T79" fmla="*/ 2147483647 h 260"/>
              <a:gd name="T80" fmla="*/ 0 w 227"/>
              <a:gd name="T81" fmla="*/ 2147483647 h 260"/>
              <a:gd name="T82" fmla="*/ 0 w 227"/>
              <a:gd name="T83" fmla="*/ 2147483647 h 2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0">
                <a:moveTo>
                  <a:pt x="0" y="260"/>
                </a:moveTo>
                <a:lnTo>
                  <a:pt x="227" y="260"/>
                </a:lnTo>
                <a:lnTo>
                  <a:pt x="227" y="125"/>
                </a:lnTo>
                <a:lnTo>
                  <a:pt x="227" y="119"/>
                </a:lnTo>
                <a:lnTo>
                  <a:pt x="226" y="112"/>
                </a:lnTo>
                <a:lnTo>
                  <a:pt x="225" y="100"/>
                </a:lnTo>
                <a:lnTo>
                  <a:pt x="222" y="88"/>
                </a:lnTo>
                <a:lnTo>
                  <a:pt x="218" y="76"/>
                </a:lnTo>
                <a:lnTo>
                  <a:pt x="213" y="65"/>
                </a:lnTo>
                <a:lnTo>
                  <a:pt x="208" y="55"/>
                </a:lnTo>
                <a:lnTo>
                  <a:pt x="201" y="46"/>
                </a:lnTo>
                <a:lnTo>
                  <a:pt x="194" y="37"/>
                </a:lnTo>
                <a:lnTo>
                  <a:pt x="185" y="28"/>
                </a:lnTo>
                <a:lnTo>
                  <a:pt x="177" y="21"/>
                </a:lnTo>
                <a:lnTo>
                  <a:pt x="168" y="15"/>
                </a:lnTo>
                <a:lnTo>
                  <a:pt x="157" y="10"/>
                </a:lnTo>
                <a:lnTo>
                  <a:pt x="147" y="6"/>
                </a:lnTo>
                <a:lnTo>
                  <a:pt x="137" y="2"/>
                </a:lnTo>
                <a:lnTo>
                  <a:pt x="125" y="1"/>
                </a:lnTo>
                <a:lnTo>
                  <a:pt x="119" y="0"/>
                </a:lnTo>
                <a:lnTo>
                  <a:pt x="113" y="0"/>
                </a:lnTo>
                <a:lnTo>
                  <a:pt x="107" y="0"/>
                </a:lnTo>
                <a:lnTo>
                  <a:pt x="102" y="1"/>
                </a:lnTo>
                <a:lnTo>
                  <a:pt x="90" y="2"/>
                </a:lnTo>
                <a:lnTo>
                  <a:pt x="79" y="6"/>
                </a:lnTo>
                <a:lnTo>
                  <a:pt x="69" y="10"/>
                </a:lnTo>
                <a:lnTo>
                  <a:pt x="60" y="15"/>
                </a:lnTo>
                <a:lnTo>
                  <a:pt x="50" y="21"/>
                </a:lnTo>
                <a:lnTo>
                  <a:pt x="41" y="28"/>
                </a:lnTo>
                <a:lnTo>
                  <a:pt x="33" y="37"/>
                </a:lnTo>
                <a:lnTo>
                  <a:pt x="26" y="46"/>
                </a:lnTo>
                <a:lnTo>
                  <a:pt x="19" y="55"/>
                </a:lnTo>
                <a:lnTo>
                  <a:pt x="13" y="65"/>
                </a:lnTo>
                <a:lnTo>
                  <a:pt x="8" y="76"/>
                </a:lnTo>
                <a:lnTo>
                  <a:pt x="5" y="88"/>
                </a:lnTo>
                <a:lnTo>
                  <a:pt x="2" y="100"/>
                </a:lnTo>
                <a:lnTo>
                  <a:pt x="0" y="112"/>
                </a:lnTo>
                <a:lnTo>
                  <a:pt x="0" y="119"/>
                </a:lnTo>
                <a:lnTo>
                  <a:pt x="0" y="125"/>
                </a:lnTo>
                <a:lnTo>
                  <a:pt x="0" y="26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17" name="Rectangle 186"/>
          <p:cNvSpPr>
            <a:spLocks noChangeArrowheads="1"/>
          </p:cNvSpPr>
          <p:nvPr/>
        </p:nvSpPr>
        <p:spPr bwMode="auto">
          <a:xfrm>
            <a:off x="7524750" y="3895725"/>
            <a:ext cx="6207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          1-2  days</a:t>
            </a:r>
            <a:endParaRPr kumimoji="1" lang="en-US" sz="3200">
              <a:solidFill>
                <a:schemeClr val="tx2"/>
              </a:solidFill>
            </a:endParaRPr>
          </a:p>
        </p:txBody>
      </p:sp>
      <p:sp>
        <p:nvSpPr>
          <p:cNvPr id="83118" name="Rectangle 187"/>
          <p:cNvSpPr>
            <a:spLocks noChangeArrowheads="1"/>
          </p:cNvSpPr>
          <p:nvPr/>
        </p:nvSpPr>
        <p:spPr bwMode="auto">
          <a:xfrm>
            <a:off x="8247063" y="2978150"/>
            <a:ext cx="657225"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19" name="Rectangle 188"/>
          <p:cNvSpPr>
            <a:spLocks noChangeArrowheads="1"/>
          </p:cNvSpPr>
          <p:nvPr/>
        </p:nvSpPr>
        <p:spPr bwMode="auto">
          <a:xfrm>
            <a:off x="8161338" y="2978150"/>
            <a:ext cx="830262" cy="3079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20" name="Rectangle 189"/>
          <p:cNvSpPr>
            <a:spLocks noChangeArrowheads="1"/>
          </p:cNvSpPr>
          <p:nvPr/>
        </p:nvSpPr>
        <p:spPr bwMode="auto">
          <a:xfrm>
            <a:off x="8435975" y="2989263"/>
            <a:ext cx="2794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a:t>
            </a:r>
            <a:endParaRPr kumimoji="1" lang="en-US" sz="3200">
              <a:solidFill>
                <a:schemeClr val="tx2"/>
              </a:solidFill>
            </a:endParaRPr>
          </a:p>
        </p:txBody>
      </p:sp>
      <p:sp>
        <p:nvSpPr>
          <p:cNvPr id="83121" name="Rectangle 190"/>
          <p:cNvSpPr>
            <a:spLocks noChangeArrowheads="1"/>
          </p:cNvSpPr>
          <p:nvPr/>
        </p:nvSpPr>
        <p:spPr bwMode="auto">
          <a:xfrm>
            <a:off x="8429625" y="3127375"/>
            <a:ext cx="2921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(Kim)</a:t>
            </a:r>
            <a:endParaRPr kumimoji="1" lang="en-US" sz="3200">
              <a:solidFill>
                <a:schemeClr val="tx2"/>
              </a:solidFill>
            </a:endParaRPr>
          </a:p>
        </p:txBody>
      </p:sp>
      <p:sp>
        <p:nvSpPr>
          <p:cNvPr id="83122" name="Rectangle 191"/>
          <p:cNvSpPr>
            <a:spLocks noChangeArrowheads="1"/>
          </p:cNvSpPr>
          <p:nvPr/>
        </p:nvSpPr>
        <p:spPr bwMode="auto">
          <a:xfrm>
            <a:off x="8161338" y="3286125"/>
            <a:ext cx="657225" cy="1758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23" name="Rectangle 192"/>
          <p:cNvSpPr>
            <a:spLocks noChangeArrowheads="1"/>
          </p:cNvSpPr>
          <p:nvPr/>
        </p:nvSpPr>
        <p:spPr bwMode="auto">
          <a:xfrm>
            <a:off x="8161338" y="3286125"/>
            <a:ext cx="830262" cy="1758950"/>
          </a:xfrm>
          <a:prstGeom prst="rect">
            <a:avLst/>
          </a:prstGeom>
          <a:solidFill>
            <a:srgbClr val="66FFFF"/>
          </a:solidFill>
          <a:ln w="3175">
            <a:solidFill>
              <a:srgbClr val="000000"/>
            </a:solidFill>
            <a:miter lim="800000"/>
            <a:headEnd/>
            <a:tailEnd/>
          </a:ln>
        </p:spPr>
        <p:txBody>
          <a:bodyPr/>
          <a:lstStyle/>
          <a:p>
            <a:endParaRPr lang="en-US"/>
          </a:p>
        </p:txBody>
      </p:sp>
      <p:sp>
        <p:nvSpPr>
          <p:cNvPr id="83124" name="Rectangle 193"/>
          <p:cNvSpPr>
            <a:spLocks noChangeArrowheads="1"/>
          </p:cNvSpPr>
          <p:nvPr/>
        </p:nvSpPr>
        <p:spPr bwMode="auto">
          <a:xfrm>
            <a:off x="8204200" y="3381375"/>
            <a:ext cx="787400"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Pull checks that need attachment: 20 min</a:t>
            </a:r>
          </a:p>
          <a:p>
            <a:pPr eaLnBrk="0" hangingPunct="0">
              <a:spcAft>
                <a:spcPct val="20000"/>
              </a:spcAft>
              <a:buClr>
                <a:srgbClr val="FFCC00"/>
              </a:buClr>
              <a:buSzPct val="55000"/>
              <a:buFont typeface="Monotype Sorts" pitchFamily="2" charset="2"/>
              <a:buNone/>
            </a:pPr>
            <a:endParaRPr kumimoji="1" lang="en-US" sz="700">
              <a:solidFill>
                <a:schemeClr val="tx2"/>
              </a:solidFill>
              <a:latin typeface="Arial" pitchFamily="34" charset="0"/>
            </a:endParaRP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Multiple Page checks – stuff envelope: 10 min.</a:t>
            </a:r>
          </a:p>
          <a:p>
            <a:pPr eaLnBrk="0" hangingPunct="0">
              <a:spcAft>
                <a:spcPct val="20000"/>
              </a:spcAft>
              <a:buClr>
                <a:srgbClr val="FFCC00"/>
              </a:buClr>
              <a:buSzPct val="55000"/>
              <a:buFont typeface="Monotype Sorts" pitchFamily="2" charset="2"/>
              <a:buNone/>
            </a:pPr>
            <a:endParaRPr kumimoji="1" lang="en-US" sz="700">
              <a:solidFill>
                <a:schemeClr val="tx2"/>
              </a:solidFill>
              <a:latin typeface="Arial" pitchFamily="34" charset="0"/>
            </a:endParaRP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Check folder machine: 5 min.</a:t>
            </a:r>
          </a:p>
          <a:p>
            <a:pPr eaLnBrk="0" hangingPunct="0">
              <a:spcAft>
                <a:spcPct val="20000"/>
              </a:spcAft>
              <a:buClr>
                <a:srgbClr val="FFCC00"/>
              </a:buClr>
              <a:buSzPct val="55000"/>
              <a:buFont typeface="Monotype Sorts" pitchFamily="2" charset="2"/>
              <a:buNone/>
            </a:pPr>
            <a:endParaRPr kumimoji="1" lang="en-US" sz="700">
              <a:solidFill>
                <a:schemeClr val="tx2"/>
              </a:solidFill>
              <a:latin typeface="Arial" pitchFamily="34" charset="0"/>
            </a:endParaRP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Postage machine: 15 min.</a:t>
            </a:r>
          </a:p>
        </p:txBody>
      </p:sp>
      <p:sp>
        <p:nvSpPr>
          <p:cNvPr id="83125" name="Freeform 194"/>
          <p:cNvSpPr>
            <a:spLocks/>
          </p:cNvSpPr>
          <p:nvPr/>
        </p:nvSpPr>
        <p:spPr bwMode="auto">
          <a:xfrm>
            <a:off x="6781800" y="2238375"/>
            <a:ext cx="1706563" cy="739775"/>
          </a:xfrm>
          <a:custGeom>
            <a:avLst/>
            <a:gdLst>
              <a:gd name="T0" fmla="*/ 2147483647 w 1862"/>
              <a:gd name="T1" fmla="*/ 2147483647 h 1745"/>
              <a:gd name="T2" fmla="*/ 2147483647 w 1862"/>
              <a:gd name="T3" fmla="*/ 2147483647 h 1745"/>
              <a:gd name="T4" fmla="*/ 2147483647 w 1862"/>
              <a:gd name="T5" fmla="*/ 2147483647 h 1745"/>
              <a:gd name="T6" fmla="*/ 2147483647 w 1862"/>
              <a:gd name="T7" fmla="*/ 2147483647 h 1745"/>
              <a:gd name="T8" fmla="*/ 2147483647 w 1862"/>
              <a:gd name="T9" fmla="*/ 2147483647 h 1745"/>
              <a:gd name="T10" fmla="*/ 2147483647 w 1862"/>
              <a:gd name="T11" fmla="*/ 2147483647 h 1745"/>
              <a:gd name="T12" fmla="*/ 2147483647 w 1862"/>
              <a:gd name="T13" fmla="*/ 2147483647 h 1745"/>
              <a:gd name="T14" fmla="*/ 2147483647 w 1862"/>
              <a:gd name="T15" fmla="*/ 2147483647 h 1745"/>
              <a:gd name="T16" fmla="*/ 2147483647 w 1862"/>
              <a:gd name="T17" fmla="*/ 2147483647 h 1745"/>
              <a:gd name="T18" fmla="*/ 2147483647 w 1862"/>
              <a:gd name="T19" fmla="*/ 2147483647 h 1745"/>
              <a:gd name="T20" fmla="*/ 2147483647 w 1862"/>
              <a:gd name="T21" fmla="*/ 2147483647 h 1745"/>
              <a:gd name="T22" fmla="*/ 2147483647 w 1862"/>
              <a:gd name="T23" fmla="*/ 2147483647 h 1745"/>
              <a:gd name="T24" fmla="*/ 2147483647 w 1862"/>
              <a:gd name="T25" fmla="*/ 2147483647 h 1745"/>
              <a:gd name="T26" fmla="*/ 2147483647 w 1862"/>
              <a:gd name="T27" fmla="*/ 2147483647 h 1745"/>
              <a:gd name="T28" fmla="*/ 2147483647 w 1862"/>
              <a:gd name="T29" fmla="*/ 2147483647 h 1745"/>
              <a:gd name="T30" fmla="*/ 2147483647 w 1862"/>
              <a:gd name="T31" fmla="*/ 2147483647 h 1745"/>
              <a:gd name="T32" fmla="*/ 2147483647 w 1862"/>
              <a:gd name="T33" fmla="*/ 2147483647 h 1745"/>
              <a:gd name="T34" fmla="*/ 2147483647 w 1862"/>
              <a:gd name="T35" fmla="*/ 2147483647 h 1745"/>
              <a:gd name="T36" fmla="*/ 2147483647 w 1862"/>
              <a:gd name="T37" fmla="*/ 2147483647 h 1745"/>
              <a:gd name="T38" fmla="*/ 2147483647 w 1862"/>
              <a:gd name="T39" fmla="*/ 2147483647 h 1745"/>
              <a:gd name="T40" fmla="*/ 2147483647 w 1862"/>
              <a:gd name="T41" fmla="*/ 2147483647 h 1745"/>
              <a:gd name="T42" fmla="*/ 2147483647 w 1862"/>
              <a:gd name="T43" fmla="*/ 2147483647 h 1745"/>
              <a:gd name="T44" fmla="*/ 2147483647 w 1862"/>
              <a:gd name="T45" fmla="*/ 2147483647 h 1745"/>
              <a:gd name="T46" fmla="*/ 2147483647 w 1862"/>
              <a:gd name="T47" fmla="*/ 2147483647 h 1745"/>
              <a:gd name="T48" fmla="*/ 2147483647 w 1862"/>
              <a:gd name="T49" fmla="*/ 2147483647 h 1745"/>
              <a:gd name="T50" fmla="*/ 2147483647 w 1862"/>
              <a:gd name="T51" fmla="*/ 2147483647 h 1745"/>
              <a:gd name="T52" fmla="*/ 2147483647 w 1862"/>
              <a:gd name="T53" fmla="*/ 2147483647 h 1745"/>
              <a:gd name="T54" fmla="*/ 2147483647 w 1862"/>
              <a:gd name="T55" fmla="*/ 2147483647 h 1745"/>
              <a:gd name="T56" fmla="*/ 2147483647 w 1862"/>
              <a:gd name="T57" fmla="*/ 2147483647 h 1745"/>
              <a:gd name="T58" fmla="*/ 2147483647 w 1862"/>
              <a:gd name="T59" fmla="*/ 2147483647 h 1745"/>
              <a:gd name="T60" fmla="*/ 2147483647 w 1862"/>
              <a:gd name="T61" fmla="*/ 2147483647 h 1745"/>
              <a:gd name="T62" fmla="*/ 2147483647 w 1862"/>
              <a:gd name="T63" fmla="*/ 2147483647 h 1745"/>
              <a:gd name="T64" fmla="*/ 2147483647 w 1862"/>
              <a:gd name="T65" fmla="*/ 2147483647 h 1745"/>
              <a:gd name="T66" fmla="*/ 2147483647 w 1862"/>
              <a:gd name="T67" fmla="*/ 2147483647 h 1745"/>
              <a:gd name="T68" fmla="*/ 2147483647 w 1862"/>
              <a:gd name="T69" fmla="*/ 2147483647 h 1745"/>
              <a:gd name="T70" fmla="*/ 2147483647 w 1862"/>
              <a:gd name="T71" fmla="*/ 2147483647 h 1745"/>
              <a:gd name="T72" fmla="*/ 2147483647 w 1862"/>
              <a:gd name="T73" fmla="*/ 2147483647 h 1745"/>
              <a:gd name="T74" fmla="*/ 2147483647 w 1862"/>
              <a:gd name="T75" fmla="*/ 2147483647 h 1745"/>
              <a:gd name="T76" fmla="*/ 2147483647 w 1862"/>
              <a:gd name="T77" fmla="*/ 2147483647 h 1745"/>
              <a:gd name="T78" fmla="*/ 2147483647 w 1862"/>
              <a:gd name="T79" fmla="*/ 2147483647 h 1745"/>
              <a:gd name="T80" fmla="*/ 2147483647 w 1862"/>
              <a:gd name="T81" fmla="*/ 2147483647 h 1745"/>
              <a:gd name="T82" fmla="*/ 2147483647 w 1862"/>
              <a:gd name="T83" fmla="*/ 2147483647 h 1745"/>
              <a:gd name="T84" fmla="*/ 2147483647 w 1862"/>
              <a:gd name="T85" fmla="*/ 2147483647 h 1745"/>
              <a:gd name="T86" fmla="*/ 2147483647 w 1862"/>
              <a:gd name="T87" fmla="*/ 2147483647 h 1745"/>
              <a:gd name="T88" fmla="*/ 2147483647 w 1862"/>
              <a:gd name="T89" fmla="*/ 2147483647 h 1745"/>
              <a:gd name="T90" fmla="*/ 2147483647 w 1862"/>
              <a:gd name="T91" fmla="*/ 2147483647 h 1745"/>
              <a:gd name="T92" fmla="*/ 2147483647 w 1862"/>
              <a:gd name="T93" fmla="*/ 2147483647 h 1745"/>
              <a:gd name="T94" fmla="*/ 2147483647 w 1862"/>
              <a:gd name="T95" fmla="*/ 2147483647 h 1745"/>
              <a:gd name="T96" fmla="*/ 2147483647 w 1862"/>
              <a:gd name="T97" fmla="*/ 2147483647 h 1745"/>
              <a:gd name="T98" fmla="*/ 2147483647 w 1862"/>
              <a:gd name="T99" fmla="*/ 2147483647 h 1745"/>
              <a:gd name="T100" fmla="*/ 2147483647 w 1862"/>
              <a:gd name="T101" fmla="*/ 2147483647 h 1745"/>
              <a:gd name="T102" fmla="*/ 2147483647 w 1862"/>
              <a:gd name="T103" fmla="*/ 2147483647 h 17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862" h="1745">
                <a:moveTo>
                  <a:pt x="1862" y="1745"/>
                </a:moveTo>
                <a:lnTo>
                  <a:pt x="1851" y="1676"/>
                </a:lnTo>
                <a:lnTo>
                  <a:pt x="1841" y="1610"/>
                </a:lnTo>
                <a:lnTo>
                  <a:pt x="1832" y="1545"/>
                </a:lnTo>
                <a:lnTo>
                  <a:pt x="1822" y="1484"/>
                </a:lnTo>
                <a:lnTo>
                  <a:pt x="1812" y="1424"/>
                </a:lnTo>
                <a:lnTo>
                  <a:pt x="1804" y="1366"/>
                </a:lnTo>
                <a:lnTo>
                  <a:pt x="1794" y="1311"/>
                </a:lnTo>
                <a:lnTo>
                  <a:pt x="1786" y="1258"/>
                </a:lnTo>
                <a:lnTo>
                  <a:pt x="1778" y="1207"/>
                </a:lnTo>
                <a:lnTo>
                  <a:pt x="1770" y="1158"/>
                </a:lnTo>
                <a:lnTo>
                  <a:pt x="1762" y="1111"/>
                </a:lnTo>
                <a:lnTo>
                  <a:pt x="1754" y="1066"/>
                </a:lnTo>
                <a:lnTo>
                  <a:pt x="1747" y="1022"/>
                </a:lnTo>
                <a:lnTo>
                  <a:pt x="1738" y="981"/>
                </a:lnTo>
                <a:lnTo>
                  <a:pt x="1731" y="941"/>
                </a:lnTo>
                <a:lnTo>
                  <a:pt x="1724" y="904"/>
                </a:lnTo>
                <a:lnTo>
                  <a:pt x="1719" y="868"/>
                </a:lnTo>
                <a:lnTo>
                  <a:pt x="1712" y="834"/>
                </a:lnTo>
                <a:lnTo>
                  <a:pt x="1705" y="802"/>
                </a:lnTo>
                <a:lnTo>
                  <a:pt x="1699" y="771"/>
                </a:lnTo>
                <a:lnTo>
                  <a:pt x="1693" y="743"/>
                </a:lnTo>
                <a:lnTo>
                  <a:pt x="1686" y="714"/>
                </a:lnTo>
                <a:lnTo>
                  <a:pt x="1680" y="689"/>
                </a:lnTo>
                <a:lnTo>
                  <a:pt x="1674" y="666"/>
                </a:lnTo>
                <a:lnTo>
                  <a:pt x="1668" y="643"/>
                </a:lnTo>
                <a:lnTo>
                  <a:pt x="1663" y="621"/>
                </a:lnTo>
                <a:lnTo>
                  <a:pt x="1658" y="602"/>
                </a:lnTo>
                <a:lnTo>
                  <a:pt x="1652" y="584"/>
                </a:lnTo>
                <a:lnTo>
                  <a:pt x="1646" y="567"/>
                </a:lnTo>
                <a:lnTo>
                  <a:pt x="1642" y="552"/>
                </a:lnTo>
                <a:lnTo>
                  <a:pt x="1636" y="536"/>
                </a:lnTo>
                <a:lnTo>
                  <a:pt x="1630" y="523"/>
                </a:lnTo>
                <a:lnTo>
                  <a:pt x="1625" y="512"/>
                </a:lnTo>
                <a:lnTo>
                  <a:pt x="1619" y="501"/>
                </a:lnTo>
                <a:lnTo>
                  <a:pt x="1615" y="493"/>
                </a:lnTo>
                <a:lnTo>
                  <a:pt x="1609" y="485"/>
                </a:lnTo>
                <a:lnTo>
                  <a:pt x="1604" y="477"/>
                </a:lnTo>
                <a:lnTo>
                  <a:pt x="1598" y="471"/>
                </a:lnTo>
                <a:lnTo>
                  <a:pt x="1594" y="467"/>
                </a:lnTo>
                <a:lnTo>
                  <a:pt x="1588" y="463"/>
                </a:lnTo>
                <a:lnTo>
                  <a:pt x="1583" y="459"/>
                </a:lnTo>
                <a:lnTo>
                  <a:pt x="1577" y="458"/>
                </a:lnTo>
                <a:lnTo>
                  <a:pt x="1572" y="457"/>
                </a:lnTo>
                <a:lnTo>
                  <a:pt x="1567" y="457"/>
                </a:lnTo>
                <a:lnTo>
                  <a:pt x="1555" y="458"/>
                </a:lnTo>
                <a:lnTo>
                  <a:pt x="1544" y="463"/>
                </a:lnTo>
                <a:lnTo>
                  <a:pt x="1532" y="471"/>
                </a:lnTo>
                <a:lnTo>
                  <a:pt x="1519" y="481"/>
                </a:lnTo>
                <a:lnTo>
                  <a:pt x="1506" y="494"/>
                </a:lnTo>
                <a:lnTo>
                  <a:pt x="1492" y="508"/>
                </a:lnTo>
                <a:lnTo>
                  <a:pt x="1478" y="525"/>
                </a:lnTo>
                <a:lnTo>
                  <a:pt x="1463" y="543"/>
                </a:lnTo>
                <a:lnTo>
                  <a:pt x="1447" y="560"/>
                </a:lnTo>
                <a:lnTo>
                  <a:pt x="1429" y="581"/>
                </a:lnTo>
                <a:lnTo>
                  <a:pt x="1412" y="600"/>
                </a:lnTo>
                <a:lnTo>
                  <a:pt x="1393" y="621"/>
                </a:lnTo>
                <a:lnTo>
                  <a:pt x="1373" y="641"/>
                </a:lnTo>
                <a:lnTo>
                  <a:pt x="1351" y="662"/>
                </a:lnTo>
                <a:lnTo>
                  <a:pt x="1329" y="681"/>
                </a:lnTo>
                <a:lnTo>
                  <a:pt x="1306" y="700"/>
                </a:lnTo>
                <a:lnTo>
                  <a:pt x="1280" y="718"/>
                </a:lnTo>
                <a:lnTo>
                  <a:pt x="1253" y="735"/>
                </a:lnTo>
                <a:lnTo>
                  <a:pt x="1225" y="749"/>
                </a:lnTo>
                <a:lnTo>
                  <a:pt x="1196" y="762"/>
                </a:lnTo>
                <a:lnTo>
                  <a:pt x="1165" y="772"/>
                </a:lnTo>
                <a:lnTo>
                  <a:pt x="1131" y="781"/>
                </a:lnTo>
                <a:lnTo>
                  <a:pt x="1096" y="786"/>
                </a:lnTo>
                <a:lnTo>
                  <a:pt x="1060" y="789"/>
                </a:lnTo>
                <a:lnTo>
                  <a:pt x="1040" y="789"/>
                </a:lnTo>
                <a:lnTo>
                  <a:pt x="1020" y="787"/>
                </a:lnTo>
                <a:lnTo>
                  <a:pt x="1000" y="786"/>
                </a:lnTo>
                <a:lnTo>
                  <a:pt x="979" y="784"/>
                </a:lnTo>
                <a:lnTo>
                  <a:pt x="958" y="780"/>
                </a:lnTo>
                <a:lnTo>
                  <a:pt x="937" y="775"/>
                </a:lnTo>
                <a:lnTo>
                  <a:pt x="915" y="770"/>
                </a:lnTo>
                <a:lnTo>
                  <a:pt x="892" y="763"/>
                </a:lnTo>
                <a:lnTo>
                  <a:pt x="869" y="754"/>
                </a:lnTo>
                <a:lnTo>
                  <a:pt x="845" y="745"/>
                </a:lnTo>
                <a:lnTo>
                  <a:pt x="821" y="735"/>
                </a:lnTo>
                <a:lnTo>
                  <a:pt x="795" y="725"/>
                </a:lnTo>
                <a:lnTo>
                  <a:pt x="770" y="712"/>
                </a:lnTo>
                <a:lnTo>
                  <a:pt x="744" y="698"/>
                </a:lnTo>
                <a:lnTo>
                  <a:pt x="717" y="682"/>
                </a:lnTo>
                <a:lnTo>
                  <a:pt x="689" y="666"/>
                </a:lnTo>
                <a:lnTo>
                  <a:pt x="661" y="648"/>
                </a:lnTo>
                <a:lnTo>
                  <a:pt x="633" y="628"/>
                </a:lnTo>
                <a:lnTo>
                  <a:pt x="604" y="608"/>
                </a:lnTo>
                <a:lnTo>
                  <a:pt x="574" y="586"/>
                </a:lnTo>
                <a:lnTo>
                  <a:pt x="543" y="562"/>
                </a:lnTo>
                <a:lnTo>
                  <a:pt x="512" y="536"/>
                </a:lnTo>
                <a:lnTo>
                  <a:pt x="481" y="509"/>
                </a:lnTo>
                <a:lnTo>
                  <a:pt x="448" y="481"/>
                </a:lnTo>
                <a:lnTo>
                  <a:pt x="414" y="451"/>
                </a:lnTo>
                <a:lnTo>
                  <a:pt x="380" y="419"/>
                </a:lnTo>
                <a:lnTo>
                  <a:pt x="345" y="386"/>
                </a:lnTo>
                <a:lnTo>
                  <a:pt x="310" y="350"/>
                </a:lnTo>
                <a:lnTo>
                  <a:pt x="274" y="313"/>
                </a:lnTo>
                <a:lnTo>
                  <a:pt x="237" y="274"/>
                </a:lnTo>
                <a:lnTo>
                  <a:pt x="200" y="233"/>
                </a:lnTo>
                <a:lnTo>
                  <a:pt x="161" y="191"/>
                </a:lnTo>
                <a:lnTo>
                  <a:pt x="123" y="146"/>
                </a:lnTo>
                <a:lnTo>
                  <a:pt x="82" y="99"/>
                </a:lnTo>
                <a:lnTo>
                  <a:pt x="42" y="51"/>
                </a:lnTo>
                <a:lnTo>
                  <a:pt x="0"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26" name="Freeform 195"/>
          <p:cNvSpPr>
            <a:spLocks/>
          </p:cNvSpPr>
          <p:nvPr/>
        </p:nvSpPr>
        <p:spPr bwMode="auto">
          <a:xfrm rot="-1223438">
            <a:off x="6767513" y="2209800"/>
            <a:ext cx="90487" cy="104775"/>
          </a:xfrm>
          <a:custGeom>
            <a:avLst/>
            <a:gdLst>
              <a:gd name="T0" fmla="*/ 2147483647 w 113"/>
              <a:gd name="T1" fmla="*/ 2147483647 h 130"/>
              <a:gd name="T2" fmla="*/ 0 w 113"/>
              <a:gd name="T3" fmla="*/ 0 h 130"/>
              <a:gd name="T4" fmla="*/ 2147483647 w 113"/>
              <a:gd name="T5" fmla="*/ 2147483647 h 130"/>
              <a:gd name="T6" fmla="*/ 2147483647 w 113"/>
              <a:gd name="T7" fmla="*/ 2147483647 h 1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130">
                <a:moveTo>
                  <a:pt x="32" y="130"/>
                </a:moveTo>
                <a:lnTo>
                  <a:pt x="0" y="0"/>
                </a:lnTo>
                <a:lnTo>
                  <a:pt x="113" y="51"/>
                </a:lnTo>
                <a:lnTo>
                  <a:pt x="32" y="1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27" name="Line 196"/>
          <p:cNvSpPr>
            <a:spLocks noChangeShapeType="1"/>
          </p:cNvSpPr>
          <p:nvPr/>
        </p:nvSpPr>
        <p:spPr bwMode="auto">
          <a:xfrm flipV="1">
            <a:off x="7726363" y="4298950"/>
            <a:ext cx="300037" cy="20638"/>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28" name="Freeform 197"/>
          <p:cNvSpPr>
            <a:spLocks/>
          </p:cNvSpPr>
          <p:nvPr/>
        </p:nvSpPr>
        <p:spPr bwMode="auto">
          <a:xfrm>
            <a:off x="7969250" y="4252913"/>
            <a:ext cx="88900" cy="95250"/>
          </a:xfrm>
          <a:custGeom>
            <a:avLst/>
            <a:gdLst>
              <a:gd name="T0" fmla="*/ 0 w 112"/>
              <a:gd name="T1" fmla="*/ 0 h 120"/>
              <a:gd name="T2" fmla="*/ 2147483647 w 112"/>
              <a:gd name="T3" fmla="*/ 2147483647 h 120"/>
              <a:gd name="T4" fmla="*/ 2147483647 w 112"/>
              <a:gd name="T5" fmla="*/ 2147483647 h 120"/>
              <a:gd name="T6" fmla="*/ 0 w 112"/>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2" h="120">
                <a:moveTo>
                  <a:pt x="0" y="0"/>
                </a:moveTo>
                <a:lnTo>
                  <a:pt x="112" y="52"/>
                </a:lnTo>
                <a:lnTo>
                  <a:pt x="7" y="12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29" name="Rectangle 198"/>
          <p:cNvSpPr>
            <a:spLocks noChangeArrowheads="1"/>
          </p:cNvSpPr>
          <p:nvPr/>
        </p:nvSpPr>
        <p:spPr bwMode="auto">
          <a:xfrm>
            <a:off x="1624013" y="5868988"/>
            <a:ext cx="3365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0.1 days</a:t>
            </a:r>
            <a:endParaRPr kumimoji="1" lang="en-US" sz="3200">
              <a:solidFill>
                <a:schemeClr val="tx2"/>
              </a:solidFill>
            </a:endParaRPr>
          </a:p>
        </p:txBody>
      </p:sp>
      <p:sp>
        <p:nvSpPr>
          <p:cNvPr id="83130" name="Rectangle 199"/>
          <p:cNvSpPr>
            <a:spLocks noChangeArrowheads="1"/>
          </p:cNvSpPr>
          <p:nvPr/>
        </p:nvSpPr>
        <p:spPr bwMode="auto">
          <a:xfrm>
            <a:off x="3257550" y="5456238"/>
            <a:ext cx="49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a:t>
            </a:r>
            <a:endParaRPr kumimoji="1" lang="en-US" sz="3200">
              <a:solidFill>
                <a:schemeClr val="tx2"/>
              </a:solidFill>
            </a:endParaRPr>
          </a:p>
        </p:txBody>
      </p:sp>
      <p:sp>
        <p:nvSpPr>
          <p:cNvPr id="83131" name="Rectangle 200"/>
          <p:cNvSpPr>
            <a:spLocks noChangeArrowheads="1"/>
          </p:cNvSpPr>
          <p:nvPr/>
        </p:nvSpPr>
        <p:spPr bwMode="auto">
          <a:xfrm>
            <a:off x="3222625" y="5868988"/>
            <a:ext cx="49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a:t>
            </a:r>
            <a:endParaRPr kumimoji="1" lang="en-US" sz="3200">
              <a:solidFill>
                <a:schemeClr val="tx2"/>
              </a:solidFill>
            </a:endParaRPr>
          </a:p>
        </p:txBody>
      </p:sp>
      <p:sp>
        <p:nvSpPr>
          <p:cNvPr id="83132" name="Rectangle 201"/>
          <p:cNvSpPr>
            <a:spLocks noChangeArrowheads="1"/>
          </p:cNvSpPr>
          <p:nvPr/>
        </p:nvSpPr>
        <p:spPr bwMode="auto">
          <a:xfrm>
            <a:off x="3587750" y="5613400"/>
            <a:ext cx="2667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30 min</a:t>
            </a:r>
            <a:endParaRPr kumimoji="1" lang="en-US" sz="3200">
              <a:solidFill>
                <a:schemeClr val="tx2"/>
              </a:solidFill>
            </a:endParaRPr>
          </a:p>
        </p:txBody>
      </p:sp>
      <p:sp>
        <p:nvSpPr>
          <p:cNvPr id="83133" name="Rectangle 202"/>
          <p:cNvSpPr>
            <a:spLocks noChangeArrowheads="1"/>
          </p:cNvSpPr>
          <p:nvPr/>
        </p:nvSpPr>
        <p:spPr bwMode="auto">
          <a:xfrm>
            <a:off x="3446463" y="6276975"/>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2 min</a:t>
            </a:r>
            <a:endParaRPr kumimoji="1" lang="en-US" sz="3200">
              <a:solidFill>
                <a:schemeClr val="tx2"/>
              </a:solidFill>
            </a:endParaRPr>
          </a:p>
        </p:txBody>
      </p:sp>
      <p:sp>
        <p:nvSpPr>
          <p:cNvPr id="83134" name="Rectangle 203"/>
          <p:cNvSpPr>
            <a:spLocks noChangeArrowheads="1"/>
          </p:cNvSpPr>
          <p:nvPr/>
        </p:nvSpPr>
        <p:spPr bwMode="auto">
          <a:xfrm>
            <a:off x="4154488" y="5438775"/>
            <a:ext cx="2921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0.3 day</a:t>
            </a:r>
            <a:endParaRPr kumimoji="1" lang="en-US" sz="3200">
              <a:solidFill>
                <a:schemeClr val="tx2"/>
              </a:solidFill>
            </a:endParaRPr>
          </a:p>
        </p:txBody>
      </p:sp>
      <p:sp>
        <p:nvSpPr>
          <p:cNvPr id="83135" name="Rectangle 204"/>
          <p:cNvSpPr>
            <a:spLocks noChangeArrowheads="1"/>
          </p:cNvSpPr>
          <p:nvPr/>
        </p:nvSpPr>
        <p:spPr bwMode="auto">
          <a:xfrm>
            <a:off x="4729163" y="5599113"/>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2 min</a:t>
            </a:r>
            <a:endParaRPr kumimoji="1" lang="en-US" sz="3200">
              <a:solidFill>
                <a:schemeClr val="tx2"/>
              </a:solidFill>
            </a:endParaRPr>
          </a:p>
        </p:txBody>
      </p:sp>
      <p:sp>
        <p:nvSpPr>
          <p:cNvPr id="83136" name="Rectangle 205"/>
          <p:cNvSpPr>
            <a:spLocks noChangeArrowheads="1"/>
          </p:cNvSpPr>
          <p:nvPr/>
        </p:nvSpPr>
        <p:spPr bwMode="auto">
          <a:xfrm>
            <a:off x="5172075" y="5438775"/>
            <a:ext cx="26193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2 days</a:t>
            </a:r>
            <a:endParaRPr kumimoji="1" lang="en-US" sz="3200">
              <a:solidFill>
                <a:schemeClr val="tx2"/>
              </a:solidFill>
            </a:endParaRPr>
          </a:p>
        </p:txBody>
      </p:sp>
      <p:sp>
        <p:nvSpPr>
          <p:cNvPr id="83137" name="Freeform 206"/>
          <p:cNvSpPr>
            <a:spLocks/>
          </p:cNvSpPr>
          <p:nvPr/>
        </p:nvSpPr>
        <p:spPr bwMode="auto">
          <a:xfrm>
            <a:off x="639763" y="5975350"/>
            <a:ext cx="3948112" cy="412750"/>
          </a:xfrm>
          <a:custGeom>
            <a:avLst/>
            <a:gdLst>
              <a:gd name="T0" fmla="*/ 0 w 4975"/>
              <a:gd name="T1" fmla="*/ 2147483647 h 520"/>
              <a:gd name="T2" fmla="*/ 2147483647 w 4975"/>
              <a:gd name="T3" fmla="*/ 2147483647 h 520"/>
              <a:gd name="T4" fmla="*/ 2147483647 w 4975"/>
              <a:gd name="T5" fmla="*/ 0 h 520"/>
              <a:gd name="T6" fmla="*/ 2147483647 w 4975"/>
              <a:gd name="T7" fmla="*/ 0 h 520"/>
              <a:gd name="T8" fmla="*/ 2147483647 w 4975"/>
              <a:gd name="T9" fmla="*/ 2147483647 h 520"/>
              <a:gd name="T10" fmla="*/ 2147483647 w 4975"/>
              <a:gd name="T11" fmla="*/ 2147483647 h 520"/>
              <a:gd name="T12" fmla="*/ 2147483647 w 4975"/>
              <a:gd name="T13" fmla="*/ 0 h 520"/>
              <a:gd name="T14" fmla="*/ 2147483647 w 4975"/>
              <a:gd name="T15" fmla="*/ 0 h 520"/>
              <a:gd name="T16" fmla="*/ 2147483647 w 4975"/>
              <a:gd name="T17" fmla="*/ 2147483647 h 520"/>
              <a:gd name="T18" fmla="*/ 2147483647 w 4975"/>
              <a:gd name="T19" fmla="*/ 2147483647 h 520"/>
              <a:gd name="T20" fmla="*/ 2147483647 w 4975"/>
              <a:gd name="T21" fmla="*/ 0 h 520"/>
              <a:gd name="T22" fmla="*/ 2147483647 w 4975"/>
              <a:gd name="T23" fmla="*/ 0 h 520"/>
              <a:gd name="T24" fmla="*/ 2147483647 w 4975"/>
              <a:gd name="T25" fmla="*/ 0 h 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75" h="520">
                <a:moveTo>
                  <a:pt x="0" y="520"/>
                </a:moveTo>
                <a:lnTo>
                  <a:pt x="947" y="520"/>
                </a:lnTo>
                <a:lnTo>
                  <a:pt x="947" y="0"/>
                </a:lnTo>
                <a:lnTo>
                  <a:pt x="1895" y="0"/>
                </a:lnTo>
                <a:lnTo>
                  <a:pt x="1895" y="520"/>
                </a:lnTo>
                <a:lnTo>
                  <a:pt x="3080" y="520"/>
                </a:lnTo>
                <a:lnTo>
                  <a:pt x="3080" y="0"/>
                </a:lnTo>
                <a:lnTo>
                  <a:pt x="3435" y="0"/>
                </a:lnTo>
                <a:lnTo>
                  <a:pt x="3435" y="520"/>
                </a:lnTo>
                <a:lnTo>
                  <a:pt x="4264" y="520"/>
                </a:lnTo>
                <a:lnTo>
                  <a:pt x="4264" y="0"/>
                </a:lnTo>
                <a:lnTo>
                  <a:pt x="4975" y="0"/>
                </a:lnTo>
                <a:lnTo>
                  <a:pt x="4264"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38" name="Rectangle 207"/>
          <p:cNvSpPr>
            <a:spLocks noChangeArrowheads="1"/>
          </p:cNvSpPr>
          <p:nvPr/>
        </p:nvSpPr>
        <p:spPr bwMode="auto">
          <a:xfrm>
            <a:off x="4156075" y="5875338"/>
            <a:ext cx="2174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 day</a:t>
            </a:r>
            <a:endParaRPr kumimoji="1" lang="en-US" sz="3200">
              <a:solidFill>
                <a:schemeClr val="tx2"/>
              </a:solidFill>
            </a:endParaRPr>
          </a:p>
        </p:txBody>
      </p:sp>
      <p:sp>
        <p:nvSpPr>
          <p:cNvPr id="83139" name="Rectangle 208"/>
          <p:cNvSpPr>
            <a:spLocks noChangeArrowheads="1"/>
          </p:cNvSpPr>
          <p:nvPr/>
        </p:nvSpPr>
        <p:spPr bwMode="auto">
          <a:xfrm>
            <a:off x="5233988" y="5875338"/>
            <a:ext cx="3905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1-10 days</a:t>
            </a:r>
            <a:endParaRPr kumimoji="1" lang="en-US" sz="3200">
              <a:solidFill>
                <a:schemeClr val="tx2"/>
              </a:solidFill>
            </a:endParaRPr>
          </a:p>
        </p:txBody>
      </p:sp>
      <p:sp>
        <p:nvSpPr>
          <p:cNvPr id="83140" name="Rectangle 209"/>
          <p:cNvSpPr>
            <a:spLocks noChangeArrowheads="1"/>
          </p:cNvSpPr>
          <p:nvPr/>
        </p:nvSpPr>
        <p:spPr bwMode="auto">
          <a:xfrm>
            <a:off x="5715000" y="6276975"/>
            <a:ext cx="2174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 min</a:t>
            </a:r>
            <a:endParaRPr kumimoji="1" lang="en-US" sz="3200">
              <a:solidFill>
                <a:schemeClr val="tx2"/>
              </a:solidFill>
            </a:endParaRPr>
          </a:p>
        </p:txBody>
      </p:sp>
      <p:sp>
        <p:nvSpPr>
          <p:cNvPr id="83141" name="Freeform 210"/>
          <p:cNvSpPr>
            <a:spLocks/>
          </p:cNvSpPr>
          <p:nvPr/>
        </p:nvSpPr>
        <p:spPr bwMode="auto">
          <a:xfrm>
            <a:off x="3082925" y="5561013"/>
            <a:ext cx="1504950" cy="207962"/>
          </a:xfrm>
          <a:custGeom>
            <a:avLst/>
            <a:gdLst>
              <a:gd name="T0" fmla="*/ 0 w 1895"/>
              <a:gd name="T1" fmla="*/ 2147483647 h 260"/>
              <a:gd name="T2" fmla="*/ 0 w 1895"/>
              <a:gd name="T3" fmla="*/ 0 h 260"/>
              <a:gd name="T4" fmla="*/ 2147483647 w 1895"/>
              <a:gd name="T5" fmla="*/ 0 h 260"/>
              <a:gd name="T6" fmla="*/ 2147483647 w 1895"/>
              <a:gd name="T7" fmla="*/ 2147483647 h 260"/>
              <a:gd name="T8" fmla="*/ 2147483647 w 1895"/>
              <a:gd name="T9" fmla="*/ 2147483647 h 260"/>
              <a:gd name="T10" fmla="*/ 2147483647 w 1895"/>
              <a:gd name="T11" fmla="*/ 0 h 260"/>
              <a:gd name="T12" fmla="*/ 2147483647 w 1895"/>
              <a:gd name="T13" fmla="*/ 0 h 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5" h="260">
                <a:moveTo>
                  <a:pt x="0" y="260"/>
                </a:moveTo>
                <a:lnTo>
                  <a:pt x="0" y="0"/>
                </a:lnTo>
                <a:lnTo>
                  <a:pt x="355" y="0"/>
                </a:lnTo>
                <a:lnTo>
                  <a:pt x="355" y="260"/>
                </a:lnTo>
                <a:lnTo>
                  <a:pt x="1184" y="260"/>
                </a:lnTo>
                <a:lnTo>
                  <a:pt x="1184" y="0"/>
                </a:lnTo>
                <a:lnTo>
                  <a:pt x="1895"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2" name="Line 211"/>
          <p:cNvSpPr>
            <a:spLocks noChangeShapeType="1"/>
          </p:cNvSpPr>
          <p:nvPr/>
        </p:nvSpPr>
        <p:spPr bwMode="auto">
          <a:xfrm>
            <a:off x="4587875" y="5975350"/>
            <a:ext cx="1588" cy="4127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43" name="Freeform 212"/>
          <p:cNvSpPr>
            <a:spLocks/>
          </p:cNvSpPr>
          <p:nvPr/>
        </p:nvSpPr>
        <p:spPr bwMode="auto">
          <a:xfrm>
            <a:off x="4587875" y="5561013"/>
            <a:ext cx="1409700" cy="414337"/>
          </a:xfrm>
          <a:custGeom>
            <a:avLst/>
            <a:gdLst>
              <a:gd name="T0" fmla="*/ 0 w 1777"/>
              <a:gd name="T1" fmla="*/ 0 h 521"/>
              <a:gd name="T2" fmla="*/ 0 w 1777"/>
              <a:gd name="T3" fmla="*/ 2147483647 h 521"/>
              <a:gd name="T4" fmla="*/ 2147483647 w 1777"/>
              <a:gd name="T5" fmla="*/ 2147483647 h 521"/>
              <a:gd name="T6" fmla="*/ 2147483647 w 1777"/>
              <a:gd name="T7" fmla="*/ 0 h 521"/>
              <a:gd name="T8" fmla="*/ 2147483647 w 1777"/>
              <a:gd name="T9" fmla="*/ 0 h 521"/>
              <a:gd name="T10" fmla="*/ 2147483647 w 1777"/>
              <a:gd name="T11" fmla="*/ 2147483647 h 521"/>
              <a:gd name="T12" fmla="*/ 2147483647 w 1777"/>
              <a:gd name="T13" fmla="*/ 2147483647 h 5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77" h="521">
                <a:moveTo>
                  <a:pt x="0" y="0"/>
                </a:moveTo>
                <a:lnTo>
                  <a:pt x="0" y="260"/>
                </a:lnTo>
                <a:lnTo>
                  <a:pt x="473" y="260"/>
                </a:lnTo>
                <a:lnTo>
                  <a:pt x="473" y="0"/>
                </a:lnTo>
                <a:lnTo>
                  <a:pt x="1185" y="0"/>
                </a:lnTo>
                <a:lnTo>
                  <a:pt x="1185" y="260"/>
                </a:lnTo>
                <a:lnTo>
                  <a:pt x="1777" y="521"/>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4" name="Freeform 213"/>
          <p:cNvSpPr>
            <a:spLocks/>
          </p:cNvSpPr>
          <p:nvPr/>
        </p:nvSpPr>
        <p:spPr bwMode="auto">
          <a:xfrm>
            <a:off x="4587875" y="5975350"/>
            <a:ext cx="941388" cy="412750"/>
          </a:xfrm>
          <a:custGeom>
            <a:avLst/>
            <a:gdLst>
              <a:gd name="T0" fmla="*/ 0 w 1185"/>
              <a:gd name="T1" fmla="*/ 2147483647 h 520"/>
              <a:gd name="T2" fmla="*/ 2147483647 w 1185"/>
              <a:gd name="T3" fmla="*/ 2147483647 h 520"/>
              <a:gd name="T4" fmla="*/ 2147483647 w 1185"/>
              <a:gd name="T5" fmla="*/ 0 h 520"/>
              <a:gd name="T6" fmla="*/ 2147483647 w 1185"/>
              <a:gd name="T7" fmla="*/ 0 h 520"/>
              <a:gd name="T8" fmla="*/ 2147483647 w 1185"/>
              <a:gd name="T9" fmla="*/ 2147483647 h 5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5" h="520">
                <a:moveTo>
                  <a:pt x="0" y="520"/>
                </a:moveTo>
                <a:lnTo>
                  <a:pt x="710" y="520"/>
                </a:lnTo>
                <a:lnTo>
                  <a:pt x="710" y="0"/>
                </a:lnTo>
                <a:lnTo>
                  <a:pt x="1185" y="0"/>
                </a:lnTo>
                <a:lnTo>
                  <a:pt x="1185" y="52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5" name="Freeform 214"/>
          <p:cNvSpPr>
            <a:spLocks/>
          </p:cNvSpPr>
          <p:nvPr/>
        </p:nvSpPr>
        <p:spPr bwMode="auto">
          <a:xfrm>
            <a:off x="5529263" y="5975350"/>
            <a:ext cx="468312" cy="412750"/>
          </a:xfrm>
          <a:custGeom>
            <a:avLst/>
            <a:gdLst>
              <a:gd name="T0" fmla="*/ 0 w 592"/>
              <a:gd name="T1" fmla="*/ 2147483647 h 520"/>
              <a:gd name="T2" fmla="*/ 2147483647 w 592"/>
              <a:gd name="T3" fmla="*/ 2147483647 h 520"/>
              <a:gd name="T4" fmla="*/ 2147483647 w 592"/>
              <a:gd name="T5" fmla="*/ 0 h 520"/>
              <a:gd name="T6" fmla="*/ 0 60000 65536"/>
              <a:gd name="T7" fmla="*/ 0 60000 65536"/>
              <a:gd name="T8" fmla="*/ 0 60000 65536"/>
            </a:gdLst>
            <a:ahLst/>
            <a:cxnLst>
              <a:cxn ang="T6">
                <a:pos x="T0" y="T1"/>
              </a:cxn>
              <a:cxn ang="T7">
                <a:pos x="T2" y="T3"/>
              </a:cxn>
              <a:cxn ang="T8">
                <a:pos x="T4" y="T5"/>
              </a:cxn>
            </a:cxnLst>
            <a:rect l="0" t="0" r="r" b="b"/>
            <a:pathLst>
              <a:path w="592" h="520">
                <a:moveTo>
                  <a:pt x="0" y="520"/>
                </a:moveTo>
                <a:lnTo>
                  <a:pt x="592" y="520"/>
                </a:lnTo>
                <a:lnTo>
                  <a:pt x="592"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6" name="Rectangle 215"/>
          <p:cNvSpPr>
            <a:spLocks noChangeArrowheads="1"/>
          </p:cNvSpPr>
          <p:nvPr/>
        </p:nvSpPr>
        <p:spPr bwMode="auto">
          <a:xfrm>
            <a:off x="4868863" y="6388100"/>
            <a:ext cx="939800" cy="3111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7" name="Rectangle 216"/>
          <p:cNvSpPr>
            <a:spLocks noChangeArrowheads="1"/>
          </p:cNvSpPr>
          <p:nvPr/>
        </p:nvSpPr>
        <p:spPr bwMode="auto">
          <a:xfrm>
            <a:off x="5229225" y="6491288"/>
            <a:ext cx="2921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60 min.</a:t>
            </a:r>
            <a:endParaRPr kumimoji="1" lang="en-US" sz="3200">
              <a:solidFill>
                <a:schemeClr val="tx2"/>
              </a:solidFill>
            </a:endParaRPr>
          </a:p>
        </p:txBody>
      </p:sp>
      <p:sp>
        <p:nvSpPr>
          <p:cNvPr id="83148" name="Freeform 217"/>
          <p:cNvSpPr>
            <a:spLocks/>
          </p:cNvSpPr>
          <p:nvPr/>
        </p:nvSpPr>
        <p:spPr bwMode="auto">
          <a:xfrm>
            <a:off x="5997575" y="5975350"/>
            <a:ext cx="1785938" cy="415925"/>
          </a:xfrm>
          <a:custGeom>
            <a:avLst/>
            <a:gdLst>
              <a:gd name="T0" fmla="*/ 0 w 2250"/>
              <a:gd name="T1" fmla="*/ 0 h 522"/>
              <a:gd name="T2" fmla="*/ 2147483647 w 2250"/>
              <a:gd name="T3" fmla="*/ 0 h 522"/>
              <a:gd name="T4" fmla="*/ 2147483647 w 2250"/>
              <a:gd name="T5" fmla="*/ 2147483647 h 522"/>
              <a:gd name="T6" fmla="*/ 2147483647 w 2250"/>
              <a:gd name="T7" fmla="*/ 2147483647 h 522"/>
              <a:gd name="T8" fmla="*/ 2147483647 w 2250"/>
              <a:gd name="T9" fmla="*/ 0 h 522"/>
              <a:gd name="T10" fmla="*/ 2147483647 w 2250"/>
              <a:gd name="T11" fmla="*/ 0 h 522"/>
              <a:gd name="T12" fmla="*/ 2147483647 w 2250"/>
              <a:gd name="T13" fmla="*/ 2147483647 h 522"/>
              <a:gd name="T14" fmla="*/ 2147483647 w 2250"/>
              <a:gd name="T15" fmla="*/ 2147483647 h 522"/>
              <a:gd name="T16" fmla="*/ 2147483647 w 2250"/>
              <a:gd name="T17" fmla="*/ 0 h 5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50" h="522">
                <a:moveTo>
                  <a:pt x="0" y="0"/>
                </a:moveTo>
                <a:lnTo>
                  <a:pt x="355" y="0"/>
                </a:lnTo>
                <a:lnTo>
                  <a:pt x="355" y="522"/>
                </a:lnTo>
                <a:lnTo>
                  <a:pt x="1065" y="522"/>
                </a:lnTo>
                <a:lnTo>
                  <a:pt x="1065" y="0"/>
                </a:lnTo>
                <a:lnTo>
                  <a:pt x="1657" y="0"/>
                </a:lnTo>
                <a:lnTo>
                  <a:pt x="1657" y="522"/>
                </a:lnTo>
                <a:lnTo>
                  <a:pt x="2250" y="522"/>
                </a:lnTo>
                <a:lnTo>
                  <a:pt x="2250"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9" name="Rectangle 218"/>
          <p:cNvSpPr>
            <a:spLocks noChangeArrowheads="1"/>
          </p:cNvSpPr>
          <p:nvPr/>
        </p:nvSpPr>
        <p:spPr bwMode="auto">
          <a:xfrm>
            <a:off x="6030913" y="5854700"/>
            <a:ext cx="3905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1-10 days</a:t>
            </a:r>
            <a:endParaRPr kumimoji="1" lang="en-US" sz="3200">
              <a:solidFill>
                <a:schemeClr val="tx2"/>
              </a:solidFill>
            </a:endParaRPr>
          </a:p>
        </p:txBody>
      </p:sp>
      <p:sp>
        <p:nvSpPr>
          <p:cNvPr id="83150" name="Rectangle 219"/>
          <p:cNvSpPr>
            <a:spLocks noChangeArrowheads="1"/>
          </p:cNvSpPr>
          <p:nvPr/>
        </p:nvSpPr>
        <p:spPr bwMode="auto">
          <a:xfrm>
            <a:off x="6324600" y="6283325"/>
            <a:ext cx="4937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147-177 min</a:t>
            </a:r>
            <a:endParaRPr kumimoji="1" lang="en-US" sz="3200">
              <a:solidFill>
                <a:schemeClr val="tx2"/>
              </a:solidFill>
            </a:endParaRPr>
          </a:p>
        </p:txBody>
      </p:sp>
      <p:sp>
        <p:nvSpPr>
          <p:cNvPr id="83151" name="Rectangle 220"/>
          <p:cNvSpPr>
            <a:spLocks noChangeArrowheads="1"/>
          </p:cNvSpPr>
          <p:nvPr/>
        </p:nvSpPr>
        <p:spPr bwMode="auto">
          <a:xfrm>
            <a:off x="6967538" y="5840413"/>
            <a:ext cx="341312"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1-2 days</a:t>
            </a:r>
            <a:endParaRPr kumimoji="1" lang="en-US" sz="3200">
              <a:solidFill>
                <a:schemeClr val="tx2"/>
              </a:solidFill>
            </a:endParaRPr>
          </a:p>
        </p:txBody>
      </p:sp>
      <p:sp>
        <p:nvSpPr>
          <p:cNvPr id="83152" name="Rectangle 221"/>
          <p:cNvSpPr>
            <a:spLocks noChangeArrowheads="1"/>
          </p:cNvSpPr>
          <p:nvPr/>
        </p:nvSpPr>
        <p:spPr bwMode="auto">
          <a:xfrm>
            <a:off x="7356475" y="6283325"/>
            <a:ext cx="3952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30-60 min</a:t>
            </a:r>
            <a:endParaRPr kumimoji="1" lang="en-US" sz="3200">
              <a:solidFill>
                <a:schemeClr val="tx2"/>
              </a:solidFill>
            </a:endParaRPr>
          </a:p>
        </p:txBody>
      </p:sp>
      <p:sp>
        <p:nvSpPr>
          <p:cNvPr id="83153" name="Freeform 222"/>
          <p:cNvSpPr>
            <a:spLocks/>
          </p:cNvSpPr>
          <p:nvPr/>
        </p:nvSpPr>
        <p:spPr bwMode="auto">
          <a:xfrm>
            <a:off x="7783513" y="5975350"/>
            <a:ext cx="469900" cy="415925"/>
          </a:xfrm>
          <a:custGeom>
            <a:avLst/>
            <a:gdLst>
              <a:gd name="T0" fmla="*/ 0 w 592"/>
              <a:gd name="T1" fmla="*/ 0 h 522"/>
              <a:gd name="T2" fmla="*/ 2147483647 w 592"/>
              <a:gd name="T3" fmla="*/ 0 h 522"/>
              <a:gd name="T4" fmla="*/ 2147483647 w 592"/>
              <a:gd name="T5" fmla="*/ 2147483647 h 522"/>
              <a:gd name="T6" fmla="*/ 2147483647 w 592"/>
              <a:gd name="T7" fmla="*/ 2147483647 h 5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92" h="522">
                <a:moveTo>
                  <a:pt x="0" y="0"/>
                </a:moveTo>
                <a:lnTo>
                  <a:pt x="355" y="0"/>
                </a:lnTo>
                <a:lnTo>
                  <a:pt x="355" y="522"/>
                </a:lnTo>
                <a:lnTo>
                  <a:pt x="592" y="52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54" name="Rectangle 223"/>
          <p:cNvSpPr>
            <a:spLocks noChangeArrowheads="1"/>
          </p:cNvSpPr>
          <p:nvPr/>
        </p:nvSpPr>
        <p:spPr bwMode="auto">
          <a:xfrm>
            <a:off x="7921625" y="5888038"/>
            <a:ext cx="49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a:t>
            </a:r>
            <a:endParaRPr kumimoji="1" lang="en-US" sz="3200">
              <a:solidFill>
                <a:schemeClr val="tx2"/>
              </a:solidFill>
            </a:endParaRPr>
          </a:p>
        </p:txBody>
      </p:sp>
      <p:sp>
        <p:nvSpPr>
          <p:cNvPr id="83155" name="Rectangle 224"/>
          <p:cNvSpPr>
            <a:spLocks noChangeArrowheads="1"/>
          </p:cNvSpPr>
          <p:nvPr/>
        </p:nvSpPr>
        <p:spPr bwMode="auto">
          <a:xfrm>
            <a:off x="8297863" y="6281738"/>
            <a:ext cx="2667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45 min</a:t>
            </a:r>
            <a:endParaRPr kumimoji="1" lang="en-US" sz="3200">
              <a:solidFill>
                <a:schemeClr val="tx2"/>
              </a:solidFill>
            </a:endParaRPr>
          </a:p>
        </p:txBody>
      </p:sp>
      <p:sp>
        <p:nvSpPr>
          <p:cNvPr id="83156" name="Line 225"/>
          <p:cNvSpPr>
            <a:spLocks noChangeShapeType="1"/>
          </p:cNvSpPr>
          <p:nvPr/>
        </p:nvSpPr>
        <p:spPr bwMode="auto">
          <a:xfrm>
            <a:off x="8161338" y="6391275"/>
            <a:ext cx="920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57" name="Rectangle 226"/>
          <p:cNvSpPr>
            <a:spLocks noChangeArrowheads="1"/>
          </p:cNvSpPr>
          <p:nvPr/>
        </p:nvSpPr>
        <p:spPr bwMode="auto">
          <a:xfrm>
            <a:off x="8264525" y="5438775"/>
            <a:ext cx="539750" cy="10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Total time=</a:t>
            </a:r>
            <a:endParaRPr kumimoji="1" lang="en-US" sz="3200">
              <a:solidFill>
                <a:schemeClr val="tx2"/>
              </a:solidFill>
            </a:endParaRPr>
          </a:p>
        </p:txBody>
      </p:sp>
      <p:sp>
        <p:nvSpPr>
          <p:cNvPr id="83158" name="Rectangle 227"/>
          <p:cNvSpPr>
            <a:spLocks noChangeArrowheads="1"/>
          </p:cNvSpPr>
          <p:nvPr/>
        </p:nvSpPr>
        <p:spPr bwMode="auto">
          <a:xfrm>
            <a:off x="8215313" y="5562600"/>
            <a:ext cx="638175" cy="10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4.1-23.1 days</a:t>
            </a:r>
            <a:endParaRPr kumimoji="1" lang="en-US" sz="3200">
              <a:solidFill>
                <a:schemeClr val="tx2"/>
              </a:solidFill>
            </a:endParaRPr>
          </a:p>
        </p:txBody>
      </p:sp>
      <p:sp>
        <p:nvSpPr>
          <p:cNvPr id="83159" name="Rectangle 228"/>
          <p:cNvSpPr>
            <a:spLocks noChangeArrowheads="1"/>
          </p:cNvSpPr>
          <p:nvPr/>
        </p:nvSpPr>
        <p:spPr bwMode="auto">
          <a:xfrm>
            <a:off x="8402638" y="5748338"/>
            <a:ext cx="261937" cy="10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VAT=</a:t>
            </a:r>
            <a:endParaRPr kumimoji="1" lang="en-US" sz="3200">
              <a:solidFill>
                <a:schemeClr val="tx2"/>
              </a:solidFill>
            </a:endParaRPr>
          </a:p>
        </p:txBody>
      </p:sp>
      <p:sp>
        <p:nvSpPr>
          <p:cNvPr id="83160" name="Rectangle 229"/>
          <p:cNvSpPr>
            <a:spLocks noChangeArrowheads="1"/>
          </p:cNvSpPr>
          <p:nvPr/>
        </p:nvSpPr>
        <p:spPr bwMode="auto">
          <a:xfrm>
            <a:off x="8280400" y="5872163"/>
            <a:ext cx="506413" cy="10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9.9-11.4 hr</a:t>
            </a:r>
            <a:endParaRPr kumimoji="1" lang="en-US" sz="3200">
              <a:solidFill>
                <a:schemeClr val="tx2"/>
              </a:solidFill>
            </a:endParaRPr>
          </a:p>
        </p:txBody>
      </p:sp>
      <p:sp>
        <p:nvSpPr>
          <p:cNvPr id="83161" name="Line 230"/>
          <p:cNvSpPr>
            <a:spLocks noChangeShapeType="1"/>
          </p:cNvSpPr>
          <p:nvPr/>
        </p:nvSpPr>
        <p:spPr bwMode="auto">
          <a:xfrm>
            <a:off x="8253413" y="6391275"/>
            <a:ext cx="37782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62" name="Freeform 231"/>
          <p:cNvSpPr>
            <a:spLocks/>
          </p:cNvSpPr>
          <p:nvPr/>
        </p:nvSpPr>
        <p:spPr bwMode="auto">
          <a:xfrm>
            <a:off x="790575" y="2513013"/>
            <a:ext cx="287338" cy="295275"/>
          </a:xfrm>
          <a:custGeom>
            <a:avLst/>
            <a:gdLst>
              <a:gd name="T0" fmla="*/ 0 w 361"/>
              <a:gd name="T1" fmla="*/ 0 h 372"/>
              <a:gd name="T2" fmla="*/ 0 w 361"/>
              <a:gd name="T3" fmla="*/ 2147483647 h 372"/>
              <a:gd name="T4" fmla="*/ 2147483647 w 361"/>
              <a:gd name="T5" fmla="*/ 2147483647 h 372"/>
              <a:gd name="T6" fmla="*/ 2147483647 w 361"/>
              <a:gd name="T7" fmla="*/ 2147483647 h 372"/>
              <a:gd name="T8" fmla="*/ 2147483647 w 361"/>
              <a:gd name="T9" fmla="*/ 2147483647 h 372"/>
              <a:gd name="T10" fmla="*/ 2147483647 w 361"/>
              <a:gd name="T11" fmla="*/ 2147483647 h 372"/>
              <a:gd name="T12" fmla="*/ 2147483647 w 361"/>
              <a:gd name="T13" fmla="*/ 2147483647 h 372"/>
              <a:gd name="T14" fmla="*/ 2147483647 w 361"/>
              <a:gd name="T15" fmla="*/ 2147483647 h 372"/>
              <a:gd name="T16" fmla="*/ 2147483647 w 361"/>
              <a:gd name="T17" fmla="*/ 0 h 372"/>
              <a:gd name="T18" fmla="*/ 0 w 361"/>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1" h="372">
                <a:moveTo>
                  <a:pt x="0" y="0"/>
                </a:moveTo>
                <a:lnTo>
                  <a:pt x="0" y="372"/>
                </a:lnTo>
                <a:lnTo>
                  <a:pt x="313" y="372"/>
                </a:lnTo>
                <a:lnTo>
                  <a:pt x="313" y="297"/>
                </a:lnTo>
                <a:lnTo>
                  <a:pt x="169" y="297"/>
                </a:lnTo>
                <a:lnTo>
                  <a:pt x="169" y="74"/>
                </a:lnTo>
                <a:lnTo>
                  <a:pt x="313" y="149"/>
                </a:lnTo>
                <a:lnTo>
                  <a:pt x="361" y="99"/>
                </a:lnTo>
                <a:lnTo>
                  <a:pt x="169"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63" name="Freeform 232"/>
          <p:cNvSpPr>
            <a:spLocks/>
          </p:cNvSpPr>
          <p:nvPr/>
        </p:nvSpPr>
        <p:spPr bwMode="auto">
          <a:xfrm>
            <a:off x="790575" y="2513013"/>
            <a:ext cx="287338" cy="295275"/>
          </a:xfrm>
          <a:custGeom>
            <a:avLst/>
            <a:gdLst>
              <a:gd name="T0" fmla="*/ 0 w 361"/>
              <a:gd name="T1" fmla="*/ 0 h 372"/>
              <a:gd name="T2" fmla="*/ 0 w 361"/>
              <a:gd name="T3" fmla="*/ 2147483647 h 372"/>
              <a:gd name="T4" fmla="*/ 2147483647 w 361"/>
              <a:gd name="T5" fmla="*/ 2147483647 h 372"/>
              <a:gd name="T6" fmla="*/ 2147483647 w 361"/>
              <a:gd name="T7" fmla="*/ 2147483647 h 372"/>
              <a:gd name="T8" fmla="*/ 2147483647 w 361"/>
              <a:gd name="T9" fmla="*/ 2147483647 h 372"/>
              <a:gd name="T10" fmla="*/ 2147483647 w 361"/>
              <a:gd name="T11" fmla="*/ 2147483647 h 372"/>
              <a:gd name="T12" fmla="*/ 2147483647 w 361"/>
              <a:gd name="T13" fmla="*/ 2147483647 h 372"/>
              <a:gd name="T14" fmla="*/ 2147483647 w 361"/>
              <a:gd name="T15" fmla="*/ 2147483647 h 372"/>
              <a:gd name="T16" fmla="*/ 2147483647 w 361"/>
              <a:gd name="T17" fmla="*/ 0 h 372"/>
              <a:gd name="T18" fmla="*/ 0 w 361"/>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1" h="372">
                <a:moveTo>
                  <a:pt x="0" y="0"/>
                </a:moveTo>
                <a:lnTo>
                  <a:pt x="0" y="372"/>
                </a:lnTo>
                <a:lnTo>
                  <a:pt x="313" y="372"/>
                </a:lnTo>
                <a:lnTo>
                  <a:pt x="313" y="297"/>
                </a:lnTo>
                <a:lnTo>
                  <a:pt x="169" y="297"/>
                </a:lnTo>
                <a:lnTo>
                  <a:pt x="169" y="74"/>
                </a:lnTo>
                <a:lnTo>
                  <a:pt x="313" y="149"/>
                </a:lnTo>
                <a:lnTo>
                  <a:pt x="361" y="99"/>
                </a:lnTo>
                <a:lnTo>
                  <a:pt x="169" y="0"/>
                </a:lnTo>
                <a:lnTo>
                  <a:pt x="0" y="0"/>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64" name="Rectangle 233"/>
          <p:cNvSpPr>
            <a:spLocks noChangeArrowheads="1"/>
          </p:cNvSpPr>
          <p:nvPr/>
        </p:nvSpPr>
        <p:spPr bwMode="auto">
          <a:xfrm>
            <a:off x="733425" y="2590800"/>
            <a:ext cx="49213" cy="217488"/>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65" name="Rectangle 234"/>
          <p:cNvSpPr>
            <a:spLocks noChangeArrowheads="1"/>
          </p:cNvSpPr>
          <p:nvPr/>
        </p:nvSpPr>
        <p:spPr bwMode="auto">
          <a:xfrm>
            <a:off x="733425" y="2590800"/>
            <a:ext cx="49213" cy="2174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66" name="Rectangle 235"/>
          <p:cNvSpPr>
            <a:spLocks noChangeArrowheads="1"/>
          </p:cNvSpPr>
          <p:nvPr/>
        </p:nvSpPr>
        <p:spPr bwMode="auto">
          <a:xfrm>
            <a:off x="733425" y="2814638"/>
            <a:ext cx="241300" cy="5397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67" name="Rectangle 236"/>
          <p:cNvSpPr>
            <a:spLocks noChangeArrowheads="1"/>
          </p:cNvSpPr>
          <p:nvPr/>
        </p:nvSpPr>
        <p:spPr bwMode="auto">
          <a:xfrm>
            <a:off x="733425" y="2814638"/>
            <a:ext cx="241300" cy="539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68" name="Rectangle 237"/>
          <p:cNvSpPr>
            <a:spLocks noChangeArrowheads="1"/>
          </p:cNvSpPr>
          <p:nvPr/>
        </p:nvSpPr>
        <p:spPr bwMode="auto">
          <a:xfrm>
            <a:off x="942975" y="2670175"/>
            <a:ext cx="354013" cy="315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69" name="Rectangle 238"/>
          <p:cNvSpPr>
            <a:spLocks noChangeArrowheads="1"/>
          </p:cNvSpPr>
          <p:nvPr/>
        </p:nvSpPr>
        <p:spPr bwMode="auto">
          <a:xfrm>
            <a:off x="942975" y="2670175"/>
            <a:ext cx="354013" cy="3159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0" name="Rectangle 239"/>
          <p:cNvSpPr>
            <a:spLocks noChangeArrowheads="1"/>
          </p:cNvSpPr>
          <p:nvPr/>
        </p:nvSpPr>
        <p:spPr bwMode="auto">
          <a:xfrm>
            <a:off x="828675" y="2868613"/>
            <a:ext cx="57150" cy="96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71" name="Rectangle 240"/>
          <p:cNvSpPr>
            <a:spLocks noChangeArrowheads="1"/>
          </p:cNvSpPr>
          <p:nvPr/>
        </p:nvSpPr>
        <p:spPr bwMode="auto">
          <a:xfrm>
            <a:off x="828675" y="2868613"/>
            <a:ext cx="57150" cy="9683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2" name="Rectangle 241"/>
          <p:cNvSpPr>
            <a:spLocks noChangeArrowheads="1"/>
          </p:cNvSpPr>
          <p:nvPr/>
        </p:nvSpPr>
        <p:spPr bwMode="auto">
          <a:xfrm>
            <a:off x="771525" y="2965450"/>
            <a:ext cx="171450"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73" name="Rectangle 242"/>
          <p:cNvSpPr>
            <a:spLocks noChangeArrowheads="1"/>
          </p:cNvSpPr>
          <p:nvPr/>
        </p:nvSpPr>
        <p:spPr bwMode="auto">
          <a:xfrm>
            <a:off x="771525" y="2965450"/>
            <a:ext cx="171450" cy="206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4" name="Freeform 243"/>
          <p:cNvSpPr>
            <a:spLocks noEditPoints="1"/>
          </p:cNvSpPr>
          <p:nvPr/>
        </p:nvSpPr>
        <p:spPr bwMode="auto">
          <a:xfrm>
            <a:off x="1039813" y="2571750"/>
            <a:ext cx="171450" cy="98425"/>
          </a:xfrm>
          <a:custGeom>
            <a:avLst/>
            <a:gdLst>
              <a:gd name="T0" fmla="*/ 0 w 217"/>
              <a:gd name="T1" fmla="*/ 2147483647 h 125"/>
              <a:gd name="T2" fmla="*/ 0 w 217"/>
              <a:gd name="T3" fmla="*/ 2147483647 h 125"/>
              <a:gd name="T4" fmla="*/ 2147483647 w 217"/>
              <a:gd name="T5" fmla="*/ 0 h 125"/>
              <a:gd name="T6" fmla="*/ 2147483647 w 217"/>
              <a:gd name="T7" fmla="*/ 2147483647 h 125"/>
              <a:gd name="T8" fmla="*/ 2147483647 w 217"/>
              <a:gd name="T9" fmla="*/ 2147483647 h 125"/>
              <a:gd name="T10" fmla="*/ 0 w 217"/>
              <a:gd name="T11" fmla="*/ 2147483647 h 125"/>
              <a:gd name="T12" fmla="*/ 0 w 217"/>
              <a:gd name="T13" fmla="*/ 2147483647 h 125"/>
              <a:gd name="T14" fmla="*/ 2147483647 w 217"/>
              <a:gd name="T15" fmla="*/ 2147483647 h 125"/>
              <a:gd name="T16" fmla="*/ 2147483647 w 217"/>
              <a:gd name="T17" fmla="*/ 2147483647 h 125"/>
              <a:gd name="T18" fmla="*/ 2147483647 w 217"/>
              <a:gd name="T19" fmla="*/ 2147483647 h 125"/>
              <a:gd name="T20" fmla="*/ 2147483647 w 217"/>
              <a:gd name="T21" fmla="*/ 2147483647 h 125"/>
              <a:gd name="T22" fmla="*/ 2147483647 w 217"/>
              <a:gd name="T23" fmla="*/ 2147483647 h 125"/>
              <a:gd name="T24" fmla="*/ 2147483647 w 217"/>
              <a:gd name="T25" fmla="*/ 2147483647 h 125"/>
              <a:gd name="T26" fmla="*/ 2147483647 w 217"/>
              <a:gd name="T27" fmla="*/ 2147483647 h 125"/>
              <a:gd name="T28" fmla="*/ 2147483647 w 217"/>
              <a:gd name="T29" fmla="*/ 2147483647 h 125"/>
              <a:gd name="T30" fmla="*/ 2147483647 w 217"/>
              <a:gd name="T31" fmla="*/ 2147483647 h 125"/>
              <a:gd name="T32" fmla="*/ 2147483647 w 217"/>
              <a:gd name="T33" fmla="*/ 2147483647 h 125"/>
              <a:gd name="T34" fmla="*/ 2147483647 w 217"/>
              <a:gd name="T35" fmla="*/ 2147483647 h 125"/>
              <a:gd name="T36" fmla="*/ 2147483647 w 217"/>
              <a:gd name="T37" fmla="*/ 2147483647 h 125"/>
              <a:gd name="T38" fmla="*/ 2147483647 w 217"/>
              <a:gd name="T39" fmla="*/ 2147483647 h 125"/>
              <a:gd name="T40" fmla="*/ 2147483647 w 217"/>
              <a:gd name="T41" fmla="*/ 2147483647 h 125"/>
              <a:gd name="T42" fmla="*/ 2147483647 w 217"/>
              <a:gd name="T43" fmla="*/ 2147483647 h 125"/>
              <a:gd name="T44" fmla="*/ 2147483647 w 217"/>
              <a:gd name="T45" fmla="*/ 2147483647 h 125"/>
              <a:gd name="T46" fmla="*/ 2147483647 w 217"/>
              <a:gd name="T47" fmla="*/ 2147483647 h 125"/>
              <a:gd name="T48" fmla="*/ 2147483647 w 217"/>
              <a:gd name="T49" fmla="*/ 2147483647 h 125"/>
              <a:gd name="T50" fmla="*/ 2147483647 w 217"/>
              <a:gd name="T51" fmla="*/ 2147483647 h 125"/>
              <a:gd name="T52" fmla="*/ 2147483647 w 217"/>
              <a:gd name="T53" fmla="*/ 2147483647 h 125"/>
              <a:gd name="T54" fmla="*/ 2147483647 w 217"/>
              <a:gd name="T55" fmla="*/ 2147483647 h 125"/>
              <a:gd name="T56" fmla="*/ 2147483647 w 217"/>
              <a:gd name="T57" fmla="*/ 2147483647 h 125"/>
              <a:gd name="T58" fmla="*/ 2147483647 w 217"/>
              <a:gd name="T59" fmla="*/ 2147483647 h 125"/>
              <a:gd name="T60" fmla="*/ 2147483647 w 217"/>
              <a:gd name="T61" fmla="*/ 2147483647 h 125"/>
              <a:gd name="T62" fmla="*/ 2147483647 w 217"/>
              <a:gd name="T63" fmla="*/ 2147483647 h 125"/>
              <a:gd name="T64" fmla="*/ 2147483647 w 217"/>
              <a:gd name="T65" fmla="*/ 2147483647 h 125"/>
              <a:gd name="T66" fmla="*/ 2147483647 w 217"/>
              <a:gd name="T67" fmla="*/ 2147483647 h 125"/>
              <a:gd name="T68" fmla="*/ 2147483647 w 217"/>
              <a:gd name="T69" fmla="*/ 2147483647 h 125"/>
              <a:gd name="T70" fmla="*/ 2147483647 w 217"/>
              <a:gd name="T71" fmla="*/ 2147483647 h 125"/>
              <a:gd name="T72" fmla="*/ 2147483647 w 217"/>
              <a:gd name="T73" fmla="*/ 2147483647 h 125"/>
              <a:gd name="T74" fmla="*/ 2147483647 w 217"/>
              <a:gd name="T75" fmla="*/ 2147483647 h 125"/>
              <a:gd name="T76" fmla="*/ 2147483647 w 217"/>
              <a:gd name="T77" fmla="*/ 2147483647 h 125"/>
              <a:gd name="T78" fmla="*/ 2147483647 w 217"/>
              <a:gd name="T79" fmla="*/ 2147483647 h 125"/>
              <a:gd name="T80" fmla="*/ 2147483647 w 217"/>
              <a:gd name="T81" fmla="*/ 2147483647 h 125"/>
              <a:gd name="T82" fmla="*/ 2147483647 w 217"/>
              <a:gd name="T83" fmla="*/ 2147483647 h 1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7" h="125">
                <a:moveTo>
                  <a:pt x="0" y="125"/>
                </a:moveTo>
                <a:lnTo>
                  <a:pt x="0" y="99"/>
                </a:lnTo>
                <a:lnTo>
                  <a:pt x="194" y="0"/>
                </a:lnTo>
                <a:lnTo>
                  <a:pt x="217" y="25"/>
                </a:lnTo>
                <a:lnTo>
                  <a:pt x="217" y="125"/>
                </a:lnTo>
                <a:lnTo>
                  <a:pt x="0" y="125"/>
                </a:lnTo>
                <a:close/>
                <a:moveTo>
                  <a:pt x="169" y="38"/>
                </a:moveTo>
                <a:lnTo>
                  <a:pt x="169" y="35"/>
                </a:lnTo>
                <a:lnTo>
                  <a:pt x="171" y="32"/>
                </a:lnTo>
                <a:lnTo>
                  <a:pt x="172" y="31"/>
                </a:lnTo>
                <a:lnTo>
                  <a:pt x="173" y="29"/>
                </a:lnTo>
                <a:lnTo>
                  <a:pt x="174" y="27"/>
                </a:lnTo>
                <a:lnTo>
                  <a:pt x="176" y="26"/>
                </a:lnTo>
                <a:lnTo>
                  <a:pt x="179" y="25"/>
                </a:lnTo>
                <a:lnTo>
                  <a:pt x="181" y="25"/>
                </a:lnTo>
                <a:lnTo>
                  <a:pt x="183" y="25"/>
                </a:lnTo>
                <a:lnTo>
                  <a:pt x="186" y="26"/>
                </a:lnTo>
                <a:lnTo>
                  <a:pt x="188" y="27"/>
                </a:lnTo>
                <a:lnTo>
                  <a:pt x="189" y="29"/>
                </a:lnTo>
                <a:lnTo>
                  <a:pt x="192" y="31"/>
                </a:lnTo>
                <a:lnTo>
                  <a:pt x="193" y="32"/>
                </a:lnTo>
                <a:lnTo>
                  <a:pt x="193" y="35"/>
                </a:lnTo>
                <a:lnTo>
                  <a:pt x="194" y="38"/>
                </a:lnTo>
                <a:lnTo>
                  <a:pt x="193" y="40"/>
                </a:lnTo>
                <a:lnTo>
                  <a:pt x="193" y="43"/>
                </a:lnTo>
                <a:lnTo>
                  <a:pt x="192" y="44"/>
                </a:lnTo>
                <a:lnTo>
                  <a:pt x="189" y="47"/>
                </a:lnTo>
                <a:lnTo>
                  <a:pt x="188" y="48"/>
                </a:lnTo>
                <a:lnTo>
                  <a:pt x="186" y="49"/>
                </a:lnTo>
                <a:lnTo>
                  <a:pt x="183" y="49"/>
                </a:lnTo>
                <a:lnTo>
                  <a:pt x="181" y="50"/>
                </a:lnTo>
                <a:lnTo>
                  <a:pt x="179" y="49"/>
                </a:lnTo>
                <a:lnTo>
                  <a:pt x="176" y="49"/>
                </a:lnTo>
                <a:lnTo>
                  <a:pt x="174" y="48"/>
                </a:lnTo>
                <a:lnTo>
                  <a:pt x="173" y="47"/>
                </a:lnTo>
                <a:lnTo>
                  <a:pt x="172" y="44"/>
                </a:lnTo>
                <a:lnTo>
                  <a:pt x="171" y="43"/>
                </a:lnTo>
                <a:lnTo>
                  <a:pt x="169" y="40"/>
                </a:lnTo>
                <a:lnTo>
                  <a:pt x="169"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75" name="Freeform 244"/>
          <p:cNvSpPr>
            <a:spLocks/>
          </p:cNvSpPr>
          <p:nvPr/>
        </p:nvSpPr>
        <p:spPr bwMode="auto">
          <a:xfrm>
            <a:off x="1039813" y="2571750"/>
            <a:ext cx="171450" cy="98425"/>
          </a:xfrm>
          <a:custGeom>
            <a:avLst/>
            <a:gdLst>
              <a:gd name="T0" fmla="*/ 0 w 217"/>
              <a:gd name="T1" fmla="*/ 2147483647 h 125"/>
              <a:gd name="T2" fmla="*/ 0 w 217"/>
              <a:gd name="T3" fmla="*/ 2147483647 h 125"/>
              <a:gd name="T4" fmla="*/ 2147483647 w 217"/>
              <a:gd name="T5" fmla="*/ 0 h 125"/>
              <a:gd name="T6" fmla="*/ 2147483647 w 217"/>
              <a:gd name="T7" fmla="*/ 2147483647 h 125"/>
              <a:gd name="T8" fmla="*/ 2147483647 w 217"/>
              <a:gd name="T9" fmla="*/ 2147483647 h 125"/>
              <a:gd name="T10" fmla="*/ 0 w 217"/>
              <a:gd name="T11" fmla="*/ 2147483647 h 125"/>
              <a:gd name="T12" fmla="*/ 0 w 217"/>
              <a:gd name="T13" fmla="*/ 2147483647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 h="125">
                <a:moveTo>
                  <a:pt x="0" y="125"/>
                </a:moveTo>
                <a:lnTo>
                  <a:pt x="0" y="99"/>
                </a:lnTo>
                <a:lnTo>
                  <a:pt x="194" y="0"/>
                </a:lnTo>
                <a:lnTo>
                  <a:pt x="217" y="25"/>
                </a:lnTo>
                <a:lnTo>
                  <a:pt x="217" y="125"/>
                </a:lnTo>
                <a:lnTo>
                  <a:pt x="0" y="12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6" name="Freeform 245"/>
          <p:cNvSpPr>
            <a:spLocks/>
          </p:cNvSpPr>
          <p:nvPr/>
        </p:nvSpPr>
        <p:spPr bwMode="auto">
          <a:xfrm>
            <a:off x="1173163" y="2590800"/>
            <a:ext cx="19050" cy="22225"/>
          </a:xfrm>
          <a:custGeom>
            <a:avLst/>
            <a:gdLst>
              <a:gd name="T0" fmla="*/ 0 w 25"/>
              <a:gd name="T1" fmla="*/ 2147483647 h 25"/>
              <a:gd name="T2" fmla="*/ 0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0 h 25"/>
              <a:gd name="T16" fmla="*/ 2147483647 w 25"/>
              <a:gd name="T17" fmla="*/ 0 h 25"/>
              <a:gd name="T18" fmla="*/ 2147483647 w 25"/>
              <a:gd name="T19" fmla="*/ 0 h 25"/>
              <a:gd name="T20" fmla="*/ 2147483647 w 25"/>
              <a:gd name="T21" fmla="*/ 2147483647 h 25"/>
              <a:gd name="T22" fmla="*/ 2147483647 w 25"/>
              <a:gd name="T23" fmla="*/ 2147483647 h 25"/>
              <a:gd name="T24" fmla="*/ 2147483647 w 25"/>
              <a:gd name="T25" fmla="*/ 2147483647 h 25"/>
              <a:gd name="T26" fmla="*/ 2147483647 w 25"/>
              <a:gd name="T27" fmla="*/ 2147483647 h 25"/>
              <a:gd name="T28" fmla="*/ 2147483647 w 25"/>
              <a:gd name="T29" fmla="*/ 2147483647 h 25"/>
              <a:gd name="T30" fmla="*/ 2147483647 w 25"/>
              <a:gd name="T31" fmla="*/ 2147483647 h 25"/>
              <a:gd name="T32" fmla="*/ 2147483647 w 25"/>
              <a:gd name="T33" fmla="*/ 2147483647 h 25"/>
              <a:gd name="T34" fmla="*/ 2147483647 w 25"/>
              <a:gd name="T35" fmla="*/ 2147483647 h 25"/>
              <a:gd name="T36" fmla="*/ 2147483647 w 25"/>
              <a:gd name="T37" fmla="*/ 2147483647 h 25"/>
              <a:gd name="T38" fmla="*/ 2147483647 w 25"/>
              <a:gd name="T39" fmla="*/ 2147483647 h 25"/>
              <a:gd name="T40" fmla="*/ 2147483647 w 25"/>
              <a:gd name="T41" fmla="*/ 2147483647 h 25"/>
              <a:gd name="T42" fmla="*/ 2147483647 w 25"/>
              <a:gd name="T43" fmla="*/ 2147483647 h 25"/>
              <a:gd name="T44" fmla="*/ 2147483647 w 25"/>
              <a:gd name="T45" fmla="*/ 2147483647 h 25"/>
              <a:gd name="T46" fmla="*/ 2147483647 w 25"/>
              <a:gd name="T47" fmla="*/ 2147483647 h 25"/>
              <a:gd name="T48" fmla="*/ 2147483647 w 25"/>
              <a:gd name="T49" fmla="*/ 2147483647 h 25"/>
              <a:gd name="T50" fmla="*/ 2147483647 w 25"/>
              <a:gd name="T51" fmla="*/ 2147483647 h 25"/>
              <a:gd name="T52" fmla="*/ 2147483647 w 25"/>
              <a:gd name="T53" fmla="*/ 2147483647 h 25"/>
              <a:gd name="T54" fmla="*/ 2147483647 w 25"/>
              <a:gd name="T55" fmla="*/ 2147483647 h 25"/>
              <a:gd name="T56" fmla="*/ 2147483647 w 25"/>
              <a:gd name="T57" fmla="*/ 2147483647 h 25"/>
              <a:gd name="T58" fmla="*/ 2147483647 w 25"/>
              <a:gd name="T59" fmla="*/ 2147483647 h 25"/>
              <a:gd name="T60" fmla="*/ 2147483647 w 25"/>
              <a:gd name="T61" fmla="*/ 2147483647 h 25"/>
              <a:gd name="T62" fmla="*/ 2147483647 w 25"/>
              <a:gd name="T63" fmla="*/ 2147483647 h 25"/>
              <a:gd name="T64" fmla="*/ 0 w 25"/>
              <a:gd name="T65" fmla="*/ 2147483647 h 25"/>
              <a:gd name="T66" fmla="*/ 0 w 25"/>
              <a:gd name="T67" fmla="*/ 2147483647 h 25"/>
              <a:gd name="T68" fmla="*/ 0 w 25"/>
              <a:gd name="T69" fmla="*/ 2147483647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 h="25">
                <a:moveTo>
                  <a:pt x="0" y="13"/>
                </a:moveTo>
                <a:lnTo>
                  <a:pt x="0" y="10"/>
                </a:lnTo>
                <a:lnTo>
                  <a:pt x="2" y="7"/>
                </a:lnTo>
                <a:lnTo>
                  <a:pt x="3" y="6"/>
                </a:lnTo>
                <a:lnTo>
                  <a:pt x="4" y="4"/>
                </a:lnTo>
                <a:lnTo>
                  <a:pt x="5" y="2"/>
                </a:lnTo>
                <a:lnTo>
                  <a:pt x="7" y="1"/>
                </a:lnTo>
                <a:lnTo>
                  <a:pt x="10" y="0"/>
                </a:lnTo>
                <a:lnTo>
                  <a:pt x="12" y="0"/>
                </a:lnTo>
                <a:lnTo>
                  <a:pt x="14" y="0"/>
                </a:lnTo>
                <a:lnTo>
                  <a:pt x="17" y="1"/>
                </a:lnTo>
                <a:lnTo>
                  <a:pt x="19" y="2"/>
                </a:lnTo>
                <a:lnTo>
                  <a:pt x="20" y="4"/>
                </a:lnTo>
                <a:lnTo>
                  <a:pt x="23" y="6"/>
                </a:lnTo>
                <a:lnTo>
                  <a:pt x="24" y="7"/>
                </a:lnTo>
                <a:lnTo>
                  <a:pt x="24" y="10"/>
                </a:lnTo>
                <a:lnTo>
                  <a:pt x="25" y="13"/>
                </a:lnTo>
                <a:lnTo>
                  <a:pt x="24" y="15"/>
                </a:lnTo>
                <a:lnTo>
                  <a:pt x="24" y="18"/>
                </a:lnTo>
                <a:lnTo>
                  <a:pt x="23" y="19"/>
                </a:lnTo>
                <a:lnTo>
                  <a:pt x="20" y="22"/>
                </a:lnTo>
                <a:lnTo>
                  <a:pt x="19" y="23"/>
                </a:lnTo>
                <a:lnTo>
                  <a:pt x="17" y="24"/>
                </a:lnTo>
                <a:lnTo>
                  <a:pt x="14" y="24"/>
                </a:lnTo>
                <a:lnTo>
                  <a:pt x="12" y="25"/>
                </a:lnTo>
                <a:lnTo>
                  <a:pt x="10" y="24"/>
                </a:lnTo>
                <a:lnTo>
                  <a:pt x="7" y="24"/>
                </a:lnTo>
                <a:lnTo>
                  <a:pt x="5" y="23"/>
                </a:lnTo>
                <a:lnTo>
                  <a:pt x="4" y="22"/>
                </a:lnTo>
                <a:lnTo>
                  <a:pt x="3" y="19"/>
                </a:lnTo>
                <a:lnTo>
                  <a:pt x="2" y="18"/>
                </a:lnTo>
                <a:lnTo>
                  <a:pt x="0" y="15"/>
                </a:lnTo>
                <a:lnTo>
                  <a:pt x="0" y="13"/>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7" name="Freeform 246"/>
          <p:cNvSpPr>
            <a:spLocks/>
          </p:cNvSpPr>
          <p:nvPr/>
        </p:nvSpPr>
        <p:spPr bwMode="auto">
          <a:xfrm>
            <a:off x="784225" y="2363788"/>
            <a:ext cx="130175" cy="139700"/>
          </a:xfrm>
          <a:custGeom>
            <a:avLst/>
            <a:gdLst>
              <a:gd name="T0" fmla="*/ 2147483647 w 163"/>
              <a:gd name="T1" fmla="*/ 2147483647 h 175"/>
              <a:gd name="T2" fmla="*/ 2147483647 w 163"/>
              <a:gd name="T3" fmla="*/ 2147483647 h 175"/>
              <a:gd name="T4" fmla="*/ 2147483647 w 163"/>
              <a:gd name="T5" fmla="*/ 2147483647 h 175"/>
              <a:gd name="T6" fmla="*/ 2147483647 w 163"/>
              <a:gd name="T7" fmla="*/ 2147483647 h 175"/>
              <a:gd name="T8" fmla="*/ 2147483647 w 163"/>
              <a:gd name="T9" fmla="*/ 2147483647 h 175"/>
              <a:gd name="T10" fmla="*/ 2147483647 w 163"/>
              <a:gd name="T11" fmla="*/ 2147483647 h 175"/>
              <a:gd name="T12" fmla="*/ 2147483647 w 163"/>
              <a:gd name="T13" fmla="*/ 2147483647 h 175"/>
              <a:gd name="T14" fmla="*/ 2147483647 w 163"/>
              <a:gd name="T15" fmla="*/ 2147483647 h 175"/>
              <a:gd name="T16" fmla="*/ 2147483647 w 163"/>
              <a:gd name="T17" fmla="*/ 0 h 175"/>
              <a:gd name="T18" fmla="*/ 2147483647 w 163"/>
              <a:gd name="T19" fmla="*/ 2147483647 h 175"/>
              <a:gd name="T20" fmla="*/ 2147483647 w 163"/>
              <a:gd name="T21" fmla="*/ 2147483647 h 175"/>
              <a:gd name="T22" fmla="*/ 2147483647 w 163"/>
              <a:gd name="T23" fmla="*/ 2147483647 h 175"/>
              <a:gd name="T24" fmla="*/ 2147483647 w 163"/>
              <a:gd name="T25" fmla="*/ 2147483647 h 175"/>
              <a:gd name="T26" fmla="*/ 2147483647 w 163"/>
              <a:gd name="T27" fmla="*/ 2147483647 h 175"/>
              <a:gd name="T28" fmla="*/ 2147483647 w 163"/>
              <a:gd name="T29" fmla="*/ 2147483647 h 175"/>
              <a:gd name="T30" fmla="*/ 2147483647 w 163"/>
              <a:gd name="T31" fmla="*/ 2147483647 h 175"/>
              <a:gd name="T32" fmla="*/ 2147483647 w 163"/>
              <a:gd name="T33" fmla="*/ 2147483647 h 175"/>
              <a:gd name="T34" fmla="*/ 2147483647 w 163"/>
              <a:gd name="T35" fmla="*/ 2147483647 h 175"/>
              <a:gd name="T36" fmla="*/ 2147483647 w 163"/>
              <a:gd name="T37" fmla="*/ 2147483647 h 175"/>
              <a:gd name="T38" fmla="*/ 2147483647 w 163"/>
              <a:gd name="T39" fmla="*/ 2147483647 h 175"/>
              <a:gd name="T40" fmla="*/ 2147483647 w 163"/>
              <a:gd name="T41" fmla="*/ 2147483647 h 175"/>
              <a:gd name="T42" fmla="*/ 2147483647 w 163"/>
              <a:gd name="T43" fmla="*/ 2147483647 h 175"/>
              <a:gd name="T44" fmla="*/ 2147483647 w 163"/>
              <a:gd name="T45" fmla="*/ 2147483647 h 175"/>
              <a:gd name="T46" fmla="*/ 2147483647 w 163"/>
              <a:gd name="T47" fmla="*/ 2147483647 h 175"/>
              <a:gd name="T48" fmla="*/ 2147483647 w 163"/>
              <a:gd name="T49" fmla="*/ 2147483647 h 175"/>
              <a:gd name="T50" fmla="*/ 2147483647 w 163"/>
              <a:gd name="T51" fmla="*/ 2147483647 h 175"/>
              <a:gd name="T52" fmla="*/ 2147483647 w 163"/>
              <a:gd name="T53" fmla="*/ 2147483647 h 175"/>
              <a:gd name="T54" fmla="*/ 2147483647 w 163"/>
              <a:gd name="T55" fmla="*/ 2147483647 h 175"/>
              <a:gd name="T56" fmla="*/ 2147483647 w 163"/>
              <a:gd name="T57" fmla="*/ 2147483647 h 175"/>
              <a:gd name="T58" fmla="*/ 2147483647 w 163"/>
              <a:gd name="T59" fmla="*/ 2147483647 h 175"/>
              <a:gd name="T60" fmla="*/ 2147483647 w 163"/>
              <a:gd name="T61" fmla="*/ 2147483647 h 175"/>
              <a:gd name="T62" fmla="*/ 2147483647 w 163"/>
              <a:gd name="T63" fmla="*/ 2147483647 h 175"/>
              <a:gd name="T64" fmla="*/ 2147483647 w 163"/>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 h="175">
                <a:moveTo>
                  <a:pt x="163" y="96"/>
                </a:moveTo>
                <a:lnTo>
                  <a:pt x="163" y="87"/>
                </a:lnTo>
                <a:lnTo>
                  <a:pt x="162" y="78"/>
                </a:lnTo>
                <a:lnTo>
                  <a:pt x="161" y="69"/>
                </a:lnTo>
                <a:lnTo>
                  <a:pt x="158" y="61"/>
                </a:lnTo>
                <a:lnTo>
                  <a:pt x="156" y="52"/>
                </a:lnTo>
                <a:lnTo>
                  <a:pt x="153" y="45"/>
                </a:lnTo>
                <a:lnTo>
                  <a:pt x="148" y="38"/>
                </a:lnTo>
                <a:lnTo>
                  <a:pt x="143" y="32"/>
                </a:lnTo>
                <a:lnTo>
                  <a:pt x="139" y="25"/>
                </a:lnTo>
                <a:lnTo>
                  <a:pt x="133" y="19"/>
                </a:lnTo>
                <a:lnTo>
                  <a:pt x="126" y="14"/>
                </a:lnTo>
                <a:lnTo>
                  <a:pt x="120" y="10"/>
                </a:lnTo>
                <a:lnTo>
                  <a:pt x="112" y="6"/>
                </a:lnTo>
                <a:lnTo>
                  <a:pt x="105" y="4"/>
                </a:lnTo>
                <a:lnTo>
                  <a:pt x="97" y="1"/>
                </a:lnTo>
                <a:lnTo>
                  <a:pt x="88" y="0"/>
                </a:lnTo>
                <a:lnTo>
                  <a:pt x="80" y="0"/>
                </a:lnTo>
                <a:lnTo>
                  <a:pt x="72" y="0"/>
                </a:lnTo>
                <a:lnTo>
                  <a:pt x="64" y="2"/>
                </a:lnTo>
                <a:lnTo>
                  <a:pt x="57" y="4"/>
                </a:lnTo>
                <a:lnTo>
                  <a:pt x="49" y="7"/>
                </a:lnTo>
                <a:lnTo>
                  <a:pt x="42" y="11"/>
                </a:lnTo>
                <a:lnTo>
                  <a:pt x="35" y="15"/>
                </a:lnTo>
                <a:lnTo>
                  <a:pt x="29" y="20"/>
                </a:lnTo>
                <a:lnTo>
                  <a:pt x="23" y="27"/>
                </a:lnTo>
                <a:lnTo>
                  <a:pt x="18" y="32"/>
                </a:lnTo>
                <a:lnTo>
                  <a:pt x="14" y="39"/>
                </a:lnTo>
                <a:lnTo>
                  <a:pt x="9" y="47"/>
                </a:lnTo>
                <a:lnTo>
                  <a:pt x="7" y="55"/>
                </a:lnTo>
                <a:lnTo>
                  <a:pt x="3" y="63"/>
                </a:lnTo>
                <a:lnTo>
                  <a:pt x="2" y="72"/>
                </a:lnTo>
                <a:lnTo>
                  <a:pt x="1" y="81"/>
                </a:lnTo>
                <a:lnTo>
                  <a:pt x="0" y="89"/>
                </a:lnTo>
                <a:lnTo>
                  <a:pt x="1" y="98"/>
                </a:lnTo>
                <a:lnTo>
                  <a:pt x="2" y="106"/>
                </a:lnTo>
                <a:lnTo>
                  <a:pt x="5" y="115"/>
                </a:lnTo>
                <a:lnTo>
                  <a:pt x="7" y="123"/>
                </a:lnTo>
                <a:lnTo>
                  <a:pt x="10" y="131"/>
                </a:lnTo>
                <a:lnTo>
                  <a:pt x="15" y="138"/>
                </a:lnTo>
                <a:lnTo>
                  <a:pt x="20" y="145"/>
                </a:lnTo>
                <a:lnTo>
                  <a:pt x="24" y="151"/>
                </a:lnTo>
                <a:lnTo>
                  <a:pt x="30" y="156"/>
                </a:lnTo>
                <a:lnTo>
                  <a:pt x="37" y="161"/>
                </a:lnTo>
                <a:lnTo>
                  <a:pt x="43" y="165"/>
                </a:lnTo>
                <a:lnTo>
                  <a:pt x="51" y="169"/>
                </a:lnTo>
                <a:lnTo>
                  <a:pt x="58" y="173"/>
                </a:lnTo>
                <a:lnTo>
                  <a:pt x="66" y="174"/>
                </a:lnTo>
                <a:lnTo>
                  <a:pt x="74" y="175"/>
                </a:lnTo>
                <a:lnTo>
                  <a:pt x="83" y="175"/>
                </a:lnTo>
                <a:lnTo>
                  <a:pt x="91" y="175"/>
                </a:lnTo>
                <a:lnTo>
                  <a:pt x="99" y="174"/>
                </a:lnTo>
                <a:lnTo>
                  <a:pt x="107" y="172"/>
                </a:lnTo>
                <a:lnTo>
                  <a:pt x="114" y="169"/>
                </a:lnTo>
                <a:lnTo>
                  <a:pt x="121" y="165"/>
                </a:lnTo>
                <a:lnTo>
                  <a:pt x="128" y="160"/>
                </a:lnTo>
                <a:lnTo>
                  <a:pt x="134" y="155"/>
                </a:lnTo>
                <a:lnTo>
                  <a:pt x="140" y="150"/>
                </a:lnTo>
                <a:lnTo>
                  <a:pt x="144" y="143"/>
                </a:lnTo>
                <a:lnTo>
                  <a:pt x="149" y="137"/>
                </a:lnTo>
                <a:lnTo>
                  <a:pt x="154" y="129"/>
                </a:lnTo>
                <a:lnTo>
                  <a:pt x="157" y="122"/>
                </a:lnTo>
                <a:lnTo>
                  <a:pt x="160" y="113"/>
                </a:lnTo>
                <a:lnTo>
                  <a:pt x="162" y="105"/>
                </a:lnTo>
                <a:lnTo>
                  <a:pt x="163"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78" name="Freeform 247"/>
          <p:cNvSpPr>
            <a:spLocks/>
          </p:cNvSpPr>
          <p:nvPr/>
        </p:nvSpPr>
        <p:spPr bwMode="auto">
          <a:xfrm>
            <a:off x="784225" y="2363788"/>
            <a:ext cx="130175" cy="139700"/>
          </a:xfrm>
          <a:custGeom>
            <a:avLst/>
            <a:gdLst>
              <a:gd name="T0" fmla="*/ 2147483647 w 163"/>
              <a:gd name="T1" fmla="*/ 2147483647 h 175"/>
              <a:gd name="T2" fmla="*/ 2147483647 w 163"/>
              <a:gd name="T3" fmla="*/ 2147483647 h 175"/>
              <a:gd name="T4" fmla="*/ 2147483647 w 163"/>
              <a:gd name="T5" fmla="*/ 2147483647 h 175"/>
              <a:gd name="T6" fmla="*/ 2147483647 w 163"/>
              <a:gd name="T7" fmla="*/ 2147483647 h 175"/>
              <a:gd name="T8" fmla="*/ 2147483647 w 163"/>
              <a:gd name="T9" fmla="*/ 2147483647 h 175"/>
              <a:gd name="T10" fmla="*/ 2147483647 w 163"/>
              <a:gd name="T11" fmla="*/ 2147483647 h 175"/>
              <a:gd name="T12" fmla="*/ 2147483647 w 163"/>
              <a:gd name="T13" fmla="*/ 2147483647 h 175"/>
              <a:gd name="T14" fmla="*/ 2147483647 w 163"/>
              <a:gd name="T15" fmla="*/ 2147483647 h 175"/>
              <a:gd name="T16" fmla="*/ 2147483647 w 163"/>
              <a:gd name="T17" fmla="*/ 0 h 175"/>
              <a:gd name="T18" fmla="*/ 2147483647 w 163"/>
              <a:gd name="T19" fmla="*/ 2147483647 h 175"/>
              <a:gd name="T20" fmla="*/ 2147483647 w 163"/>
              <a:gd name="T21" fmla="*/ 2147483647 h 175"/>
              <a:gd name="T22" fmla="*/ 2147483647 w 163"/>
              <a:gd name="T23" fmla="*/ 2147483647 h 175"/>
              <a:gd name="T24" fmla="*/ 2147483647 w 163"/>
              <a:gd name="T25" fmla="*/ 2147483647 h 175"/>
              <a:gd name="T26" fmla="*/ 2147483647 w 163"/>
              <a:gd name="T27" fmla="*/ 2147483647 h 175"/>
              <a:gd name="T28" fmla="*/ 2147483647 w 163"/>
              <a:gd name="T29" fmla="*/ 2147483647 h 175"/>
              <a:gd name="T30" fmla="*/ 2147483647 w 163"/>
              <a:gd name="T31" fmla="*/ 2147483647 h 175"/>
              <a:gd name="T32" fmla="*/ 2147483647 w 163"/>
              <a:gd name="T33" fmla="*/ 2147483647 h 175"/>
              <a:gd name="T34" fmla="*/ 2147483647 w 163"/>
              <a:gd name="T35" fmla="*/ 2147483647 h 175"/>
              <a:gd name="T36" fmla="*/ 2147483647 w 163"/>
              <a:gd name="T37" fmla="*/ 2147483647 h 175"/>
              <a:gd name="T38" fmla="*/ 2147483647 w 163"/>
              <a:gd name="T39" fmla="*/ 2147483647 h 175"/>
              <a:gd name="T40" fmla="*/ 2147483647 w 163"/>
              <a:gd name="T41" fmla="*/ 2147483647 h 175"/>
              <a:gd name="T42" fmla="*/ 2147483647 w 163"/>
              <a:gd name="T43" fmla="*/ 2147483647 h 175"/>
              <a:gd name="T44" fmla="*/ 2147483647 w 163"/>
              <a:gd name="T45" fmla="*/ 2147483647 h 175"/>
              <a:gd name="T46" fmla="*/ 2147483647 w 163"/>
              <a:gd name="T47" fmla="*/ 2147483647 h 175"/>
              <a:gd name="T48" fmla="*/ 2147483647 w 163"/>
              <a:gd name="T49" fmla="*/ 2147483647 h 175"/>
              <a:gd name="T50" fmla="*/ 2147483647 w 163"/>
              <a:gd name="T51" fmla="*/ 2147483647 h 175"/>
              <a:gd name="T52" fmla="*/ 2147483647 w 163"/>
              <a:gd name="T53" fmla="*/ 2147483647 h 175"/>
              <a:gd name="T54" fmla="*/ 2147483647 w 163"/>
              <a:gd name="T55" fmla="*/ 2147483647 h 175"/>
              <a:gd name="T56" fmla="*/ 2147483647 w 163"/>
              <a:gd name="T57" fmla="*/ 2147483647 h 175"/>
              <a:gd name="T58" fmla="*/ 2147483647 w 163"/>
              <a:gd name="T59" fmla="*/ 2147483647 h 175"/>
              <a:gd name="T60" fmla="*/ 2147483647 w 163"/>
              <a:gd name="T61" fmla="*/ 2147483647 h 175"/>
              <a:gd name="T62" fmla="*/ 2147483647 w 163"/>
              <a:gd name="T63" fmla="*/ 2147483647 h 175"/>
              <a:gd name="T64" fmla="*/ 2147483647 w 163"/>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 h="175">
                <a:moveTo>
                  <a:pt x="163" y="96"/>
                </a:moveTo>
                <a:lnTo>
                  <a:pt x="163" y="87"/>
                </a:lnTo>
                <a:lnTo>
                  <a:pt x="162" y="78"/>
                </a:lnTo>
                <a:lnTo>
                  <a:pt x="161" y="69"/>
                </a:lnTo>
                <a:lnTo>
                  <a:pt x="158" y="61"/>
                </a:lnTo>
                <a:lnTo>
                  <a:pt x="156" y="52"/>
                </a:lnTo>
                <a:lnTo>
                  <a:pt x="153" y="45"/>
                </a:lnTo>
                <a:lnTo>
                  <a:pt x="148" y="38"/>
                </a:lnTo>
                <a:lnTo>
                  <a:pt x="143" y="32"/>
                </a:lnTo>
                <a:lnTo>
                  <a:pt x="139" y="25"/>
                </a:lnTo>
                <a:lnTo>
                  <a:pt x="133" y="19"/>
                </a:lnTo>
                <a:lnTo>
                  <a:pt x="126" y="14"/>
                </a:lnTo>
                <a:lnTo>
                  <a:pt x="120" y="10"/>
                </a:lnTo>
                <a:lnTo>
                  <a:pt x="112" y="6"/>
                </a:lnTo>
                <a:lnTo>
                  <a:pt x="105" y="4"/>
                </a:lnTo>
                <a:lnTo>
                  <a:pt x="97" y="1"/>
                </a:lnTo>
                <a:lnTo>
                  <a:pt x="88" y="0"/>
                </a:lnTo>
                <a:lnTo>
                  <a:pt x="80" y="0"/>
                </a:lnTo>
                <a:lnTo>
                  <a:pt x="72" y="0"/>
                </a:lnTo>
                <a:lnTo>
                  <a:pt x="64" y="2"/>
                </a:lnTo>
                <a:lnTo>
                  <a:pt x="57" y="4"/>
                </a:lnTo>
                <a:lnTo>
                  <a:pt x="49" y="7"/>
                </a:lnTo>
                <a:lnTo>
                  <a:pt x="42" y="11"/>
                </a:lnTo>
                <a:lnTo>
                  <a:pt x="35" y="15"/>
                </a:lnTo>
                <a:lnTo>
                  <a:pt x="29" y="20"/>
                </a:lnTo>
                <a:lnTo>
                  <a:pt x="23" y="27"/>
                </a:lnTo>
                <a:lnTo>
                  <a:pt x="18" y="32"/>
                </a:lnTo>
                <a:lnTo>
                  <a:pt x="14" y="39"/>
                </a:lnTo>
                <a:lnTo>
                  <a:pt x="9" y="47"/>
                </a:lnTo>
                <a:lnTo>
                  <a:pt x="7" y="55"/>
                </a:lnTo>
                <a:lnTo>
                  <a:pt x="3" y="63"/>
                </a:lnTo>
                <a:lnTo>
                  <a:pt x="2" y="72"/>
                </a:lnTo>
                <a:lnTo>
                  <a:pt x="1" y="81"/>
                </a:lnTo>
                <a:lnTo>
                  <a:pt x="0" y="89"/>
                </a:lnTo>
                <a:lnTo>
                  <a:pt x="1" y="98"/>
                </a:lnTo>
                <a:lnTo>
                  <a:pt x="2" y="106"/>
                </a:lnTo>
                <a:lnTo>
                  <a:pt x="5" y="115"/>
                </a:lnTo>
                <a:lnTo>
                  <a:pt x="7" y="123"/>
                </a:lnTo>
                <a:lnTo>
                  <a:pt x="10" y="131"/>
                </a:lnTo>
                <a:lnTo>
                  <a:pt x="15" y="138"/>
                </a:lnTo>
                <a:lnTo>
                  <a:pt x="20" y="145"/>
                </a:lnTo>
                <a:lnTo>
                  <a:pt x="24" y="151"/>
                </a:lnTo>
                <a:lnTo>
                  <a:pt x="30" y="156"/>
                </a:lnTo>
                <a:lnTo>
                  <a:pt x="37" y="161"/>
                </a:lnTo>
                <a:lnTo>
                  <a:pt x="43" y="165"/>
                </a:lnTo>
                <a:lnTo>
                  <a:pt x="51" y="169"/>
                </a:lnTo>
                <a:lnTo>
                  <a:pt x="58" y="173"/>
                </a:lnTo>
                <a:lnTo>
                  <a:pt x="66" y="174"/>
                </a:lnTo>
                <a:lnTo>
                  <a:pt x="74" y="175"/>
                </a:lnTo>
                <a:lnTo>
                  <a:pt x="83" y="175"/>
                </a:lnTo>
                <a:lnTo>
                  <a:pt x="91" y="175"/>
                </a:lnTo>
                <a:lnTo>
                  <a:pt x="99" y="174"/>
                </a:lnTo>
                <a:lnTo>
                  <a:pt x="107" y="172"/>
                </a:lnTo>
                <a:lnTo>
                  <a:pt x="114" y="169"/>
                </a:lnTo>
                <a:lnTo>
                  <a:pt x="121" y="165"/>
                </a:lnTo>
                <a:lnTo>
                  <a:pt x="128" y="160"/>
                </a:lnTo>
                <a:lnTo>
                  <a:pt x="134" y="155"/>
                </a:lnTo>
                <a:lnTo>
                  <a:pt x="140" y="150"/>
                </a:lnTo>
                <a:lnTo>
                  <a:pt x="144" y="143"/>
                </a:lnTo>
                <a:lnTo>
                  <a:pt x="149" y="137"/>
                </a:lnTo>
                <a:lnTo>
                  <a:pt x="154" y="129"/>
                </a:lnTo>
                <a:lnTo>
                  <a:pt x="157" y="122"/>
                </a:lnTo>
                <a:lnTo>
                  <a:pt x="160" y="113"/>
                </a:lnTo>
                <a:lnTo>
                  <a:pt x="162" y="105"/>
                </a:lnTo>
                <a:lnTo>
                  <a:pt x="163" y="9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9" name="Freeform 248"/>
          <p:cNvSpPr>
            <a:spLocks/>
          </p:cNvSpPr>
          <p:nvPr/>
        </p:nvSpPr>
        <p:spPr bwMode="auto">
          <a:xfrm>
            <a:off x="906463" y="2401888"/>
            <a:ext cx="38100" cy="26987"/>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80" name="Freeform 249"/>
          <p:cNvSpPr>
            <a:spLocks/>
          </p:cNvSpPr>
          <p:nvPr/>
        </p:nvSpPr>
        <p:spPr bwMode="auto">
          <a:xfrm>
            <a:off x="906463" y="2401888"/>
            <a:ext cx="38100" cy="26987"/>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1" name="Freeform 250"/>
          <p:cNvSpPr>
            <a:spLocks/>
          </p:cNvSpPr>
          <p:nvPr/>
        </p:nvSpPr>
        <p:spPr bwMode="auto">
          <a:xfrm>
            <a:off x="792163" y="2392363"/>
            <a:ext cx="115887" cy="19050"/>
          </a:xfrm>
          <a:custGeom>
            <a:avLst/>
            <a:gdLst>
              <a:gd name="T0" fmla="*/ 0 w 147"/>
              <a:gd name="T1" fmla="*/ 2147483647 h 26"/>
              <a:gd name="T2" fmla="*/ 2147483647 w 147"/>
              <a:gd name="T3" fmla="*/ 2147483647 h 26"/>
              <a:gd name="T4" fmla="*/ 2147483647 w 147"/>
              <a:gd name="T5" fmla="*/ 2147483647 h 26"/>
              <a:gd name="T6" fmla="*/ 2147483647 w 147"/>
              <a:gd name="T7" fmla="*/ 0 h 26"/>
              <a:gd name="T8" fmla="*/ 0 w 147"/>
              <a:gd name="T9" fmla="*/ 2147483647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26">
                <a:moveTo>
                  <a:pt x="0" y="12"/>
                </a:moveTo>
                <a:lnTo>
                  <a:pt x="146" y="26"/>
                </a:lnTo>
                <a:lnTo>
                  <a:pt x="147" y="14"/>
                </a:lnTo>
                <a:lnTo>
                  <a:pt x="1"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82" name="Rectangle 251"/>
          <p:cNvSpPr>
            <a:spLocks noChangeArrowheads="1"/>
          </p:cNvSpPr>
          <p:nvPr/>
        </p:nvSpPr>
        <p:spPr bwMode="auto">
          <a:xfrm>
            <a:off x="819150" y="3035300"/>
            <a:ext cx="476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Accounting</a:t>
            </a:r>
            <a:endParaRPr kumimoji="1" lang="en-US" sz="3200">
              <a:solidFill>
                <a:schemeClr val="tx2"/>
              </a:solidFill>
            </a:endParaRPr>
          </a:p>
        </p:txBody>
      </p:sp>
      <p:sp>
        <p:nvSpPr>
          <p:cNvPr id="83183" name="Freeform 252"/>
          <p:cNvSpPr>
            <a:spLocks/>
          </p:cNvSpPr>
          <p:nvPr/>
        </p:nvSpPr>
        <p:spPr bwMode="auto">
          <a:xfrm>
            <a:off x="7370763" y="2708275"/>
            <a:ext cx="290512" cy="293688"/>
          </a:xfrm>
          <a:custGeom>
            <a:avLst/>
            <a:gdLst>
              <a:gd name="T0" fmla="*/ 0 w 362"/>
              <a:gd name="T1" fmla="*/ 0 h 372"/>
              <a:gd name="T2" fmla="*/ 0 w 362"/>
              <a:gd name="T3" fmla="*/ 2147483647 h 372"/>
              <a:gd name="T4" fmla="*/ 2147483647 w 362"/>
              <a:gd name="T5" fmla="*/ 2147483647 h 372"/>
              <a:gd name="T6" fmla="*/ 2147483647 w 362"/>
              <a:gd name="T7" fmla="*/ 2147483647 h 372"/>
              <a:gd name="T8" fmla="*/ 2147483647 w 362"/>
              <a:gd name="T9" fmla="*/ 2147483647 h 372"/>
              <a:gd name="T10" fmla="*/ 2147483647 w 362"/>
              <a:gd name="T11" fmla="*/ 2147483647 h 372"/>
              <a:gd name="T12" fmla="*/ 2147483647 w 362"/>
              <a:gd name="T13" fmla="*/ 2147483647 h 372"/>
              <a:gd name="T14" fmla="*/ 2147483647 w 362"/>
              <a:gd name="T15" fmla="*/ 2147483647 h 372"/>
              <a:gd name="T16" fmla="*/ 2147483647 w 362"/>
              <a:gd name="T17" fmla="*/ 0 h 372"/>
              <a:gd name="T18" fmla="*/ 0 w 362"/>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2" h="372">
                <a:moveTo>
                  <a:pt x="0" y="0"/>
                </a:moveTo>
                <a:lnTo>
                  <a:pt x="0" y="372"/>
                </a:lnTo>
                <a:lnTo>
                  <a:pt x="313" y="372"/>
                </a:lnTo>
                <a:lnTo>
                  <a:pt x="313" y="297"/>
                </a:lnTo>
                <a:lnTo>
                  <a:pt x="169" y="297"/>
                </a:lnTo>
                <a:lnTo>
                  <a:pt x="169" y="74"/>
                </a:lnTo>
                <a:lnTo>
                  <a:pt x="313" y="149"/>
                </a:lnTo>
                <a:lnTo>
                  <a:pt x="362" y="99"/>
                </a:lnTo>
                <a:lnTo>
                  <a:pt x="169"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84" name="Freeform 253"/>
          <p:cNvSpPr>
            <a:spLocks/>
          </p:cNvSpPr>
          <p:nvPr/>
        </p:nvSpPr>
        <p:spPr bwMode="auto">
          <a:xfrm>
            <a:off x="7370763" y="2708275"/>
            <a:ext cx="290512" cy="293688"/>
          </a:xfrm>
          <a:custGeom>
            <a:avLst/>
            <a:gdLst>
              <a:gd name="T0" fmla="*/ 0 w 362"/>
              <a:gd name="T1" fmla="*/ 0 h 372"/>
              <a:gd name="T2" fmla="*/ 0 w 362"/>
              <a:gd name="T3" fmla="*/ 2147483647 h 372"/>
              <a:gd name="T4" fmla="*/ 2147483647 w 362"/>
              <a:gd name="T5" fmla="*/ 2147483647 h 372"/>
              <a:gd name="T6" fmla="*/ 2147483647 w 362"/>
              <a:gd name="T7" fmla="*/ 2147483647 h 372"/>
              <a:gd name="T8" fmla="*/ 2147483647 w 362"/>
              <a:gd name="T9" fmla="*/ 2147483647 h 372"/>
              <a:gd name="T10" fmla="*/ 2147483647 w 362"/>
              <a:gd name="T11" fmla="*/ 2147483647 h 372"/>
              <a:gd name="T12" fmla="*/ 2147483647 w 362"/>
              <a:gd name="T13" fmla="*/ 2147483647 h 372"/>
              <a:gd name="T14" fmla="*/ 2147483647 w 362"/>
              <a:gd name="T15" fmla="*/ 2147483647 h 372"/>
              <a:gd name="T16" fmla="*/ 2147483647 w 362"/>
              <a:gd name="T17" fmla="*/ 0 h 372"/>
              <a:gd name="T18" fmla="*/ 0 w 362"/>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2" h="372">
                <a:moveTo>
                  <a:pt x="0" y="0"/>
                </a:moveTo>
                <a:lnTo>
                  <a:pt x="0" y="372"/>
                </a:lnTo>
                <a:lnTo>
                  <a:pt x="313" y="372"/>
                </a:lnTo>
                <a:lnTo>
                  <a:pt x="313" y="297"/>
                </a:lnTo>
                <a:lnTo>
                  <a:pt x="169" y="297"/>
                </a:lnTo>
                <a:lnTo>
                  <a:pt x="169" y="74"/>
                </a:lnTo>
                <a:lnTo>
                  <a:pt x="313" y="149"/>
                </a:lnTo>
                <a:lnTo>
                  <a:pt x="362" y="99"/>
                </a:lnTo>
                <a:lnTo>
                  <a:pt x="169" y="0"/>
                </a:lnTo>
                <a:lnTo>
                  <a:pt x="0" y="0"/>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5" name="Rectangle 254"/>
          <p:cNvSpPr>
            <a:spLocks noChangeArrowheads="1"/>
          </p:cNvSpPr>
          <p:nvPr/>
        </p:nvSpPr>
        <p:spPr bwMode="auto">
          <a:xfrm>
            <a:off x="7313613" y="2787650"/>
            <a:ext cx="50800" cy="21431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86" name="Rectangle 255"/>
          <p:cNvSpPr>
            <a:spLocks noChangeArrowheads="1"/>
          </p:cNvSpPr>
          <p:nvPr/>
        </p:nvSpPr>
        <p:spPr bwMode="auto">
          <a:xfrm>
            <a:off x="7313613" y="2787650"/>
            <a:ext cx="50800" cy="2143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7" name="Rectangle 256"/>
          <p:cNvSpPr>
            <a:spLocks noChangeArrowheads="1"/>
          </p:cNvSpPr>
          <p:nvPr/>
        </p:nvSpPr>
        <p:spPr bwMode="auto">
          <a:xfrm>
            <a:off x="7313613" y="3011488"/>
            <a:ext cx="241300" cy="5080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88" name="Rectangle 257"/>
          <p:cNvSpPr>
            <a:spLocks noChangeArrowheads="1"/>
          </p:cNvSpPr>
          <p:nvPr/>
        </p:nvSpPr>
        <p:spPr bwMode="auto">
          <a:xfrm>
            <a:off x="7313613" y="3011488"/>
            <a:ext cx="241300" cy="508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9" name="Rectangle 258"/>
          <p:cNvSpPr>
            <a:spLocks noChangeArrowheads="1"/>
          </p:cNvSpPr>
          <p:nvPr/>
        </p:nvSpPr>
        <p:spPr bwMode="auto">
          <a:xfrm>
            <a:off x="7524750" y="2867025"/>
            <a:ext cx="354013" cy="31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90" name="Rectangle 259"/>
          <p:cNvSpPr>
            <a:spLocks noChangeArrowheads="1"/>
          </p:cNvSpPr>
          <p:nvPr/>
        </p:nvSpPr>
        <p:spPr bwMode="auto">
          <a:xfrm>
            <a:off x="7524750" y="2867025"/>
            <a:ext cx="354013" cy="3127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1" name="Rectangle 260"/>
          <p:cNvSpPr>
            <a:spLocks noChangeArrowheads="1"/>
          </p:cNvSpPr>
          <p:nvPr/>
        </p:nvSpPr>
        <p:spPr bwMode="auto">
          <a:xfrm>
            <a:off x="7410450" y="3062288"/>
            <a:ext cx="57150" cy="96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92" name="Rectangle 261"/>
          <p:cNvSpPr>
            <a:spLocks noChangeArrowheads="1"/>
          </p:cNvSpPr>
          <p:nvPr/>
        </p:nvSpPr>
        <p:spPr bwMode="auto">
          <a:xfrm>
            <a:off x="7410450" y="3062288"/>
            <a:ext cx="57150" cy="9683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3" name="Rectangle 262"/>
          <p:cNvSpPr>
            <a:spLocks noChangeArrowheads="1"/>
          </p:cNvSpPr>
          <p:nvPr/>
        </p:nvSpPr>
        <p:spPr bwMode="auto">
          <a:xfrm>
            <a:off x="7353300" y="3159125"/>
            <a:ext cx="171450"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94" name="Rectangle 263"/>
          <p:cNvSpPr>
            <a:spLocks noChangeArrowheads="1"/>
          </p:cNvSpPr>
          <p:nvPr/>
        </p:nvSpPr>
        <p:spPr bwMode="auto">
          <a:xfrm>
            <a:off x="7353300" y="3159125"/>
            <a:ext cx="171450" cy="206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5" name="Freeform 264"/>
          <p:cNvSpPr>
            <a:spLocks noEditPoints="1"/>
          </p:cNvSpPr>
          <p:nvPr/>
        </p:nvSpPr>
        <p:spPr bwMode="auto">
          <a:xfrm>
            <a:off x="7620000" y="2767013"/>
            <a:ext cx="173038" cy="100012"/>
          </a:xfrm>
          <a:custGeom>
            <a:avLst/>
            <a:gdLst>
              <a:gd name="T0" fmla="*/ 0 w 218"/>
              <a:gd name="T1" fmla="*/ 2147483647 h 125"/>
              <a:gd name="T2" fmla="*/ 0 w 218"/>
              <a:gd name="T3" fmla="*/ 2147483647 h 125"/>
              <a:gd name="T4" fmla="*/ 2147483647 w 218"/>
              <a:gd name="T5" fmla="*/ 0 h 125"/>
              <a:gd name="T6" fmla="*/ 2147483647 w 218"/>
              <a:gd name="T7" fmla="*/ 2147483647 h 125"/>
              <a:gd name="T8" fmla="*/ 2147483647 w 218"/>
              <a:gd name="T9" fmla="*/ 2147483647 h 125"/>
              <a:gd name="T10" fmla="*/ 0 w 218"/>
              <a:gd name="T11" fmla="*/ 2147483647 h 125"/>
              <a:gd name="T12" fmla="*/ 0 w 218"/>
              <a:gd name="T13" fmla="*/ 2147483647 h 125"/>
              <a:gd name="T14" fmla="*/ 2147483647 w 218"/>
              <a:gd name="T15" fmla="*/ 2147483647 h 125"/>
              <a:gd name="T16" fmla="*/ 2147483647 w 218"/>
              <a:gd name="T17" fmla="*/ 2147483647 h 125"/>
              <a:gd name="T18" fmla="*/ 2147483647 w 218"/>
              <a:gd name="T19" fmla="*/ 2147483647 h 125"/>
              <a:gd name="T20" fmla="*/ 2147483647 w 218"/>
              <a:gd name="T21" fmla="*/ 2147483647 h 125"/>
              <a:gd name="T22" fmla="*/ 2147483647 w 218"/>
              <a:gd name="T23" fmla="*/ 2147483647 h 125"/>
              <a:gd name="T24" fmla="*/ 2147483647 w 218"/>
              <a:gd name="T25" fmla="*/ 2147483647 h 125"/>
              <a:gd name="T26" fmla="*/ 2147483647 w 218"/>
              <a:gd name="T27" fmla="*/ 2147483647 h 125"/>
              <a:gd name="T28" fmla="*/ 2147483647 w 218"/>
              <a:gd name="T29" fmla="*/ 2147483647 h 125"/>
              <a:gd name="T30" fmla="*/ 2147483647 w 218"/>
              <a:gd name="T31" fmla="*/ 2147483647 h 125"/>
              <a:gd name="T32" fmla="*/ 2147483647 w 218"/>
              <a:gd name="T33" fmla="*/ 2147483647 h 125"/>
              <a:gd name="T34" fmla="*/ 2147483647 w 218"/>
              <a:gd name="T35" fmla="*/ 2147483647 h 125"/>
              <a:gd name="T36" fmla="*/ 2147483647 w 218"/>
              <a:gd name="T37" fmla="*/ 2147483647 h 125"/>
              <a:gd name="T38" fmla="*/ 2147483647 w 218"/>
              <a:gd name="T39" fmla="*/ 2147483647 h 125"/>
              <a:gd name="T40" fmla="*/ 2147483647 w 218"/>
              <a:gd name="T41" fmla="*/ 2147483647 h 125"/>
              <a:gd name="T42" fmla="*/ 2147483647 w 218"/>
              <a:gd name="T43" fmla="*/ 2147483647 h 125"/>
              <a:gd name="T44" fmla="*/ 2147483647 w 218"/>
              <a:gd name="T45" fmla="*/ 2147483647 h 125"/>
              <a:gd name="T46" fmla="*/ 2147483647 w 218"/>
              <a:gd name="T47" fmla="*/ 2147483647 h 125"/>
              <a:gd name="T48" fmla="*/ 2147483647 w 218"/>
              <a:gd name="T49" fmla="*/ 2147483647 h 125"/>
              <a:gd name="T50" fmla="*/ 2147483647 w 218"/>
              <a:gd name="T51" fmla="*/ 2147483647 h 125"/>
              <a:gd name="T52" fmla="*/ 2147483647 w 218"/>
              <a:gd name="T53" fmla="*/ 2147483647 h 125"/>
              <a:gd name="T54" fmla="*/ 2147483647 w 218"/>
              <a:gd name="T55" fmla="*/ 2147483647 h 125"/>
              <a:gd name="T56" fmla="*/ 2147483647 w 218"/>
              <a:gd name="T57" fmla="*/ 2147483647 h 125"/>
              <a:gd name="T58" fmla="*/ 2147483647 w 218"/>
              <a:gd name="T59" fmla="*/ 2147483647 h 125"/>
              <a:gd name="T60" fmla="*/ 2147483647 w 218"/>
              <a:gd name="T61" fmla="*/ 2147483647 h 125"/>
              <a:gd name="T62" fmla="*/ 2147483647 w 218"/>
              <a:gd name="T63" fmla="*/ 2147483647 h 125"/>
              <a:gd name="T64" fmla="*/ 2147483647 w 218"/>
              <a:gd name="T65" fmla="*/ 2147483647 h 125"/>
              <a:gd name="T66" fmla="*/ 2147483647 w 218"/>
              <a:gd name="T67" fmla="*/ 2147483647 h 125"/>
              <a:gd name="T68" fmla="*/ 2147483647 w 218"/>
              <a:gd name="T69" fmla="*/ 2147483647 h 125"/>
              <a:gd name="T70" fmla="*/ 2147483647 w 218"/>
              <a:gd name="T71" fmla="*/ 2147483647 h 125"/>
              <a:gd name="T72" fmla="*/ 2147483647 w 218"/>
              <a:gd name="T73" fmla="*/ 2147483647 h 125"/>
              <a:gd name="T74" fmla="*/ 2147483647 w 218"/>
              <a:gd name="T75" fmla="*/ 2147483647 h 125"/>
              <a:gd name="T76" fmla="*/ 2147483647 w 218"/>
              <a:gd name="T77" fmla="*/ 2147483647 h 125"/>
              <a:gd name="T78" fmla="*/ 2147483647 w 218"/>
              <a:gd name="T79" fmla="*/ 2147483647 h 125"/>
              <a:gd name="T80" fmla="*/ 2147483647 w 218"/>
              <a:gd name="T81" fmla="*/ 2147483647 h 125"/>
              <a:gd name="T82" fmla="*/ 2147483647 w 218"/>
              <a:gd name="T83" fmla="*/ 2147483647 h 1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8" h="125">
                <a:moveTo>
                  <a:pt x="0" y="125"/>
                </a:moveTo>
                <a:lnTo>
                  <a:pt x="0" y="99"/>
                </a:lnTo>
                <a:lnTo>
                  <a:pt x="194" y="0"/>
                </a:lnTo>
                <a:lnTo>
                  <a:pt x="218" y="25"/>
                </a:lnTo>
                <a:lnTo>
                  <a:pt x="218" y="125"/>
                </a:lnTo>
                <a:lnTo>
                  <a:pt x="0" y="125"/>
                </a:lnTo>
                <a:close/>
                <a:moveTo>
                  <a:pt x="169" y="37"/>
                </a:moveTo>
                <a:lnTo>
                  <a:pt x="169" y="35"/>
                </a:lnTo>
                <a:lnTo>
                  <a:pt x="170" y="32"/>
                </a:lnTo>
                <a:lnTo>
                  <a:pt x="172" y="30"/>
                </a:lnTo>
                <a:lnTo>
                  <a:pt x="173" y="29"/>
                </a:lnTo>
                <a:lnTo>
                  <a:pt x="175" y="27"/>
                </a:lnTo>
                <a:lnTo>
                  <a:pt x="176" y="26"/>
                </a:lnTo>
                <a:lnTo>
                  <a:pt x="179" y="25"/>
                </a:lnTo>
                <a:lnTo>
                  <a:pt x="182" y="25"/>
                </a:lnTo>
                <a:lnTo>
                  <a:pt x="184" y="25"/>
                </a:lnTo>
                <a:lnTo>
                  <a:pt x="186" y="26"/>
                </a:lnTo>
                <a:lnTo>
                  <a:pt x="188" y="27"/>
                </a:lnTo>
                <a:lnTo>
                  <a:pt x="190" y="29"/>
                </a:lnTo>
                <a:lnTo>
                  <a:pt x="191" y="30"/>
                </a:lnTo>
                <a:lnTo>
                  <a:pt x="193" y="32"/>
                </a:lnTo>
                <a:lnTo>
                  <a:pt x="193" y="35"/>
                </a:lnTo>
                <a:lnTo>
                  <a:pt x="194" y="37"/>
                </a:lnTo>
                <a:lnTo>
                  <a:pt x="193" y="40"/>
                </a:lnTo>
                <a:lnTo>
                  <a:pt x="193" y="43"/>
                </a:lnTo>
                <a:lnTo>
                  <a:pt x="191" y="44"/>
                </a:lnTo>
                <a:lnTo>
                  <a:pt x="190" y="46"/>
                </a:lnTo>
                <a:lnTo>
                  <a:pt x="188" y="48"/>
                </a:lnTo>
                <a:lnTo>
                  <a:pt x="186" y="49"/>
                </a:lnTo>
                <a:lnTo>
                  <a:pt x="184" y="49"/>
                </a:lnTo>
                <a:lnTo>
                  <a:pt x="182" y="50"/>
                </a:lnTo>
                <a:lnTo>
                  <a:pt x="179" y="49"/>
                </a:lnTo>
                <a:lnTo>
                  <a:pt x="176" y="49"/>
                </a:lnTo>
                <a:lnTo>
                  <a:pt x="175" y="48"/>
                </a:lnTo>
                <a:lnTo>
                  <a:pt x="173" y="46"/>
                </a:lnTo>
                <a:lnTo>
                  <a:pt x="172" y="44"/>
                </a:lnTo>
                <a:lnTo>
                  <a:pt x="170" y="43"/>
                </a:lnTo>
                <a:lnTo>
                  <a:pt x="169" y="40"/>
                </a:lnTo>
                <a:lnTo>
                  <a:pt x="169"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96" name="Freeform 265"/>
          <p:cNvSpPr>
            <a:spLocks/>
          </p:cNvSpPr>
          <p:nvPr/>
        </p:nvSpPr>
        <p:spPr bwMode="auto">
          <a:xfrm>
            <a:off x="7620000" y="2767013"/>
            <a:ext cx="173038" cy="100012"/>
          </a:xfrm>
          <a:custGeom>
            <a:avLst/>
            <a:gdLst>
              <a:gd name="T0" fmla="*/ 0 w 218"/>
              <a:gd name="T1" fmla="*/ 2147483647 h 125"/>
              <a:gd name="T2" fmla="*/ 0 w 218"/>
              <a:gd name="T3" fmla="*/ 2147483647 h 125"/>
              <a:gd name="T4" fmla="*/ 2147483647 w 218"/>
              <a:gd name="T5" fmla="*/ 0 h 125"/>
              <a:gd name="T6" fmla="*/ 2147483647 w 218"/>
              <a:gd name="T7" fmla="*/ 2147483647 h 125"/>
              <a:gd name="T8" fmla="*/ 2147483647 w 218"/>
              <a:gd name="T9" fmla="*/ 2147483647 h 125"/>
              <a:gd name="T10" fmla="*/ 0 w 218"/>
              <a:gd name="T11" fmla="*/ 2147483647 h 125"/>
              <a:gd name="T12" fmla="*/ 0 w 218"/>
              <a:gd name="T13" fmla="*/ 2147483647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8" h="125">
                <a:moveTo>
                  <a:pt x="0" y="125"/>
                </a:moveTo>
                <a:lnTo>
                  <a:pt x="0" y="99"/>
                </a:lnTo>
                <a:lnTo>
                  <a:pt x="194" y="0"/>
                </a:lnTo>
                <a:lnTo>
                  <a:pt x="218" y="25"/>
                </a:lnTo>
                <a:lnTo>
                  <a:pt x="218" y="125"/>
                </a:lnTo>
                <a:lnTo>
                  <a:pt x="0" y="12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7" name="Freeform 266"/>
          <p:cNvSpPr>
            <a:spLocks/>
          </p:cNvSpPr>
          <p:nvPr/>
        </p:nvSpPr>
        <p:spPr bwMode="auto">
          <a:xfrm>
            <a:off x="7754938" y="2787650"/>
            <a:ext cx="19050" cy="19050"/>
          </a:xfrm>
          <a:custGeom>
            <a:avLst/>
            <a:gdLst>
              <a:gd name="T0" fmla="*/ 0 w 25"/>
              <a:gd name="T1" fmla="*/ 2147483647 h 25"/>
              <a:gd name="T2" fmla="*/ 0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0 h 25"/>
              <a:gd name="T16" fmla="*/ 2147483647 w 25"/>
              <a:gd name="T17" fmla="*/ 0 h 25"/>
              <a:gd name="T18" fmla="*/ 2147483647 w 25"/>
              <a:gd name="T19" fmla="*/ 0 h 25"/>
              <a:gd name="T20" fmla="*/ 2147483647 w 25"/>
              <a:gd name="T21" fmla="*/ 2147483647 h 25"/>
              <a:gd name="T22" fmla="*/ 2147483647 w 25"/>
              <a:gd name="T23" fmla="*/ 2147483647 h 25"/>
              <a:gd name="T24" fmla="*/ 2147483647 w 25"/>
              <a:gd name="T25" fmla="*/ 2147483647 h 25"/>
              <a:gd name="T26" fmla="*/ 2147483647 w 25"/>
              <a:gd name="T27" fmla="*/ 2147483647 h 25"/>
              <a:gd name="T28" fmla="*/ 2147483647 w 25"/>
              <a:gd name="T29" fmla="*/ 2147483647 h 25"/>
              <a:gd name="T30" fmla="*/ 2147483647 w 25"/>
              <a:gd name="T31" fmla="*/ 2147483647 h 25"/>
              <a:gd name="T32" fmla="*/ 2147483647 w 25"/>
              <a:gd name="T33" fmla="*/ 2147483647 h 25"/>
              <a:gd name="T34" fmla="*/ 2147483647 w 25"/>
              <a:gd name="T35" fmla="*/ 2147483647 h 25"/>
              <a:gd name="T36" fmla="*/ 2147483647 w 25"/>
              <a:gd name="T37" fmla="*/ 2147483647 h 25"/>
              <a:gd name="T38" fmla="*/ 2147483647 w 25"/>
              <a:gd name="T39" fmla="*/ 2147483647 h 25"/>
              <a:gd name="T40" fmla="*/ 2147483647 w 25"/>
              <a:gd name="T41" fmla="*/ 2147483647 h 25"/>
              <a:gd name="T42" fmla="*/ 2147483647 w 25"/>
              <a:gd name="T43" fmla="*/ 2147483647 h 25"/>
              <a:gd name="T44" fmla="*/ 2147483647 w 25"/>
              <a:gd name="T45" fmla="*/ 2147483647 h 25"/>
              <a:gd name="T46" fmla="*/ 2147483647 w 25"/>
              <a:gd name="T47" fmla="*/ 2147483647 h 25"/>
              <a:gd name="T48" fmla="*/ 2147483647 w 25"/>
              <a:gd name="T49" fmla="*/ 2147483647 h 25"/>
              <a:gd name="T50" fmla="*/ 2147483647 w 25"/>
              <a:gd name="T51" fmla="*/ 2147483647 h 25"/>
              <a:gd name="T52" fmla="*/ 2147483647 w 25"/>
              <a:gd name="T53" fmla="*/ 2147483647 h 25"/>
              <a:gd name="T54" fmla="*/ 2147483647 w 25"/>
              <a:gd name="T55" fmla="*/ 2147483647 h 25"/>
              <a:gd name="T56" fmla="*/ 2147483647 w 25"/>
              <a:gd name="T57" fmla="*/ 2147483647 h 25"/>
              <a:gd name="T58" fmla="*/ 2147483647 w 25"/>
              <a:gd name="T59" fmla="*/ 2147483647 h 25"/>
              <a:gd name="T60" fmla="*/ 2147483647 w 25"/>
              <a:gd name="T61" fmla="*/ 2147483647 h 25"/>
              <a:gd name="T62" fmla="*/ 2147483647 w 25"/>
              <a:gd name="T63" fmla="*/ 2147483647 h 25"/>
              <a:gd name="T64" fmla="*/ 0 w 25"/>
              <a:gd name="T65" fmla="*/ 2147483647 h 25"/>
              <a:gd name="T66" fmla="*/ 0 w 25"/>
              <a:gd name="T67" fmla="*/ 2147483647 h 25"/>
              <a:gd name="T68" fmla="*/ 0 w 25"/>
              <a:gd name="T69" fmla="*/ 2147483647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 h="25">
                <a:moveTo>
                  <a:pt x="0" y="12"/>
                </a:moveTo>
                <a:lnTo>
                  <a:pt x="0" y="10"/>
                </a:lnTo>
                <a:lnTo>
                  <a:pt x="1" y="7"/>
                </a:lnTo>
                <a:lnTo>
                  <a:pt x="3" y="5"/>
                </a:lnTo>
                <a:lnTo>
                  <a:pt x="4" y="4"/>
                </a:lnTo>
                <a:lnTo>
                  <a:pt x="6" y="2"/>
                </a:lnTo>
                <a:lnTo>
                  <a:pt x="7" y="1"/>
                </a:lnTo>
                <a:lnTo>
                  <a:pt x="10" y="0"/>
                </a:lnTo>
                <a:lnTo>
                  <a:pt x="13" y="0"/>
                </a:lnTo>
                <a:lnTo>
                  <a:pt x="15" y="0"/>
                </a:lnTo>
                <a:lnTo>
                  <a:pt x="17" y="1"/>
                </a:lnTo>
                <a:lnTo>
                  <a:pt x="19" y="2"/>
                </a:lnTo>
                <a:lnTo>
                  <a:pt x="21" y="4"/>
                </a:lnTo>
                <a:lnTo>
                  <a:pt x="22" y="5"/>
                </a:lnTo>
                <a:lnTo>
                  <a:pt x="24" y="7"/>
                </a:lnTo>
                <a:lnTo>
                  <a:pt x="24" y="10"/>
                </a:lnTo>
                <a:lnTo>
                  <a:pt x="25" y="12"/>
                </a:lnTo>
                <a:lnTo>
                  <a:pt x="24" y="15"/>
                </a:lnTo>
                <a:lnTo>
                  <a:pt x="24" y="18"/>
                </a:lnTo>
                <a:lnTo>
                  <a:pt x="22" y="19"/>
                </a:lnTo>
                <a:lnTo>
                  <a:pt x="21" y="21"/>
                </a:lnTo>
                <a:lnTo>
                  <a:pt x="19" y="23"/>
                </a:lnTo>
                <a:lnTo>
                  <a:pt x="17" y="24"/>
                </a:lnTo>
                <a:lnTo>
                  <a:pt x="15" y="24"/>
                </a:lnTo>
                <a:lnTo>
                  <a:pt x="13" y="25"/>
                </a:lnTo>
                <a:lnTo>
                  <a:pt x="10" y="24"/>
                </a:lnTo>
                <a:lnTo>
                  <a:pt x="7" y="24"/>
                </a:lnTo>
                <a:lnTo>
                  <a:pt x="6" y="23"/>
                </a:lnTo>
                <a:lnTo>
                  <a:pt x="4" y="21"/>
                </a:lnTo>
                <a:lnTo>
                  <a:pt x="3" y="19"/>
                </a:lnTo>
                <a:lnTo>
                  <a:pt x="1" y="18"/>
                </a:lnTo>
                <a:lnTo>
                  <a:pt x="0" y="15"/>
                </a:lnTo>
                <a:lnTo>
                  <a:pt x="0" y="1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8" name="Freeform 267"/>
          <p:cNvSpPr>
            <a:spLocks/>
          </p:cNvSpPr>
          <p:nvPr/>
        </p:nvSpPr>
        <p:spPr bwMode="auto">
          <a:xfrm>
            <a:off x="7366000" y="2559050"/>
            <a:ext cx="128588" cy="139700"/>
          </a:xfrm>
          <a:custGeom>
            <a:avLst/>
            <a:gdLst>
              <a:gd name="T0" fmla="*/ 2147483647 w 162"/>
              <a:gd name="T1" fmla="*/ 2147483647 h 175"/>
              <a:gd name="T2" fmla="*/ 2147483647 w 162"/>
              <a:gd name="T3" fmla="*/ 2147483647 h 175"/>
              <a:gd name="T4" fmla="*/ 2147483647 w 162"/>
              <a:gd name="T5" fmla="*/ 2147483647 h 175"/>
              <a:gd name="T6" fmla="*/ 2147483647 w 162"/>
              <a:gd name="T7" fmla="*/ 2147483647 h 175"/>
              <a:gd name="T8" fmla="*/ 2147483647 w 162"/>
              <a:gd name="T9" fmla="*/ 2147483647 h 175"/>
              <a:gd name="T10" fmla="*/ 2147483647 w 162"/>
              <a:gd name="T11" fmla="*/ 2147483647 h 175"/>
              <a:gd name="T12" fmla="*/ 2147483647 w 162"/>
              <a:gd name="T13" fmla="*/ 2147483647 h 175"/>
              <a:gd name="T14" fmla="*/ 2147483647 w 162"/>
              <a:gd name="T15" fmla="*/ 2147483647 h 175"/>
              <a:gd name="T16" fmla="*/ 2147483647 w 162"/>
              <a:gd name="T17" fmla="*/ 0 h 175"/>
              <a:gd name="T18" fmla="*/ 2147483647 w 162"/>
              <a:gd name="T19" fmla="*/ 2147483647 h 175"/>
              <a:gd name="T20" fmla="*/ 2147483647 w 162"/>
              <a:gd name="T21" fmla="*/ 2147483647 h 175"/>
              <a:gd name="T22" fmla="*/ 2147483647 w 162"/>
              <a:gd name="T23" fmla="*/ 2147483647 h 175"/>
              <a:gd name="T24" fmla="*/ 2147483647 w 162"/>
              <a:gd name="T25" fmla="*/ 2147483647 h 175"/>
              <a:gd name="T26" fmla="*/ 2147483647 w 162"/>
              <a:gd name="T27" fmla="*/ 2147483647 h 175"/>
              <a:gd name="T28" fmla="*/ 2147483647 w 162"/>
              <a:gd name="T29" fmla="*/ 2147483647 h 175"/>
              <a:gd name="T30" fmla="*/ 2147483647 w 162"/>
              <a:gd name="T31" fmla="*/ 2147483647 h 175"/>
              <a:gd name="T32" fmla="*/ 0 w 162"/>
              <a:gd name="T33" fmla="*/ 2147483647 h 175"/>
              <a:gd name="T34" fmla="*/ 0 w 162"/>
              <a:gd name="T35" fmla="*/ 2147483647 h 175"/>
              <a:gd name="T36" fmla="*/ 2147483647 w 162"/>
              <a:gd name="T37" fmla="*/ 2147483647 h 175"/>
              <a:gd name="T38" fmla="*/ 2147483647 w 162"/>
              <a:gd name="T39" fmla="*/ 2147483647 h 175"/>
              <a:gd name="T40" fmla="*/ 2147483647 w 162"/>
              <a:gd name="T41" fmla="*/ 2147483647 h 175"/>
              <a:gd name="T42" fmla="*/ 2147483647 w 162"/>
              <a:gd name="T43" fmla="*/ 2147483647 h 175"/>
              <a:gd name="T44" fmla="*/ 2147483647 w 162"/>
              <a:gd name="T45" fmla="*/ 2147483647 h 175"/>
              <a:gd name="T46" fmla="*/ 2147483647 w 162"/>
              <a:gd name="T47" fmla="*/ 2147483647 h 175"/>
              <a:gd name="T48" fmla="*/ 2147483647 w 162"/>
              <a:gd name="T49" fmla="*/ 2147483647 h 175"/>
              <a:gd name="T50" fmla="*/ 2147483647 w 162"/>
              <a:gd name="T51" fmla="*/ 2147483647 h 175"/>
              <a:gd name="T52" fmla="*/ 2147483647 w 162"/>
              <a:gd name="T53" fmla="*/ 2147483647 h 175"/>
              <a:gd name="T54" fmla="*/ 2147483647 w 162"/>
              <a:gd name="T55" fmla="*/ 2147483647 h 175"/>
              <a:gd name="T56" fmla="*/ 2147483647 w 162"/>
              <a:gd name="T57" fmla="*/ 2147483647 h 175"/>
              <a:gd name="T58" fmla="*/ 2147483647 w 162"/>
              <a:gd name="T59" fmla="*/ 2147483647 h 175"/>
              <a:gd name="T60" fmla="*/ 2147483647 w 162"/>
              <a:gd name="T61" fmla="*/ 2147483647 h 175"/>
              <a:gd name="T62" fmla="*/ 2147483647 w 162"/>
              <a:gd name="T63" fmla="*/ 2147483647 h 175"/>
              <a:gd name="T64" fmla="*/ 2147483647 w 162"/>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2" h="175">
                <a:moveTo>
                  <a:pt x="162" y="96"/>
                </a:moveTo>
                <a:lnTo>
                  <a:pt x="162" y="87"/>
                </a:lnTo>
                <a:lnTo>
                  <a:pt x="161" y="78"/>
                </a:lnTo>
                <a:lnTo>
                  <a:pt x="160" y="69"/>
                </a:lnTo>
                <a:lnTo>
                  <a:pt x="157" y="61"/>
                </a:lnTo>
                <a:lnTo>
                  <a:pt x="155" y="52"/>
                </a:lnTo>
                <a:lnTo>
                  <a:pt x="151" y="45"/>
                </a:lnTo>
                <a:lnTo>
                  <a:pt x="148" y="38"/>
                </a:lnTo>
                <a:lnTo>
                  <a:pt x="143" y="32"/>
                </a:lnTo>
                <a:lnTo>
                  <a:pt x="137" y="25"/>
                </a:lnTo>
                <a:lnTo>
                  <a:pt x="132" y="19"/>
                </a:lnTo>
                <a:lnTo>
                  <a:pt x="126" y="14"/>
                </a:lnTo>
                <a:lnTo>
                  <a:pt x="119" y="10"/>
                </a:lnTo>
                <a:lnTo>
                  <a:pt x="111" y="6"/>
                </a:lnTo>
                <a:lnTo>
                  <a:pt x="104" y="4"/>
                </a:lnTo>
                <a:lnTo>
                  <a:pt x="95" y="1"/>
                </a:lnTo>
                <a:lnTo>
                  <a:pt x="87" y="0"/>
                </a:lnTo>
                <a:lnTo>
                  <a:pt x="79" y="0"/>
                </a:lnTo>
                <a:lnTo>
                  <a:pt x="71" y="0"/>
                </a:lnTo>
                <a:lnTo>
                  <a:pt x="63" y="1"/>
                </a:lnTo>
                <a:lnTo>
                  <a:pt x="56" y="4"/>
                </a:lnTo>
                <a:lnTo>
                  <a:pt x="48" y="7"/>
                </a:lnTo>
                <a:lnTo>
                  <a:pt x="41" y="10"/>
                </a:lnTo>
                <a:lnTo>
                  <a:pt x="35" y="15"/>
                </a:lnTo>
                <a:lnTo>
                  <a:pt x="28" y="20"/>
                </a:lnTo>
                <a:lnTo>
                  <a:pt x="22" y="25"/>
                </a:lnTo>
                <a:lnTo>
                  <a:pt x="17" y="32"/>
                </a:lnTo>
                <a:lnTo>
                  <a:pt x="13" y="39"/>
                </a:lnTo>
                <a:lnTo>
                  <a:pt x="9" y="46"/>
                </a:lnTo>
                <a:lnTo>
                  <a:pt x="6" y="54"/>
                </a:lnTo>
                <a:lnTo>
                  <a:pt x="3" y="63"/>
                </a:lnTo>
                <a:lnTo>
                  <a:pt x="1" y="71"/>
                </a:lnTo>
                <a:lnTo>
                  <a:pt x="0" y="80"/>
                </a:lnTo>
                <a:lnTo>
                  <a:pt x="0" y="89"/>
                </a:lnTo>
                <a:lnTo>
                  <a:pt x="0" y="97"/>
                </a:lnTo>
                <a:lnTo>
                  <a:pt x="1" y="106"/>
                </a:lnTo>
                <a:lnTo>
                  <a:pt x="3" y="115"/>
                </a:lnTo>
                <a:lnTo>
                  <a:pt x="6" y="123"/>
                </a:lnTo>
                <a:lnTo>
                  <a:pt x="9" y="130"/>
                </a:lnTo>
                <a:lnTo>
                  <a:pt x="14" y="137"/>
                </a:lnTo>
                <a:lnTo>
                  <a:pt x="19" y="145"/>
                </a:lnTo>
                <a:lnTo>
                  <a:pt x="23" y="151"/>
                </a:lnTo>
                <a:lnTo>
                  <a:pt x="29" y="156"/>
                </a:lnTo>
                <a:lnTo>
                  <a:pt x="36" y="161"/>
                </a:lnTo>
                <a:lnTo>
                  <a:pt x="43" y="165"/>
                </a:lnTo>
                <a:lnTo>
                  <a:pt x="50" y="169"/>
                </a:lnTo>
                <a:lnTo>
                  <a:pt x="57" y="172"/>
                </a:lnTo>
                <a:lnTo>
                  <a:pt x="65" y="174"/>
                </a:lnTo>
                <a:lnTo>
                  <a:pt x="73" y="175"/>
                </a:lnTo>
                <a:lnTo>
                  <a:pt x="81" y="175"/>
                </a:lnTo>
                <a:lnTo>
                  <a:pt x="90" y="175"/>
                </a:lnTo>
                <a:lnTo>
                  <a:pt x="98" y="174"/>
                </a:lnTo>
                <a:lnTo>
                  <a:pt x="106" y="172"/>
                </a:lnTo>
                <a:lnTo>
                  <a:pt x="113" y="169"/>
                </a:lnTo>
                <a:lnTo>
                  <a:pt x="120" y="165"/>
                </a:lnTo>
                <a:lnTo>
                  <a:pt x="127" y="160"/>
                </a:lnTo>
                <a:lnTo>
                  <a:pt x="133" y="155"/>
                </a:lnTo>
                <a:lnTo>
                  <a:pt x="139" y="150"/>
                </a:lnTo>
                <a:lnTo>
                  <a:pt x="143" y="143"/>
                </a:lnTo>
                <a:lnTo>
                  <a:pt x="148" y="137"/>
                </a:lnTo>
                <a:lnTo>
                  <a:pt x="153" y="129"/>
                </a:lnTo>
                <a:lnTo>
                  <a:pt x="156" y="122"/>
                </a:lnTo>
                <a:lnTo>
                  <a:pt x="158" y="113"/>
                </a:lnTo>
                <a:lnTo>
                  <a:pt x="161" y="105"/>
                </a:lnTo>
                <a:lnTo>
                  <a:pt x="162"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99" name="Freeform 268"/>
          <p:cNvSpPr>
            <a:spLocks/>
          </p:cNvSpPr>
          <p:nvPr/>
        </p:nvSpPr>
        <p:spPr bwMode="auto">
          <a:xfrm>
            <a:off x="7366000" y="2559050"/>
            <a:ext cx="128588" cy="139700"/>
          </a:xfrm>
          <a:custGeom>
            <a:avLst/>
            <a:gdLst>
              <a:gd name="T0" fmla="*/ 2147483647 w 162"/>
              <a:gd name="T1" fmla="*/ 2147483647 h 175"/>
              <a:gd name="T2" fmla="*/ 2147483647 w 162"/>
              <a:gd name="T3" fmla="*/ 2147483647 h 175"/>
              <a:gd name="T4" fmla="*/ 2147483647 w 162"/>
              <a:gd name="T5" fmla="*/ 2147483647 h 175"/>
              <a:gd name="T6" fmla="*/ 2147483647 w 162"/>
              <a:gd name="T7" fmla="*/ 2147483647 h 175"/>
              <a:gd name="T8" fmla="*/ 2147483647 w 162"/>
              <a:gd name="T9" fmla="*/ 2147483647 h 175"/>
              <a:gd name="T10" fmla="*/ 2147483647 w 162"/>
              <a:gd name="T11" fmla="*/ 2147483647 h 175"/>
              <a:gd name="T12" fmla="*/ 2147483647 w 162"/>
              <a:gd name="T13" fmla="*/ 2147483647 h 175"/>
              <a:gd name="T14" fmla="*/ 2147483647 w 162"/>
              <a:gd name="T15" fmla="*/ 2147483647 h 175"/>
              <a:gd name="T16" fmla="*/ 2147483647 w 162"/>
              <a:gd name="T17" fmla="*/ 0 h 175"/>
              <a:gd name="T18" fmla="*/ 2147483647 w 162"/>
              <a:gd name="T19" fmla="*/ 2147483647 h 175"/>
              <a:gd name="T20" fmla="*/ 2147483647 w 162"/>
              <a:gd name="T21" fmla="*/ 2147483647 h 175"/>
              <a:gd name="T22" fmla="*/ 2147483647 w 162"/>
              <a:gd name="T23" fmla="*/ 2147483647 h 175"/>
              <a:gd name="T24" fmla="*/ 2147483647 w 162"/>
              <a:gd name="T25" fmla="*/ 2147483647 h 175"/>
              <a:gd name="T26" fmla="*/ 2147483647 w 162"/>
              <a:gd name="T27" fmla="*/ 2147483647 h 175"/>
              <a:gd name="T28" fmla="*/ 2147483647 w 162"/>
              <a:gd name="T29" fmla="*/ 2147483647 h 175"/>
              <a:gd name="T30" fmla="*/ 2147483647 w 162"/>
              <a:gd name="T31" fmla="*/ 2147483647 h 175"/>
              <a:gd name="T32" fmla="*/ 0 w 162"/>
              <a:gd name="T33" fmla="*/ 2147483647 h 175"/>
              <a:gd name="T34" fmla="*/ 0 w 162"/>
              <a:gd name="T35" fmla="*/ 2147483647 h 175"/>
              <a:gd name="T36" fmla="*/ 2147483647 w 162"/>
              <a:gd name="T37" fmla="*/ 2147483647 h 175"/>
              <a:gd name="T38" fmla="*/ 2147483647 w 162"/>
              <a:gd name="T39" fmla="*/ 2147483647 h 175"/>
              <a:gd name="T40" fmla="*/ 2147483647 w 162"/>
              <a:gd name="T41" fmla="*/ 2147483647 h 175"/>
              <a:gd name="T42" fmla="*/ 2147483647 w 162"/>
              <a:gd name="T43" fmla="*/ 2147483647 h 175"/>
              <a:gd name="T44" fmla="*/ 2147483647 w 162"/>
              <a:gd name="T45" fmla="*/ 2147483647 h 175"/>
              <a:gd name="T46" fmla="*/ 2147483647 w 162"/>
              <a:gd name="T47" fmla="*/ 2147483647 h 175"/>
              <a:gd name="T48" fmla="*/ 2147483647 w 162"/>
              <a:gd name="T49" fmla="*/ 2147483647 h 175"/>
              <a:gd name="T50" fmla="*/ 2147483647 w 162"/>
              <a:gd name="T51" fmla="*/ 2147483647 h 175"/>
              <a:gd name="T52" fmla="*/ 2147483647 w 162"/>
              <a:gd name="T53" fmla="*/ 2147483647 h 175"/>
              <a:gd name="T54" fmla="*/ 2147483647 w 162"/>
              <a:gd name="T55" fmla="*/ 2147483647 h 175"/>
              <a:gd name="T56" fmla="*/ 2147483647 w 162"/>
              <a:gd name="T57" fmla="*/ 2147483647 h 175"/>
              <a:gd name="T58" fmla="*/ 2147483647 w 162"/>
              <a:gd name="T59" fmla="*/ 2147483647 h 175"/>
              <a:gd name="T60" fmla="*/ 2147483647 w 162"/>
              <a:gd name="T61" fmla="*/ 2147483647 h 175"/>
              <a:gd name="T62" fmla="*/ 2147483647 w 162"/>
              <a:gd name="T63" fmla="*/ 2147483647 h 175"/>
              <a:gd name="T64" fmla="*/ 2147483647 w 162"/>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2" h="175">
                <a:moveTo>
                  <a:pt x="162" y="96"/>
                </a:moveTo>
                <a:lnTo>
                  <a:pt x="162" y="87"/>
                </a:lnTo>
                <a:lnTo>
                  <a:pt x="161" y="78"/>
                </a:lnTo>
                <a:lnTo>
                  <a:pt x="160" y="69"/>
                </a:lnTo>
                <a:lnTo>
                  <a:pt x="157" y="61"/>
                </a:lnTo>
                <a:lnTo>
                  <a:pt x="155" y="52"/>
                </a:lnTo>
                <a:lnTo>
                  <a:pt x="151" y="45"/>
                </a:lnTo>
                <a:lnTo>
                  <a:pt x="148" y="38"/>
                </a:lnTo>
                <a:lnTo>
                  <a:pt x="143" y="32"/>
                </a:lnTo>
                <a:lnTo>
                  <a:pt x="137" y="25"/>
                </a:lnTo>
                <a:lnTo>
                  <a:pt x="132" y="19"/>
                </a:lnTo>
                <a:lnTo>
                  <a:pt x="126" y="14"/>
                </a:lnTo>
                <a:lnTo>
                  <a:pt x="119" y="10"/>
                </a:lnTo>
                <a:lnTo>
                  <a:pt x="111" y="6"/>
                </a:lnTo>
                <a:lnTo>
                  <a:pt x="104" y="4"/>
                </a:lnTo>
                <a:lnTo>
                  <a:pt x="95" y="1"/>
                </a:lnTo>
                <a:lnTo>
                  <a:pt x="87" y="0"/>
                </a:lnTo>
                <a:lnTo>
                  <a:pt x="79" y="0"/>
                </a:lnTo>
                <a:lnTo>
                  <a:pt x="71" y="0"/>
                </a:lnTo>
                <a:lnTo>
                  <a:pt x="63" y="1"/>
                </a:lnTo>
                <a:lnTo>
                  <a:pt x="56" y="4"/>
                </a:lnTo>
                <a:lnTo>
                  <a:pt x="48" y="7"/>
                </a:lnTo>
                <a:lnTo>
                  <a:pt x="41" y="10"/>
                </a:lnTo>
                <a:lnTo>
                  <a:pt x="35" y="15"/>
                </a:lnTo>
                <a:lnTo>
                  <a:pt x="28" y="20"/>
                </a:lnTo>
                <a:lnTo>
                  <a:pt x="22" y="25"/>
                </a:lnTo>
                <a:lnTo>
                  <a:pt x="17" y="32"/>
                </a:lnTo>
                <a:lnTo>
                  <a:pt x="13" y="39"/>
                </a:lnTo>
                <a:lnTo>
                  <a:pt x="9" y="46"/>
                </a:lnTo>
                <a:lnTo>
                  <a:pt x="6" y="54"/>
                </a:lnTo>
                <a:lnTo>
                  <a:pt x="3" y="63"/>
                </a:lnTo>
                <a:lnTo>
                  <a:pt x="1" y="71"/>
                </a:lnTo>
                <a:lnTo>
                  <a:pt x="0" y="80"/>
                </a:lnTo>
                <a:lnTo>
                  <a:pt x="0" y="89"/>
                </a:lnTo>
                <a:lnTo>
                  <a:pt x="0" y="97"/>
                </a:lnTo>
                <a:lnTo>
                  <a:pt x="1" y="106"/>
                </a:lnTo>
                <a:lnTo>
                  <a:pt x="3" y="115"/>
                </a:lnTo>
                <a:lnTo>
                  <a:pt x="6" y="123"/>
                </a:lnTo>
                <a:lnTo>
                  <a:pt x="9" y="130"/>
                </a:lnTo>
                <a:lnTo>
                  <a:pt x="14" y="137"/>
                </a:lnTo>
                <a:lnTo>
                  <a:pt x="19" y="145"/>
                </a:lnTo>
                <a:lnTo>
                  <a:pt x="23" y="151"/>
                </a:lnTo>
                <a:lnTo>
                  <a:pt x="29" y="156"/>
                </a:lnTo>
                <a:lnTo>
                  <a:pt x="36" y="161"/>
                </a:lnTo>
                <a:lnTo>
                  <a:pt x="43" y="165"/>
                </a:lnTo>
                <a:lnTo>
                  <a:pt x="50" y="169"/>
                </a:lnTo>
                <a:lnTo>
                  <a:pt x="57" y="172"/>
                </a:lnTo>
                <a:lnTo>
                  <a:pt x="65" y="174"/>
                </a:lnTo>
                <a:lnTo>
                  <a:pt x="73" y="175"/>
                </a:lnTo>
                <a:lnTo>
                  <a:pt x="81" y="175"/>
                </a:lnTo>
                <a:lnTo>
                  <a:pt x="90" y="175"/>
                </a:lnTo>
                <a:lnTo>
                  <a:pt x="98" y="174"/>
                </a:lnTo>
                <a:lnTo>
                  <a:pt x="106" y="172"/>
                </a:lnTo>
                <a:lnTo>
                  <a:pt x="113" y="169"/>
                </a:lnTo>
                <a:lnTo>
                  <a:pt x="120" y="165"/>
                </a:lnTo>
                <a:lnTo>
                  <a:pt x="127" y="160"/>
                </a:lnTo>
                <a:lnTo>
                  <a:pt x="133" y="155"/>
                </a:lnTo>
                <a:lnTo>
                  <a:pt x="139" y="150"/>
                </a:lnTo>
                <a:lnTo>
                  <a:pt x="143" y="143"/>
                </a:lnTo>
                <a:lnTo>
                  <a:pt x="148" y="137"/>
                </a:lnTo>
                <a:lnTo>
                  <a:pt x="153" y="129"/>
                </a:lnTo>
                <a:lnTo>
                  <a:pt x="156" y="122"/>
                </a:lnTo>
                <a:lnTo>
                  <a:pt x="158" y="113"/>
                </a:lnTo>
                <a:lnTo>
                  <a:pt x="161" y="105"/>
                </a:lnTo>
                <a:lnTo>
                  <a:pt x="162" y="9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0" name="Freeform 269"/>
          <p:cNvSpPr>
            <a:spLocks/>
          </p:cNvSpPr>
          <p:nvPr/>
        </p:nvSpPr>
        <p:spPr bwMode="auto">
          <a:xfrm>
            <a:off x="7488238" y="2598738"/>
            <a:ext cx="38100" cy="25400"/>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01" name="Freeform 270"/>
          <p:cNvSpPr>
            <a:spLocks/>
          </p:cNvSpPr>
          <p:nvPr/>
        </p:nvSpPr>
        <p:spPr bwMode="auto">
          <a:xfrm>
            <a:off x="7488238" y="2598738"/>
            <a:ext cx="38100" cy="25400"/>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2" name="Freeform 271"/>
          <p:cNvSpPr>
            <a:spLocks/>
          </p:cNvSpPr>
          <p:nvPr/>
        </p:nvSpPr>
        <p:spPr bwMode="auto">
          <a:xfrm>
            <a:off x="7372350" y="2586038"/>
            <a:ext cx="117475" cy="19050"/>
          </a:xfrm>
          <a:custGeom>
            <a:avLst/>
            <a:gdLst>
              <a:gd name="T0" fmla="*/ 0 w 148"/>
              <a:gd name="T1" fmla="*/ 2147483647 h 26"/>
              <a:gd name="T2" fmla="*/ 2147483647 w 148"/>
              <a:gd name="T3" fmla="*/ 2147483647 h 26"/>
              <a:gd name="T4" fmla="*/ 2147483647 w 148"/>
              <a:gd name="T5" fmla="*/ 2147483647 h 26"/>
              <a:gd name="T6" fmla="*/ 2147483647 w 148"/>
              <a:gd name="T7" fmla="*/ 0 h 26"/>
              <a:gd name="T8" fmla="*/ 0 w 148"/>
              <a:gd name="T9" fmla="*/ 2147483647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6">
                <a:moveTo>
                  <a:pt x="0" y="12"/>
                </a:moveTo>
                <a:lnTo>
                  <a:pt x="147" y="26"/>
                </a:lnTo>
                <a:lnTo>
                  <a:pt x="148" y="14"/>
                </a:lnTo>
                <a:lnTo>
                  <a:pt x="1"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03" name="Rectangle 272"/>
          <p:cNvSpPr>
            <a:spLocks noChangeArrowheads="1"/>
          </p:cNvSpPr>
          <p:nvPr/>
        </p:nvSpPr>
        <p:spPr bwMode="auto">
          <a:xfrm>
            <a:off x="7400925" y="3228975"/>
            <a:ext cx="476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Accounting</a:t>
            </a:r>
            <a:endParaRPr kumimoji="1" lang="en-US" sz="3200">
              <a:solidFill>
                <a:schemeClr val="tx2"/>
              </a:solidFill>
            </a:endParaRPr>
          </a:p>
        </p:txBody>
      </p:sp>
      <p:sp>
        <p:nvSpPr>
          <p:cNvPr id="83204" name="Rectangle 273"/>
          <p:cNvSpPr>
            <a:spLocks noChangeArrowheads="1"/>
          </p:cNvSpPr>
          <p:nvPr/>
        </p:nvSpPr>
        <p:spPr bwMode="auto">
          <a:xfrm>
            <a:off x="2263775" y="2595563"/>
            <a:ext cx="349250" cy="2571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5" name="Line 274"/>
          <p:cNvSpPr>
            <a:spLocks noChangeShapeType="1"/>
          </p:cNvSpPr>
          <p:nvPr/>
        </p:nvSpPr>
        <p:spPr bwMode="auto">
          <a:xfrm flipH="1">
            <a:off x="2427288" y="2779713"/>
            <a:ext cx="20637" cy="3857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206" name="Freeform 275"/>
          <p:cNvSpPr>
            <a:spLocks/>
          </p:cNvSpPr>
          <p:nvPr/>
        </p:nvSpPr>
        <p:spPr bwMode="auto">
          <a:xfrm>
            <a:off x="2330450" y="2543175"/>
            <a:ext cx="234950" cy="258763"/>
          </a:xfrm>
          <a:custGeom>
            <a:avLst/>
            <a:gdLst>
              <a:gd name="T0" fmla="*/ 0 w 296"/>
              <a:gd name="T1" fmla="*/ 2147483647 h 326"/>
              <a:gd name="T2" fmla="*/ 0 w 296"/>
              <a:gd name="T3" fmla="*/ 0 h 326"/>
              <a:gd name="T4" fmla="*/ 2147483647 w 296"/>
              <a:gd name="T5" fmla="*/ 0 h 326"/>
              <a:gd name="T6" fmla="*/ 2147483647 w 296"/>
              <a:gd name="T7" fmla="*/ 2147483647 h 326"/>
              <a:gd name="T8" fmla="*/ 2147483647 w 296"/>
              <a:gd name="T9" fmla="*/ 2147483647 h 326"/>
              <a:gd name="T10" fmla="*/ 2147483647 w 296"/>
              <a:gd name="T11" fmla="*/ 2147483647 h 326"/>
              <a:gd name="T12" fmla="*/ 2147483647 w 296"/>
              <a:gd name="T13" fmla="*/ 2147483647 h 326"/>
              <a:gd name="T14" fmla="*/ 2147483647 w 296"/>
              <a:gd name="T15" fmla="*/ 2147483647 h 326"/>
              <a:gd name="T16" fmla="*/ 2147483647 w 296"/>
              <a:gd name="T17" fmla="*/ 2147483647 h 326"/>
              <a:gd name="T18" fmla="*/ 2147483647 w 296"/>
              <a:gd name="T19" fmla="*/ 2147483647 h 326"/>
              <a:gd name="T20" fmla="*/ 2147483647 w 296"/>
              <a:gd name="T21" fmla="*/ 2147483647 h 326"/>
              <a:gd name="T22" fmla="*/ 2147483647 w 296"/>
              <a:gd name="T23" fmla="*/ 2147483647 h 326"/>
              <a:gd name="T24" fmla="*/ 2147483647 w 296"/>
              <a:gd name="T25" fmla="*/ 2147483647 h 326"/>
              <a:gd name="T26" fmla="*/ 2147483647 w 296"/>
              <a:gd name="T27" fmla="*/ 2147483647 h 326"/>
              <a:gd name="T28" fmla="*/ 2147483647 w 296"/>
              <a:gd name="T29" fmla="*/ 2147483647 h 326"/>
              <a:gd name="T30" fmla="*/ 2147483647 w 296"/>
              <a:gd name="T31" fmla="*/ 2147483647 h 326"/>
              <a:gd name="T32" fmla="*/ 2147483647 w 296"/>
              <a:gd name="T33" fmla="*/ 2147483647 h 326"/>
              <a:gd name="T34" fmla="*/ 2147483647 w 296"/>
              <a:gd name="T35" fmla="*/ 2147483647 h 326"/>
              <a:gd name="T36" fmla="*/ 2147483647 w 296"/>
              <a:gd name="T37" fmla="*/ 2147483647 h 326"/>
              <a:gd name="T38" fmla="*/ 2147483647 w 296"/>
              <a:gd name="T39" fmla="*/ 2147483647 h 326"/>
              <a:gd name="T40" fmla="*/ 2147483647 w 296"/>
              <a:gd name="T41" fmla="*/ 2147483647 h 326"/>
              <a:gd name="T42" fmla="*/ 2147483647 w 296"/>
              <a:gd name="T43" fmla="*/ 2147483647 h 326"/>
              <a:gd name="T44" fmla="*/ 2147483647 w 296"/>
              <a:gd name="T45" fmla="*/ 2147483647 h 326"/>
              <a:gd name="T46" fmla="*/ 2147483647 w 296"/>
              <a:gd name="T47" fmla="*/ 2147483647 h 326"/>
              <a:gd name="T48" fmla="*/ 2147483647 w 296"/>
              <a:gd name="T49" fmla="*/ 2147483647 h 326"/>
              <a:gd name="T50" fmla="*/ 2147483647 w 296"/>
              <a:gd name="T51" fmla="*/ 2147483647 h 326"/>
              <a:gd name="T52" fmla="*/ 2147483647 w 296"/>
              <a:gd name="T53" fmla="*/ 2147483647 h 326"/>
              <a:gd name="T54" fmla="*/ 2147483647 w 296"/>
              <a:gd name="T55" fmla="*/ 2147483647 h 326"/>
              <a:gd name="T56" fmla="*/ 2147483647 w 296"/>
              <a:gd name="T57" fmla="*/ 2147483647 h 326"/>
              <a:gd name="T58" fmla="*/ 2147483647 w 296"/>
              <a:gd name="T59" fmla="*/ 2147483647 h 326"/>
              <a:gd name="T60" fmla="*/ 2147483647 w 296"/>
              <a:gd name="T61" fmla="*/ 2147483647 h 326"/>
              <a:gd name="T62" fmla="*/ 2147483647 w 296"/>
              <a:gd name="T63" fmla="*/ 2147483647 h 326"/>
              <a:gd name="T64" fmla="*/ 2147483647 w 296"/>
              <a:gd name="T65" fmla="*/ 2147483647 h 326"/>
              <a:gd name="T66" fmla="*/ 2147483647 w 296"/>
              <a:gd name="T67" fmla="*/ 2147483647 h 326"/>
              <a:gd name="T68" fmla="*/ 2147483647 w 296"/>
              <a:gd name="T69" fmla="*/ 2147483647 h 326"/>
              <a:gd name="T70" fmla="*/ 0 w 296"/>
              <a:gd name="T71" fmla="*/ 2147483647 h 326"/>
              <a:gd name="T72" fmla="*/ 0 w 296"/>
              <a:gd name="T73" fmla="*/ 2147483647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6" h="326">
                <a:moveTo>
                  <a:pt x="0" y="299"/>
                </a:moveTo>
                <a:lnTo>
                  <a:pt x="0" y="0"/>
                </a:lnTo>
                <a:lnTo>
                  <a:pt x="296" y="0"/>
                </a:lnTo>
                <a:lnTo>
                  <a:pt x="296" y="299"/>
                </a:lnTo>
                <a:lnTo>
                  <a:pt x="288" y="293"/>
                </a:lnTo>
                <a:lnTo>
                  <a:pt x="278" y="287"/>
                </a:lnTo>
                <a:lnTo>
                  <a:pt x="270" y="282"/>
                </a:lnTo>
                <a:lnTo>
                  <a:pt x="261" y="278"/>
                </a:lnTo>
                <a:lnTo>
                  <a:pt x="250" y="276"/>
                </a:lnTo>
                <a:lnTo>
                  <a:pt x="241" y="273"/>
                </a:lnTo>
                <a:lnTo>
                  <a:pt x="232" y="272"/>
                </a:lnTo>
                <a:lnTo>
                  <a:pt x="222" y="272"/>
                </a:lnTo>
                <a:lnTo>
                  <a:pt x="212" y="272"/>
                </a:lnTo>
                <a:lnTo>
                  <a:pt x="203" y="273"/>
                </a:lnTo>
                <a:lnTo>
                  <a:pt x="193" y="276"/>
                </a:lnTo>
                <a:lnTo>
                  <a:pt x="183" y="278"/>
                </a:lnTo>
                <a:lnTo>
                  <a:pt x="174" y="282"/>
                </a:lnTo>
                <a:lnTo>
                  <a:pt x="165" y="287"/>
                </a:lnTo>
                <a:lnTo>
                  <a:pt x="156" y="293"/>
                </a:lnTo>
                <a:lnTo>
                  <a:pt x="148" y="299"/>
                </a:lnTo>
                <a:lnTo>
                  <a:pt x="140" y="305"/>
                </a:lnTo>
                <a:lnTo>
                  <a:pt x="130" y="311"/>
                </a:lnTo>
                <a:lnTo>
                  <a:pt x="122" y="316"/>
                </a:lnTo>
                <a:lnTo>
                  <a:pt x="113" y="320"/>
                </a:lnTo>
                <a:lnTo>
                  <a:pt x="102" y="322"/>
                </a:lnTo>
                <a:lnTo>
                  <a:pt x="93" y="325"/>
                </a:lnTo>
                <a:lnTo>
                  <a:pt x="84" y="326"/>
                </a:lnTo>
                <a:lnTo>
                  <a:pt x="74" y="326"/>
                </a:lnTo>
                <a:lnTo>
                  <a:pt x="64" y="326"/>
                </a:lnTo>
                <a:lnTo>
                  <a:pt x="55" y="325"/>
                </a:lnTo>
                <a:lnTo>
                  <a:pt x="45" y="322"/>
                </a:lnTo>
                <a:lnTo>
                  <a:pt x="35" y="320"/>
                </a:lnTo>
                <a:lnTo>
                  <a:pt x="25" y="316"/>
                </a:lnTo>
                <a:lnTo>
                  <a:pt x="17" y="311"/>
                </a:lnTo>
                <a:lnTo>
                  <a:pt x="8" y="305"/>
                </a:lnTo>
                <a:lnTo>
                  <a:pt x="0" y="2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07" name="Freeform 276"/>
          <p:cNvSpPr>
            <a:spLocks/>
          </p:cNvSpPr>
          <p:nvPr/>
        </p:nvSpPr>
        <p:spPr bwMode="auto">
          <a:xfrm>
            <a:off x="2330450" y="2543175"/>
            <a:ext cx="234950" cy="258763"/>
          </a:xfrm>
          <a:custGeom>
            <a:avLst/>
            <a:gdLst>
              <a:gd name="T0" fmla="*/ 0 w 296"/>
              <a:gd name="T1" fmla="*/ 2147483647 h 326"/>
              <a:gd name="T2" fmla="*/ 0 w 296"/>
              <a:gd name="T3" fmla="*/ 0 h 326"/>
              <a:gd name="T4" fmla="*/ 2147483647 w 296"/>
              <a:gd name="T5" fmla="*/ 0 h 326"/>
              <a:gd name="T6" fmla="*/ 2147483647 w 296"/>
              <a:gd name="T7" fmla="*/ 2147483647 h 326"/>
              <a:gd name="T8" fmla="*/ 2147483647 w 296"/>
              <a:gd name="T9" fmla="*/ 2147483647 h 326"/>
              <a:gd name="T10" fmla="*/ 2147483647 w 296"/>
              <a:gd name="T11" fmla="*/ 2147483647 h 326"/>
              <a:gd name="T12" fmla="*/ 2147483647 w 296"/>
              <a:gd name="T13" fmla="*/ 2147483647 h 326"/>
              <a:gd name="T14" fmla="*/ 2147483647 w 296"/>
              <a:gd name="T15" fmla="*/ 2147483647 h 326"/>
              <a:gd name="T16" fmla="*/ 2147483647 w 296"/>
              <a:gd name="T17" fmla="*/ 2147483647 h 326"/>
              <a:gd name="T18" fmla="*/ 2147483647 w 296"/>
              <a:gd name="T19" fmla="*/ 2147483647 h 326"/>
              <a:gd name="T20" fmla="*/ 2147483647 w 296"/>
              <a:gd name="T21" fmla="*/ 2147483647 h 326"/>
              <a:gd name="T22" fmla="*/ 2147483647 w 296"/>
              <a:gd name="T23" fmla="*/ 2147483647 h 326"/>
              <a:gd name="T24" fmla="*/ 2147483647 w 296"/>
              <a:gd name="T25" fmla="*/ 2147483647 h 326"/>
              <a:gd name="T26" fmla="*/ 2147483647 w 296"/>
              <a:gd name="T27" fmla="*/ 2147483647 h 326"/>
              <a:gd name="T28" fmla="*/ 2147483647 w 296"/>
              <a:gd name="T29" fmla="*/ 2147483647 h 326"/>
              <a:gd name="T30" fmla="*/ 2147483647 w 296"/>
              <a:gd name="T31" fmla="*/ 2147483647 h 326"/>
              <a:gd name="T32" fmla="*/ 2147483647 w 296"/>
              <a:gd name="T33" fmla="*/ 2147483647 h 326"/>
              <a:gd name="T34" fmla="*/ 2147483647 w 296"/>
              <a:gd name="T35" fmla="*/ 2147483647 h 326"/>
              <a:gd name="T36" fmla="*/ 2147483647 w 296"/>
              <a:gd name="T37" fmla="*/ 2147483647 h 326"/>
              <a:gd name="T38" fmla="*/ 2147483647 w 296"/>
              <a:gd name="T39" fmla="*/ 2147483647 h 326"/>
              <a:gd name="T40" fmla="*/ 2147483647 w 296"/>
              <a:gd name="T41" fmla="*/ 2147483647 h 326"/>
              <a:gd name="T42" fmla="*/ 2147483647 w 296"/>
              <a:gd name="T43" fmla="*/ 2147483647 h 326"/>
              <a:gd name="T44" fmla="*/ 2147483647 w 296"/>
              <a:gd name="T45" fmla="*/ 2147483647 h 326"/>
              <a:gd name="T46" fmla="*/ 2147483647 w 296"/>
              <a:gd name="T47" fmla="*/ 2147483647 h 326"/>
              <a:gd name="T48" fmla="*/ 2147483647 w 296"/>
              <a:gd name="T49" fmla="*/ 2147483647 h 326"/>
              <a:gd name="T50" fmla="*/ 2147483647 w 296"/>
              <a:gd name="T51" fmla="*/ 2147483647 h 326"/>
              <a:gd name="T52" fmla="*/ 2147483647 w 296"/>
              <a:gd name="T53" fmla="*/ 2147483647 h 326"/>
              <a:gd name="T54" fmla="*/ 2147483647 w 296"/>
              <a:gd name="T55" fmla="*/ 2147483647 h 326"/>
              <a:gd name="T56" fmla="*/ 2147483647 w 296"/>
              <a:gd name="T57" fmla="*/ 2147483647 h 326"/>
              <a:gd name="T58" fmla="*/ 2147483647 w 296"/>
              <a:gd name="T59" fmla="*/ 2147483647 h 326"/>
              <a:gd name="T60" fmla="*/ 2147483647 w 296"/>
              <a:gd name="T61" fmla="*/ 2147483647 h 326"/>
              <a:gd name="T62" fmla="*/ 2147483647 w 296"/>
              <a:gd name="T63" fmla="*/ 2147483647 h 326"/>
              <a:gd name="T64" fmla="*/ 2147483647 w 296"/>
              <a:gd name="T65" fmla="*/ 2147483647 h 326"/>
              <a:gd name="T66" fmla="*/ 2147483647 w 296"/>
              <a:gd name="T67" fmla="*/ 2147483647 h 326"/>
              <a:gd name="T68" fmla="*/ 2147483647 w 296"/>
              <a:gd name="T69" fmla="*/ 2147483647 h 326"/>
              <a:gd name="T70" fmla="*/ 0 w 296"/>
              <a:gd name="T71" fmla="*/ 2147483647 h 326"/>
              <a:gd name="T72" fmla="*/ 0 w 296"/>
              <a:gd name="T73" fmla="*/ 2147483647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6" h="326">
                <a:moveTo>
                  <a:pt x="0" y="299"/>
                </a:moveTo>
                <a:lnTo>
                  <a:pt x="0" y="0"/>
                </a:lnTo>
                <a:lnTo>
                  <a:pt x="296" y="0"/>
                </a:lnTo>
                <a:lnTo>
                  <a:pt x="296" y="299"/>
                </a:lnTo>
                <a:lnTo>
                  <a:pt x="288" y="293"/>
                </a:lnTo>
                <a:lnTo>
                  <a:pt x="278" y="287"/>
                </a:lnTo>
                <a:lnTo>
                  <a:pt x="270" y="282"/>
                </a:lnTo>
                <a:lnTo>
                  <a:pt x="261" y="278"/>
                </a:lnTo>
                <a:lnTo>
                  <a:pt x="250" y="276"/>
                </a:lnTo>
                <a:lnTo>
                  <a:pt x="241" y="273"/>
                </a:lnTo>
                <a:lnTo>
                  <a:pt x="232" y="272"/>
                </a:lnTo>
                <a:lnTo>
                  <a:pt x="222" y="272"/>
                </a:lnTo>
                <a:lnTo>
                  <a:pt x="212" y="272"/>
                </a:lnTo>
                <a:lnTo>
                  <a:pt x="203" y="273"/>
                </a:lnTo>
                <a:lnTo>
                  <a:pt x="193" y="276"/>
                </a:lnTo>
                <a:lnTo>
                  <a:pt x="183" y="278"/>
                </a:lnTo>
                <a:lnTo>
                  <a:pt x="174" y="282"/>
                </a:lnTo>
                <a:lnTo>
                  <a:pt x="165" y="287"/>
                </a:lnTo>
                <a:lnTo>
                  <a:pt x="156" y="293"/>
                </a:lnTo>
                <a:lnTo>
                  <a:pt x="148" y="299"/>
                </a:lnTo>
                <a:lnTo>
                  <a:pt x="140" y="305"/>
                </a:lnTo>
                <a:lnTo>
                  <a:pt x="130" y="311"/>
                </a:lnTo>
                <a:lnTo>
                  <a:pt x="122" y="316"/>
                </a:lnTo>
                <a:lnTo>
                  <a:pt x="113" y="320"/>
                </a:lnTo>
                <a:lnTo>
                  <a:pt x="102" y="322"/>
                </a:lnTo>
                <a:lnTo>
                  <a:pt x="93" y="325"/>
                </a:lnTo>
                <a:lnTo>
                  <a:pt x="84" y="326"/>
                </a:lnTo>
                <a:lnTo>
                  <a:pt x="74" y="326"/>
                </a:lnTo>
                <a:lnTo>
                  <a:pt x="64" y="326"/>
                </a:lnTo>
                <a:lnTo>
                  <a:pt x="55" y="325"/>
                </a:lnTo>
                <a:lnTo>
                  <a:pt x="45" y="322"/>
                </a:lnTo>
                <a:lnTo>
                  <a:pt x="35" y="320"/>
                </a:lnTo>
                <a:lnTo>
                  <a:pt x="25" y="316"/>
                </a:lnTo>
                <a:lnTo>
                  <a:pt x="17" y="311"/>
                </a:lnTo>
                <a:lnTo>
                  <a:pt x="8" y="305"/>
                </a:lnTo>
                <a:lnTo>
                  <a:pt x="0" y="299"/>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8" name="Rectangle 277"/>
          <p:cNvSpPr>
            <a:spLocks noChangeArrowheads="1"/>
          </p:cNvSpPr>
          <p:nvPr/>
        </p:nvSpPr>
        <p:spPr bwMode="auto">
          <a:xfrm>
            <a:off x="1752600" y="2978150"/>
            <a:ext cx="6858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expense reports &amp; misc. invoices in AP box</a:t>
            </a:r>
            <a:endParaRPr kumimoji="1" lang="en-US" sz="3200">
              <a:solidFill>
                <a:schemeClr val="tx2"/>
              </a:solidFill>
            </a:endParaRPr>
          </a:p>
        </p:txBody>
      </p:sp>
      <p:sp>
        <p:nvSpPr>
          <p:cNvPr id="83209" name="Freeform 278"/>
          <p:cNvSpPr>
            <a:spLocks/>
          </p:cNvSpPr>
          <p:nvPr/>
        </p:nvSpPr>
        <p:spPr bwMode="auto">
          <a:xfrm>
            <a:off x="779463" y="1374775"/>
            <a:ext cx="93662" cy="206375"/>
          </a:xfrm>
          <a:custGeom>
            <a:avLst/>
            <a:gdLst>
              <a:gd name="T0" fmla="*/ 2147483647 w 117"/>
              <a:gd name="T1" fmla="*/ 2147483647 h 260"/>
              <a:gd name="T2" fmla="*/ 2147483647 w 117"/>
              <a:gd name="T3" fmla="*/ 2147483647 h 260"/>
              <a:gd name="T4" fmla="*/ 2147483647 w 117"/>
              <a:gd name="T5" fmla="*/ 2147483647 h 260"/>
              <a:gd name="T6" fmla="*/ 2147483647 w 117"/>
              <a:gd name="T7" fmla="*/ 2147483647 h 260"/>
              <a:gd name="T8" fmla="*/ 2147483647 w 117"/>
              <a:gd name="T9" fmla="*/ 2147483647 h 260"/>
              <a:gd name="T10" fmla="*/ 2147483647 w 117"/>
              <a:gd name="T11" fmla="*/ 2147483647 h 260"/>
              <a:gd name="T12" fmla="*/ 2147483647 w 117"/>
              <a:gd name="T13" fmla="*/ 2147483647 h 260"/>
              <a:gd name="T14" fmla="*/ 2147483647 w 117"/>
              <a:gd name="T15" fmla="*/ 2147483647 h 260"/>
              <a:gd name="T16" fmla="*/ 2147483647 w 117"/>
              <a:gd name="T17" fmla="*/ 0 h 260"/>
              <a:gd name="T18" fmla="*/ 2147483647 w 117"/>
              <a:gd name="T19" fmla="*/ 0 h 260"/>
              <a:gd name="T20" fmla="*/ 2147483647 w 117"/>
              <a:gd name="T21" fmla="*/ 2147483647 h 260"/>
              <a:gd name="T22" fmla="*/ 2147483647 w 117"/>
              <a:gd name="T23" fmla="*/ 2147483647 h 260"/>
              <a:gd name="T24" fmla="*/ 2147483647 w 117"/>
              <a:gd name="T25" fmla="*/ 2147483647 h 260"/>
              <a:gd name="T26" fmla="*/ 2147483647 w 117"/>
              <a:gd name="T27" fmla="*/ 2147483647 h 260"/>
              <a:gd name="T28" fmla="*/ 2147483647 w 117"/>
              <a:gd name="T29" fmla="*/ 2147483647 h 260"/>
              <a:gd name="T30" fmla="*/ 2147483647 w 117"/>
              <a:gd name="T31" fmla="*/ 2147483647 h 260"/>
              <a:gd name="T32" fmla="*/ 2147483647 w 117"/>
              <a:gd name="T33" fmla="*/ 2147483647 h 260"/>
              <a:gd name="T34" fmla="*/ 2147483647 w 117"/>
              <a:gd name="T35" fmla="*/ 2147483647 h 260"/>
              <a:gd name="T36" fmla="*/ 2147483647 w 117"/>
              <a:gd name="T37" fmla="*/ 2147483647 h 260"/>
              <a:gd name="T38" fmla="*/ 2147483647 w 117"/>
              <a:gd name="T39" fmla="*/ 2147483647 h 260"/>
              <a:gd name="T40" fmla="*/ 2147483647 w 117"/>
              <a:gd name="T41" fmla="*/ 2147483647 h 260"/>
              <a:gd name="T42" fmla="*/ 2147483647 w 117"/>
              <a:gd name="T43" fmla="*/ 2147483647 h 260"/>
              <a:gd name="T44" fmla="*/ 2147483647 w 117"/>
              <a:gd name="T45" fmla="*/ 2147483647 h 260"/>
              <a:gd name="T46" fmla="*/ 2147483647 w 117"/>
              <a:gd name="T47" fmla="*/ 2147483647 h 260"/>
              <a:gd name="T48" fmla="*/ 2147483647 w 117"/>
              <a:gd name="T49" fmla="*/ 2147483647 h 260"/>
              <a:gd name="T50" fmla="*/ 2147483647 w 117"/>
              <a:gd name="T51" fmla="*/ 2147483647 h 260"/>
              <a:gd name="T52" fmla="*/ 2147483647 w 117"/>
              <a:gd name="T53" fmla="*/ 2147483647 h 260"/>
              <a:gd name="T54" fmla="*/ 2147483647 w 117"/>
              <a:gd name="T55" fmla="*/ 2147483647 h 260"/>
              <a:gd name="T56" fmla="*/ 2147483647 w 117"/>
              <a:gd name="T57" fmla="*/ 2147483647 h 260"/>
              <a:gd name="T58" fmla="*/ 2147483647 w 117"/>
              <a:gd name="T59" fmla="*/ 2147483647 h 260"/>
              <a:gd name="T60" fmla="*/ 2147483647 w 117"/>
              <a:gd name="T61" fmla="*/ 2147483647 h 260"/>
              <a:gd name="T62" fmla="*/ 2147483647 w 117"/>
              <a:gd name="T63" fmla="*/ 2147483647 h 260"/>
              <a:gd name="T64" fmla="*/ 2147483647 w 117"/>
              <a:gd name="T65" fmla="*/ 2147483647 h 260"/>
              <a:gd name="T66" fmla="*/ 2147483647 w 117"/>
              <a:gd name="T67" fmla="*/ 2147483647 h 260"/>
              <a:gd name="T68" fmla="*/ 2147483647 w 117"/>
              <a:gd name="T69" fmla="*/ 2147483647 h 260"/>
              <a:gd name="T70" fmla="*/ 2147483647 w 117"/>
              <a:gd name="T71" fmla="*/ 2147483647 h 260"/>
              <a:gd name="T72" fmla="*/ 0 w 117"/>
              <a:gd name="T73" fmla="*/ 2147483647 h 2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7" h="260">
                <a:moveTo>
                  <a:pt x="0" y="130"/>
                </a:moveTo>
                <a:lnTo>
                  <a:pt x="1" y="117"/>
                </a:lnTo>
                <a:lnTo>
                  <a:pt x="1" y="104"/>
                </a:lnTo>
                <a:lnTo>
                  <a:pt x="3" y="91"/>
                </a:lnTo>
                <a:lnTo>
                  <a:pt x="4" y="80"/>
                </a:lnTo>
                <a:lnTo>
                  <a:pt x="7" y="68"/>
                </a:lnTo>
                <a:lnTo>
                  <a:pt x="10" y="57"/>
                </a:lnTo>
                <a:lnTo>
                  <a:pt x="14" y="48"/>
                </a:lnTo>
                <a:lnTo>
                  <a:pt x="17" y="37"/>
                </a:lnTo>
                <a:lnTo>
                  <a:pt x="22" y="30"/>
                </a:lnTo>
                <a:lnTo>
                  <a:pt x="26" y="22"/>
                </a:lnTo>
                <a:lnTo>
                  <a:pt x="31" y="16"/>
                </a:lnTo>
                <a:lnTo>
                  <a:pt x="36" y="10"/>
                </a:lnTo>
                <a:lnTo>
                  <a:pt x="42" y="5"/>
                </a:lnTo>
                <a:lnTo>
                  <a:pt x="47" y="3"/>
                </a:lnTo>
                <a:lnTo>
                  <a:pt x="50" y="1"/>
                </a:lnTo>
                <a:lnTo>
                  <a:pt x="53" y="0"/>
                </a:lnTo>
                <a:lnTo>
                  <a:pt x="56" y="0"/>
                </a:lnTo>
                <a:lnTo>
                  <a:pt x="59" y="0"/>
                </a:lnTo>
                <a:lnTo>
                  <a:pt x="61" y="0"/>
                </a:lnTo>
                <a:lnTo>
                  <a:pt x="65" y="0"/>
                </a:lnTo>
                <a:lnTo>
                  <a:pt x="67" y="1"/>
                </a:lnTo>
                <a:lnTo>
                  <a:pt x="71" y="3"/>
                </a:lnTo>
                <a:lnTo>
                  <a:pt x="77" y="5"/>
                </a:lnTo>
                <a:lnTo>
                  <a:pt x="81" y="10"/>
                </a:lnTo>
                <a:lnTo>
                  <a:pt x="87" y="16"/>
                </a:lnTo>
                <a:lnTo>
                  <a:pt x="92" y="22"/>
                </a:lnTo>
                <a:lnTo>
                  <a:pt x="96" y="30"/>
                </a:lnTo>
                <a:lnTo>
                  <a:pt x="100" y="37"/>
                </a:lnTo>
                <a:lnTo>
                  <a:pt x="103" y="48"/>
                </a:lnTo>
                <a:lnTo>
                  <a:pt x="107" y="57"/>
                </a:lnTo>
                <a:lnTo>
                  <a:pt x="110" y="68"/>
                </a:lnTo>
                <a:lnTo>
                  <a:pt x="113" y="80"/>
                </a:lnTo>
                <a:lnTo>
                  <a:pt x="115" y="91"/>
                </a:lnTo>
                <a:lnTo>
                  <a:pt x="116" y="104"/>
                </a:lnTo>
                <a:lnTo>
                  <a:pt x="117" y="117"/>
                </a:lnTo>
                <a:lnTo>
                  <a:pt x="117" y="130"/>
                </a:lnTo>
                <a:lnTo>
                  <a:pt x="117" y="144"/>
                </a:lnTo>
                <a:lnTo>
                  <a:pt x="116" y="157"/>
                </a:lnTo>
                <a:lnTo>
                  <a:pt x="115" y="168"/>
                </a:lnTo>
                <a:lnTo>
                  <a:pt x="113" y="181"/>
                </a:lnTo>
                <a:lnTo>
                  <a:pt x="110" y="193"/>
                </a:lnTo>
                <a:lnTo>
                  <a:pt x="107" y="203"/>
                </a:lnTo>
                <a:lnTo>
                  <a:pt x="103" y="213"/>
                </a:lnTo>
                <a:lnTo>
                  <a:pt x="100" y="222"/>
                </a:lnTo>
                <a:lnTo>
                  <a:pt x="96" y="230"/>
                </a:lnTo>
                <a:lnTo>
                  <a:pt x="92" y="237"/>
                </a:lnTo>
                <a:lnTo>
                  <a:pt x="87" y="244"/>
                </a:lnTo>
                <a:lnTo>
                  <a:pt x="81" y="250"/>
                </a:lnTo>
                <a:lnTo>
                  <a:pt x="77" y="254"/>
                </a:lnTo>
                <a:lnTo>
                  <a:pt x="71" y="258"/>
                </a:lnTo>
                <a:lnTo>
                  <a:pt x="67" y="258"/>
                </a:lnTo>
                <a:lnTo>
                  <a:pt x="65" y="259"/>
                </a:lnTo>
                <a:lnTo>
                  <a:pt x="61" y="260"/>
                </a:lnTo>
                <a:lnTo>
                  <a:pt x="59" y="260"/>
                </a:lnTo>
                <a:lnTo>
                  <a:pt x="56" y="260"/>
                </a:lnTo>
                <a:lnTo>
                  <a:pt x="53" y="259"/>
                </a:lnTo>
                <a:lnTo>
                  <a:pt x="50" y="258"/>
                </a:lnTo>
                <a:lnTo>
                  <a:pt x="47" y="258"/>
                </a:lnTo>
                <a:lnTo>
                  <a:pt x="42" y="254"/>
                </a:lnTo>
                <a:lnTo>
                  <a:pt x="36" y="250"/>
                </a:lnTo>
                <a:lnTo>
                  <a:pt x="31" y="244"/>
                </a:lnTo>
                <a:lnTo>
                  <a:pt x="26" y="237"/>
                </a:lnTo>
                <a:lnTo>
                  <a:pt x="22" y="230"/>
                </a:lnTo>
                <a:lnTo>
                  <a:pt x="17" y="222"/>
                </a:lnTo>
                <a:lnTo>
                  <a:pt x="14" y="213"/>
                </a:lnTo>
                <a:lnTo>
                  <a:pt x="10" y="203"/>
                </a:lnTo>
                <a:lnTo>
                  <a:pt x="7" y="193"/>
                </a:lnTo>
                <a:lnTo>
                  <a:pt x="4" y="181"/>
                </a:lnTo>
                <a:lnTo>
                  <a:pt x="3" y="168"/>
                </a:lnTo>
                <a:lnTo>
                  <a:pt x="1" y="157"/>
                </a:lnTo>
                <a:lnTo>
                  <a:pt x="1" y="144"/>
                </a:lnTo>
                <a:lnTo>
                  <a:pt x="0"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36215" name="Rectangle 279"/>
          <p:cNvSpPr>
            <a:spLocks noGrp="1" noChangeArrowheads="1"/>
          </p:cNvSpPr>
          <p:nvPr>
            <p:ph type="title"/>
          </p:nvPr>
        </p:nvSpPr>
        <p:spPr/>
        <p:txBody>
          <a:bodyPr/>
          <a:lstStyle/>
          <a:p>
            <a:pPr eaLnBrk="1" hangingPunct="1">
              <a:defRPr/>
            </a:pPr>
            <a:r>
              <a:rPr lang="en-US"/>
              <a:t> Value Stream Map - Accounts Payable</a:t>
            </a:r>
          </a:p>
        </p:txBody>
      </p:sp>
    </p:spTree>
    <p:extLst>
      <p:ext uri="{BB962C8B-B14F-4D97-AF65-F5344CB8AC3E}">
        <p14:creationId xmlns:p14="http://schemas.microsoft.com/office/powerpoint/2010/main" val="2468278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6" name="Rectangle 2"/>
          <p:cNvSpPr>
            <a:spLocks noGrp="1" noChangeArrowheads="1"/>
          </p:cNvSpPr>
          <p:nvPr>
            <p:ph type="title"/>
          </p:nvPr>
        </p:nvSpPr>
        <p:spPr/>
        <p:txBody>
          <a:bodyPr/>
          <a:lstStyle/>
          <a:p>
            <a:pPr eaLnBrk="1" hangingPunct="1">
              <a:defRPr/>
            </a:pPr>
            <a:r>
              <a:rPr lang="en-US" dirty="0"/>
              <a:t>Introduction to Lean Management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2" name="Rectangle 4"/>
          <p:cNvSpPr>
            <a:spLocks noGrp="1" noChangeArrowheads="1"/>
          </p:cNvSpPr>
          <p:nvPr>
            <p:ph type="title"/>
          </p:nvPr>
        </p:nvSpPr>
        <p:spPr/>
        <p:txBody>
          <a:bodyPr/>
          <a:lstStyle/>
          <a:p>
            <a:pPr eaLnBrk="1" hangingPunct="1">
              <a:defRPr/>
            </a:pPr>
            <a:r>
              <a:rPr lang="en-US"/>
              <a:t>How Does Production Occur?</a:t>
            </a:r>
          </a:p>
        </p:txBody>
      </p:sp>
      <p:pic>
        <p:nvPicPr>
          <p:cNvPr id="2765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838200"/>
            <a:ext cx="12461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10"/>
          <p:cNvSpPr txBox="1">
            <a:spLocks noChangeArrowheads="1"/>
          </p:cNvSpPr>
          <p:nvPr/>
        </p:nvSpPr>
        <p:spPr bwMode="auto">
          <a:xfrm>
            <a:off x="152400" y="1219200"/>
            <a:ext cx="5942013"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a:latin typeface="Arial" pitchFamily="34" charset="0"/>
              </a:rPr>
              <a:t>Process</a:t>
            </a:r>
            <a:r>
              <a:rPr lang="en-US" sz="2100">
                <a:latin typeface="Arial" pitchFamily="34" charset="0"/>
              </a:rPr>
              <a:t>: transforms material into product</a:t>
            </a:r>
          </a:p>
          <a:p>
            <a:pPr eaLnBrk="1" hangingPunct="1"/>
            <a:endParaRPr lang="en-US" sz="2100">
              <a:latin typeface="Arial" pitchFamily="34" charset="0"/>
            </a:endParaRPr>
          </a:p>
          <a:p>
            <a:pPr eaLnBrk="1" hangingPunct="1"/>
            <a:r>
              <a:rPr lang="en-US" sz="2100" b="1">
                <a:latin typeface="Arial" pitchFamily="34" charset="0"/>
              </a:rPr>
              <a:t>Operations</a:t>
            </a:r>
            <a:r>
              <a:rPr lang="en-US" sz="2100">
                <a:latin typeface="Arial" pitchFamily="34" charset="0"/>
              </a:rPr>
              <a:t>: Individual activities within a process</a:t>
            </a:r>
          </a:p>
        </p:txBody>
      </p:sp>
      <p:graphicFrame>
        <p:nvGraphicFramePr>
          <p:cNvPr id="770120" name="Group 72"/>
          <p:cNvGraphicFramePr>
            <a:graphicFrameLocks noGrp="1"/>
          </p:cNvGraphicFramePr>
          <p:nvPr>
            <p:ph idx="1"/>
          </p:nvPr>
        </p:nvGraphicFramePr>
        <p:xfrm>
          <a:off x="304800" y="3048000"/>
          <a:ext cx="8382000" cy="3352800"/>
        </p:xfrm>
        <a:graphic>
          <a:graphicData uri="http://schemas.openxmlformats.org/drawingml/2006/table">
            <a:tbl>
              <a:tblPr/>
              <a:tblGrid>
                <a:gridCol w="1779588">
                  <a:extLst>
                    <a:ext uri="{9D8B030D-6E8A-4147-A177-3AD203B41FA5}">
                      <a16:colId xmlns:a16="http://schemas.microsoft.com/office/drawing/2014/main" val="20000"/>
                    </a:ext>
                  </a:extLst>
                </a:gridCol>
                <a:gridCol w="5384800">
                  <a:extLst>
                    <a:ext uri="{9D8B030D-6E8A-4147-A177-3AD203B41FA5}">
                      <a16:colId xmlns:a16="http://schemas.microsoft.com/office/drawing/2014/main" val="20001"/>
                    </a:ext>
                  </a:extLst>
                </a:gridCol>
                <a:gridCol w="1217612">
                  <a:extLst>
                    <a:ext uri="{9D8B030D-6E8A-4147-A177-3AD203B41FA5}">
                      <a16:colId xmlns:a16="http://schemas.microsoft.com/office/drawing/2014/main" val="20002"/>
                    </a:ext>
                  </a:extLst>
                </a:gridCol>
              </a:tblGrid>
              <a:tr h="33524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Element</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Description</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Symbol</a:t>
                      </a: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5791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Processing</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A physical change in the material or its quality (assembly or disassembly)</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24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Inspection</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Comparison to an established standard</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5791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Transportation</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Movement of material or products; a change in its position</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5791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Process Delay</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An entire lot waits while the previous lot is processed, inspected or moved</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8229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Lot Delay</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In lot operations, while one piece is processed, the others wait (either to be processed (inspected, transported) or for the rest of the lot to be done)</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7683" name="Rectangle 58"/>
          <p:cNvSpPr>
            <a:spLocks noChangeArrowheads="1"/>
          </p:cNvSpPr>
          <p:nvPr/>
        </p:nvSpPr>
        <p:spPr bwMode="auto">
          <a:xfrm>
            <a:off x="7810500" y="3505200"/>
            <a:ext cx="533400" cy="304800"/>
          </a:xfrm>
          <a:prstGeom prst="rect">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84" name="AutoShape 59"/>
          <p:cNvSpPr>
            <a:spLocks noChangeArrowheads="1"/>
          </p:cNvSpPr>
          <p:nvPr/>
        </p:nvSpPr>
        <p:spPr bwMode="auto">
          <a:xfrm>
            <a:off x="7848600" y="4038600"/>
            <a:ext cx="457200" cy="304800"/>
          </a:xfrm>
          <a:prstGeom prst="flowChartDecision">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85" name="AutoShape 60"/>
          <p:cNvSpPr>
            <a:spLocks noChangeArrowheads="1"/>
          </p:cNvSpPr>
          <p:nvPr/>
        </p:nvSpPr>
        <p:spPr bwMode="auto">
          <a:xfrm>
            <a:off x="7772400" y="4495800"/>
            <a:ext cx="609600" cy="381000"/>
          </a:xfrm>
          <a:prstGeom prst="rightArrow">
            <a:avLst>
              <a:gd name="adj1" fmla="val 50000"/>
              <a:gd name="adj2" fmla="val 4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86" name="AutoShape 61"/>
          <p:cNvSpPr>
            <a:spLocks noChangeArrowheads="1"/>
          </p:cNvSpPr>
          <p:nvPr/>
        </p:nvSpPr>
        <p:spPr bwMode="auto">
          <a:xfrm flipV="1">
            <a:off x="7848600" y="5105400"/>
            <a:ext cx="457200" cy="38100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7687" name="Group 65"/>
          <p:cNvGrpSpPr>
            <a:grpSpLocks/>
          </p:cNvGrpSpPr>
          <p:nvPr/>
        </p:nvGrpSpPr>
        <p:grpSpPr bwMode="auto">
          <a:xfrm>
            <a:off x="7848600" y="5715000"/>
            <a:ext cx="457200" cy="533400"/>
            <a:chOff x="4944" y="3600"/>
            <a:chExt cx="288" cy="336"/>
          </a:xfrm>
        </p:grpSpPr>
        <p:sp>
          <p:nvSpPr>
            <p:cNvPr id="27689" name="AutoShape 62"/>
            <p:cNvSpPr>
              <a:spLocks noChangeArrowheads="1"/>
            </p:cNvSpPr>
            <p:nvPr/>
          </p:nvSpPr>
          <p:spPr bwMode="auto">
            <a:xfrm flipV="1">
              <a:off x="4944" y="3696"/>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90" name="AutoShape 63"/>
            <p:cNvSpPr>
              <a:spLocks noChangeArrowheads="1"/>
            </p:cNvSpPr>
            <p:nvPr/>
          </p:nvSpPr>
          <p:spPr bwMode="auto">
            <a:xfrm>
              <a:off x="4944" y="3600"/>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7688" name="AutoShape 66"/>
          <p:cNvSpPr>
            <a:spLocks noChangeArrowheads="1"/>
          </p:cNvSpPr>
          <p:nvPr/>
        </p:nvSpPr>
        <p:spPr bwMode="auto">
          <a:xfrm>
            <a:off x="7315200" y="838200"/>
            <a:ext cx="1600200" cy="304800"/>
          </a:xfrm>
          <a:prstGeom prst="wedgeRoundRectCallout">
            <a:avLst>
              <a:gd name="adj1" fmla="val -52380"/>
              <a:gd name="adj2" fmla="val 118231"/>
              <a:gd name="adj3" fmla="val 16667"/>
            </a:avLst>
          </a:prstGeom>
          <a:solidFill>
            <a:srgbClr val="FFFF99"/>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lstStyle/>
          <a:p>
            <a:pPr algn="ctr" defTabSz="820738"/>
            <a:r>
              <a:rPr lang="en-US" b="1">
                <a:latin typeface="Arial" pitchFamily="34" charset="0"/>
              </a:rPr>
              <a:t>Mmm – Donuts!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Rectangle 2"/>
          <p:cNvSpPr>
            <a:spLocks noGrp="1" noChangeArrowheads="1"/>
          </p:cNvSpPr>
          <p:nvPr>
            <p:ph type="title"/>
          </p:nvPr>
        </p:nvSpPr>
        <p:spPr/>
        <p:txBody>
          <a:bodyPr lIns="8922" tIns="8922" rIns="8922" bIns="8922"/>
          <a:lstStyle/>
          <a:p>
            <a:pPr eaLnBrk="1" hangingPunct="1">
              <a:defRPr/>
            </a:pPr>
            <a:r>
              <a:rPr lang="en-US"/>
              <a:t>Group Exercise: Build a Process Map</a:t>
            </a:r>
          </a:p>
        </p:txBody>
      </p:sp>
      <p:graphicFrame>
        <p:nvGraphicFramePr>
          <p:cNvPr id="876609" name="Group 65"/>
          <p:cNvGraphicFramePr>
            <a:graphicFrameLocks noGrp="1"/>
          </p:cNvGraphicFramePr>
          <p:nvPr>
            <p:ph sz="half" idx="2"/>
            <p:extLst>
              <p:ext uri="{D42A27DB-BD31-4B8C-83A1-F6EECF244321}">
                <p14:modId xmlns:p14="http://schemas.microsoft.com/office/powerpoint/2010/main" val="3037796936"/>
              </p:ext>
            </p:extLst>
          </p:nvPr>
        </p:nvGraphicFramePr>
        <p:xfrm>
          <a:off x="381000" y="990600"/>
          <a:ext cx="8229600" cy="5765800"/>
        </p:xfrm>
        <a:graphic>
          <a:graphicData uri="http://schemas.openxmlformats.org/drawingml/2006/table">
            <a:tbl>
              <a:tblPr/>
              <a:tblGrid>
                <a:gridCol w="1525588">
                  <a:extLst>
                    <a:ext uri="{9D8B030D-6E8A-4147-A177-3AD203B41FA5}">
                      <a16:colId xmlns:a16="http://schemas.microsoft.com/office/drawing/2014/main" val="20000"/>
                    </a:ext>
                  </a:extLst>
                </a:gridCol>
                <a:gridCol w="6704012">
                  <a:extLst>
                    <a:ext uri="{9D8B030D-6E8A-4147-A177-3AD203B41FA5}">
                      <a16:colId xmlns:a16="http://schemas.microsoft.com/office/drawing/2014/main" val="20001"/>
                    </a:ext>
                  </a:extLst>
                </a:gridCol>
              </a:tblGrid>
              <a:tr h="4381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bg1"/>
                          </a:solidFill>
                          <a:effectLst/>
                          <a:latin typeface="Arial" pitchFamily="34" charset="0"/>
                        </a:rPr>
                        <a:t>Objective</a:t>
                      </a:r>
                    </a:p>
                  </a:txBody>
                  <a:tcPr marL="91376" marR="91376"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95000"/>
                        </a:lnSpc>
                        <a:spcBef>
                          <a:spcPct val="20000"/>
                        </a:spcBef>
                        <a:spcAft>
                          <a:spcPct val="9000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To Provide a Basis for Lean Principles</a:t>
                      </a:r>
                    </a:p>
                  </a:txBody>
                  <a:tcPr marL="91376" marR="91376"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2862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bg1"/>
                          </a:solidFill>
                          <a:effectLst/>
                          <a:latin typeface="Arial" pitchFamily="34" charset="0"/>
                        </a:rPr>
                        <a:t>Instructions</a:t>
                      </a:r>
                    </a:p>
                  </a:txBody>
                  <a:tcPr marL="91376" marR="91376"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dirty="0">
                          <a:ln>
                            <a:noFill/>
                          </a:ln>
                          <a:solidFill>
                            <a:schemeClr val="tx1"/>
                          </a:solidFill>
                          <a:effectLst/>
                          <a:latin typeface="Arial" pitchFamily="34" charset="0"/>
                        </a:rPr>
                        <a:t>Develop a </a:t>
                      </a:r>
                      <a:r>
                        <a:rPr kumimoji="0" lang="en-US" sz="1800" b="0" i="1" u="none" strike="noStrike" cap="none" normalizeH="0" baseline="0" dirty="0">
                          <a:ln>
                            <a:noFill/>
                          </a:ln>
                          <a:solidFill>
                            <a:schemeClr val="tx1"/>
                          </a:solidFill>
                          <a:effectLst/>
                          <a:latin typeface="Arial" pitchFamily="34" charset="0"/>
                        </a:rPr>
                        <a:t>process map</a:t>
                      </a:r>
                      <a:r>
                        <a:rPr kumimoji="0" lang="en-US" sz="1800" b="0" i="0" u="none" strike="noStrike" cap="none" normalizeH="0" baseline="0" dirty="0">
                          <a:ln>
                            <a:noFill/>
                          </a:ln>
                          <a:solidFill>
                            <a:schemeClr val="tx1"/>
                          </a:solidFill>
                          <a:effectLst/>
                          <a:latin typeface="Arial" pitchFamily="34" charset="0"/>
                        </a:rPr>
                        <a:t> for making a cup of coffee – use the appropriate process element symbols:</a:t>
                      </a: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dirty="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dirty="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dirty="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dirty="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dirty="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dirty="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dirty="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dirty="0">
                        <a:ln>
                          <a:noFill/>
                        </a:ln>
                        <a:solidFill>
                          <a:schemeClr val="tx1"/>
                        </a:solidFill>
                        <a:effectLst/>
                        <a:latin typeface="Arial" pitchFamily="34" charset="0"/>
                      </a:endParaRPr>
                    </a:p>
                  </a:txBody>
                  <a:tcPr marL="91376" marR="91376"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414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dirty="0">
                          <a:ln>
                            <a:noFill/>
                          </a:ln>
                          <a:solidFill>
                            <a:schemeClr val="bg1"/>
                          </a:solidFill>
                          <a:effectLst/>
                          <a:latin typeface="Arial" pitchFamily="34" charset="0"/>
                        </a:rPr>
                        <a:t>Time</a:t>
                      </a:r>
                    </a:p>
                  </a:txBody>
                  <a:tcPr marL="91376" marR="91376"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dirty="0">
                          <a:ln>
                            <a:noFill/>
                          </a:ln>
                          <a:solidFill>
                            <a:schemeClr val="tx1"/>
                          </a:solidFill>
                          <a:effectLst/>
                          <a:latin typeface="Arial" pitchFamily="34" charset="0"/>
                        </a:rPr>
                        <a:t>10 Minutes</a:t>
                      </a:r>
                    </a:p>
                  </a:txBody>
                  <a:tcPr marL="91376" marR="91376"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876608" name="Group 64"/>
          <p:cNvGraphicFramePr>
            <a:graphicFrameLocks noGrp="1"/>
          </p:cNvGraphicFramePr>
          <p:nvPr/>
        </p:nvGraphicFramePr>
        <p:xfrm>
          <a:off x="3286125" y="2209800"/>
          <a:ext cx="2997200" cy="3097215"/>
        </p:xfrm>
        <a:graphic>
          <a:graphicData uri="http://schemas.openxmlformats.org/drawingml/2006/table">
            <a:tbl>
              <a:tblPr/>
              <a:tblGrid>
                <a:gridCol w="1779588">
                  <a:extLst>
                    <a:ext uri="{9D8B030D-6E8A-4147-A177-3AD203B41FA5}">
                      <a16:colId xmlns:a16="http://schemas.microsoft.com/office/drawing/2014/main" val="20000"/>
                    </a:ext>
                  </a:extLst>
                </a:gridCol>
                <a:gridCol w="1217612">
                  <a:extLst>
                    <a:ext uri="{9D8B030D-6E8A-4147-A177-3AD203B41FA5}">
                      <a16:colId xmlns:a16="http://schemas.microsoft.com/office/drawing/2014/main" val="20001"/>
                    </a:ext>
                  </a:extLst>
                </a:gridCol>
              </a:tblGrid>
              <a:tr h="33520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Element</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Symbol</a:t>
                      </a: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53335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Processing</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16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Inspection</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53335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Transportation</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53335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Process Delay</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0478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Lot Delay</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8712" name="Rectangle 47"/>
          <p:cNvSpPr>
            <a:spLocks noChangeArrowheads="1"/>
          </p:cNvSpPr>
          <p:nvPr/>
        </p:nvSpPr>
        <p:spPr bwMode="auto">
          <a:xfrm>
            <a:off x="5381625" y="2667000"/>
            <a:ext cx="533400" cy="304800"/>
          </a:xfrm>
          <a:prstGeom prst="rect">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3" name="AutoShape 48"/>
          <p:cNvSpPr>
            <a:spLocks noChangeArrowheads="1"/>
          </p:cNvSpPr>
          <p:nvPr/>
        </p:nvSpPr>
        <p:spPr bwMode="auto">
          <a:xfrm>
            <a:off x="5419725" y="3124200"/>
            <a:ext cx="457200" cy="304800"/>
          </a:xfrm>
          <a:prstGeom prst="flowChartDecision">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4" name="AutoShape 49"/>
          <p:cNvSpPr>
            <a:spLocks noChangeArrowheads="1"/>
          </p:cNvSpPr>
          <p:nvPr/>
        </p:nvSpPr>
        <p:spPr bwMode="auto">
          <a:xfrm>
            <a:off x="5343525" y="3581400"/>
            <a:ext cx="609600" cy="381000"/>
          </a:xfrm>
          <a:prstGeom prst="rightArrow">
            <a:avLst>
              <a:gd name="adj1" fmla="val 50000"/>
              <a:gd name="adj2" fmla="val 4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5" name="AutoShape 50"/>
          <p:cNvSpPr>
            <a:spLocks noChangeArrowheads="1"/>
          </p:cNvSpPr>
          <p:nvPr/>
        </p:nvSpPr>
        <p:spPr bwMode="auto">
          <a:xfrm flipV="1">
            <a:off x="5419725" y="4114800"/>
            <a:ext cx="457200" cy="38100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8716" name="Group 51"/>
          <p:cNvGrpSpPr>
            <a:grpSpLocks/>
          </p:cNvGrpSpPr>
          <p:nvPr/>
        </p:nvGrpSpPr>
        <p:grpSpPr bwMode="auto">
          <a:xfrm>
            <a:off x="5419725" y="4648200"/>
            <a:ext cx="457200" cy="533400"/>
            <a:chOff x="4944" y="3600"/>
            <a:chExt cx="288" cy="336"/>
          </a:xfrm>
        </p:grpSpPr>
        <p:sp>
          <p:nvSpPr>
            <p:cNvPr id="28717" name="AutoShape 52"/>
            <p:cNvSpPr>
              <a:spLocks noChangeArrowheads="1"/>
            </p:cNvSpPr>
            <p:nvPr/>
          </p:nvSpPr>
          <p:spPr bwMode="auto">
            <a:xfrm flipV="1">
              <a:off x="4944" y="3696"/>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8" name="AutoShape 53"/>
            <p:cNvSpPr>
              <a:spLocks noChangeArrowheads="1"/>
            </p:cNvSpPr>
            <p:nvPr/>
          </p:nvSpPr>
          <p:spPr bwMode="auto">
            <a:xfrm>
              <a:off x="4944" y="3600"/>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IMG_06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238" y="487363"/>
            <a:ext cx="8869362" cy="591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3"/>
          <p:cNvSpPr txBox="1">
            <a:spLocks noChangeArrowheads="1"/>
          </p:cNvSpPr>
          <p:nvPr/>
        </p:nvSpPr>
        <p:spPr bwMode="auto">
          <a:xfrm>
            <a:off x="1981200" y="4343400"/>
            <a:ext cx="666750" cy="366713"/>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Sink</a:t>
            </a:r>
          </a:p>
        </p:txBody>
      </p:sp>
      <p:sp>
        <p:nvSpPr>
          <p:cNvPr id="29700" name="Text Box 4"/>
          <p:cNvSpPr txBox="1">
            <a:spLocks noChangeArrowheads="1"/>
          </p:cNvSpPr>
          <p:nvPr/>
        </p:nvSpPr>
        <p:spPr bwMode="auto">
          <a:xfrm>
            <a:off x="6553200" y="2362200"/>
            <a:ext cx="1720850" cy="641350"/>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Cup</a:t>
            </a:r>
          </a:p>
          <a:p>
            <a:pPr eaLnBrk="1" hangingPunct="1"/>
            <a:r>
              <a:rPr lang="en-US" sz="1800" b="1">
                <a:latin typeface="Arial" pitchFamily="34" charset="0"/>
              </a:rPr>
              <a:t>Coffee Supply</a:t>
            </a:r>
          </a:p>
        </p:txBody>
      </p:sp>
      <p:sp>
        <p:nvSpPr>
          <p:cNvPr id="29701" name="Text Box 5"/>
          <p:cNvSpPr txBox="1">
            <a:spLocks noChangeArrowheads="1"/>
          </p:cNvSpPr>
          <p:nvPr/>
        </p:nvSpPr>
        <p:spPr bwMode="auto">
          <a:xfrm>
            <a:off x="4343400" y="2438400"/>
            <a:ext cx="1352550" cy="366713"/>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Microwave</a:t>
            </a:r>
          </a:p>
        </p:txBody>
      </p:sp>
      <p:sp>
        <p:nvSpPr>
          <p:cNvPr id="29702" name="Text Box 6"/>
          <p:cNvSpPr txBox="1">
            <a:spLocks noChangeArrowheads="1"/>
          </p:cNvSpPr>
          <p:nvPr/>
        </p:nvSpPr>
        <p:spPr bwMode="auto">
          <a:xfrm>
            <a:off x="5029200" y="4876800"/>
            <a:ext cx="1771650" cy="366713"/>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Breakfast Seat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ChangeArrowheads="1"/>
          </p:cNvSpPr>
          <p:nvPr>
            <p:ph type="title"/>
          </p:nvPr>
        </p:nvSpPr>
        <p:spPr/>
        <p:txBody>
          <a:bodyPr/>
          <a:lstStyle/>
          <a:p>
            <a:pPr eaLnBrk="1" hangingPunct="1">
              <a:defRPr/>
            </a:pPr>
            <a:r>
              <a:rPr lang="en-US"/>
              <a:t>Process Problems - Muda, Mura, Muri</a:t>
            </a:r>
          </a:p>
        </p:txBody>
      </p:sp>
      <p:grpSp>
        <p:nvGrpSpPr>
          <p:cNvPr id="769027" name="Group 3"/>
          <p:cNvGrpSpPr>
            <a:grpSpLocks/>
          </p:cNvGrpSpPr>
          <p:nvPr/>
        </p:nvGrpSpPr>
        <p:grpSpPr bwMode="auto">
          <a:xfrm>
            <a:off x="304800" y="2438400"/>
            <a:ext cx="6840538" cy="2133600"/>
            <a:chOff x="218" y="1536"/>
            <a:chExt cx="4309" cy="1344"/>
          </a:xfrm>
        </p:grpSpPr>
        <p:pic>
          <p:nvPicPr>
            <p:cNvPr id="30730" name="Picture 4" descr="MCj0226288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2" y="1536"/>
              <a:ext cx="1215"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Rectangle 5"/>
            <p:cNvSpPr>
              <a:spLocks noChangeArrowheads="1"/>
            </p:cNvSpPr>
            <p:nvPr/>
          </p:nvSpPr>
          <p:spPr bwMode="auto">
            <a:xfrm>
              <a:off x="218" y="1956"/>
              <a:ext cx="3190" cy="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3" tIns="45557" rIns="91113" bIns="45557"/>
            <a:lstStyle/>
            <a:p>
              <a:pPr marL="342900" indent="-342900">
                <a:spcBef>
                  <a:spcPct val="20000"/>
                </a:spcBef>
                <a:buClr>
                  <a:schemeClr val="accent2"/>
                </a:buClr>
                <a:buFont typeface="Symbol" pitchFamily="18" charset="2"/>
                <a:buChar char="·"/>
              </a:pPr>
              <a:r>
                <a:rPr lang="en-US" altLang="ko-KR" sz="2000">
                  <a:latin typeface="Arial" pitchFamily="34" charset="0"/>
                  <a:ea typeface="굴림" pitchFamily="34" charset="-127"/>
                </a:rPr>
                <a:t>Unevenness in operations (mura), and</a:t>
              </a:r>
            </a:p>
          </p:txBody>
        </p:sp>
      </p:grpSp>
      <p:grpSp>
        <p:nvGrpSpPr>
          <p:cNvPr id="769030" name="Group 6"/>
          <p:cNvGrpSpPr>
            <a:grpSpLocks/>
          </p:cNvGrpSpPr>
          <p:nvPr/>
        </p:nvGrpSpPr>
        <p:grpSpPr bwMode="auto">
          <a:xfrm>
            <a:off x="304800" y="4876800"/>
            <a:ext cx="7645400" cy="1625600"/>
            <a:chOff x="218" y="3072"/>
            <a:chExt cx="4816" cy="1024"/>
          </a:xfrm>
        </p:grpSpPr>
        <p:pic>
          <p:nvPicPr>
            <p:cNvPr id="30728" name="Picture 7" descr="MCj038996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8" y="3072"/>
              <a:ext cx="1146"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Rectangle 8"/>
            <p:cNvSpPr>
              <a:spLocks noChangeArrowheads="1"/>
            </p:cNvSpPr>
            <p:nvPr/>
          </p:nvSpPr>
          <p:spPr bwMode="auto">
            <a:xfrm>
              <a:off x="218" y="3312"/>
              <a:ext cx="3744"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3" tIns="45557" rIns="91113" bIns="45557"/>
            <a:lstStyle/>
            <a:p>
              <a:pPr marL="342900" indent="-342900">
                <a:spcBef>
                  <a:spcPct val="20000"/>
                </a:spcBef>
                <a:buClr>
                  <a:schemeClr val="accent2"/>
                </a:buClr>
                <a:buFont typeface="Symbol" pitchFamily="18" charset="2"/>
                <a:buChar char="·"/>
              </a:pPr>
              <a:r>
                <a:rPr lang="en-US" altLang="ko-KR" sz="2000">
                  <a:latin typeface="Arial" pitchFamily="34" charset="0"/>
                  <a:ea typeface="굴림" pitchFamily="34" charset="-127"/>
                </a:rPr>
                <a:t>Overburdening of people and equipment (muri) </a:t>
              </a:r>
              <a:endParaRPr lang="en-US" sz="2000">
                <a:latin typeface="Arial" pitchFamily="34" charset="0"/>
              </a:endParaRPr>
            </a:p>
          </p:txBody>
        </p:sp>
      </p:grpSp>
      <p:grpSp>
        <p:nvGrpSpPr>
          <p:cNvPr id="769033" name="Group 9"/>
          <p:cNvGrpSpPr>
            <a:grpSpLocks/>
          </p:cNvGrpSpPr>
          <p:nvPr/>
        </p:nvGrpSpPr>
        <p:grpSpPr bwMode="auto">
          <a:xfrm>
            <a:off x="304800" y="914400"/>
            <a:ext cx="4419600" cy="1371600"/>
            <a:chOff x="192" y="576"/>
            <a:chExt cx="2784" cy="864"/>
          </a:xfrm>
        </p:grpSpPr>
        <p:pic>
          <p:nvPicPr>
            <p:cNvPr id="30726" name="Picture 10" descr="j04069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0" y="576"/>
              <a:ext cx="1296"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Rectangle 11"/>
            <p:cNvSpPr>
              <a:spLocks noChangeArrowheads="1"/>
            </p:cNvSpPr>
            <p:nvPr/>
          </p:nvSpPr>
          <p:spPr bwMode="auto">
            <a:xfrm>
              <a:off x="192" y="768"/>
              <a:ext cx="1414" cy="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3" tIns="45557" rIns="91113" bIns="45557"/>
            <a:lstStyle/>
            <a:p>
              <a:pPr marL="342900" indent="-342900">
                <a:spcBef>
                  <a:spcPct val="20000"/>
                </a:spcBef>
                <a:buClr>
                  <a:schemeClr val="accent2"/>
                </a:buClr>
                <a:buFont typeface="Symbol" pitchFamily="18" charset="2"/>
                <a:buChar char="·"/>
              </a:pPr>
              <a:r>
                <a:rPr lang="en-US" altLang="ko-KR" sz="2000">
                  <a:latin typeface="Arial" pitchFamily="34" charset="0"/>
                  <a:ea typeface="굴림" pitchFamily="34" charset="-127"/>
                </a:rPr>
                <a:t>Waste (muda),</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769033"/>
                                        </p:tgtEl>
                                        <p:attrNameLst>
                                          <p:attrName>style.visibility</p:attrName>
                                        </p:attrNameLst>
                                      </p:cBhvr>
                                      <p:to>
                                        <p:strVal val="visible"/>
                                      </p:to>
                                    </p:set>
                                    <p:animEffect transition="in" filter="diamond(in)">
                                      <p:cBhvr>
                                        <p:cTn id="7" dur="500"/>
                                        <p:tgtEl>
                                          <p:spTgt spid="7690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69027"/>
                                        </p:tgtEl>
                                        <p:attrNameLst>
                                          <p:attrName>style.visibility</p:attrName>
                                        </p:attrNameLst>
                                      </p:cBhvr>
                                      <p:to>
                                        <p:strVal val="visible"/>
                                      </p:to>
                                    </p:set>
                                    <p:animEffect transition="in" filter="checkerboard(across)">
                                      <p:cBhvr>
                                        <p:cTn id="12" dur="500"/>
                                        <p:tgtEl>
                                          <p:spTgt spid="7690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69030"/>
                                        </p:tgtEl>
                                        <p:attrNameLst>
                                          <p:attrName>style.visibility</p:attrName>
                                        </p:attrNameLst>
                                      </p:cBhvr>
                                      <p:to>
                                        <p:strVal val="visible"/>
                                      </p:to>
                                    </p:set>
                                    <p:animEffect transition="in" filter="wipe(left)">
                                      <p:cBhvr>
                                        <p:cTn id="17" dur="500"/>
                                        <p:tgtEl>
                                          <p:spTgt spid="769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8" name="Rectangle 2"/>
          <p:cNvSpPr>
            <a:spLocks noGrp="1" noChangeArrowheads="1"/>
          </p:cNvSpPr>
          <p:nvPr>
            <p:ph type="ctrTitle"/>
          </p:nvPr>
        </p:nvSpPr>
        <p:spPr/>
        <p:txBody>
          <a:bodyPr/>
          <a:lstStyle/>
          <a:p>
            <a:pPr eaLnBrk="1" hangingPunct="1">
              <a:defRPr/>
            </a:pPr>
            <a:r>
              <a:rPr lang="en-US" sz="3200" dirty="0"/>
              <a:t>Eight Sources of Waste (MUDA)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title"/>
          </p:nvPr>
        </p:nvSpPr>
        <p:spPr/>
        <p:txBody>
          <a:bodyPr/>
          <a:lstStyle/>
          <a:p>
            <a:pPr eaLnBrk="1" hangingPunct="1">
              <a:defRPr/>
            </a:pPr>
            <a:r>
              <a:rPr lang="en-US" altLang="en-US"/>
              <a:t>What is “Waste”?</a:t>
            </a:r>
          </a:p>
        </p:txBody>
      </p:sp>
      <p:sp>
        <p:nvSpPr>
          <p:cNvPr id="32771" name="Text Box 6"/>
          <p:cNvSpPr txBox="1">
            <a:spLocks noChangeArrowheads="1"/>
          </p:cNvSpPr>
          <p:nvPr/>
        </p:nvSpPr>
        <p:spPr bwMode="auto">
          <a:xfrm>
            <a:off x="381000" y="1066800"/>
            <a:ext cx="8451850" cy="61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pitchFamily="34" charset="0"/>
              </a:rPr>
              <a:t>MUDA:  “any human activity which absorbs resources but creates no </a:t>
            </a:r>
            <a:r>
              <a:rPr lang="en-US" sz="1800" b="1" i="1">
                <a:latin typeface="Arial" pitchFamily="34" charset="0"/>
              </a:rPr>
              <a:t>value</a:t>
            </a:r>
            <a:r>
              <a:rPr lang="en-US" sz="1800" b="1">
                <a:latin typeface="Arial" pitchFamily="34" charset="0"/>
              </a:rPr>
              <a:t>”</a:t>
            </a:r>
          </a:p>
          <a:p>
            <a:pPr lvl="1"/>
            <a:r>
              <a:rPr lang="en-US" sz="1600" i="1">
                <a:latin typeface="Arial" pitchFamily="34" charset="0"/>
              </a:rPr>
              <a:t>- </a:t>
            </a:r>
            <a:r>
              <a:rPr lang="en-US" sz="1600" i="1" u="sng">
                <a:latin typeface="Arial" pitchFamily="34" charset="0"/>
              </a:rPr>
              <a:t>Lean Thinking</a:t>
            </a:r>
            <a:r>
              <a:rPr lang="en-US" sz="1600" i="1">
                <a:latin typeface="Arial" pitchFamily="34" charset="0"/>
              </a:rPr>
              <a:t>; Womack &amp; Jones, 1996</a:t>
            </a:r>
          </a:p>
        </p:txBody>
      </p:sp>
      <p:sp>
        <p:nvSpPr>
          <p:cNvPr id="32772" name="Text Box 7"/>
          <p:cNvSpPr txBox="1">
            <a:spLocks noChangeArrowheads="1"/>
          </p:cNvSpPr>
          <p:nvPr/>
        </p:nvSpPr>
        <p:spPr bwMode="auto">
          <a:xfrm>
            <a:off x="381000" y="1827213"/>
            <a:ext cx="36576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solidFill>
                  <a:srgbClr val="0000FF"/>
                </a:solidFill>
                <a:latin typeface="Arial" pitchFamily="34" charset="0"/>
              </a:rPr>
              <a:t>Taiichi Ohno defined seven types of waste found in </a:t>
            </a:r>
            <a:r>
              <a:rPr lang="en-US" sz="1800" b="1" i="1">
                <a:solidFill>
                  <a:srgbClr val="0000FF"/>
                </a:solidFill>
                <a:latin typeface="Arial" pitchFamily="34" charset="0"/>
              </a:rPr>
              <a:t>manufacturing</a:t>
            </a:r>
            <a:r>
              <a:rPr lang="en-US" sz="1800" b="1">
                <a:solidFill>
                  <a:srgbClr val="0000FF"/>
                </a:solidFill>
                <a:latin typeface="Arial" pitchFamily="34" charset="0"/>
              </a:rPr>
              <a:t> processes...</a:t>
            </a:r>
          </a:p>
          <a:p>
            <a:pPr>
              <a:buFontTx/>
              <a:buChar char="•"/>
            </a:pPr>
            <a:endParaRPr lang="en-US" sz="1800" b="1">
              <a:solidFill>
                <a:srgbClr val="0000FF"/>
              </a:solidFill>
              <a:latin typeface="Arial" pitchFamily="34" charset="0"/>
            </a:endParaRPr>
          </a:p>
          <a:p>
            <a:pPr>
              <a:buFontTx/>
              <a:buChar char="•"/>
            </a:pPr>
            <a:endParaRPr lang="en-US" sz="1800" b="1">
              <a:solidFill>
                <a:srgbClr val="0000FF"/>
              </a:solidFill>
              <a:latin typeface="Arial" pitchFamily="34" charset="0"/>
            </a:endParaRPr>
          </a:p>
          <a:p>
            <a:r>
              <a:rPr lang="en-US" sz="1800" b="1">
                <a:solidFill>
                  <a:srgbClr val="0000FF"/>
                </a:solidFill>
                <a:latin typeface="Arial" pitchFamily="34" charset="0"/>
              </a:rPr>
              <a:t>. . . And then added the eight based on waste found in </a:t>
            </a:r>
            <a:r>
              <a:rPr lang="en-US" sz="1800" b="1" i="1">
                <a:solidFill>
                  <a:srgbClr val="0000FF"/>
                </a:solidFill>
                <a:latin typeface="Arial" pitchFamily="34" charset="0"/>
              </a:rPr>
              <a:t>knowledge </a:t>
            </a:r>
            <a:r>
              <a:rPr lang="en-US" sz="1800" b="1">
                <a:solidFill>
                  <a:srgbClr val="0000FF"/>
                </a:solidFill>
                <a:latin typeface="Arial" pitchFamily="34" charset="0"/>
              </a:rPr>
              <a:t>processes</a:t>
            </a:r>
          </a:p>
        </p:txBody>
      </p:sp>
      <p:sp>
        <p:nvSpPr>
          <p:cNvPr id="32773" name="Text Box 8"/>
          <p:cNvSpPr txBox="1">
            <a:spLocks noChangeArrowheads="1"/>
          </p:cNvSpPr>
          <p:nvPr/>
        </p:nvSpPr>
        <p:spPr bwMode="auto">
          <a:xfrm>
            <a:off x="4114800" y="19462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Overproduction Waste</a:t>
            </a:r>
          </a:p>
        </p:txBody>
      </p:sp>
      <p:sp>
        <p:nvSpPr>
          <p:cNvPr id="32774" name="Text Box 9"/>
          <p:cNvSpPr txBox="1">
            <a:spLocks noChangeArrowheads="1"/>
          </p:cNvSpPr>
          <p:nvPr/>
        </p:nvSpPr>
        <p:spPr bwMode="auto">
          <a:xfrm>
            <a:off x="4114800" y="24034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Inventory Waste</a:t>
            </a:r>
          </a:p>
        </p:txBody>
      </p:sp>
      <p:sp>
        <p:nvSpPr>
          <p:cNvPr id="32775" name="Text Box 10"/>
          <p:cNvSpPr txBox="1">
            <a:spLocks noChangeArrowheads="1"/>
          </p:cNvSpPr>
          <p:nvPr/>
        </p:nvSpPr>
        <p:spPr bwMode="auto">
          <a:xfrm>
            <a:off x="4114800" y="28606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Conveyance Waste</a:t>
            </a:r>
          </a:p>
        </p:txBody>
      </p:sp>
      <p:sp>
        <p:nvSpPr>
          <p:cNvPr id="32776" name="Text Box 11"/>
          <p:cNvSpPr txBox="1">
            <a:spLocks noChangeArrowheads="1"/>
          </p:cNvSpPr>
          <p:nvPr/>
        </p:nvSpPr>
        <p:spPr bwMode="auto">
          <a:xfrm>
            <a:off x="4114800" y="33178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Defect-Production Waste</a:t>
            </a:r>
          </a:p>
        </p:txBody>
      </p:sp>
      <p:sp>
        <p:nvSpPr>
          <p:cNvPr id="32777" name="Text Box 12"/>
          <p:cNvSpPr txBox="1">
            <a:spLocks noChangeArrowheads="1"/>
          </p:cNvSpPr>
          <p:nvPr/>
        </p:nvSpPr>
        <p:spPr bwMode="auto">
          <a:xfrm>
            <a:off x="4114800" y="37750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Processing-related Waste</a:t>
            </a:r>
          </a:p>
        </p:txBody>
      </p:sp>
      <p:sp>
        <p:nvSpPr>
          <p:cNvPr id="32778" name="Text Box 13"/>
          <p:cNvSpPr txBox="1">
            <a:spLocks noChangeArrowheads="1"/>
          </p:cNvSpPr>
          <p:nvPr/>
        </p:nvSpPr>
        <p:spPr bwMode="auto">
          <a:xfrm>
            <a:off x="4114800" y="42322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Operation-related Waste</a:t>
            </a:r>
          </a:p>
        </p:txBody>
      </p:sp>
      <p:sp>
        <p:nvSpPr>
          <p:cNvPr id="32779" name="Text Box 14"/>
          <p:cNvSpPr txBox="1">
            <a:spLocks noChangeArrowheads="1"/>
          </p:cNvSpPr>
          <p:nvPr/>
        </p:nvSpPr>
        <p:spPr bwMode="auto">
          <a:xfrm>
            <a:off x="4114800" y="46894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Idle Time Waste</a:t>
            </a:r>
            <a:endParaRPr lang="en-US" sz="1800">
              <a:latin typeface="Arial" pitchFamily="34" charset="0"/>
            </a:endParaRPr>
          </a:p>
        </p:txBody>
      </p:sp>
      <p:sp>
        <p:nvSpPr>
          <p:cNvPr id="809999" name="Text Box 15"/>
          <p:cNvSpPr txBox="1">
            <a:spLocks noChangeArrowheads="1"/>
          </p:cNvSpPr>
          <p:nvPr/>
        </p:nvSpPr>
        <p:spPr bwMode="auto">
          <a:xfrm>
            <a:off x="762000" y="5715000"/>
            <a:ext cx="7924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defRPr/>
            </a:pPr>
            <a:r>
              <a:rPr lang="en-US" sz="2000" b="1">
                <a:effectLst>
                  <a:outerShdw blurRad="38100" dist="38100" dir="2700000" algn="tl">
                    <a:srgbClr val="C0C0C0"/>
                  </a:outerShdw>
                </a:effectLst>
                <a:latin typeface="Arial" pitchFamily="34" charset="0"/>
              </a:rPr>
              <a:t>But these ideas apply to </a:t>
            </a:r>
            <a:r>
              <a:rPr lang="en-US" sz="2000" b="1" i="1">
                <a:effectLst>
                  <a:outerShdw blurRad="38100" dist="38100" dir="2700000" algn="tl">
                    <a:srgbClr val="C0C0C0"/>
                  </a:outerShdw>
                </a:effectLst>
                <a:latin typeface="Arial" pitchFamily="34" charset="0"/>
              </a:rPr>
              <a:t>most</a:t>
            </a:r>
            <a:r>
              <a:rPr lang="en-US" sz="2000" b="1">
                <a:effectLst>
                  <a:outerShdw blurRad="38100" dist="38100" dir="2700000" algn="tl">
                    <a:srgbClr val="C0C0C0"/>
                  </a:outerShdw>
                </a:effectLst>
                <a:latin typeface="Arial" pitchFamily="34" charset="0"/>
              </a:rPr>
              <a:t> business processes… waste is any </a:t>
            </a:r>
            <a:r>
              <a:rPr lang="en-US" sz="2400" b="1">
                <a:effectLst>
                  <a:outerShdw blurRad="38100" dist="38100" dir="2700000" algn="tl">
                    <a:srgbClr val="C0C0C0"/>
                  </a:outerShdw>
                </a:effectLst>
                <a:latin typeface="Arial" pitchFamily="34" charset="0"/>
              </a:rPr>
              <a:t>“</a:t>
            </a:r>
            <a:r>
              <a:rPr lang="en-US" sz="2400" b="1">
                <a:solidFill>
                  <a:srgbClr val="0000FF"/>
                </a:solidFill>
                <a:effectLst>
                  <a:outerShdw blurRad="38100" dist="38100" dir="2700000" algn="tl">
                    <a:srgbClr val="C0C0C0"/>
                  </a:outerShdw>
                </a:effectLst>
                <a:latin typeface="Arial" pitchFamily="34" charset="0"/>
              </a:rPr>
              <a:t>non-value-added</a:t>
            </a:r>
            <a:r>
              <a:rPr lang="en-US" sz="2400" b="1">
                <a:effectLst>
                  <a:outerShdw blurRad="38100" dist="38100" dir="2700000" algn="tl">
                    <a:srgbClr val="C0C0C0"/>
                  </a:outerShdw>
                </a:effectLst>
                <a:latin typeface="Arial" pitchFamily="34" charset="0"/>
              </a:rPr>
              <a:t>”</a:t>
            </a:r>
            <a:r>
              <a:rPr lang="en-US" sz="2000" b="1">
                <a:effectLst>
                  <a:outerShdw blurRad="38100" dist="38100" dir="2700000" algn="tl">
                    <a:srgbClr val="C0C0C0"/>
                  </a:outerShdw>
                </a:effectLst>
                <a:latin typeface="Arial" pitchFamily="34" charset="0"/>
              </a:rPr>
              <a:t> activity, where “value” is defined by the customer</a:t>
            </a:r>
          </a:p>
        </p:txBody>
      </p:sp>
      <p:sp>
        <p:nvSpPr>
          <p:cNvPr id="32781" name="Text Box 16"/>
          <p:cNvSpPr txBox="1">
            <a:spLocks noChangeArrowheads="1"/>
          </p:cNvSpPr>
          <p:nvPr/>
        </p:nvSpPr>
        <p:spPr bwMode="auto">
          <a:xfrm>
            <a:off x="4114800" y="51466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Under-Utilized Skills Waste</a:t>
            </a:r>
            <a:endParaRPr lang="en-US" sz="1800">
              <a:latin typeface="Arial" pitchFamily="34"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786" name="Rectangle 2"/>
          <p:cNvSpPr>
            <a:spLocks noGrp="1" noChangeArrowheads="1"/>
          </p:cNvSpPr>
          <p:nvPr>
            <p:ph type="title"/>
          </p:nvPr>
        </p:nvSpPr>
        <p:spPr/>
        <p:txBody>
          <a:bodyPr/>
          <a:lstStyle/>
          <a:p>
            <a:pPr eaLnBrk="1" hangingPunct="1">
              <a:defRPr/>
            </a:pPr>
            <a:r>
              <a:rPr lang="en-US"/>
              <a:t>Exercise: Waste in Coffee Making </a:t>
            </a:r>
          </a:p>
        </p:txBody>
      </p:sp>
      <p:graphicFrame>
        <p:nvGraphicFramePr>
          <p:cNvPr id="886805" name="Group 21"/>
          <p:cNvGraphicFramePr>
            <a:graphicFrameLocks noGrp="1"/>
          </p:cNvGraphicFramePr>
          <p:nvPr>
            <p:ph sz="half" idx="2"/>
          </p:nvPr>
        </p:nvGraphicFramePr>
        <p:xfrm>
          <a:off x="381000" y="990600"/>
          <a:ext cx="8375650" cy="2133601"/>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5746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429" marR="91429"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Identify the Eight Sources of Waste in Coffee-Making</a:t>
                      </a:r>
                    </a:p>
                  </a:txBody>
                  <a:tcPr marL="91429" marR="91429"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144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429" marR="91429"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Review the original flowchart of coffee-making.</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Try to identify at least one example of each source of waste in this process.</a:t>
                      </a:r>
                    </a:p>
                  </a:txBody>
                  <a:tcPr marL="91429" marR="91429"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45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429" marR="91429"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429" marR="91429"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3809" name="Text Box 22"/>
          <p:cNvSpPr txBox="1">
            <a:spLocks noChangeArrowheads="1"/>
          </p:cNvSpPr>
          <p:nvPr/>
        </p:nvSpPr>
        <p:spPr bwMode="auto">
          <a:xfrm>
            <a:off x="2667000" y="3200400"/>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Overproduction Waste</a:t>
            </a:r>
          </a:p>
        </p:txBody>
      </p:sp>
      <p:sp>
        <p:nvSpPr>
          <p:cNvPr id="33810" name="Text Box 23"/>
          <p:cNvSpPr txBox="1">
            <a:spLocks noChangeArrowheads="1"/>
          </p:cNvSpPr>
          <p:nvPr/>
        </p:nvSpPr>
        <p:spPr bwMode="auto">
          <a:xfrm>
            <a:off x="2667000" y="3662363"/>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Inventory Waste</a:t>
            </a:r>
          </a:p>
        </p:txBody>
      </p:sp>
      <p:sp>
        <p:nvSpPr>
          <p:cNvPr id="33811" name="Text Box 24"/>
          <p:cNvSpPr txBox="1">
            <a:spLocks noChangeArrowheads="1"/>
          </p:cNvSpPr>
          <p:nvPr/>
        </p:nvSpPr>
        <p:spPr bwMode="auto">
          <a:xfrm>
            <a:off x="2667000" y="4125913"/>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Conveyance Waste</a:t>
            </a:r>
          </a:p>
        </p:txBody>
      </p:sp>
      <p:sp>
        <p:nvSpPr>
          <p:cNvPr id="33812" name="Text Box 25"/>
          <p:cNvSpPr txBox="1">
            <a:spLocks noChangeArrowheads="1"/>
          </p:cNvSpPr>
          <p:nvPr/>
        </p:nvSpPr>
        <p:spPr bwMode="auto">
          <a:xfrm>
            <a:off x="2667000" y="4589463"/>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Defect-Production Waste</a:t>
            </a:r>
          </a:p>
        </p:txBody>
      </p:sp>
      <p:sp>
        <p:nvSpPr>
          <p:cNvPr id="33813" name="Text Box 26"/>
          <p:cNvSpPr txBox="1">
            <a:spLocks noChangeArrowheads="1"/>
          </p:cNvSpPr>
          <p:nvPr/>
        </p:nvSpPr>
        <p:spPr bwMode="auto">
          <a:xfrm>
            <a:off x="2667000" y="505142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Processing-related Waste</a:t>
            </a:r>
          </a:p>
        </p:txBody>
      </p:sp>
      <p:sp>
        <p:nvSpPr>
          <p:cNvPr id="33814" name="Text Box 27"/>
          <p:cNvSpPr txBox="1">
            <a:spLocks noChangeArrowheads="1"/>
          </p:cNvSpPr>
          <p:nvPr/>
        </p:nvSpPr>
        <p:spPr bwMode="auto">
          <a:xfrm>
            <a:off x="2667000" y="55149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Operation-related Waste</a:t>
            </a:r>
          </a:p>
        </p:txBody>
      </p:sp>
      <p:sp>
        <p:nvSpPr>
          <p:cNvPr id="33815" name="Text Box 28"/>
          <p:cNvSpPr txBox="1">
            <a:spLocks noChangeArrowheads="1"/>
          </p:cNvSpPr>
          <p:nvPr/>
        </p:nvSpPr>
        <p:spPr bwMode="auto">
          <a:xfrm>
            <a:off x="2667000" y="597852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Idle Time Waste</a:t>
            </a:r>
            <a:endParaRPr lang="en-US" sz="1800">
              <a:latin typeface="Arial" pitchFamily="34" charset="0"/>
            </a:endParaRPr>
          </a:p>
        </p:txBody>
      </p:sp>
      <p:sp>
        <p:nvSpPr>
          <p:cNvPr id="33816" name="Text Box 29"/>
          <p:cNvSpPr txBox="1">
            <a:spLocks noChangeArrowheads="1"/>
          </p:cNvSpPr>
          <p:nvPr/>
        </p:nvSpPr>
        <p:spPr bwMode="auto">
          <a:xfrm>
            <a:off x="2667000" y="64420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Under-Utilized Skill Waste</a:t>
            </a:r>
            <a:endParaRPr lang="en-US" sz="1800">
              <a:latin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80" name="Rectangle 4"/>
          <p:cNvSpPr>
            <a:spLocks noGrp="1" noChangeArrowheads="1"/>
          </p:cNvSpPr>
          <p:nvPr>
            <p:ph type="ctrTitle"/>
          </p:nvPr>
        </p:nvSpPr>
        <p:spPr/>
        <p:txBody>
          <a:bodyPr/>
          <a:lstStyle/>
          <a:p>
            <a:pPr eaLnBrk="1" hangingPunct="1">
              <a:defRPr/>
            </a:pPr>
            <a:r>
              <a:rPr lang="en-US" sz="2800" dirty="0"/>
              <a:t>Flow</a:t>
            </a:r>
          </a:p>
        </p:txBody>
      </p:sp>
      <p:sp>
        <p:nvSpPr>
          <p:cNvPr id="34819" name="Rectangle 5"/>
          <p:cNvSpPr>
            <a:spLocks noGrp="1" noChangeArrowheads="1"/>
          </p:cNvSpPr>
          <p:nvPr>
            <p:ph type="subTitle" idx="1"/>
          </p:nvPr>
        </p:nvSpPr>
        <p:spPr/>
        <p:txBody>
          <a:bodyPr/>
          <a:lstStyle/>
          <a:p>
            <a:pPr eaLnBrk="1" hangingPunct="1"/>
            <a:r>
              <a:rPr lang="en-US" b="1"/>
              <a:t>Kaikaku</a:t>
            </a:r>
            <a:r>
              <a:rPr lang="en-US"/>
              <a:t>: radical improvement</a:t>
            </a:r>
          </a:p>
          <a:p>
            <a:pPr eaLnBrk="1" hangingPunct="1"/>
            <a:endParaRPr lang="en-US"/>
          </a:p>
          <a:p>
            <a:pPr eaLnBrk="1" hangingPunct="1"/>
            <a:r>
              <a:rPr lang="en-US" b="1"/>
              <a:t>Kaizen</a:t>
            </a:r>
            <a:r>
              <a:rPr lang="en-US"/>
              <a:t>: continuous incremental improvement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Flow in “Nature”</a:t>
            </a:r>
          </a:p>
        </p:txBody>
      </p:sp>
      <p:sp>
        <p:nvSpPr>
          <p:cNvPr id="35843" name="Content Placeholder 2"/>
          <p:cNvSpPr>
            <a:spLocks noGrp="1"/>
          </p:cNvSpPr>
          <p:nvPr>
            <p:ph idx="1"/>
          </p:nvPr>
        </p:nvSpPr>
        <p:spPr/>
        <p:txBody>
          <a:bodyPr/>
          <a:lstStyle/>
          <a:p>
            <a:r>
              <a:rPr lang="en-US" dirty="0"/>
              <a:t>How long does it take a water molecule to go from “A” to “B?”</a:t>
            </a:r>
          </a:p>
        </p:txBody>
      </p:sp>
      <p:pic>
        <p:nvPicPr>
          <p:cNvPr id="35844" name="Picture 3" descr="C:\Users\John\AppData\Local\Microsoft\Windows\Temporary Internet Files\Content.IE5\QVQZD14A\MC90009002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1600200"/>
            <a:ext cx="3657600" cy="304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8" descr="C:\Users\John\AppData\Local\Microsoft\Windows\Temporary Internet Files\Content.IE5\553KY5JC\MC90027296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3316288"/>
            <a:ext cx="43307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a:extLst>
              <a:ext uri="{FF2B5EF4-FFF2-40B4-BE49-F238E27FC236}">
                <a16:creationId xmlns:a16="http://schemas.microsoft.com/office/drawing/2014/main" id="{B6E4AD29-8BA8-6CBE-2F6C-E5E368E2EC43}"/>
              </a:ext>
            </a:extLst>
          </p:cNvPr>
          <p:cNvSpPr/>
          <p:nvPr/>
        </p:nvSpPr>
        <p:spPr bwMode="auto">
          <a:xfrm>
            <a:off x="2895600" y="2362200"/>
            <a:ext cx="457200" cy="381000"/>
          </a:xfrm>
          <a:prstGeom prst="ellipse">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Times New Roman" pitchFamily="18" charset="0"/>
              </a:rPr>
              <a:t>A</a:t>
            </a:r>
          </a:p>
        </p:txBody>
      </p:sp>
      <p:sp>
        <p:nvSpPr>
          <p:cNvPr id="4" name="Oval 3">
            <a:extLst>
              <a:ext uri="{FF2B5EF4-FFF2-40B4-BE49-F238E27FC236}">
                <a16:creationId xmlns:a16="http://schemas.microsoft.com/office/drawing/2014/main" id="{81CF3977-6F44-85A1-E346-F8DEB58BEC6A}"/>
              </a:ext>
            </a:extLst>
          </p:cNvPr>
          <p:cNvSpPr/>
          <p:nvPr/>
        </p:nvSpPr>
        <p:spPr bwMode="auto">
          <a:xfrm>
            <a:off x="990600" y="4191000"/>
            <a:ext cx="457200" cy="381000"/>
          </a:xfrm>
          <a:prstGeom prst="ellipse">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Times New Roman" pitchFamily="18" charset="0"/>
              </a:rPr>
              <a:t>B</a:t>
            </a:r>
          </a:p>
        </p:txBody>
      </p:sp>
      <p:sp>
        <p:nvSpPr>
          <p:cNvPr id="5" name="Oval 4">
            <a:extLst>
              <a:ext uri="{FF2B5EF4-FFF2-40B4-BE49-F238E27FC236}">
                <a16:creationId xmlns:a16="http://schemas.microsoft.com/office/drawing/2014/main" id="{D296A5BA-42CF-C9C4-6765-8386A90D1AB7}"/>
              </a:ext>
            </a:extLst>
          </p:cNvPr>
          <p:cNvSpPr/>
          <p:nvPr/>
        </p:nvSpPr>
        <p:spPr bwMode="auto">
          <a:xfrm>
            <a:off x="7464425" y="3316288"/>
            <a:ext cx="457200" cy="381000"/>
          </a:xfrm>
          <a:prstGeom prst="ellipse">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Times New Roman" pitchFamily="18" charset="0"/>
              </a:rPr>
              <a:t>A</a:t>
            </a:r>
          </a:p>
        </p:txBody>
      </p:sp>
      <p:sp>
        <p:nvSpPr>
          <p:cNvPr id="6" name="Oval 5">
            <a:extLst>
              <a:ext uri="{FF2B5EF4-FFF2-40B4-BE49-F238E27FC236}">
                <a16:creationId xmlns:a16="http://schemas.microsoft.com/office/drawing/2014/main" id="{BD39BFA0-3BBA-245A-6C99-72C129F83523}"/>
              </a:ext>
            </a:extLst>
          </p:cNvPr>
          <p:cNvSpPr/>
          <p:nvPr/>
        </p:nvSpPr>
        <p:spPr bwMode="auto">
          <a:xfrm>
            <a:off x="5943600" y="5400675"/>
            <a:ext cx="457200" cy="381000"/>
          </a:xfrm>
          <a:prstGeom prst="ellipse">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Times New Roman" pitchFamily="18" charset="0"/>
              </a:rPr>
              <a:t>B</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ChangeArrowheads="1"/>
          </p:cNvSpPr>
          <p:nvPr>
            <p:ph type="title"/>
          </p:nvPr>
        </p:nvSpPr>
        <p:spPr/>
        <p:txBody>
          <a:bodyPr/>
          <a:lstStyle/>
          <a:p>
            <a:pPr eaLnBrk="1" hangingPunct="1">
              <a:defRPr/>
            </a:pPr>
            <a:r>
              <a:rPr lang="en-US"/>
              <a:t>Flow: Eliminate Batch Operations</a:t>
            </a:r>
          </a:p>
        </p:txBody>
      </p:sp>
      <p:sp>
        <p:nvSpPr>
          <p:cNvPr id="36867" name="Rectangle 3"/>
          <p:cNvSpPr>
            <a:spLocks noGrp="1" noChangeArrowheads="1"/>
          </p:cNvSpPr>
          <p:nvPr>
            <p:ph type="body" idx="1"/>
          </p:nvPr>
        </p:nvSpPr>
        <p:spPr/>
        <p:txBody>
          <a:bodyPr/>
          <a:lstStyle/>
          <a:p>
            <a:pPr eaLnBrk="1" hangingPunct="1"/>
            <a:r>
              <a:rPr lang="en-US" b="1" dirty="0"/>
              <a:t>Flow</a:t>
            </a:r>
            <a:r>
              <a:rPr lang="en-US" dirty="0"/>
              <a:t> - elimination of batch and queue work-flows or reduced elapsed cycle time in environments in which batching is required</a:t>
            </a:r>
          </a:p>
          <a:p>
            <a:pPr eaLnBrk="1" hangingPunct="1"/>
            <a:endParaRPr lang="en-US" dirty="0"/>
          </a:p>
          <a:p>
            <a:pPr eaLnBrk="1" hangingPunct="1"/>
            <a:r>
              <a:rPr lang="en-US" dirty="0"/>
              <a:t>Both </a:t>
            </a:r>
            <a:r>
              <a:rPr lang="en-US" b="1" i="1" dirty="0"/>
              <a:t>material</a:t>
            </a:r>
            <a:r>
              <a:rPr lang="en-US" dirty="0"/>
              <a:t> and </a:t>
            </a:r>
            <a:r>
              <a:rPr lang="en-US" b="1" i="1" dirty="0"/>
              <a:t>information</a:t>
            </a:r>
            <a:r>
              <a:rPr lang="en-US" dirty="0"/>
              <a:t> flow are simplified and optimized to ensure the shortest possible cycle time. The end objective is one piece flow.</a:t>
            </a:r>
          </a:p>
          <a:p>
            <a:pPr eaLnBrk="1" hangingPunct="1"/>
            <a:endParaRPr lang="en-US" dirty="0"/>
          </a:p>
          <a:p>
            <a:pPr eaLnBrk="1" hangingPunct="1"/>
            <a:r>
              <a:rPr lang="en-US" b="1" dirty="0"/>
              <a:t>Barriers to Flow:</a:t>
            </a:r>
          </a:p>
          <a:p>
            <a:pPr lvl="1" eaLnBrk="1" hangingPunct="1"/>
            <a:r>
              <a:rPr lang="en-US" dirty="0"/>
              <a:t>Flow is counter intuitive. </a:t>
            </a:r>
          </a:p>
          <a:p>
            <a:pPr lvl="1" eaLnBrk="1" hangingPunct="1"/>
            <a:endParaRPr lang="en-US" dirty="0"/>
          </a:p>
          <a:p>
            <a:pPr lvl="1" eaLnBrk="1" hangingPunct="1"/>
            <a:r>
              <a:rPr lang="en-US" dirty="0"/>
              <a:t>People naturally tend to think in terms of batch processes.</a:t>
            </a:r>
          </a:p>
          <a:p>
            <a:pPr lvl="1" eaLnBrk="1" hangingPunct="1"/>
            <a:endParaRPr lang="en-US" dirty="0"/>
          </a:p>
          <a:p>
            <a:pPr lvl="1" eaLnBrk="1" hangingPunct="1"/>
            <a:r>
              <a:rPr lang="en-US" dirty="0"/>
              <a:t>Example: “On-Ramp” to New Product Development</a:t>
            </a:r>
          </a:p>
          <a:p>
            <a:pPr eaLnBrk="1" hangingPunct="1"/>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0" name="Rectangle 2"/>
          <p:cNvSpPr>
            <a:spLocks noGrp="1" noChangeArrowheads="1"/>
          </p:cNvSpPr>
          <p:nvPr>
            <p:ph type="title"/>
          </p:nvPr>
        </p:nvSpPr>
        <p:spPr/>
        <p:txBody>
          <a:bodyPr/>
          <a:lstStyle/>
          <a:p>
            <a:pPr eaLnBrk="1" hangingPunct="1">
              <a:defRPr/>
            </a:pPr>
            <a:r>
              <a:rPr lang="en-US"/>
              <a:t>Lean “Quiz”</a:t>
            </a:r>
          </a:p>
        </p:txBody>
      </p:sp>
      <p:sp>
        <p:nvSpPr>
          <p:cNvPr id="6147" name="Rectangle 3"/>
          <p:cNvSpPr>
            <a:spLocks noGrp="1" noChangeArrowheads="1"/>
          </p:cNvSpPr>
          <p:nvPr>
            <p:ph type="body" idx="1"/>
          </p:nvPr>
        </p:nvSpPr>
        <p:spPr/>
        <p:txBody>
          <a:bodyPr/>
          <a:lstStyle/>
          <a:p>
            <a:pPr marL="381000" indent="-381000" eaLnBrk="1" hangingPunct="1">
              <a:spcAft>
                <a:spcPct val="20000"/>
              </a:spcAft>
              <a:buFont typeface="Symbol" pitchFamily="18" charset="2"/>
              <a:buAutoNum type="arabicPeriod"/>
            </a:pPr>
            <a:r>
              <a:rPr lang="en-US"/>
              <a:t>Are you a member of Sam’s Club or Costco?</a:t>
            </a:r>
          </a:p>
          <a:p>
            <a:pPr marL="381000" indent="-381000" eaLnBrk="1" hangingPunct="1">
              <a:spcAft>
                <a:spcPct val="20000"/>
              </a:spcAft>
              <a:buFont typeface="Symbol" pitchFamily="18" charset="2"/>
              <a:buAutoNum type="arabicPeriod"/>
            </a:pPr>
            <a:r>
              <a:rPr lang="en-US"/>
              <a:t>Would you rather be a farmer or a hunter?</a:t>
            </a:r>
          </a:p>
          <a:p>
            <a:pPr marL="381000" indent="-381000" eaLnBrk="1" hangingPunct="1">
              <a:spcAft>
                <a:spcPct val="20000"/>
              </a:spcAft>
              <a:buFont typeface="Symbol" pitchFamily="18" charset="2"/>
              <a:buAutoNum type="arabicPeriod"/>
            </a:pPr>
            <a:r>
              <a:rPr lang="en-US"/>
              <a:t>Do you put cream/sugar in your cup before/after you pour the coffee?</a:t>
            </a:r>
          </a:p>
          <a:p>
            <a:pPr marL="381000" indent="-381000" eaLnBrk="1" hangingPunct="1">
              <a:spcAft>
                <a:spcPct val="20000"/>
              </a:spcAft>
              <a:buFont typeface="Symbol" pitchFamily="18" charset="2"/>
              <a:buAutoNum type="arabicPeriod"/>
            </a:pPr>
            <a:r>
              <a:rPr lang="en-US"/>
              <a:t>Is your workshop/office messy?</a:t>
            </a:r>
          </a:p>
          <a:p>
            <a:pPr marL="381000" indent="-381000" eaLnBrk="1" hangingPunct="1">
              <a:spcAft>
                <a:spcPct val="20000"/>
              </a:spcAft>
              <a:buFont typeface="Symbol" pitchFamily="18" charset="2"/>
              <a:buAutoNum type="arabicPeriod"/>
            </a:pPr>
            <a:r>
              <a:rPr lang="en-US"/>
              <a:t>Do you enjoy having piles of paper around the house or office?</a:t>
            </a:r>
          </a:p>
          <a:p>
            <a:pPr marL="381000" indent="-381000" eaLnBrk="1" hangingPunct="1">
              <a:spcAft>
                <a:spcPct val="20000"/>
              </a:spcAft>
              <a:buFont typeface="Symbol" pitchFamily="18" charset="2"/>
              <a:buAutoNum type="arabicPeriod"/>
            </a:pPr>
            <a:r>
              <a:rPr lang="en-US"/>
              <a:t>How long does it take for you to find tools for a job?</a:t>
            </a:r>
          </a:p>
          <a:p>
            <a:pPr marL="381000" indent="-381000" eaLnBrk="1" hangingPunct="1">
              <a:spcAft>
                <a:spcPct val="20000"/>
              </a:spcAft>
              <a:buFont typeface="Symbol" pitchFamily="18" charset="2"/>
              <a:buAutoNum type="arabicPeriod"/>
            </a:pPr>
            <a:r>
              <a:rPr lang="en-US"/>
              <a:t>Do you routinely throw things out that you don’t need?</a:t>
            </a:r>
          </a:p>
          <a:p>
            <a:pPr marL="381000" indent="-381000" eaLnBrk="1" hangingPunct="1">
              <a:spcAft>
                <a:spcPct val="20000"/>
              </a:spcAft>
              <a:buFont typeface="Symbol" pitchFamily="18" charset="2"/>
              <a:buAutoNum type="arabicPeriod"/>
            </a:pPr>
            <a:r>
              <a:rPr lang="en-US"/>
              <a:t>Have you tried different ways to drive to work to reduce commuting time?</a:t>
            </a:r>
          </a:p>
          <a:p>
            <a:pPr marL="381000" indent="-381000" eaLnBrk="1" hangingPunct="1">
              <a:spcAft>
                <a:spcPct val="20000"/>
              </a:spcAft>
              <a:buFont typeface="Symbol" pitchFamily="18" charset="2"/>
              <a:buAutoNum type="arabicPeriod"/>
            </a:pPr>
            <a:r>
              <a:rPr lang="en-US"/>
              <a:t>In a store, do you ever say to yourself, “Well, I might as well buy two of these?”</a:t>
            </a:r>
          </a:p>
          <a:p>
            <a:pPr marL="381000" indent="-381000" eaLnBrk="1" hangingPunct="1">
              <a:spcAft>
                <a:spcPct val="20000"/>
              </a:spcAft>
              <a:buFont typeface="Symbol" pitchFamily="18" charset="2"/>
              <a:buAutoNum type="arabicPeriod"/>
            </a:pPr>
            <a:r>
              <a:rPr lang="en-US"/>
              <a:t>Do you ever ask colleagues, “Why do we do it this way?”</a:t>
            </a:r>
          </a:p>
          <a:p>
            <a:pPr marL="381000" indent="-381000" eaLnBrk="1" hangingPunct="1">
              <a:spcAft>
                <a:spcPct val="20000"/>
              </a:spcAft>
              <a:buFont typeface="Symbol" pitchFamily="18" charset="2"/>
              <a:buAutoNum type="arabicPeriod"/>
            </a:pPr>
            <a:r>
              <a:rPr lang="en-US"/>
              <a:t>Bonus: Have you ever read “The Goal?”</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Rectangle 2"/>
          <p:cNvSpPr>
            <a:spLocks noGrp="1" noChangeArrowheads="1"/>
          </p:cNvSpPr>
          <p:nvPr>
            <p:ph type="title"/>
          </p:nvPr>
        </p:nvSpPr>
        <p:spPr/>
        <p:txBody>
          <a:bodyPr/>
          <a:lstStyle/>
          <a:p>
            <a:pPr eaLnBrk="1" hangingPunct="1">
              <a:defRPr/>
            </a:pPr>
            <a:r>
              <a:rPr lang="en-US"/>
              <a:t>Flow Principles</a:t>
            </a:r>
          </a:p>
        </p:txBody>
      </p:sp>
      <p:sp>
        <p:nvSpPr>
          <p:cNvPr id="37891" name="Rectangle 3"/>
          <p:cNvSpPr>
            <a:spLocks noGrp="1" noChangeArrowheads="1"/>
          </p:cNvSpPr>
          <p:nvPr>
            <p:ph type="body" idx="1"/>
          </p:nvPr>
        </p:nvSpPr>
        <p:spPr/>
        <p:txBody>
          <a:bodyPr/>
          <a:lstStyle/>
          <a:p>
            <a:pPr eaLnBrk="1" hangingPunct="1">
              <a:spcAft>
                <a:spcPct val="55000"/>
              </a:spcAft>
            </a:pPr>
            <a:r>
              <a:rPr lang="en-US"/>
              <a:t>The lower the inventory, the faster the flow</a:t>
            </a:r>
          </a:p>
          <a:p>
            <a:pPr eaLnBrk="1" hangingPunct="1">
              <a:spcAft>
                <a:spcPct val="55000"/>
              </a:spcAft>
            </a:pPr>
            <a:r>
              <a:rPr lang="en-US"/>
              <a:t>The smaller the lot or batch size, the shorter the cycle time through the system</a:t>
            </a:r>
          </a:p>
          <a:p>
            <a:pPr lvl="1" eaLnBrk="1" hangingPunct="1">
              <a:spcAft>
                <a:spcPct val="55000"/>
              </a:spcAft>
            </a:pPr>
            <a:r>
              <a:rPr lang="en-US"/>
              <a:t>The ultimate objective is one piece flow</a:t>
            </a:r>
          </a:p>
          <a:p>
            <a:pPr eaLnBrk="1" hangingPunct="1">
              <a:spcAft>
                <a:spcPct val="55000"/>
              </a:spcAft>
            </a:pPr>
            <a:r>
              <a:rPr lang="en-US"/>
              <a:t>The physical flow of material through the process must be optimized</a:t>
            </a:r>
          </a:p>
          <a:p>
            <a:pPr eaLnBrk="1" hangingPunct="1">
              <a:spcAft>
                <a:spcPct val="55000"/>
              </a:spcAft>
            </a:pPr>
            <a:r>
              <a:rPr lang="en-US"/>
              <a:t>Opportunities to identify and eliminate wasted motion and transportation are critical</a:t>
            </a:r>
          </a:p>
          <a:p>
            <a:pPr eaLnBrk="1" hangingPunct="1">
              <a:spcAft>
                <a:spcPct val="55000"/>
              </a:spcAft>
            </a:pPr>
            <a:r>
              <a:rPr lang="en-US"/>
              <a:t>Process flexibility and balance are key to flow improvement</a:t>
            </a:r>
          </a:p>
          <a:p>
            <a:pPr eaLnBrk="1" hangingPunct="1">
              <a:spcAft>
                <a:spcPct val="55000"/>
              </a:spcAft>
            </a:pPr>
            <a:endParaRPr 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Flow - Burgers or Subs?</a:t>
            </a:r>
          </a:p>
        </p:txBody>
      </p:sp>
      <p:pic>
        <p:nvPicPr>
          <p:cNvPr id="140293" name="Picture 5" descr="McDonald's Hamburger Restaurant Newport TN (423) 623-06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14400"/>
            <a:ext cx="4181475" cy="3162301"/>
          </a:xfrm>
          <a:prstGeom prst="rect">
            <a:avLst/>
          </a:prstGeom>
          <a:noFill/>
          <a:extLst>
            <a:ext uri="{909E8E84-426E-40DD-AFC4-6F175D3DCCD1}">
              <a14:hiddenFill xmlns:a14="http://schemas.microsoft.com/office/drawing/2010/main">
                <a:solidFill>
                  <a:srgbClr val="FFFFFF"/>
                </a:solidFill>
              </a14:hiddenFill>
            </a:ext>
          </a:extLst>
        </p:spPr>
      </p:pic>
      <p:pic>
        <p:nvPicPr>
          <p:cNvPr id="140295" name="Picture 7" descr="http://wehodaily.com/twitimg/tpic-1ixud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3352800"/>
            <a:ext cx="4368800" cy="32766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5720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8" name="Rectangle 2"/>
          <p:cNvSpPr>
            <a:spLocks noGrp="1" noChangeArrowheads="1"/>
          </p:cNvSpPr>
          <p:nvPr>
            <p:ph type="title"/>
          </p:nvPr>
        </p:nvSpPr>
        <p:spPr/>
        <p:txBody>
          <a:bodyPr/>
          <a:lstStyle/>
          <a:p>
            <a:pPr eaLnBrk="1" hangingPunct="1">
              <a:defRPr/>
            </a:pPr>
            <a:r>
              <a:rPr lang="en-US"/>
              <a:t>Flow in Production – Benefits</a:t>
            </a:r>
          </a:p>
        </p:txBody>
      </p:sp>
      <p:sp>
        <p:nvSpPr>
          <p:cNvPr id="38915" name="Rectangle 3"/>
          <p:cNvSpPr>
            <a:spLocks noGrp="1" noChangeArrowheads="1"/>
          </p:cNvSpPr>
          <p:nvPr>
            <p:ph type="body" idx="1"/>
          </p:nvPr>
        </p:nvSpPr>
        <p:spPr/>
        <p:txBody>
          <a:bodyPr/>
          <a:lstStyle/>
          <a:p>
            <a:pPr eaLnBrk="1" hangingPunct="1"/>
            <a:r>
              <a:rPr lang="en-US" dirty="0"/>
              <a:t>Converting the classic </a:t>
            </a:r>
            <a:r>
              <a:rPr lang="en-US" i="1" dirty="0"/>
              <a:t>batch and queue production system</a:t>
            </a:r>
            <a:r>
              <a:rPr lang="en-US" dirty="0"/>
              <a:t> to </a:t>
            </a:r>
            <a:r>
              <a:rPr lang="en-US" i="1" dirty="0"/>
              <a:t>continuous flow</a:t>
            </a:r>
            <a:r>
              <a:rPr lang="en-US" dirty="0"/>
              <a:t> with effective </a:t>
            </a:r>
            <a:r>
              <a:rPr lang="en-US" i="1" dirty="0"/>
              <a:t>pull</a:t>
            </a:r>
            <a:r>
              <a:rPr lang="en-US" dirty="0"/>
              <a:t> by the customer can:</a:t>
            </a:r>
          </a:p>
          <a:p>
            <a:pPr lvl="1" eaLnBrk="1" hangingPunct="1">
              <a:buFont typeface="Wingdings" pitchFamily="2" charset="2"/>
              <a:buChar char="§"/>
            </a:pPr>
            <a:r>
              <a:rPr lang="en-US" dirty="0"/>
              <a:t>Deliver double labor productivity all the way through the system (for direct, managerial, technical workers, from raw materials to delivered product)</a:t>
            </a:r>
          </a:p>
          <a:p>
            <a:pPr lvl="1" eaLnBrk="1" hangingPunct="1">
              <a:buFont typeface="Wingdings" pitchFamily="2" charset="2"/>
              <a:buChar char="§"/>
            </a:pPr>
            <a:r>
              <a:rPr lang="en-US" dirty="0"/>
              <a:t>Cut production throughput times by 90 percent and</a:t>
            </a:r>
          </a:p>
          <a:p>
            <a:pPr lvl="1" eaLnBrk="1" hangingPunct="1">
              <a:buFont typeface="Wingdings" pitchFamily="2" charset="2"/>
              <a:buChar char="§"/>
            </a:pPr>
            <a:r>
              <a:rPr lang="en-US" dirty="0"/>
              <a:t>Reduce system inventories by 90 percent.  </a:t>
            </a:r>
          </a:p>
          <a:p>
            <a:pPr eaLnBrk="1" hangingPunct="1"/>
            <a:endParaRPr lang="en-US" dirty="0"/>
          </a:p>
          <a:p>
            <a:pPr eaLnBrk="1" hangingPunct="1"/>
            <a:r>
              <a:rPr lang="en-US" dirty="0"/>
              <a:t>Time to market for new products can be half and, within product families, a wider variety products can be offered at a very modest additional cost.  </a:t>
            </a:r>
          </a:p>
          <a:p>
            <a:pPr eaLnBrk="1" hangingPunct="1"/>
            <a:endParaRPr lang="en-US" dirty="0"/>
          </a:p>
          <a:p>
            <a:pPr eaLnBrk="1" hangingPunct="1"/>
            <a:r>
              <a:rPr lang="en-US" dirty="0"/>
              <a:t>The capital investment required will be minimal; the facilities equipment can be freed up and sold.</a:t>
            </a:r>
          </a:p>
          <a:p>
            <a:pPr eaLnBrk="1" hangingPunct="1"/>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8" name="Rectangle 4"/>
          <p:cNvSpPr>
            <a:spLocks noGrp="1" noChangeArrowheads="1"/>
          </p:cNvSpPr>
          <p:nvPr>
            <p:ph type="ctrTitle"/>
          </p:nvPr>
        </p:nvSpPr>
        <p:spPr/>
        <p:txBody>
          <a:bodyPr/>
          <a:lstStyle/>
          <a:p>
            <a:pPr eaLnBrk="1" hangingPunct="1">
              <a:defRPr/>
            </a:pPr>
            <a:r>
              <a:rPr lang="en-US" sz="2800" dirty="0"/>
              <a:t>Pull</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p:txBody>
          <a:bodyPr/>
          <a:lstStyle/>
          <a:p>
            <a:pPr eaLnBrk="1" hangingPunct="1">
              <a:defRPr/>
            </a:pPr>
            <a:r>
              <a:rPr lang="en-US"/>
              <a:t>Demand Pull</a:t>
            </a:r>
          </a:p>
        </p:txBody>
      </p:sp>
      <p:sp>
        <p:nvSpPr>
          <p:cNvPr id="41987" name="Rectangle 3"/>
          <p:cNvSpPr>
            <a:spLocks noGrp="1" noChangeArrowheads="1"/>
          </p:cNvSpPr>
          <p:nvPr>
            <p:ph type="body" idx="1"/>
          </p:nvPr>
        </p:nvSpPr>
        <p:spPr/>
        <p:txBody>
          <a:bodyPr/>
          <a:lstStyle/>
          <a:p>
            <a:pPr eaLnBrk="1" hangingPunct="1"/>
            <a:r>
              <a:rPr lang="en-US" b="1" dirty="0"/>
              <a:t>Demand</a:t>
            </a:r>
            <a:r>
              <a:rPr lang="en-US" dirty="0"/>
              <a:t> is the Customer signal</a:t>
            </a:r>
          </a:p>
          <a:p>
            <a:pPr eaLnBrk="1" hangingPunct="1"/>
            <a:endParaRPr lang="en-US" dirty="0"/>
          </a:p>
          <a:p>
            <a:pPr eaLnBrk="1" hangingPunct="1"/>
            <a:r>
              <a:rPr lang="en-US" b="1" dirty="0"/>
              <a:t>Pull</a:t>
            </a:r>
            <a:r>
              <a:rPr lang="en-US" dirty="0"/>
              <a:t> is the material signal</a:t>
            </a:r>
          </a:p>
          <a:p>
            <a:pPr eaLnBrk="1" hangingPunct="1"/>
            <a:endParaRPr lang="en-US" dirty="0"/>
          </a:p>
          <a:p>
            <a:pPr eaLnBrk="1" hangingPunct="1"/>
            <a:r>
              <a:rPr lang="en-US" b="1" dirty="0"/>
              <a:t>Demand Pull</a:t>
            </a:r>
            <a:r>
              <a:rPr lang="en-US" dirty="0"/>
              <a:t> </a:t>
            </a:r>
          </a:p>
          <a:p>
            <a:pPr lvl="1" eaLnBrk="1" hangingPunct="1"/>
            <a:r>
              <a:rPr lang="en-US" dirty="0"/>
              <a:t>means that no one upstream should produce a good or service until the customer downstream tasks for it.  </a:t>
            </a:r>
          </a:p>
          <a:p>
            <a:pPr lvl="1" eaLnBrk="1" hangingPunct="1"/>
            <a:endParaRPr lang="en-US" dirty="0"/>
          </a:p>
          <a:p>
            <a:pPr lvl="1" eaLnBrk="1" hangingPunct="1"/>
            <a:r>
              <a:rPr lang="en-US" b="1" i="1" dirty="0" err="1"/>
              <a:t>Kanban</a:t>
            </a:r>
            <a:r>
              <a:rPr lang="en-US" i="1" dirty="0"/>
              <a:t> - </a:t>
            </a:r>
            <a:r>
              <a:rPr lang="en-US" dirty="0"/>
              <a:t>a permission system that prevents waste of resources and material while accelerating flow and simplifying control</a:t>
            </a:r>
          </a:p>
          <a:p>
            <a:pPr eaLnBrk="1" hangingPunct="1"/>
            <a:endParaRPr lang="en-US" dirty="0"/>
          </a:p>
          <a:p>
            <a:pPr eaLnBrk="1" hangingPunct="1"/>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2"/>
          <p:cNvSpPr>
            <a:spLocks noGrp="1" noChangeArrowheads="1"/>
          </p:cNvSpPr>
          <p:nvPr>
            <p:ph type="title"/>
          </p:nvPr>
        </p:nvSpPr>
        <p:spPr/>
        <p:txBody>
          <a:bodyPr/>
          <a:lstStyle/>
          <a:p>
            <a:pPr eaLnBrk="1" hangingPunct="1">
              <a:defRPr/>
            </a:pPr>
            <a:r>
              <a:rPr lang="en-US"/>
              <a:t>‘Pull’ Principles</a:t>
            </a:r>
          </a:p>
        </p:txBody>
      </p:sp>
      <p:sp>
        <p:nvSpPr>
          <p:cNvPr id="43011" name="Rectangle 3"/>
          <p:cNvSpPr>
            <a:spLocks noGrp="1" noChangeArrowheads="1"/>
          </p:cNvSpPr>
          <p:nvPr>
            <p:ph type="body" idx="1"/>
          </p:nvPr>
        </p:nvSpPr>
        <p:spPr>
          <a:xfrm>
            <a:off x="152400" y="1076325"/>
            <a:ext cx="8839200" cy="5513388"/>
          </a:xfrm>
        </p:spPr>
        <p:txBody>
          <a:bodyPr/>
          <a:lstStyle/>
          <a:p>
            <a:pPr eaLnBrk="1" hangingPunct="1"/>
            <a:r>
              <a:rPr lang="en-US"/>
              <a:t>Work is initiated only at the signal of demand. </a:t>
            </a:r>
          </a:p>
          <a:p>
            <a:pPr lvl="1" eaLnBrk="1" hangingPunct="1"/>
            <a:r>
              <a:rPr lang="en-US"/>
              <a:t>Work is synchronized and designed based on demand patterns and known events. </a:t>
            </a:r>
          </a:p>
          <a:p>
            <a:pPr lvl="1" eaLnBrk="1" hangingPunct="1"/>
            <a:r>
              <a:rPr lang="en-US"/>
              <a:t>Work and inventory are kept at the lowest level of investment possible and unique attributes are delayed until last point possible.</a:t>
            </a:r>
          </a:p>
          <a:p>
            <a:pPr eaLnBrk="1" hangingPunct="1"/>
            <a:endParaRPr lang="en-US"/>
          </a:p>
          <a:p>
            <a:pPr eaLnBrk="1" hangingPunct="1"/>
            <a:r>
              <a:rPr lang="en-US"/>
              <a:t>Suppliers, material release and production are triggered by consumption, not forecast</a:t>
            </a:r>
          </a:p>
          <a:p>
            <a:pPr eaLnBrk="1" hangingPunct="1"/>
            <a:endParaRPr lang="en-US"/>
          </a:p>
          <a:p>
            <a:pPr eaLnBrk="1" hangingPunct="1"/>
            <a:r>
              <a:rPr lang="en-US"/>
              <a:t>Pull systems </a:t>
            </a:r>
          </a:p>
          <a:p>
            <a:pPr lvl="1" eaLnBrk="1" hangingPunct="1"/>
            <a:r>
              <a:rPr lang="en-US"/>
              <a:t>minimize inventories while maximizing responsiveness</a:t>
            </a:r>
          </a:p>
          <a:p>
            <a:pPr lvl="1" eaLnBrk="1" hangingPunct="1"/>
            <a:r>
              <a:rPr lang="en-US"/>
              <a:t>provide significantly higher levels of customer service</a:t>
            </a:r>
          </a:p>
          <a:p>
            <a:pPr lvl="1" eaLnBrk="1" hangingPunct="1"/>
            <a:r>
              <a:rPr lang="en-US"/>
              <a:t>allow for improved capital utilization</a:t>
            </a:r>
          </a:p>
          <a:p>
            <a:pPr lvl="1" eaLnBrk="1" hangingPunct="1"/>
            <a:r>
              <a:rPr lang="en-US"/>
              <a:t>provide the mechanisms to translate local improvement activities to overall business performance</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Kanban</a:t>
            </a:r>
            <a:r>
              <a:rPr lang="en-US" dirty="0"/>
              <a:t> at the Supermarket</a:t>
            </a:r>
          </a:p>
        </p:txBody>
      </p:sp>
      <p:grpSp>
        <p:nvGrpSpPr>
          <p:cNvPr id="6" name="Group 5"/>
          <p:cNvGrpSpPr/>
          <p:nvPr/>
        </p:nvGrpSpPr>
        <p:grpSpPr>
          <a:xfrm>
            <a:off x="635522" y="996691"/>
            <a:ext cx="3038011" cy="2624865"/>
            <a:chOff x="304800" y="3343275"/>
            <a:chExt cx="3038011" cy="2624865"/>
          </a:xfrm>
        </p:grpSpPr>
        <p:pic>
          <p:nvPicPr>
            <p:cNvPr id="141324" name="Picture 12" descr="C:\Users\John\AppData\Local\Microsoft\Windows\Temporary Internet Files\Content.IE5\O73582S7\MC90038331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3343275"/>
              <a:ext cx="2578607" cy="226159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800" y="5629586"/>
              <a:ext cx="3038011" cy="338554"/>
            </a:xfrm>
            <a:prstGeom prst="rect">
              <a:avLst/>
            </a:prstGeom>
            <a:noFill/>
          </p:spPr>
          <p:txBody>
            <a:bodyPr wrap="none" rtlCol="0">
              <a:spAutoFit/>
            </a:bodyPr>
            <a:lstStyle/>
            <a:p>
              <a:r>
                <a:rPr lang="en-US" sz="1600" b="1" dirty="0">
                  <a:latin typeface="+mn-lt"/>
                </a:rPr>
                <a:t>1. Customer Picks from Shelf</a:t>
              </a:r>
            </a:p>
          </p:txBody>
        </p:sp>
      </p:grpSp>
      <p:grpSp>
        <p:nvGrpSpPr>
          <p:cNvPr id="7" name="Group 6"/>
          <p:cNvGrpSpPr/>
          <p:nvPr/>
        </p:nvGrpSpPr>
        <p:grpSpPr>
          <a:xfrm>
            <a:off x="5240465" y="958425"/>
            <a:ext cx="2669453" cy="2564661"/>
            <a:chOff x="3650503" y="4149223"/>
            <a:chExt cx="2669453" cy="2564661"/>
          </a:xfrm>
        </p:grpSpPr>
        <p:pic>
          <p:nvPicPr>
            <p:cNvPr id="141318" name="Picture 6" descr="C:\Users\John\AppData\Local\Microsoft\Windows\Temporary Internet Files\Content.IE5\ZZVOHTAN\MC9000825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0503" y="4149223"/>
              <a:ext cx="2669453" cy="222610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812216" y="6375330"/>
              <a:ext cx="1587294" cy="338554"/>
            </a:xfrm>
            <a:prstGeom prst="rect">
              <a:avLst/>
            </a:prstGeom>
            <a:noFill/>
          </p:spPr>
          <p:txBody>
            <a:bodyPr wrap="none" rtlCol="0">
              <a:spAutoFit/>
            </a:bodyPr>
            <a:lstStyle/>
            <a:p>
              <a:r>
                <a:rPr lang="en-US" sz="1600" b="1" dirty="0">
                  <a:latin typeface="+mn-lt"/>
                </a:rPr>
                <a:t>2. Clerk Scans</a:t>
              </a:r>
            </a:p>
          </p:txBody>
        </p:sp>
      </p:grpSp>
      <p:grpSp>
        <p:nvGrpSpPr>
          <p:cNvPr id="8" name="Group 7"/>
          <p:cNvGrpSpPr/>
          <p:nvPr/>
        </p:nvGrpSpPr>
        <p:grpSpPr>
          <a:xfrm>
            <a:off x="98777" y="4400489"/>
            <a:ext cx="2504611" cy="2130741"/>
            <a:chOff x="6504549" y="3048000"/>
            <a:chExt cx="2504611" cy="2130741"/>
          </a:xfrm>
        </p:grpSpPr>
        <p:sp>
          <p:nvSpPr>
            <p:cNvPr id="4" name="mainfrm"/>
            <p:cNvSpPr>
              <a:spLocks noEditPoints="1" noChangeArrowheads="1"/>
            </p:cNvSpPr>
            <p:nvPr/>
          </p:nvSpPr>
          <p:spPr bwMode="auto">
            <a:xfrm>
              <a:off x="7010400" y="3048000"/>
              <a:ext cx="1352550" cy="1352550"/>
            </a:xfrm>
            <a:custGeom>
              <a:avLst/>
              <a:gdLst>
                <a:gd name="T0" fmla="*/ 0 w 21600"/>
                <a:gd name="T1" fmla="*/ 0 h 21600"/>
                <a:gd name="T2" fmla="*/ 10800 w 21600"/>
                <a:gd name="T3" fmla="*/ 0 h 21600"/>
                <a:gd name="T4" fmla="*/ 21600 w 21600"/>
                <a:gd name="T5" fmla="*/ 0 h 21600"/>
                <a:gd name="T6" fmla="*/ 21600 w 21600"/>
                <a:gd name="T7" fmla="*/ 10800 h 21600"/>
                <a:gd name="T8" fmla="*/ 20603 w 21600"/>
                <a:gd name="T9" fmla="*/ 21600 h 21600"/>
                <a:gd name="T10" fmla="*/ 10800 w 21600"/>
                <a:gd name="T11" fmla="*/ 21600 h 21600"/>
                <a:gd name="T12" fmla="*/ 1163 w 21600"/>
                <a:gd name="T13" fmla="*/ 21600 h 21600"/>
                <a:gd name="T14" fmla="*/ 0 w 21600"/>
                <a:gd name="T15" fmla="*/ 10800 h 21600"/>
                <a:gd name="T16" fmla="*/ 332 w 21600"/>
                <a:gd name="T17" fmla="*/ 22174 h 21600"/>
                <a:gd name="T18" fmla="*/ 21579 w 21600"/>
                <a:gd name="T19" fmla="*/ 27914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6504549" y="4593966"/>
              <a:ext cx="2504611" cy="584775"/>
            </a:xfrm>
            <a:prstGeom prst="rect">
              <a:avLst/>
            </a:prstGeom>
            <a:noFill/>
          </p:spPr>
          <p:txBody>
            <a:bodyPr wrap="square" rtlCol="0">
              <a:spAutoFit/>
            </a:bodyPr>
            <a:lstStyle/>
            <a:p>
              <a:pPr algn="ctr"/>
              <a:r>
                <a:rPr lang="en-US" sz="1600" b="1" dirty="0">
                  <a:latin typeface="+mn-lt"/>
                </a:rPr>
                <a:t>3. Computer Signals Warehouse</a:t>
              </a:r>
            </a:p>
          </p:txBody>
        </p:sp>
      </p:grpSp>
      <p:grpSp>
        <p:nvGrpSpPr>
          <p:cNvPr id="9" name="Group 8"/>
          <p:cNvGrpSpPr/>
          <p:nvPr/>
        </p:nvGrpSpPr>
        <p:grpSpPr>
          <a:xfrm>
            <a:off x="3124200" y="3886200"/>
            <a:ext cx="2879362" cy="2843702"/>
            <a:chOff x="4565597" y="544986"/>
            <a:chExt cx="2879362" cy="2843702"/>
          </a:xfrm>
        </p:grpSpPr>
        <p:pic>
          <p:nvPicPr>
            <p:cNvPr id="141321" name="Picture 9" descr="C:\Users\John\AppData\Local\Microsoft\Windows\Temporary Internet Files\Content.IE5\O73582S7\MC90008986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5597" y="544986"/>
              <a:ext cx="2879362" cy="212576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4977768" y="2803913"/>
              <a:ext cx="2209800" cy="584775"/>
            </a:xfrm>
            <a:prstGeom prst="rect">
              <a:avLst/>
            </a:prstGeom>
            <a:noFill/>
          </p:spPr>
          <p:txBody>
            <a:bodyPr wrap="square" rtlCol="0">
              <a:spAutoFit/>
            </a:bodyPr>
            <a:lstStyle/>
            <a:p>
              <a:pPr algn="ctr"/>
              <a:r>
                <a:rPr lang="en-US" sz="1600" b="1" dirty="0">
                  <a:latin typeface="+mn-lt"/>
                </a:rPr>
                <a:t>4. Warehouse Re-Supplies</a:t>
              </a:r>
            </a:p>
          </p:txBody>
        </p:sp>
      </p:grpSp>
      <p:grpSp>
        <p:nvGrpSpPr>
          <p:cNvPr id="10" name="Group 9"/>
          <p:cNvGrpSpPr/>
          <p:nvPr/>
        </p:nvGrpSpPr>
        <p:grpSpPr>
          <a:xfrm>
            <a:off x="6708498" y="4147279"/>
            <a:ext cx="1842208" cy="2167126"/>
            <a:chOff x="1129364" y="846038"/>
            <a:chExt cx="1842208" cy="2167126"/>
          </a:xfrm>
        </p:grpSpPr>
        <p:pic>
          <p:nvPicPr>
            <p:cNvPr id="141323" name="Picture 11" descr="C:\Users\John\AppData\Local\Microsoft\Windows\Temporary Internet Files\Content.IE5\ZZVOHTAN\MC90043482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846038"/>
              <a:ext cx="1828572" cy="182857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29364" y="2674610"/>
              <a:ext cx="1816395" cy="338554"/>
            </a:xfrm>
            <a:prstGeom prst="rect">
              <a:avLst/>
            </a:prstGeom>
            <a:noFill/>
          </p:spPr>
          <p:txBody>
            <a:bodyPr wrap="none" rtlCol="0">
              <a:spAutoFit/>
            </a:bodyPr>
            <a:lstStyle/>
            <a:p>
              <a:r>
                <a:rPr lang="en-US" sz="1600" b="1" dirty="0">
                  <a:latin typeface="+mn-lt"/>
                </a:rPr>
                <a:t>5. Truck Delivers</a:t>
              </a:r>
            </a:p>
          </p:txBody>
        </p:sp>
      </p:grpSp>
      <p:sp>
        <p:nvSpPr>
          <p:cNvPr id="3" name="Arrow: Right 2">
            <a:extLst>
              <a:ext uri="{FF2B5EF4-FFF2-40B4-BE49-F238E27FC236}">
                <a16:creationId xmlns:a16="http://schemas.microsoft.com/office/drawing/2014/main" id="{0DDFC749-7939-B075-56E3-A7C3F306EDD4}"/>
              </a:ext>
            </a:extLst>
          </p:cNvPr>
          <p:cNvSpPr/>
          <p:nvPr/>
        </p:nvSpPr>
        <p:spPr bwMode="auto">
          <a:xfrm>
            <a:off x="3937580" y="1822063"/>
            <a:ext cx="762000" cy="7620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1" name="Arrow: Right 10">
            <a:extLst>
              <a:ext uri="{FF2B5EF4-FFF2-40B4-BE49-F238E27FC236}">
                <a16:creationId xmlns:a16="http://schemas.microsoft.com/office/drawing/2014/main" id="{3975A38B-9AE4-F0FE-3686-A12DA428253F}"/>
              </a:ext>
            </a:extLst>
          </p:cNvPr>
          <p:cNvSpPr/>
          <p:nvPr/>
        </p:nvSpPr>
        <p:spPr bwMode="auto">
          <a:xfrm>
            <a:off x="2222388" y="4679975"/>
            <a:ext cx="520812" cy="7620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2" name="Arrow: Right 11">
            <a:extLst>
              <a:ext uri="{FF2B5EF4-FFF2-40B4-BE49-F238E27FC236}">
                <a16:creationId xmlns:a16="http://schemas.microsoft.com/office/drawing/2014/main" id="{BC76CD3B-CD55-9869-337E-3B7F01BBBDE9}"/>
              </a:ext>
            </a:extLst>
          </p:cNvPr>
          <p:cNvSpPr/>
          <p:nvPr/>
        </p:nvSpPr>
        <p:spPr bwMode="auto">
          <a:xfrm>
            <a:off x="6263044" y="4568081"/>
            <a:ext cx="532728" cy="7620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3" name="Arrow: Right 12">
            <a:extLst>
              <a:ext uri="{FF2B5EF4-FFF2-40B4-BE49-F238E27FC236}">
                <a16:creationId xmlns:a16="http://schemas.microsoft.com/office/drawing/2014/main" id="{7360AD9B-36E2-9B6F-F684-E1C702480F0A}"/>
              </a:ext>
            </a:extLst>
          </p:cNvPr>
          <p:cNvSpPr/>
          <p:nvPr/>
        </p:nvSpPr>
        <p:spPr bwMode="auto">
          <a:xfrm rot="9523849">
            <a:off x="4447064" y="3034807"/>
            <a:ext cx="762000" cy="7620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20748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2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out)">
                                      <p:cBhvr>
                                        <p:cTn id="12" dur="125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125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out)">
                                      <p:cBhvr>
                                        <p:cTn id="22" dur="125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2" name="Rectangle 4"/>
          <p:cNvSpPr>
            <a:spLocks noGrp="1" noChangeArrowheads="1"/>
          </p:cNvSpPr>
          <p:nvPr>
            <p:ph type="title"/>
          </p:nvPr>
        </p:nvSpPr>
        <p:spPr/>
        <p:txBody>
          <a:bodyPr/>
          <a:lstStyle/>
          <a:p>
            <a:pPr eaLnBrk="1" hangingPunct="1">
              <a:defRPr/>
            </a:pPr>
            <a:r>
              <a:rPr lang="en-US"/>
              <a:t>Pull System Example</a:t>
            </a:r>
          </a:p>
        </p:txBody>
      </p:sp>
      <p:sp>
        <p:nvSpPr>
          <p:cNvPr id="40963" name="Rectangle 5"/>
          <p:cNvSpPr>
            <a:spLocks noGrp="1" noChangeArrowheads="1"/>
          </p:cNvSpPr>
          <p:nvPr>
            <p:ph type="body" idx="1"/>
          </p:nvPr>
        </p:nvSpPr>
        <p:spPr>
          <a:xfrm>
            <a:off x="381000" y="990600"/>
            <a:ext cx="8451850" cy="600075"/>
          </a:xfrm>
        </p:spPr>
        <p:txBody>
          <a:bodyPr/>
          <a:lstStyle/>
          <a:p>
            <a:pPr marL="0" indent="0" eaLnBrk="1" hangingPunct="1">
              <a:buNone/>
            </a:pPr>
            <a:r>
              <a:rPr lang="en-US" sz="3200" dirty="0"/>
              <a:t>Have You Ever Been to a Brazilian Bar-B-</a:t>
            </a:r>
            <a:r>
              <a:rPr lang="en-US" sz="3200" dirty="0" err="1"/>
              <a:t>Que</a:t>
            </a:r>
            <a:r>
              <a:rPr lang="en-US" sz="3200" dirty="0"/>
              <a:t> Restaurant (Churrasco)?</a:t>
            </a:r>
          </a:p>
        </p:txBody>
      </p:sp>
      <p:pic>
        <p:nvPicPr>
          <p:cNvPr id="40964" name="Picture 6" descr="MCj02317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209800"/>
            <a:ext cx="4584700" cy="442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5" name="Group 125"/>
          <p:cNvGrpSpPr>
            <a:grpSpLocks/>
          </p:cNvGrpSpPr>
          <p:nvPr/>
        </p:nvGrpSpPr>
        <p:grpSpPr bwMode="auto">
          <a:xfrm>
            <a:off x="4876800" y="2438400"/>
            <a:ext cx="3200400" cy="4010025"/>
            <a:chOff x="3360" y="1152"/>
            <a:chExt cx="2016" cy="2526"/>
          </a:xfrm>
        </p:grpSpPr>
        <p:sp>
          <p:nvSpPr>
            <p:cNvPr id="40967" name="Freeform 12"/>
            <p:cNvSpPr>
              <a:spLocks/>
            </p:cNvSpPr>
            <p:nvPr/>
          </p:nvSpPr>
          <p:spPr bwMode="auto">
            <a:xfrm flipH="1">
              <a:off x="4929" y="2131"/>
              <a:ext cx="108" cy="109"/>
            </a:xfrm>
            <a:custGeom>
              <a:avLst/>
              <a:gdLst>
                <a:gd name="T0" fmla="*/ 13 w 163"/>
                <a:gd name="T1" fmla="*/ 0 h 158"/>
                <a:gd name="T2" fmla="*/ 32 w 163"/>
                <a:gd name="T3" fmla="*/ 6 h 158"/>
                <a:gd name="T4" fmla="*/ 31 w 163"/>
                <a:gd name="T5" fmla="*/ 6 h 158"/>
                <a:gd name="T6" fmla="*/ 31 w 163"/>
                <a:gd name="T7" fmla="*/ 7 h 158"/>
                <a:gd name="T8" fmla="*/ 31 w 163"/>
                <a:gd name="T9" fmla="*/ 7 h 158"/>
                <a:gd name="T10" fmla="*/ 31 w 163"/>
                <a:gd name="T11" fmla="*/ 9 h 158"/>
                <a:gd name="T12" fmla="*/ 30 w 163"/>
                <a:gd name="T13" fmla="*/ 11 h 158"/>
                <a:gd name="T14" fmla="*/ 30 w 163"/>
                <a:gd name="T15" fmla="*/ 13 h 158"/>
                <a:gd name="T16" fmla="*/ 30 w 163"/>
                <a:gd name="T17" fmla="*/ 15 h 158"/>
                <a:gd name="T18" fmla="*/ 29 w 163"/>
                <a:gd name="T19" fmla="*/ 17 h 158"/>
                <a:gd name="T20" fmla="*/ 28 w 163"/>
                <a:gd name="T21" fmla="*/ 19 h 158"/>
                <a:gd name="T22" fmla="*/ 28 w 163"/>
                <a:gd name="T23" fmla="*/ 21 h 158"/>
                <a:gd name="T24" fmla="*/ 27 w 163"/>
                <a:gd name="T25" fmla="*/ 23 h 158"/>
                <a:gd name="T26" fmla="*/ 26 w 163"/>
                <a:gd name="T27" fmla="*/ 26 h 158"/>
                <a:gd name="T28" fmla="*/ 25 w 163"/>
                <a:gd name="T29" fmla="*/ 27 h 158"/>
                <a:gd name="T30" fmla="*/ 24 w 163"/>
                <a:gd name="T31" fmla="*/ 29 h 158"/>
                <a:gd name="T32" fmla="*/ 22 w 163"/>
                <a:gd name="T33" fmla="*/ 30 h 158"/>
                <a:gd name="T34" fmla="*/ 20 w 163"/>
                <a:gd name="T35" fmla="*/ 30 h 158"/>
                <a:gd name="T36" fmla="*/ 19 w 163"/>
                <a:gd name="T37" fmla="*/ 32 h 158"/>
                <a:gd name="T38" fmla="*/ 17 w 163"/>
                <a:gd name="T39" fmla="*/ 32 h 158"/>
                <a:gd name="T40" fmla="*/ 15 w 163"/>
                <a:gd name="T41" fmla="*/ 32 h 158"/>
                <a:gd name="T42" fmla="*/ 14 w 163"/>
                <a:gd name="T43" fmla="*/ 33 h 158"/>
                <a:gd name="T44" fmla="*/ 13 w 163"/>
                <a:gd name="T45" fmla="*/ 33 h 158"/>
                <a:gd name="T46" fmla="*/ 11 w 163"/>
                <a:gd name="T47" fmla="*/ 33 h 158"/>
                <a:gd name="T48" fmla="*/ 11 w 163"/>
                <a:gd name="T49" fmla="*/ 33 h 158"/>
                <a:gd name="T50" fmla="*/ 9 w 163"/>
                <a:gd name="T51" fmla="*/ 34 h 158"/>
                <a:gd name="T52" fmla="*/ 8 w 163"/>
                <a:gd name="T53" fmla="*/ 34 h 158"/>
                <a:gd name="T54" fmla="*/ 7 w 163"/>
                <a:gd name="T55" fmla="*/ 36 h 158"/>
                <a:gd name="T56" fmla="*/ 6 w 163"/>
                <a:gd name="T57" fmla="*/ 36 h 158"/>
                <a:gd name="T58" fmla="*/ 6 w 163"/>
                <a:gd name="T59" fmla="*/ 36 h 158"/>
                <a:gd name="T60" fmla="*/ 0 w 163"/>
                <a:gd name="T61" fmla="*/ 22 h 158"/>
                <a:gd name="T62" fmla="*/ 13 w 163"/>
                <a:gd name="T63" fmla="*/ 0 h 158"/>
                <a:gd name="T64" fmla="*/ 13 w 163"/>
                <a:gd name="T65" fmla="*/ 0 h 1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 h="158">
                  <a:moveTo>
                    <a:pt x="70" y="0"/>
                  </a:moveTo>
                  <a:lnTo>
                    <a:pt x="163" y="25"/>
                  </a:lnTo>
                  <a:lnTo>
                    <a:pt x="161" y="25"/>
                  </a:lnTo>
                  <a:lnTo>
                    <a:pt x="161" y="29"/>
                  </a:lnTo>
                  <a:lnTo>
                    <a:pt x="161" y="32"/>
                  </a:lnTo>
                  <a:lnTo>
                    <a:pt x="161" y="40"/>
                  </a:lnTo>
                  <a:lnTo>
                    <a:pt x="159" y="48"/>
                  </a:lnTo>
                  <a:lnTo>
                    <a:pt x="157" y="57"/>
                  </a:lnTo>
                  <a:lnTo>
                    <a:pt x="155" y="67"/>
                  </a:lnTo>
                  <a:lnTo>
                    <a:pt x="152" y="76"/>
                  </a:lnTo>
                  <a:lnTo>
                    <a:pt x="148" y="84"/>
                  </a:lnTo>
                  <a:lnTo>
                    <a:pt x="144" y="93"/>
                  </a:lnTo>
                  <a:lnTo>
                    <a:pt x="140" y="103"/>
                  </a:lnTo>
                  <a:lnTo>
                    <a:pt x="135" y="112"/>
                  </a:lnTo>
                  <a:lnTo>
                    <a:pt x="129" y="120"/>
                  </a:lnTo>
                  <a:lnTo>
                    <a:pt x="123" y="127"/>
                  </a:lnTo>
                  <a:lnTo>
                    <a:pt x="114" y="131"/>
                  </a:lnTo>
                  <a:lnTo>
                    <a:pt x="106" y="135"/>
                  </a:lnTo>
                  <a:lnTo>
                    <a:pt x="97" y="137"/>
                  </a:lnTo>
                  <a:lnTo>
                    <a:pt x="89" y="141"/>
                  </a:lnTo>
                  <a:lnTo>
                    <a:pt x="79" y="141"/>
                  </a:lnTo>
                  <a:lnTo>
                    <a:pt x="74" y="145"/>
                  </a:lnTo>
                  <a:lnTo>
                    <a:pt x="66" y="145"/>
                  </a:lnTo>
                  <a:lnTo>
                    <a:pt x="58" y="148"/>
                  </a:lnTo>
                  <a:lnTo>
                    <a:pt x="55" y="148"/>
                  </a:lnTo>
                  <a:lnTo>
                    <a:pt x="49" y="150"/>
                  </a:lnTo>
                  <a:lnTo>
                    <a:pt x="41" y="152"/>
                  </a:lnTo>
                  <a:lnTo>
                    <a:pt x="36" y="156"/>
                  </a:lnTo>
                  <a:lnTo>
                    <a:pt x="32" y="156"/>
                  </a:lnTo>
                  <a:lnTo>
                    <a:pt x="32" y="158"/>
                  </a:lnTo>
                  <a:lnTo>
                    <a:pt x="0" y="99"/>
                  </a:lnTo>
                  <a:lnTo>
                    <a:pt x="70" y="0"/>
                  </a:lnTo>
                  <a:close/>
                </a:path>
              </a:pathLst>
            </a:custGeom>
            <a:solidFill>
              <a:srgbClr val="F2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68" name="Freeform 13"/>
            <p:cNvSpPr>
              <a:spLocks/>
            </p:cNvSpPr>
            <p:nvPr/>
          </p:nvSpPr>
          <p:spPr bwMode="auto">
            <a:xfrm flipH="1">
              <a:off x="4391" y="1187"/>
              <a:ext cx="187" cy="361"/>
            </a:xfrm>
            <a:custGeom>
              <a:avLst/>
              <a:gdLst>
                <a:gd name="T0" fmla="*/ 32 w 284"/>
                <a:gd name="T1" fmla="*/ 0 h 522"/>
                <a:gd name="T2" fmla="*/ 32 w 284"/>
                <a:gd name="T3" fmla="*/ 1 h 522"/>
                <a:gd name="T4" fmla="*/ 33 w 284"/>
                <a:gd name="T5" fmla="*/ 2 h 522"/>
                <a:gd name="T6" fmla="*/ 34 w 284"/>
                <a:gd name="T7" fmla="*/ 3 h 522"/>
                <a:gd name="T8" fmla="*/ 34 w 284"/>
                <a:gd name="T9" fmla="*/ 5 h 522"/>
                <a:gd name="T10" fmla="*/ 35 w 284"/>
                <a:gd name="T11" fmla="*/ 7 h 522"/>
                <a:gd name="T12" fmla="*/ 36 w 284"/>
                <a:gd name="T13" fmla="*/ 9 h 522"/>
                <a:gd name="T14" fmla="*/ 38 w 284"/>
                <a:gd name="T15" fmla="*/ 11 h 522"/>
                <a:gd name="T16" fmla="*/ 38 w 284"/>
                <a:gd name="T17" fmla="*/ 13 h 522"/>
                <a:gd name="T18" fmla="*/ 39 w 284"/>
                <a:gd name="T19" fmla="*/ 16 h 522"/>
                <a:gd name="T20" fmla="*/ 40 w 284"/>
                <a:gd name="T21" fmla="*/ 18 h 522"/>
                <a:gd name="T22" fmla="*/ 41 w 284"/>
                <a:gd name="T23" fmla="*/ 21 h 522"/>
                <a:gd name="T24" fmla="*/ 41 w 284"/>
                <a:gd name="T25" fmla="*/ 23 h 522"/>
                <a:gd name="T26" fmla="*/ 41 w 284"/>
                <a:gd name="T27" fmla="*/ 25 h 522"/>
                <a:gd name="T28" fmla="*/ 41 w 284"/>
                <a:gd name="T29" fmla="*/ 26 h 522"/>
                <a:gd name="T30" fmla="*/ 41 w 284"/>
                <a:gd name="T31" fmla="*/ 28 h 522"/>
                <a:gd name="T32" fmla="*/ 53 w 284"/>
                <a:gd name="T33" fmla="*/ 48 h 522"/>
                <a:gd name="T34" fmla="*/ 45 w 284"/>
                <a:gd name="T35" fmla="*/ 62 h 522"/>
                <a:gd name="T36" fmla="*/ 51 w 284"/>
                <a:gd name="T37" fmla="*/ 72 h 522"/>
                <a:gd name="T38" fmla="*/ 52 w 284"/>
                <a:gd name="T39" fmla="*/ 89 h 522"/>
                <a:gd name="T40" fmla="*/ 40 w 284"/>
                <a:gd name="T41" fmla="*/ 100 h 522"/>
                <a:gd name="T42" fmla="*/ 39 w 284"/>
                <a:gd name="T43" fmla="*/ 117 h 522"/>
                <a:gd name="T44" fmla="*/ 14 w 284"/>
                <a:gd name="T45" fmla="*/ 120 h 522"/>
                <a:gd name="T46" fmla="*/ 16 w 284"/>
                <a:gd name="T47" fmla="*/ 89 h 522"/>
                <a:gd name="T48" fmla="*/ 9 w 284"/>
                <a:gd name="T49" fmla="*/ 74 h 522"/>
                <a:gd name="T50" fmla="*/ 14 w 284"/>
                <a:gd name="T51" fmla="*/ 68 h 522"/>
                <a:gd name="T52" fmla="*/ 14 w 284"/>
                <a:gd name="T53" fmla="*/ 68 h 522"/>
                <a:gd name="T54" fmla="*/ 13 w 284"/>
                <a:gd name="T55" fmla="*/ 67 h 522"/>
                <a:gd name="T56" fmla="*/ 11 w 284"/>
                <a:gd name="T57" fmla="*/ 66 h 522"/>
                <a:gd name="T58" fmla="*/ 11 w 284"/>
                <a:gd name="T59" fmla="*/ 64 h 522"/>
                <a:gd name="T60" fmla="*/ 9 w 284"/>
                <a:gd name="T61" fmla="*/ 62 h 522"/>
                <a:gd name="T62" fmla="*/ 7 w 284"/>
                <a:gd name="T63" fmla="*/ 59 h 522"/>
                <a:gd name="T64" fmla="*/ 6 w 284"/>
                <a:gd name="T65" fmla="*/ 57 h 522"/>
                <a:gd name="T66" fmla="*/ 5 w 284"/>
                <a:gd name="T67" fmla="*/ 56 h 522"/>
                <a:gd name="T68" fmla="*/ 4 w 284"/>
                <a:gd name="T69" fmla="*/ 54 h 522"/>
                <a:gd name="T70" fmla="*/ 3 w 284"/>
                <a:gd name="T71" fmla="*/ 53 h 522"/>
                <a:gd name="T72" fmla="*/ 2 w 284"/>
                <a:gd name="T73" fmla="*/ 50 h 522"/>
                <a:gd name="T74" fmla="*/ 1 w 284"/>
                <a:gd name="T75" fmla="*/ 49 h 522"/>
                <a:gd name="T76" fmla="*/ 1 w 284"/>
                <a:gd name="T77" fmla="*/ 47 h 522"/>
                <a:gd name="T78" fmla="*/ 1 w 284"/>
                <a:gd name="T79" fmla="*/ 45 h 522"/>
                <a:gd name="T80" fmla="*/ 0 w 284"/>
                <a:gd name="T81" fmla="*/ 43 h 522"/>
                <a:gd name="T82" fmla="*/ 0 w 284"/>
                <a:gd name="T83" fmla="*/ 41 h 522"/>
                <a:gd name="T84" fmla="*/ 0 w 284"/>
                <a:gd name="T85" fmla="*/ 39 h 522"/>
                <a:gd name="T86" fmla="*/ 1 w 284"/>
                <a:gd name="T87" fmla="*/ 37 h 522"/>
                <a:gd name="T88" fmla="*/ 1 w 284"/>
                <a:gd name="T89" fmla="*/ 35 h 522"/>
                <a:gd name="T90" fmla="*/ 1 w 284"/>
                <a:gd name="T91" fmla="*/ 33 h 522"/>
                <a:gd name="T92" fmla="*/ 2 w 284"/>
                <a:gd name="T93" fmla="*/ 30 h 522"/>
                <a:gd name="T94" fmla="*/ 3 w 284"/>
                <a:gd name="T95" fmla="*/ 28 h 522"/>
                <a:gd name="T96" fmla="*/ 5 w 284"/>
                <a:gd name="T97" fmla="*/ 26 h 522"/>
                <a:gd name="T98" fmla="*/ 6 w 284"/>
                <a:gd name="T99" fmla="*/ 24 h 522"/>
                <a:gd name="T100" fmla="*/ 7 w 284"/>
                <a:gd name="T101" fmla="*/ 23 h 522"/>
                <a:gd name="T102" fmla="*/ 8 w 284"/>
                <a:gd name="T103" fmla="*/ 22 h 522"/>
                <a:gd name="T104" fmla="*/ 9 w 284"/>
                <a:gd name="T105" fmla="*/ 21 h 522"/>
                <a:gd name="T106" fmla="*/ 11 w 284"/>
                <a:gd name="T107" fmla="*/ 19 h 522"/>
                <a:gd name="T108" fmla="*/ 32 w 284"/>
                <a:gd name="T109" fmla="*/ 0 h 522"/>
                <a:gd name="T110" fmla="*/ 32 w 284"/>
                <a:gd name="T111" fmla="*/ 0 h 52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4" h="522">
                  <a:moveTo>
                    <a:pt x="171" y="0"/>
                  </a:moveTo>
                  <a:lnTo>
                    <a:pt x="173" y="4"/>
                  </a:lnTo>
                  <a:lnTo>
                    <a:pt x="175" y="8"/>
                  </a:lnTo>
                  <a:lnTo>
                    <a:pt x="179" y="14"/>
                  </a:lnTo>
                  <a:lnTo>
                    <a:pt x="183" y="21"/>
                  </a:lnTo>
                  <a:lnTo>
                    <a:pt x="187" y="29"/>
                  </a:lnTo>
                  <a:lnTo>
                    <a:pt x="192" y="39"/>
                  </a:lnTo>
                  <a:lnTo>
                    <a:pt x="198" y="48"/>
                  </a:lnTo>
                  <a:lnTo>
                    <a:pt x="202" y="58"/>
                  </a:lnTo>
                  <a:lnTo>
                    <a:pt x="206" y="69"/>
                  </a:lnTo>
                  <a:lnTo>
                    <a:pt x="209" y="78"/>
                  </a:lnTo>
                  <a:lnTo>
                    <a:pt x="215" y="90"/>
                  </a:lnTo>
                  <a:lnTo>
                    <a:pt x="217" y="99"/>
                  </a:lnTo>
                  <a:lnTo>
                    <a:pt x="217" y="109"/>
                  </a:lnTo>
                  <a:lnTo>
                    <a:pt x="217" y="116"/>
                  </a:lnTo>
                  <a:lnTo>
                    <a:pt x="217" y="126"/>
                  </a:lnTo>
                  <a:lnTo>
                    <a:pt x="284" y="210"/>
                  </a:lnTo>
                  <a:lnTo>
                    <a:pt x="240" y="272"/>
                  </a:lnTo>
                  <a:lnTo>
                    <a:pt x="274" y="314"/>
                  </a:lnTo>
                  <a:lnTo>
                    <a:pt x="276" y="386"/>
                  </a:lnTo>
                  <a:lnTo>
                    <a:pt x="213" y="440"/>
                  </a:lnTo>
                  <a:lnTo>
                    <a:pt x="207" y="512"/>
                  </a:lnTo>
                  <a:lnTo>
                    <a:pt x="78" y="522"/>
                  </a:lnTo>
                  <a:lnTo>
                    <a:pt x="88" y="386"/>
                  </a:lnTo>
                  <a:lnTo>
                    <a:pt x="52" y="322"/>
                  </a:lnTo>
                  <a:lnTo>
                    <a:pt x="76" y="299"/>
                  </a:lnTo>
                  <a:lnTo>
                    <a:pt x="74" y="297"/>
                  </a:lnTo>
                  <a:lnTo>
                    <a:pt x="69" y="293"/>
                  </a:lnTo>
                  <a:lnTo>
                    <a:pt x="61" y="286"/>
                  </a:lnTo>
                  <a:lnTo>
                    <a:pt x="54" y="278"/>
                  </a:lnTo>
                  <a:lnTo>
                    <a:pt x="44" y="269"/>
                  </a:lnTo>
                  <a:lnTo>
                    <a:pt x="35" y="257"/>
                  </a:lnTo>
                  <a:lnTo>
                    <a:pt x="29" y="250"/>
                  </a:lnTo>
                  <a:lnTo>
                    <a:pt x="25" y="244"/>
                  </a:lnTo>
                  <a:lnTo>
                    <a:pt x="19" y="236"/>
                  </a:lnTo>
                  <a:lnTo>
                    <a:pt x="15" y="231"/>
                  </a:lnTo>
                  <a:lnTo>
                    <a:pt x="10" y="221"/>
                  </a:lnTo>
                  <a:lnTo>
                    <a:pt x="8" y="213"/>
                  </a:lnTo>
                  <a:lnTo>
                    <a:pt x="4" y="204"/>
                  </a:lnTo>
                  <a:lnTo>
                    <a:pt x="2" y="196"/>
                  </a:lnTo>
                  <a:lnTo>
                    <a:pt x="0" y="187"/>
                  </a:lnTo>
                  <a:lnTo>
                    <a:pt x="0" y="179"/>
                  </a:lnTo>
                  <a:lnTo>
                    <a:pt x="0" y="170"/>
                  </a:lnTo>
                  <a:lnTo>
                    <a:pt x="2" y="162"/>
                  </a:lnTo>
                  <a:lnTo>
                    <a:pt x="2" y="153"/>
                  </a:lnTo>
                  <a:lnTo>
                    <a:pt x="6" y="141"/>
                  </a:lnTo>
                  <a:lnTo>
                    <a:pt x="10" y="132"/>
                  </a:lnTo>
                  <a:lnTo>
                    <a:pt x="17" y="124"/>
                  </a:lnTo>
                  <a:lnTo>
                    <a:pt x="23" y="115"/>
                  </a:lnTo>
                  <a:lnTo>
                    <a:pt x="33" y="105"/>
                  </a:lnTo>
                  <a:lnTo>
                    <a:pt x="36" y="99"/>
                  </a:lnTo>
                  <a:lnTo>
                    <a:pt x="42" y="96"/>
                  </a:lnTo>
                  <a:lnTo>
                    <a:pt x="50" y="90"/>
                  </a:lnTo>
                  <a:lnTo>
                    <a:pt x="55" y="86"/>
                  </a:lnTo>
                  <a:lnTo>
                    <a:pt x="171" y="0"/>
                  </a:lnTo>
                  <a:close/>
                </a:path>
              </a:pathLst>
            </a:custGeom>
            <a:solidFill>
              <a:srgbClr val="F2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69" name="Freeform 14"/>
            <p:cNvSpPr>
              <a:spLocks/>
            </p:cNvSpPr>
            <p:nvPr/>
          </p:nvSpPr>
          <p:spPr bwMode="auto">
            <a:xfrm flipH="1">
              <a:off x="4384" y="1513"/>
              <a:ext cx="122" cy="121"/>
            </a:xfrm>
            <a:custGeom>
              <a:avLst/>
              <a:gdLst>
                <a:gd name="T0" fmla="*/ 0 w 184"/>
                <a:gd name="T1" fmla="*/ 12 h 175"/>
                <a:gd name="T2" fmla="*/ 16 w 184"/>
                <a:gd name="T3" fmla="*/ 11 h 175"/>
                <a:gd name="T4" fmla="*/ 29 w 184"/>
                <a:gd name="T5" fmla="*/ 0 h 175"/>
                <a:gd name="T6" fmla="*/ 36 w 184"/>
                <a:gd name="T7" fmla="*/ 28 h 175"/>
                <a:gd name="T8" fmla="*/ 19 w 184"/>
                <a:gd name="T9" fmla="*/ 21 h 175"/>
                <a:gd name="T10" fmla="*/ 9 w 184"/>
                <a:gd name="T11" fmla="*/ 40 h 175"/>
                <a:gd name="T12" fmla="*/ 0 w 184"/>
                <a:gd name="T13" fmla="*/ 12 h 175"/>
                <a:gd name="T14" fmla="*/ 0 w 184"/>
                <a:gd name="T15" fmla="*/ 12 h 1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4" h="175">
                  <a:moveTo>
                    <a:pt x="0" y="55"/>
                  </a:moveTo>
                  <a:lnTo>
                    <a:pt x="81" y="48"/>
                  </a:lnTo>
                  <a:lnTo>
                    <a:pt x="150" y="0"/>
                  </a:lnTo>
                  <a:lnTo>
                    <a:pt x="184" y="124"/>
                  </a:lnTo>
                  <a:lnTo>
                    <a:pt x="96" y="93"/>
                  </a:lnTo>
                  <a:lnTo>
                    <a:pt x="47" y="175"/>
                  </a:lnTo>
                  <a:lnTo>
                    <a:pt x="0" y="55"/>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0" name="Freeform 15"/>
            <p:cNvSpPr>
              <a:spLocks/>
            </p:cNvSpPr>
            <p:nvPr/>
          </p:nvSpPr>
          <p:spPr bwMode="auto">
            <a:xfrm flipH="1">
              <a:off x="4426" y="1555"/>
              <a:ext cx="176" cy="308"/>
            </a:xfrm>
            <a:custGeom>
              <a:avLst/>
              <a:gdLst>
                <a:gd name="T0" fmla="*/ 19 w 266"/>
                <a:gd name="T1" fmla="*/ 0 h 443"/>
                <a:gd name="T2" fmla="*/ 18 w 266"/>
                <a:gd name="T3" fmla="*/ 1 h 443"/>
                <a:gd name="T4" fmla="*/ 17 w 266"/>
                <a:gd name="T5" fmla="*/ 2 h 443"/>
                <a:gd name="T6" fmla="*/ 17 w 266"/>
                <a:gd name="T7" fmla="*/ 3 h 443"/>
                <a:gd name="T8" fmla="*/ 16 w 266"/>
                <a:gd name="T9" fmla="*/ 3 h 443"/>
                <a:gd name="T10" fmla="*/ 15 w 266"/>
                <a:gd name="T11" fmla="*/ 5 h 443"/>
                <a:gd name="T12" fmla="*/ 15 w 266"/>
                <a:gd name="T13" fmla="*/ 6 h 443"/>
                <a:gd name="T14" fmla="*/ 14 w 266"/>
                <a:gd name="T15" fmla="*/ 7 h 443"/>
                <a:gd name="T16" fmla="*/ 13 w 266"/>
                <a:gd name="T17" fmla="*/ 9 h 443"/>
                <a:gd name="T18" fmla="*/ 13 w 266"/>
                <a:gd name="T19" fmla="*/ 10 h 443"/>
                <a:gd name="T20" fmla="*/ 11 w 266"/>
                <a:gd name="T21" fmla="*/ 13 h 443"/>
                <a:gd name="T22" fmla="*/ 11 w 266"/>
                <a:gd name="T23" fmla="*/ 14 h 443"/>
                <a:gd name="T24" fmla="*/ 10 w 266"/>
                <a:gd name="T25" fmla="*/ 16 h 443"/>
                <a:gd name="T26" fmla="*/ 9 w 266"/>
                <a:gd name="T27" fmla="*/ 18 h 443"/>
                <a:gd name="T28" fmla="*/ 9 w 266"/>
                <a:gd name="T29" fmla="*/ 19 h 443"/>
                <a:gd name="T30" fmla="*/ 7 w 266"/>
                <a:gd name="T31" fmla="*/ 22 h 443"/>
                <a:gd name="T32" fmla="*/ 6 w 266"/>
                <a:gd name="T33" fmla="*/ 23 h 443"/>
                <a:gd name="T34" fmla="*/ 5 w 266"/>
                <a:gd name="T35" fmla="*/ 24 h 443"/>
                <a:gd name="T36" fmla="*/ 5 w 266"/>
                <a:gd name="T37" fmla="*/ 26 h 443"/>
                <a:gd name="T38" fmla="*/ 4 w 266"/>
                <a:gd name="T39" fmla="*/ 29 h 443"/>
                <a:gd name="T40" fmla="*/ 3 w 266"/>
                <a:gd name="T41" fmla="*/ 31 h 443"/>
                <a:gd name="T42" fmla="*/ 2 w 266"/>
                <a:gd name="T43" fmla="*/ 31 h 443"/>
                <a:gd name="T44" fmla="*/ 2 w 266"/>
                <a:gd name="T45" fmla="*/ 33 h 443"/>
                <a:gd name="T46" fmla="*/ 1 w 266"/>
                <a:gd name="T47" fmla="*/ 35 h 443"/>
                <a:gd name="T48" fmla="*/ 0 w 266"/>
                <a:gd name="T49" fmla="*/ 38 h 443"/>
                <a:gd name="T50" fmla="*/ 0 w 266"/>
                <a:gd name="T51" fmla="*/ 39 h 443"/>
                <a:gd name="T52" fmla="*/ 1 w 266"/>
                <a:gd name="T53" fmla="*/ 39 h 443"/>
                <a:gd name="T54" fmla="*/ 1 w 266"/>
                <a:gd name="T55" fmla="*/ 39 h 443"/>
                <a:gd name="T56" fmla="*/ 2 w 266"/>
                <a:gd name="T57" fmla="*/ 39 h 443"/>
                <a:gd name="T58" fmla="*/ 3 w 266"/>
                <a:gd name="T59" fmla="*/ 39 h 443"/>
                <a:gd name="T60" fmla="*/ 4 w 266"/>
                <a:gd name="T61" fmla="*/ 39 h 443"/>
                <a:gd name="T62" fmla="*/ 6 w 266"/>
                <a:gd name="T63" fmla="*/ 39 h 443"/>
                <a:gd name="T64" fmla="*/ 7 w 266"/>
                <a:gd name="T65" fmla="*/ 39 h 443"/>
                <a:gd name="T66" fmla="*/ 9 w 266"/>
                <a:gd name="T67" fmla="*/ 39 h 443"/>
                <a:gd name="T68" fmla="*/ 10 w 266"/>
                <a:gd name="T69" fmla="*/ 39 h 443"/>
                <a:gd name="T70" fmla="*/ 11 w 266"/>
                <a:gd name="T71" fmla="*/ 39 h 443"/>
                <a:gd name="T72" fmla="*/ 13 w 266"/>
                <a:gd name="T73" fmla="*/ 39 h 443"/>
                <a:gd name="T74" fmla="*/ 13 w 266"/>
                <a:gd name="T75" fmla="*/ 39 h 443"/>
                <a:gd name="T76" fmla="*/ 14 w 266"/>
                <a:gd name="T77" fmla="*/ 39 h 443"/>
                <a:gd name="T78" fmla="*/ 16 w 266"/>
                <a:gd name="T79" fmla="*/ 39 h 443"/>
                <a:gd name="T80" fmla="*/ 17 w 266"/>
                <a:gd name="T81" fmla="*/ 39 h 443"/>
                <a:gd name="T82" fmla="*/ 11 w 266"/>
                <a:gd name="T83" fmla="*/ 61 h 443"/>
                <a:gd name="T84" fmla="*/ 51 w 266"/>
                <a:gd name="T85" fmla="*/ 104 h 443"/>
                <a:gd name="T86" fmla="*/ 19 w 266"/>
                <a:gd name="T87" fmla="*/ 0 h 443"/>
                <a:gd name="T88" fmla="*/ 19 w 266"/>
                <a:gd name="T89" fmla="*/ 0 h 44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6" h="443">
                  <a:moveTo>
                    <a:pt x="95" y="0"/>
                  </a:moveTo>
                  <a:lnTo>
                    <a:pt x="93" y="2"/>
                  </a:lnTo>
                  <a:lnTo>
                    <a:pt x="90" y="8"/>
                  </a:lnTo>
                  <a:lnTo>
                    <a:pt x="88" y="11"/>
                  </a:lnTo>
                  <a:lnTo>
                    <a:pt x="84" y="15"/>
                  </a:lnTo>
                  <a:lnTo>
                    <a:pt x="80" y="21"/>
                  </a:lnTo>
                  <a:lnTo>
                    <a:pt x="78" y="27"/>
                  </a:lnTo>
                  <a:lnTo>
                    <a:pt x="72" y="32"/>
                  </a:lnTo>
                  <a:lnTo>
                    <a:pt x="69" y="38"/>
                  </a:lnTo>
                  <a:lnTo>
                    <a:pt x="65" y="46"/>
                  </a:lnTo>
                  <a:lnTo>
                    <a:pt x="61" y="53"/>
                  </a:lnTo>
                  <a:lnTo>
                    <a:pt x="55" y="59"/>
                  </a:lnTo>
                  <a:lnTo>
                    <a:pt x="50" y="68"/>
                  </a:lnTo>
                  <a:lnTo>
                    <a:pt x="46" y="76"/>
                  </a:lnTo>
                  <a:lnTo>
                    <a:pt x="42" y="84"/>
                  </a:lnTo>
                  <a:lnTo>
                    <a:pt x="36" y="91"/>
                  </a:lnTo>
                  <a:lnTo>
                    <a:pt x="32" y="99"/>
                  </a:lnTo>
                  <a:lnTo>
                    <a:pt x="27" y="106"/>
                  </a:lnTo>
                  <a:lnTo>
                    <a:pt x="23" y="114"/>
                  </a:lnTo>
                  <a:lnTo>
                    <a:pt x="19" y="122"/>
                  </a:lnTo>
                  <a:lnTo>
                    <a:pt x="13" y="129"/>
                  </a:lnTo>
                  <a:lnTo>
                    <a:pt x="12" y="135"/>
                  </a:lnTo>
                  <a:lnTo>
                    <a:pt x="10" y="141"/>
                  </a:lnTo>
                  <a:lnTo>
                    <a:pt x="2" y="150"/>
                  </a:lnTo>
                  <a:lnTo>
                    <a:pt x="0" y="160"/>
                  </a:lnTo>
                  <a:lnTo>
                    <a:pt x="0" y="165"/>
                  </a:lnTo>
                  <a:lnTo>
                    <a:pt x="2" y="167"/>
                  </a:lnTo>
                  <a:lnTo>
                    <a:pt x="4" y="167"/>
                  </a:lnTo>
                  <a:lnTo>
                    <a:pt x="10" y="167"/>
                  </a:lnTo>
                  <a:lnTo>
                    <a:pt x="15" y="167"/>
                  </a:lnTo>
                  <a:lnTo>
                    <a:pt x="21" y="167"/>
                  </a:lnTo>
                  <a:lnTo>
                    <a:pt x="29" y="167"/>
                  </a:lnTo>
                  <a:lnTo>
                    <a:pt x="36" y="167"/>
                  </a:lnTo>
                  <a:lnTo>
                    <a:pt x="42" y="167"/>
                  </a:lnTo>
                  <a:lnTo>
                    <a:pt x="50" y="167"/>
                  </a:lnTo>
                  <a:lnTo>
                    <a:pt x="57" y="167"/>
                  </a:lnTo>
                  <a:lnTo>
                    <a:pt x="63" y="167"/>
                  </a:lnTo>
                  <a:lnTo>
                    <a:pt x="69" y="167"/>
                  </a:lnTo>
                  <a:lnTo>
                    <a:pt x="74" y="167"/>
                  </a:lnTo>
                  <a:lnTo>
                    <a:pt x="84" y="167"/>
                  </a:lnTo>
                  <a:lnTo>
                    <a:pt x="88" y="167"/>
                  </a:lnTo>
                  <a:lnTo>
                    <a:pt x="57" y="262"/>
                  </a:lnTo>
                  <a:lnTo>
                    <a:pt x="266" y="443"/>
                  </a:lnTo>
                  <a:lnTo>
                    <a:pt x="95" y="0"/>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1" name="Freeform 16"/>
            <p:cNvSpPr>
              <a:spLocks/>
            </p:cNvSpPr>
            <p:nvPr/>
          </p:nvSpPr>
          <p:spPr bwMode="auto">
            <a:xfrm flipH="1">
              <a:off x="4839" y="1887"/>
              <a:ext cx="190" cy="150"/>
            </a:xfrm>
            <a:custGeom>
              <a:avLst/>
              <a:gdLst>
                <a:gd name="T0" fmla="*/ 5 w 289"/>
                <a:gd name="T1" fmla="*/ 0 h 217"/>
                <a:gd name="T2" fmla="*/ 0 w 289"/>
                <a:gd name="T3" fmla="*/ 37 h 217"/>
                <a:gd name="T4" fmla="*/ 39 w 289"/>
                <a:gd name="T5" fmla="*/ 50 h 217"/>
                <a:gd name="T6" fmla="*/ 54 w 289"/>
                <a:gd name="T7" fmla="*/ 22 h 217"/>
                <a:gd name="T8" fmla="*/ 5 w 289"/>
                <a:gd name="T9" fmla="*/ 0 h 217"/>
                <a:gd name="T10" fmla="*/ 5 w 289"/>
                <a:gd name="T11" fmla="*/ 0 h 2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9" h="217">
                  <a:moveTo>
                    <a:pt x="28" y="0"/>
                  </a:moveTo>
                  <a:lnTo>
                    <a:pt x="0" y="164"/>
                  </a:lnTo>
                  <a:lnTo>
                    <a:pt x="213" y="217"/>
                  </a:lnTo>
                  <a:lnTo>
                    <a:pt x="289" y="97"/>
                  </a:lnTo>
                  <a:lnTo>
                    <a:pt x="28" y="0"/>
                  </a:lnTo>
                  <a:close/>
                </a:path>
              </a:pathLst>
            </a:custGeom>
            <a:solidFill>
              <a:srgbClr val="A8C2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2" name="Freeform 17"/>
            <p:cNvSpPr>
              <a:spLocks/>
            </p:cNvSpPr>
            <p:nvPr/>
          </p:nvSpPr>
          <p:spPr bwMode="auto">
            <a:xfrm flipH="1">
              <a:off x="4462" y="1158"/>
              <a:ext cx="203" cy="251"/>
            </a:xfrm>
            <a:custGeom>
              <a:avLst/>
              <a:gdLst>
                <a:gd name="T0" fmla="*/ 38 w 308"/>
                <a:gd name="T1" fmla="*/ 77 h 363"/>
                <a:gd name="T2" fmla="*/ 36 w 308"/>
                <a:gd name="T3" fmla="*/ 75 h 363"/>
                <a:gd name="T4" fmla="*/ 35 w 308"/>
                <a:gd name="T5" fmla="*/ 73 h 363"/>
                <a:gd name="T6" fmla="*/ 33 w 308"/>
                <a:gd name="T7" fmla="*/ 71 h 363"/>
                <a:gd name="T8" fmla="*/ 31 w 308"/>
                <a:gd name="T9" fmla="*/ 67 h 363"/>
                <a:gd name="T10" fmla="*/ 29 w 308"/>
                <a:gd name="T11" fmla="*/ 64 h 363"/>
                <a:gd name="T12" fmla="*/ 28 w 308"/>
                <a:gd name="T13" fmla="*/ 59 h 363"/>
                <a:gd name="T14" fmla="*/ 26 w 308"/>
                <a:gd name="T15" fmla="*/ 55 h 363"/>
                <a:gd name="T16" fmla="*/ 26 w 308"/>
                <a:gd name="T17" fmla="*/ 52 h 363"/>
                <a:gd name="T18" fmla="*/ 26 w 308"/>
                <a:gd name="T19" fmla="*/ 49 h 363"/>
                <a:gd name="T20" fmla="*/ 26 w 308"/>
                <a:gd name="T21" fmla="*/ 44 h 363"/>
                <a:gd name="T22" fmla="*/ 26 w 308"/>
                <a:gd name="T23" fmla="*/ 41 h 363"/>
                <a:gd name="T24" fmla="*/ 28 w 308"/>
                <a:gd name="T25" fmla="*/ 39 h 363"/>
                <a:gd name="T26" fmla="*/ 29 w 308"/>
                <a:gd name="T27" fmla="*/ 36 h 363"/>
                <a:gd name="T28" fmla="*/ 31 w 308"/>
                <a:gd name="T29" fmla="*/ 33 h 363"/>
                <a:gd name="T30" fmla="*/ 32 w 308"/>
                <a:gd name="T31" fmla="*/ 30 h 363"/>
                <a:gd name="T32" fmla="*/ 35 w 308"/>
                <a:gd name="T33" fmla="*/ 27 h 363"/>
                <a:gd name="T34" fmla="*/ 37 w 308"/>
                <a:gd name="T35" fmla="*/ 24 h 363"/>
                <a:gd name="T36" fmla="*/ 41 w 308"/>
                <a:gd name="T37" fmla="*/ 21 h 363"/>
                <a:gd name="T38" fmla="*/ 44 w 308"/>
                <a:gd name="T39" fmla="*/ 18 h 363"/>
                <a:gd name="T40" fmla="*/ 48 w 308"/>
                <a:gd name="T41" fmla="*/ 16 h 363"/>
                <a:gd name="T42" fmla="*/ 53 w 308"/>
                <a:gd name="T43" fmla="*/ 13 h 363"/>
                <a:gd name="T44" fmla="*/ 58 w 308"/>
                <a:gd name="T45" fmla="*/ 10 h 363"/>
                <a:gd name="T46" fmla="*/ 57 w 308"/>
                <a:gd name="T47" fmla="*/ 9 h 363"/>
                <a:gd name="T48" fmla="*/ 55 w 308"/>
                <a:gd name="T49" fmla="*/ 7 h 363"/>
                <a:gd name="T50" fmla="*/ 53 w 308"/>
                <a:gd name="T51" fmla="*/ 4 h 363"/>
                <a:gd name="T52" fmla="*/ 51 w 308"/>
                <a:gd name="T53" fmla="*/ 3 h 363"/>
                <a:gd name="T54" fmla="*/ 48 w 308"/>
                <a:gd name="T55" fmla="*/ 1 h 363"/>
                <a:gd name="T56" fmla="*/ 45 w 308"/>
                <a:gd name="T57" fmla="*/ 1 h 363"/>
                <a:gd name="T58" fmla="*/ 43 w 308"/>
                <a:gd name="T59" fmla="*/ 1 h 363"/>
                <a:gd name="T60" fmla="*/ 39 w 308"/>
                <a:gd name="T61" fmla="*/ 1 h 363"/>
                <a:gd name="T62" fmla="*/ 35 w 308"/>
                <a:gd name="T63" fmla="*/ 1 h 363"/>
                <a:gd name="T64" fmla="*/ 32 w 308"/>
                <a:gd name="T65" fmla="*/ 1 h 363"/>
                <a:gd name="T66" fmla="*/ 30 w 308"/>
                <a:gd name="T67" fmla="*/ 3 h 363"/>
                <a:gd name="T68" fmla="*/ 28 w 308"/>
                <a:gd name="T69" fmla="*/ 3 h 363"/>
                <a:gd name="T70" fmla="*/ 26 w 308"/>
                <a:gd name="T71" fmla="*/ 5 h 363"/>
                <a:gd name="T72" fmla="*/ 22 w 308"/>
                <a:gd name="T73" fmla="*/ 6 h 363"/>
                <a:gd name="T74" fmla="*/ 20 w 308"/>
                <a:gd name="T75" fmla="*/ 8 h 363"/>
                <a:gd name="T76" fmla="*/ 17 w 308"/>
                <a:gd name="T77" fmla="*/ 10 h 363"/>
                <a:gd name="T78" fmla="*/ 15 w 308"/>
                <a:gd name="T79" fmla="*/ 12 h 363"/>
                <a:gd name="T80" fmla="*/ 11 w 308"/>
                <a:gd name="T81" fmla="*/ 15 h 363"/>
                <a:gd name="T82" fmla="*/ 7 w 308"/>
                <a:gd name="T83" fmla="*/ 19 h 363"/>
                <a:gd name="T84" fmla="*/ 5 w 308"/>
                <a:gd name="T85" fmla="*/ 23 h 363"/>
                <a:gd name="T86" fmla="*/ 3 w 308"/>
                <a:gd name="T87" fmla="*/ 27 h 363"/>
                <a:gd name="T88" fmla="*/ 2 w 308"/>
                <a:gd name="T89" fmla="*/ 32 h 363"/>
                <a:gd name="T90" fmla="*/ 1 w 308"/>
                <a:gd name="T91" fmla="*/ 37 h 363"/>
                <a:gd name="T92" fmla="*/ 0 w 308"/>
                <a:gd name="T93" fmla="*/ 41 h 363"/>
                <a:gd name="T94" fmla="*/ 0 w 308"/>
                <a:gd name="T95" fmla="*/ 46 h 363"/>
                <a:gd name="T96" fmla="*/ 0 w 308"/>
                <a:gd name="T97" fmla="*/ 50 h 363"/>
                <a:gd name="T98" fmla="*/ 1 w 308"/>
                <a:gd name="T99" fmla="*/ 55 h 363"/>
                <a:gd name="T100" fmla="*/ 1 w 308"/>
                <a:gd name="T101" fmla="*/ 59 h 363"/>
                <a:gd name="T102" fmla="*/ 3 w 308"/>
                <a:gd name="T103" fmla="*/ 64 h 363"/>
                <a:gd name="T104" fmla="*/ 4 w 308"/>
                <a:gd name="T105" fmla="*/ 68 h 363"/>
                <a:gd name="T106" fmla="*/ 6 w 308"/>
                <a:gd name="T107" fmla="*/ 71 h 363"/>
                <a:gd name="T108" fmla="*/ 7 w 308"/>
                <a:gd name="T109" fmla="*/ 75 h 363"/>
                <a:gd name="T110" fmla="*/ 10 w 308"/>
                <a:gd name="T111" fmla="*/ 78 h 363"/>
                <a:gd name="T112" fmla="*/ 12 w 308"/>
                <a:gd name="T113" fmla="*/ 81 h 363"/>
                <a:gd name="T114" fmla="*/ 15 w 308"/>
                <a:gd name="T115" fmla="*/ 82 h 363"/>
                <a:gd name="T116" fmla="*/ 17 w 308"/>
                <a:gd name="T117" fmla="*/ 83 h 363"/>
                <a:gd name="T118" fmla="*/ 21 w 308"/>
                <a:gd name="T119" fmla="*/ 83 h 363"/>
                <a:gd name="T120" fmla="*/ 24 w 308"/>
                <a:gd name="T121" fmla="*/ 82 h 363"/>
                <a:gd name="T122" fmla="*/ 26 w 308"/>
                <a:gd name="T123" fmla="*/ 82 h 363"/>
                <a:gd name="T124" fmla="*/ 28 w 308"/>
                <a:gd name="T125" fmla="*/ 81 h 3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8" h="363">
                  <a:moveTo>
                    <a:pt x="148" y="355"/>
                  </a:moveTo>
                  <a:lnTo>
                    <a:pt x="202" y="340"/>
                  </a:lnTo>
                  <a:lnTo>
                    <a:pt x="198" y="336"/>
                  </a:lnTo>
                  <a:lnTo>
                    <a:pt x="192" y="331"/>
                  </a:lnTo>
                  <a:lnTo>
                    <a:pt x="187" y="327"/>
                  </a:lnTo>
                  <a:lnTo>
                    <a:pt x="183" y="323"/>
                  </a:lnTo>
                  <a:lnTo>
                    <a:pt x="179" y="315"/>
                  </a:lnTo>
                  <a:lnTo>
                    <a:pt x="175" y="310"/>
                  </a:lnTo>
                  <a:lnTo>
                    <a:pt x="168" y="302"/>
                  </a:lnTo>
                  <a:lnTo>
                    <a:pt x="162" y="294"/>
                  </a:lnTo>
                  <a:lnTo>
                    <a:pt x="158" y="287"/>
                  </a:lnTo>
                  <a:lnTo>
                    <a:pt x="152" y="279"/>
                  </a:lnTo>
                  <a:lnTo>
                    <a:pt x="147" y="270"/>
                  </a:lnTo>
                  <a:lnTo>
                    <a:pt x="145" y="258"/>
                  </a:lnTo>
                  <a:lnTo>
                    <a:pt x="141" y="249"/>
                  </a:lnTo>
                  <a:lnTo>
                    <a:pt x="139" y="239"/>
                  </a:lnTo>
                  <a:lnTo>
                    <a:pt x="137" y="232"/>
                  </a:lnTo>
                  <a:lnTo>
                    <a:pt x="135" y="228"/>
                  </a:lnTo>
                  <a:lnTo>
                    <a:pt x="135" y="220"/>
                  </a:lnTo>
                  <a:lnTo>
                    <a:pt x="135" y="215"/>
                  </a:lnTo>
                  <a:lnTo>
                    <a:pt x="135" y="203"/>
                  </a:lnTo>
                  <a:lnTo>
                    <a:pt x="139" y="194"/>
                  </a:lnTo>
                  <a:lnTo>
                    <a:pt x="139" y="186"/>
                  </a:lnTo>
                  <a:lnTo>
                    <a:pt x="141" y="180"/>
                  </a:lnTo>
                  <a:lnTo>
                    <a:pt x="143" y="173"/>
                  </a:lnTo>
                  <a:lnTo>
                    <a:pt x="147" y="169"/>
                  </a:lnTo>
                  <a:lnTo>
                    <a:pt x="148" y="161"/>
                  </a:lnTo>
                  <a:lnTo>
                    <a:pt x="152" y="156"/>
                  </a:lnTo>
                  <a:lnTo>
                    <a:pt x="156" y="148"/>
                  </a:lnTo>
                  <a:lnTo>
                    <a:pt x="162" y="144"/>
                  </a:lnTo>
                  <a:lnTo>
                    <a:pt x="166" y="137"/>
                  </a:lnTo>
                  <a:lnTo>
                    <a:pt x="169" y="131"/>
                  </a:lnTo>
                  <a:lnTo>
                    <a:pt x="177" y="123"/>
                  </a:lnTo>
                  <a:lnTo>
                    <a:pt x="183" y="118"/>
                  </a:lnTo>
                  <a:lnTo>
                    <a:pt x="188" y="112"/>
                  </a:lnTo>
                  <a:lnTo>
                    <a:pt x="196" y="104"/>
                  </a:lnTo>
                  <a:lnTo>
                    <a:pt x="206" y="99"/>
                  </a:lnTo>
                  <a:lnTo>
                    <a:pt x="215" y="93"/>
                  </a:lnTo>
                  <a:lnTo>
                    <a:pt x="223" y="87"/>
                  </a:lnTo>
                  <a:lnTo>
                    <a:pt x="232" y="80"/>
                  </a:lnTo>
                  <a:lnTo>
                    <a:pt x="244" y="74"/>
                  </a:lnTo>
                  <a:lnTo>
                    <a:pt x="255" y="70"/>
                  </a:lnTo>
                  <a:lnTo>
                    <a:pt x="266" y="62"/>
                  </a:lnTo>
                  <a:lnTo>
                    <a:pt x="280" y="59"/>
                  </a:lnTo>
                  <a:lnTo>
                    <a:pt x="293" y="53"/>
                  </a:lnTo>
                  <a:lnTo>
                    <a:pt x="308" y="47"/>
                  </a:lnTo>
                  <a:lnTo>
                    <a:pt x="306" y="45"/>
                  </a:lnTo>
                  <a:lnTo>
                    <a:pt x="304" y="41"/>
                  </a:lnTo>
                  <a:lnTo>
                    <a:pt x="301" y="36"/>
                  </a:lnTo>
                  <a:lnTo>
                    <a:pt x="295" y="32"/>
                  </a:lnTo>
                  <a:lnTo>
                    <a:pt x="287" y="24"/>
                  </a:lnTo>
                  <a:lnTo>
                    <a:pt x="280" y="19"/>
                  </a:lnTo>
                  <a:lnTo>
                    <a:pt x="274" y="15"/>
                  </a:lnTo>
                  <a:lnTo>
                    <a:pt x="268" y="11"/>
                  </a:lnTo>
                  <a:lnTo>
                    <a:pt x="263" y="9"/>
                  </a:lnTo>
                  <a:lnTo>
                    <a:pt x="257" y="7"/>
                  </a:lnTo>
                  <a:lnTo>
                    <a:pt x="247" y="3"/>
                  </a:lnTo>
                  <a:lnTo>
                    <a:pt x="240" y="2"/>
                  </a:lnTo>
                  <a:lnTo>
                    <a:pt x="232" y="2"/>
                  </a:lnTo>
                  <a:lnTo>
                    <a:pt x="225" y="2"/>
                  </a:lnTo>
                  <a:lnTo>
                    <a:pt x="215" y="0"/>
                  </a:lnTo>
                  <a:lnTo>
                    <a:pt x="206" y="2"/>
                  </a:lnTo>
                  <a:lnTo>
                    <a:pt x="194" y="2"/>
                  </a:lnTo>
                  <a:lnTo>
                    <a:pt x="185" y="3"/>
                  </a:lnTo>
                  <a:lnTo>
                    <a:pt x="179" y="3"/>
                  </a:lnTo>
                  <a:lnTo>
                    <a:pt x="171" y="7"/>
                  </a:lnTo>
                  <a:lnTo>
                    <a:pt x="166" y="7"/>
                  </a:lnTo>
                  <a:lnTo>
                    <a:pt x="160" y="11"/>
                  </a:lnTo>
                  <a:lnTo>
                    <a:pt x="154" y="11"/>
                  </a:lnTo>
                  <a:lnTo>
                    <a:pt x="147" y="13"/>
                  </a:lnTo>
                  <a:lnTo>
                    <a:pt x="141" y="17"/>
                  </a:lnTo>
                  <a:lnTo>
                    <a:pt x="135" y="21"/>
                  </a:lnTo>
                  <a:lnTo>
                    <a:pt x="128" y="24"/>
                  </a:lnTo>
                  <a:lnTo>
                    <a:pt x="120" y="26"/>
                  </a:lnTo>
                  <a:lnTo>
                    <a:pt x="112" y="30"/>
                  </a:lnTo>
                  <a:lnTo>
                    <a:pt x="107" y="34"/>
                  </a:lnTo>
                  <a:lnTo>
                    <a:pt x="99" y="38"/>
                  </a:lnTo>
                  <a:lnTo>
                    <a:pt x="91" y="43"/>
                  </a:lnTo>
                  <a:lnTo>
                    <a:pt x="84" y="47"/>
                  </a:lnTo>
                  <a:lnTo>
                    <a:pt x="76" y="55"/>
                  </a:lnTo>
                  <a:lnTo>
                    <a:pt x="65" y="60"/>
                  </a:lnTo>
                  <a:lnTo>
                    <a:pt x="57" y="68"/>
                  </a:lnTo>
                  <a:lnTo>
                    <a:pt x="48" y="74"/>
                  </a:lnTo>
                  <a:lnTo>
                    <a:pt x="40" y="83"/>
                  </a:lnTo>
                  <a:lnTo>
                    <a:pt x="33" y="91"/>
                  </a:lnTo>
                  <a:lnTo>
                    <a:pt x="27" y="100"/>
                  </a:lnTo>
                  <a:lnTo>
                    <a:pt x="21" y="110"/>
                  </a:lnTo>
                  <a:lnTo>
                    <a:pt x="17" y="119"/>
                  </a:lnTo>
                  <a:lnTo>
                    <a:pt x="14" y="129"/>
                  </a:lnTo>
                  <a:lnTo>
                    <a:pt x="10" y="138"/>
                  </a:lnTo>
                  <a:lnTo>
                    <a:pt x="6" y="148"/>
                  </a:lnTo>
                  <a:lnTo>
                    <a:pt x="4" y="159"/>
                  </a:lnTo>
                  <a:lnTo>
                    <a:pt x="0" y="169"/>
                  </a:lnTo>
                  <a:lnTo>
                    <a:pt x="0" y="180"/>
                  </a:lnTo>
                  <a:lnTo>
                    <a:pt x="0" y="190"/>
                  </a:lnTo>
                  <a:lnTo>
                    <a:pt x="0" y="201"/>
                  </a:lnTo>
                  <a:lnTo>
                    <a:pt x="0" y="211"/>
                  </a:lnTo>
                  <a:lnTo>
                    <a:pt x="0" y="220"/>
                  </a:lnTo>
                  <a:lnTo>
                    <a:pt x="0" y="230"/>
                  </a:lnTo>
                  <a:lnTo>
                    <a:pt x="4" y="241"/>
                  </a:lnTo>
                  <a:lnTo>
                    <a:pt x="4" y="251"/>
                  </a:lnTo>
                  <a:lnTo>
                    <a:pt x="6" y="260"/>
                  </a:lnTo>
                  <a:lnTo>
                    <a:pt x="10" y="270"/>
                  </a:lnTo>
                  <a:lnTo>
                    <a:pt x="14" y="279"/>
                  </a:lnTo>
                  <a:lnTo>
                    <a:pt x="15" y="289"/>
                  </a:lnTo>
                  <a:lnTo>
                    <a:pt x="19" y="296"/>
                  </a:lnTo>
                  <a:lnTo>
                    <a:pt x="23" y="306"/>
                  </a:lnTo>
                  <a:lnTo>
                    <a:pt x="29" y="313"/>
                  </a:lnTo>
                  <a:lnTo>
                    <a:pt x="33" y="319"/>
                  </a:lnTo>
                  <a:lnTo>
                    <a:pt x="38" y="327"/>
                  </a:lnTo>
                  <a:lnTo>
                    <a:pt x="42" y="334"/>
                  </a:lnTo>
                  <a:lnTo>
                    <a:pt x="50" y="342"/>
                  </a:lnTo>
                  <a:lnTo>
                    <a:pt x="55" y="348"/>
                  </a:lnTo>
                  <a:lnTo>
                    <a:pt x="63" y="353"/>
                  </a:lnTo>
                  <a:lnTo>
                    <a:pt x="69" y="357"/>
                  </a:lnTo>
                  <a:lnTo>
                    <a:pt x="78" y="359"/>
                  </a:lnTo>
                  <a:lnTo>
                    <a:pt x="86" y="361"/>
                  </a:lnTo>
                  <a:lnTo>
                    <a:pt x="93" y="363"/>
                  </a:lnTo>
                  <a:lnTo>
                    <a:pt x="103" y="363"/>
                  </a:lnTo>
                  <a:lnTo>
                    <a:pt x="110" y="363"/>
                  </a:lnTo>
                  <a:lnTo>
                    <a:pt x="118" y="361"/>
                  </a:lnTo>
                  <a:lnTo>
                    <a:pt x="126" y="359"/>
                  </a:lnTo>
                  <a:lnTo>
                    <a:pt x="129" y="359"/>
                  </a:lnTo>
                  <a:lnTo>
                    <a:pt x="137" y="357"/>
                  </a:lnTo>
                  <a:lnTo>
                    <a:pt x="145" y="355"/>
                  </a:lnTo>
                  <a:lnTo>
                    <a:pt x="148" y="355"/>
                  </a:lnTo>
                  <a:close/>
                </a:path>
              </a:pathLst>
            </a:custGeom>
            <a:solidFill>
              <a:srgbClr val="D48A2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3" name="Freeform 18"/>
            <p:cNvSpPr>
              <a:spLocks/>
            </p:cNvSpPr>
            <p:nvPr/>
          </p:nvSpPr>
          <p:spPr bwMode="auto">
            <a:xfrm flipH="1">
              <a:off x="4877" y="2017"/>
              <a:ext cx="107" cy="124"/>
            </a:xfrm>
            <a:custGeom>
              <a:avLst/>
              <a:gdLst>
                <a:gd name="T0" fmla="*/ 12 w 162"/>
                <a:gd name="T1" fmla="*/ 0 h 178"/>
                <a:gd name="T2" fmla="*/ 31 w 162"/>
                <a:gd name="T3" fmla="*/ 10 h 178"/>
                <a:gd name="T4" fmla="*/ 19 w 162"/>
                <a:gd name="T5" fmla="*/ 42 h 178"/>
                <a:gd name="T6" fmla="*/ 0 w 162"/>
                <a:gd name="T7" fmla="*/ 38 h 178"/>
                <a:gd name="T8" fmla="*/ 12 w 162"/>
                <a:gd name="T9" fmla="*/ 0 h 178"/>
                <a:gd name="T10" fmla="*/ 12 w 162"/>
                <a:gd name="T11" fmla="*/ 0 h 1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 h="178">
                  <a:moveTo>
                    <a:pt x="63" y="0"/>
                  </a:moveTo>
                  <a:lnTo>
                    <a:pt x="162" y="43"/>
                  </a:lnTo>
                  <a:lnTo>
                    <a:pt x="101" y="178"/>
                  </a:lnTo>
                  <a:lnTo>
                    <a:pt x="0" y="163"/>
                  </a:lnTo>
                  <a:lnTo>
                    <a:pt x="63" y="0"/>
                  </a:lnTo>
                  <a:close/>
                </a:path>
              </a:pathLst>
            </a:custGeom>
            <a:solidFill>
              <a:srgbClr val="6380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4" name="Freeform 19"/>
            <p:cNvSpPr>
              <a:spLocks/>
            </p:cNvSpPr>
            <p:nvPr/>
          </p:nvSpPr>
          <p:spPr bwMode="auto">
            <a:xfrm flipH="1">
              <a:off x="3360" y="3058"/>
              <a:ext cx="1986" cy="620"/>
            </a:xfrm>
            <a:custGeom>
              <a:avLst/>
              <a:gdLst>
                <a:gd name="T0" fmla="*/ 102 w 3013"/>
                <a:gd name="T1" fmla="*/ 1 h 892"/>
                <a:gd name="T2" fmla="*/ 96 w 3013"/>
                <a:gd name="T3" fmla="*/ 2 h 892"/>
                <a:gd name="T4" fmla="*/ 92 w 3013"/>
                <a:gd name="T5" fmla="*/ 3 h 892"/>
                <a:gd name="T6" fmla="*/ 86 w 3013"/>
                <a:gd name="T7" fmla="*/ 4 h 892"/>
                <a:gd name="T8" fmla="*/ 80 w 3013"/>
                <a:gd name="T9" fmla="*/ 5 h 892"/>
                <a:gd name="T10" fmla="*/ 73 w 3013"/>
                <a:gd name="T11" fmla="*/ 5 h 892"/>
                <a:gd name="T12" fmla="*/ 67 w 3013"/>
                <a:gd name="T13" fmla="*/ 4 h 892"/>
                <a:gd name="T14" fmla="*/ 64 w 3013"/>
                <a:gd name="T15" fmla="*/ 8 h 892"/>
                <a:gd name="T16" fmla="*/ 59 w 3013"/>
                <a:gd name="T17" fmla="*/ 15 h 892"/>
                <a:gd name="T18" fmla="*/ 55 w 3013"/>
                <a:gd name="T19" fmla="*/ 22 h 892"/>
                <a:gd name="T20" fmla="*/ 51 w 3013"/>
                <a:gd name="T21" fmla="*/ 28 h 892"/>
                <a:gd name="T22" fmla="*/ 47 w 3013"/>
                <a:gd name="T23" fmla="*/ 34 h 892"/>
                <a:gd name="T24" fmla="*/ 44 w 3013"/>
                <a:gd name="T25" fmla="*/ 40 h 892"/>
                <a:gd name="T26" fmla="*/ 38 w 3013"/>
                <a:gd name="T27" fmla="*/ 47 h 892"/>
                <a:gd name="T28" fmla="*/ 32 w 3013"/>
                <a:gd name="T29" fmla="*/ 54 h 892"/>
                <a:gd name="T30" fmla="*/ 28 w 3013"/>
                <a:gd name="T31" fmla="*/ 60 h 892"/>
                <a:gd name="T32" fmla="*/ 21 w 3013"/>
                <a:gd name="T33" fmla="*/ 67 h 892"/>
                <a:gd name="T34" fmla="*/ 15 w 3013"/>
                <a:gd name="T35" fmla="*/ 74 h 892"/>
                <a:gd name="T36" fmla="*/ 8 w 3013"/>
                <a:gd name="T37" fmla="*/ 80 h 892"/>
                <a:gd name="T38" fmla="*/ 1 w 3013"/>
                <a:gd name="T39" fmla="*/ 85 h 892"/>
                <a:gd name="T40" fmla="*/ 3 w 3013"/>
                <a:gd name="T41" fmla="*/ 86 h 892"/>
                <a:gd name="T42" fmla="*/ 15 w 3013"/>
                <a:gd name="T43" fmla="*/ 90 h 892"/>
                <a:gd name="T44" fmla="*/ 35 w 3013"/>
                <a:gd name="T45" fmla="*/ 94 h 892"/>
                <a:gd name="T46" fmla="*/ 62 w 3013"/>
                <a:gd name="T47" fmla="*/ 99 h 892"/>
                <a:gd name="T48" fmla="*/ 95 w 3013"/>
                <a:gd name="T49" fmla="*/ 107 h 892"/>
                <a:gd name="T50" fmla="*/ 131 w 3013"/>
                <a:gd name="T51" fmla="*/ 117 h 892"/>
                <a:gd name="T52" fmla="*/ 171 w 3013"/>
                <a:gd name="T53" fmla="*/ 126 h 892"/>
                <a:gd name="T54" fmla="*/ 212 w 3013"/>
                <a:gd name="T55" fmla="*/ 136 h 892"/>
                <a:gd name="T56" fmla="*/ 254 w 3013"/>
                <a:gd name="T57" fmla="*/ 147 h 892"/>
                <a:gd name="T58" fmla="*/ 294 w 3013"/>
                <a:gd name="T59" fmla="*/ 157 h 892"/>
                <a:gd name="T60" fmla="*/ 332 w 3013"/>
                <a:gd name="T61" fmla="*/ 167 h 892"/>
                <a:gd name="T62" fmla="*/ 366 w 3013"/>
                <a:gd name="T63" fmla="*/ 178 h 892"/>
                <a:gd name="T64" fmla="*/ 395 w 3013"/>
                <a:gd name="T65" fmla="*/ 186 h 892"/>
                <a:gd name="T66" fmla="*/ 417 w 3013"/>
                <a:gd name="T67" fmla="*/ 194 h 892"/>
                <a:gd name="T68" fmla="*/ 432 w 3013"/>
                <a:gd name="T69" fmla="*/ 202 h 892"/>
                <a:gd name="T70" fmla="*/ 438 w 3013"/>
                <a:gd name="T71" fmla="*/ 207 h 892"/>
                <a:gd name="T72" fmla="*/ 439 w 3013"/>
                <a:gd name="T73" fmla="*/ 205 h 892"/>
                <a:gd name="T74" fmla="*/ 444 w 3013"/>
                <a:gd name="T75" fmla="*/ 200 h 892"/>
                <a:gd name="T76" fmla="*/ 450 w 3013"/>
                <a:gd name="T77" fmla="*/ 193 h 892"/>
                <a:gd name="T78" fmla="*/ 458 w 3013"/>
                <a:gd name="T79" fmla="*/ 184 h 892"/>
                <a:gd name="T80" fmla="*/ 467 w 3013"/>
                <a:gd name="T81" fmla="*/ 172 h 892"/>
                <a:gd name="T82" fmla="*/ 479 w 3013"/>
                <a:gd name="T83" fmla="*/ 161 h 892"/>
                <a:gd name="T84" fmla="*/ 489 w 3013"/>
                <a:gd name="T85" fmla="*/ 147 h 892"/>
                <a:gd name="T86" fmla="*/ 502 w 3013"/>
                <a:gd name="T87" fmla="*/ 134 h 892"/>
                <a:gd name="T88" fmla="*/ 513 w 3013"/>
                <a:gd name="T89" fmla="*/ 121 h 892"/>
                <a:gd name="T90" fmla="*/ 524 w 3013"/>
                <a:gd name="T91" fmla="*/ 107 h 892"/>
                <a:gd name="T92" fmla="*/ 535 w 3013"/>
                <a:gd name="T93" fmla="*/ 95 h 892"/>
                <a:gd name="T94" fmla="*/ 545 w 3013"/>
                <a:gd name="T95" fmla="*/ 83 h 892"/>
                <a:gd name="T96" fmla="*/ 553 w 3013"/>
                <a:gd name="T97" fmla="*/ 74 h 892"/>
                <a:gd name="T98" fmla="*/ 560 w 3013"/>
                <a:gd name="T99" fmla="*/ 66 h 892"/>
                <a:gd name="T100" fmla="*/ 566 w 3013"/>
                <a:gd name="T101" fmla="*/ 60 h 892"/>
                <a:gd name="T102" fmla="*/ 103 w 3013"/>
                <a:gd name="T103" fmla="*/ 0 h 8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13" h="892">
                  <a:moveTo>
                    <a:pt x="547" y="0"/>
                  </a:moveTo>
                  <a:lnTo>
                    <a:pt x="545" y="0"/>
                  </a:lnTo>
                  <a:lnTo>
                    <a:pt x="541" y="2"/>
                  </a:lnTo>
                  <a:lnTo>
                    <a:pt x="536" y="2"/>
                  </a:lnTo>
                  <a:lnTo>
                    <a:pt x="528" y="4"/>
                  </a:lnTo>
                  <a:lnTo>
                    <a:pt x="522" y="4"/>
                  </a:lnTo>
                  <a:lnTo>
                    <a:pt x="517" y="8"/>
                  </a:lnTo>
                  <a:lnTo>
                    <a:pt x="511" y="8"/>
                  </a:lnTo>
                  <a:lnTo>
                    <a:pt x="505" y="10"/>
                  </a:lnTo>
                  <a:lnTo>
                    <a:pt x="500" y="10"/>
                  </a:lnTo>
                  <a:lnTo>
                    <a:pt x="494" y="12"/>
                  </a:lnTo>
                  <a:lnTo>
                    <a:pt x="486" y="14"/>
                  </a:lnTo>
                  <a:lnTo>
                    <a:pt x="481" y="16"/>
                  </a:lnTo>
                  <a:lnTo>
                    <a:pt x="471" y="16"/>
                  </a:lnTo>
                  <a:lnTo>
                    <a:pt x="463" y="17"/>
                  </a:lnTo>
                  <a:lnTo>
                    <a:pt x="458" y="17"/>
                  </a:lnTo>
                  <a:lnTo>
                    <a:pt x="450" y="19"/>
                  </a:lnTo>
                  <a:lnTo>
                    <a:pt x="441" y="19"/>
                  </a:lnTo>
                  <a:lnTo>
                    <a:pt x="433" y="19"/>
                  </a:lnTo>
                  <a:lnTo>
                    <a:pt x="424" y="21"/>
                  </a:lnTo>
                  <a:lnTo>
                    <a:pt x="416" y="21"/>
                  </a:lnTo>
                  <a:lnTo>
                    <a:pt x="406" y="21"/>
                  </a:lnTo>
                  <a:lnTo>
                    <a:pt x="399" y="21"/>
                  </a:lnTo>
                  <a:lnTo>
                    <a:pt x="389" y="21"/>
                  </a:lnTo>
                  <a:lnTo>
                    <a:pt x="382" y="21"/>
                  </a:lnTo>
                  <a:lnTo>
                    <a:pt x="374" y="19"/>
                  </a:lnTo>
                  <a:lnTo>
                    <a:pt x="367" y="19"/>
                  </a:lnTo>
                  <a:lnTo>
                    <a:pt x="357" y="19"/>
                  </a:lnTo>
                  <a:lnTo>
                    <a:pt x="351" y="17"/>
                  </a:lnTo>
                  <a:lnTo>
                    <a:pt x="349" y="19"/>
                  </a:lnTo>
                  <a:lnTo>
                    <a:pt x="344" y="27"/>
                  </a:lnTo>
                  <a:lnTo>
                    <a:pt x="338" y="33"/>
                  </a:lnTo>
                  <a:lnTo>
                    <a:pt x="334" y="40"/>
                  </a:lnTo>
                  <a:lnTo>
                    <a:pt x="328" y="46"/>
                  </a:lnTo>
                  <a:lnTo>
                    <a:pt x="323" y="57"/>
                  </a:lnTo>
                  <a:lnTo>
                    <a:pt x="315" y="65"/>
                  </a:lnTo>
                  <a:lnTo>
                    <a:pt x="308" y="76"/>
                  </a:lnTo>
                  <a:lnTo>
                    <a:pt x="304" y="80"/>
                  </a:lnTo>
                  <a:lnTo>
                    <a:pt x="298" y="86"/>
                  </a:lnTo>
                  <a:lnTo>
                    <a:pt x="294" y="93"/>
                  </a:lnTo>
                  <a:lnTo>
                    <a:pt x="290" y="99"/>
                  </a:lnTo>
                  <a:lnTo>
                    <a:pt x="285" y="105"/>
                  </a:lnTo>
                  <a:lnTo>
                    <a:pt x="279" y="111"/>
                  </a:lnTo>
                  <a:lnTo>
                    <a:pt x="273" y="118"/>
                  </a:lnTo>
                  <a:lnTo>
                    <a:pt x="270" y="124"/>
                  </a:lnTo>
                  <a:lnTo>
                    <a:pt x="264" y="130"/>
                  </a:lnTo>
                  <a:lnTo>
                    <a:pt x="258" y="137"/>
                  </a:lnTo>
                  <a:lnTo>
                    <a:pt x="252" y="145"/>
                  </a:lnTo>
                  <a:lnTo>
                    <a:pt x="249" y="152"/>
                  </a:lnTo>
                  <a:lnTo>
                    <a:pt x="241" y="158"/>
                  </a:lnTo>
                  <a:lnTo>
                    <a:pt x="235" y="164"/>
                  </a:lnTo>
                  <a:lnTo>
                    <a:pt x="230" y="171"/>
                  </a:lnTo>
                  <a:lnTo>
                    <a:pt x="222" y="179"/>
                  </a:lnTo>
                  <a:lnTo>
                    <a:pt x="214" y="187"/>
                  </a:lnTo>
                  <a:lnTo>
                    <a:pt x="209" y="194"/>
                  </a:lnTo>
                  <a:lnTo>
                    <a:pt x="203" y="202"/>
                  </a:lnTo>
                  <a:lnTo>
                    <a:pt x="195" y="208"/>
                  </a:lnTo>
                  <a:lnTo>
                    <a:pt x="188" y="215"/>
                  </a:lnTo>
                  <a:lnTo>
                    <a:pt x="180" y="223"/>
                  </a:lnTo>
                  <a:lnTo>
                    <a:pt x="173" y="230"/>
                  </a:lnTo>
                  <a:lnTo>
                    <a:pt x="165" y="238"/>
                  </a:lnTo>
                  <a:lnTo>
                    <a:pt x="159" y="244"/>
                  </a:lnTo>
                  <a:lnTo>
                    <a:pt x="152" y="251"/>
                  </a:lnTo>
                  <a:lnTo>
                    <a:pt x="144" y="259"/>
                  </a:lnTo>
                  <a:lnTo>
                    <a:pt x="137" y="267"/>
                  </a:lnTo>
                  <a:lnTo>
                    <a:pt x="127" y="272"/>
                  </a:lnTo>
                  <a:lnTo>
                    <a:pt x="119" y="280"/>
                  </a:lnTo>
                  <a:lnTo>
                    <a:pt x="110" y="287"/>
                  </a:lnTo>
                  <a:lnTo>
                    <a:pt x="102" y="295"/>
                  </a:lnTo>
                  <a:lnTo>
                    <a:pt x="95" y="301"/>
                  </a:lnTo>
                  <a:lnTo>
                    <a:pt x="85" y="306"/>
                  </a:lnTo>
                  <a:lnTo>
                    <a:pt x="78" y="314"/>
                  </a:lnTo>
                  <a:lnTo>
                    <a:pt x="70" y="322"/>
                  </a:lnTo>
                  <a:lnTo>
                    <a:pt x="60" y="327"/>
                  </a:lnTo>
                  <a:lnTo>
                    <a:pt x="51" y="333"/>
                  </a:lnTo>
                  <a:lnTo>
                    <a:pt x="43" y="341"/>
                  </a:lnTo>
                  <a:lnTo>
                    <a:pt x="34" y="346"/>
                  </a:lnTo>
                  <a:lnTo>
                    <a:pt x="24" y="352"/>
                  </a:lnTo>
                  <a:lnTo>
                    <a:pt x="17" y="358"/>
                  </a:lnTo>
                  <a:lnTo>
                    <a:pt x="7" y="364"/>
                  </a:lnTo>
                  <a:lnTo>
                    <a:pt x="0" y="369"/>
                  </a:lnTo>
                  <a:lnTo>
                    <a:pt x="5" y="369"/>
                  </a:lnTo>
                  <a:lnTo>
                    <a:pt x="13" y="371"/>
                  </a:lnTo>
                  <a:lnTo>
                    <a:pt x="24" y="373"/>
                  </a:lnTo>
                  <a:lnTo>
                    <a:pt x="38" y="375"/>
                  </a:lnTo>
                  <a:lnTo>
                    <a:pt x="57" y="379"/>
                  </a:lnTo>
                  <a:lnTo>
                    <a:pt x="76" y="383"/>
                  </a:lnTo>
                  <a:lnTo>
                    <a:pt x="100" y="388"/>
                  </a:lnTo>
                  <a:lnTo>
                    <a:pt x="125" y="390"/>
                  </a:lnTo>
                  <a:lnTo>
                    <a:pt x="154" y="396"/>
                  </a:lnTo>
                  <a:lnTo>
                    <a:pt x="184" y="402"/>
                  </a:lnTo>
                  <a:lnTo>
                    <a:pt x="216" y="409"/>
                  </a:lnTo>
                  <a:lnTo>
                    <a:pt x="251" y="415"/>
                  </a:lnTo>
                  <a:lnTo>
                    <a:pt x="289" y="421"/>
                  </a:lnTo>
                  <a:lnTo>
                    <a:pt x="327" y="428"/>
                  </a:lnTo>
                  <a:lnTo>
                    <a:pt x="368" y="436"/>
                  </a:lnTo>
                  <a:lnTo>
                    <a:pt x="410" y="443"/>
                  </a:lnTo>
                  <a:lnTo>
                    <a:pt x="454" y="451"/>
                  </a:lnTo>
                  <a:lnTo>
                    <a:pt x="500" y="460"/>
                  </a:lnTo>
                  <a:lnTo>
                    <a:pt x="547" y="470"/>
                  </a:lnTo>
                  <a:lnTo>
                    <a:pt x="597" y="478"/>
                  </a:lnTo>
                  <a:lnTo>
                    <a:pt x="646" y="487"/>
                  </a:lnTo>
                  <a:lnTo>
                    <a:pt x="695" y="499"/>
                  </a:lnTo>
                  <a:lnTo>
                    <a:pt x="749" y="508"/>
                  </a:lnTo>
                  <a:lnTo>
                    <a:pt x="800" y="518"/>
                  </a:lnTo>
                  <a:lnTo>
                    <a:pt x="853" y="527"/>
                  </a:lnTo>
                  <a:lnTo>
                    <a:pt x="906" y="538"/>
                  </a:lnTo>
                  <a:lnTo>
                    <a:pt x="960" y="550"/>
                  </a:lnTo>
                  <a:lnTo>
                    <a:pt x="1015" y="561"/>
                  </a:lnTo>
                  <a:lnTo>
                    <a:pt x="1070" y="573"/>
                  </a:lnTo>
                  <a:lnTo>
                    <a:pt x="1125" y="584"/>
                  </a:lnTo>
                  <a:lnTo>
                    <a:pt x="1180" y="596"/>
                  </a:lnTo>
                  <a:lnTo>
                    <a:pt x="1233" y="605"/>
                  </a:lnTo>
                  <a:lnTo>
                    <a:pt x="1288" y="616"/>
                  </a:lnTo>
                  <a:lnTo>
                    <a:pt x="1344" y="628"/>
                  </a:lnTo>
                  <a:lnTo>
                    <a:pt x="1399" y="639"/>
                  </a:lnTo>
                  <a:lnTo>
                    <a:pt x="1452" y="651"/>
                  </a:lnTo>
                  <a:lnTo>
                    <a:pt x="1505" y="662"/>
                  </a:lnTo>
                  <a:lnTo>
                    <a:pt x="1556" y="672"/>
                  </a:lnTo>
                  <a:lnTo>
                    <a:pt x="1610" y="685"/>
                  </a:lnTo>
                  <a:lnTo>
                    <a:pt x="1659" y="694"/>
                  </a:lnTo>
                  <a:lnTo>
                    <a:pt x="1709" y="706"/>
                  </a:lnTo>
                  <a:lnTo>
                    <a:pt x="1758" y="715"/>
                  </a:lnTo>
                  <a:lnTo>
                    <a:pt x="1805" y="729"/>
                  </a:lnTo>
                  <a:lnTo>
                    <a:pt x="1851" y="738"/>
                  </a:lnTo>
                  <a:lnTo>
                    <a:pt x="1895" y="750"/>
                  </a:lnTo>
                  <a:lnTo>
                    <a:pt x="1939" y="761"/>
                  </a:lnTo>
                  <a:lnTo>
                    <a:pt x="1980" y="770"/>
                  </a:lnTo>
                  <a:lnTo>
                    <a:pt x="2020" y="780"/>
                  </a:lnTo>
                  <a:lnTo>
                    <a:pt x="2056" y="789"/>
                  </a:lnTo>
                  <a:lnTo>
                    <a:pt x="2091" y="799"/>
                  </a:lnTo>
                  <a:lnTo>
                    <a:pt x="2125" y="808"/>
                  </a:lnTo>
                  <a:lnTo>
                    <a:pt x="2155" y="816"/>
                  </a:lnTo>
                  <a:lnTo>
                    <a:pt x="2186" y="826"/>
                  </a:lnTo>
                  <a:lnTo>
                    <a:pt x="2210" y="833"/>
                  </a:lnTo>
                  <a:lnTo>
                    <a:pt x="2235" y="843"/>
                  </a:lnTo>
                  <a:lnTo>
                    <a:pt x="2256" y="850"/>
                  </a:lnTo>
                  <a:lnTo>
                    <a:pt x="2273" y="858"/>
                  </a:lnTo>
                  <a:lnTo>
                    <a:pt x="2288" y="864"/>
                  </a:lnTo>
                  <a:lnTo>
                    <a:pt x="2302" y="871"/>
                  </a:lnTo>
                  <a:lnTo>
                    <a:pt x="2311" y="875"/>
                  </a:lnTo>
                  <a:lnTo>
                    <a:pt x="2317" y="883"/>
                  </a:lnTo>
                  <a:lnTo>
                    <a:pt x="2319" y="888"/>
                  </a:lnTo>
                  <a:lnTo>
                    <a:pt x="2319" y="892"/>
                  </a:lnTo>
                  <a:lnTo>
                    <a:pt x="2321" y="890"/>
                  </a:lnTo>
                  <a:lnTo>
                    <a:pt x="2324" y="885"/>
                  </a:lnTo>
                  <a:lnTo>
                    <a:pt x="2328" y="881"/>
                  </a:lnTo>
                  <a:lnTo>
                    <a:pt x="2334" y="877"/>
                  </a:lnTo>
                  <a:lnTo>
                    <a:pt x="2340" y="871"/>
                  </a:lnTo>
                  <a:lnTo>
                    <a:pt x="2345" y="866"/>
                  </a:lnTo>
                  <a:lnTo>
                    <a:pt x="2351" y="858"/>
                  </a:lnTo>
                  <a:lnTo>
                    <a:pt x="2359" y="852"/>
                  </a:lnTo>
                  <a:lnTo>
                    <a:pt x="2366" y="845"/>
                  </a:lnTo>
                  <a:lnTo>
                    <a:pt x="2376" y="837"/>
                  </a:lnTo>
                  <a:lnTo>
                    <a:pt x="2385" y="827"/>
                  </a:lnTo>
                  <a:lnTo>
                    <a:pt x="2395" y="818"/>
                  </a:lnTo>
                  <a:lnTo>
                    <a:pt x="2406" y="808"/>
                  </a:lnTo>
                  <a:lnTo>
                    <a:pt x="2418" y="799"/>
                  </a:lnTo>
                  <a:lnTo>
                    <a:pt x="2427" y="788"/>
                  </a:lnTo>
                  <a:lnTo>
                    <a:pt x="2440" y="774"/>
                  </a:lnTo>
                  <a:lnTo>
                    <a:pt x="2452" y="763"/>
                  </a:lnTo>
                  <a:lnTo>
                    <a:pt x="2465" y="751"/>
                  </a:lnTo>
                  <a:lnTo>
                    <a:pt x="2478" y="738"/>
                  </a:lnTo>
                  <a:lnTo>
                    <a:pt x="2492" y="727"/>
                  </a:lnTo>
                  <a:lnTo>
                    <a:pt x="2505" y="713"/>
                  </a:lnTo>
                  <a:lnTo>
                    <a:pt x="2520" y="702"/>
                  </a:lnTo>
                  <a:lnTo>
                    <a:pt x="2534" y="687"/>
                  </a:lnTo>
                  <a:lnTo>
                    <a:pt x="2547" y="673"/>
                  </a:lnTo>
                  <a:lnTo>
                    <a:pt x="2562" y="660"/>
                  </a:lnTo>
                  <a:lnTo>
                    <a:pt x="2577" y="647"/>
                  </a:lnTo>
                  <a:lnTo>
                    <a:pt x="2592" y="632"/>
                  </a:lnTo>
                  <a:lnTo>
                    <a:pt x="2608" y="618"/>
                  </a:lnTo>
                  <a:lnTo>
                    <a:pt x="2623" y="603"/>
                  </a:lnTo>
                  <a:lnTo>
                    <a:pt x="2640" y="590"/>
                  </a:lnTo>
                  <a:lnTo>
                    <a:pt x="2655" y="575"/>
                  </a:lnTo>
                  <a:lnTo>
                    <a:pt x="2670" y="559"/>
                  </a:lnTo>
                  <a:lnTo>
                    <a:pt x="2684" y="544"/>
                  </a:lnTo>
                  <a:lnTo>
                    <a:pt x="2701" y="531"/>
                  </a:lnTo>
                  <a:lnTo>
                    <a:pt x="2716" y="516"/>
                  </a:lnTo>
                  <a:lnTo>
                    <a:pt x="2731" y="502"/>
                  </a:lnTo>
                  <a:lnTo>
                    <a:pt x="2745" y="487"/>
                  </a:lnTo>
                  <a:lnTo>
                    <a:pt x="2762" y="474"/>
                  </a:lnTo>
                  <a:lnTo>
                    <a:pt x="2775" y="460"/>
                  </a:lnTo>
                  <a:lnTo>
                    <a:pt x="2790" y="447"/>
                  </a:lnTo>
                  <a:lnTo>
                    <a:pt x="2803" y="434"/>
                  </a:lnTo>
                  <a:lnTo>
                    <a:pt x="2819" y="421"/>
                  </a:lnTo>
                  <a:lnTo>
                    <a:pt x="2834" y="407"/>
                  </a:lnTo>
                  <a:lnTo>
                    <a:pt x="2847" y="394"/>
                  </a:lnTo>
                  <a:lnTo>
                    <a:pt x="2860" y="383"/>
                  </a:lnTo>
                  <a:lnTo>
                    <a:pt x="2874" y="371"/>
                  </a:lnTo>
                  <a:lnTo>
                    <a:pt x="2885" y="358"/>
                  </a:lnTo>
                  <a:lnTo>
                    <a:pt x="2899" y="348"/>
                  </a:lnTo>
                  <a:lnTo>
                    <a:pt x="2910" y="337"/>
                  </a:lnTo>
                  <a:lnTo>
                    <a:pt x="2921" y="325"/>
                  </a:lnTo>
                  <a:lnTo>
                    <a:pt x="2931" y="316"/>
                  </a:lnTo>
                  <a:lnTo>
                    <a:pt x="2942" y="306"/>
                  </a:lnTo>
                  <a:lnTo>
                    <a:pt x="2952" y="299"/>
                  </a:lnTo>
                  <a:lnTo>
                    <a:pt x="2961" y="291"/>
                  </a:lnTo>
                  <a:lnTo>
                    <a:pt x="2969" y="282"/>
                  </a:lnTo>
                  <a:lnTo>
                    <a:pt x="2978" y="276"/>
                  </a:lnTo>
                  <a:lnTo>
                    <a:pt x="2984" y="268"/>
                  </a:lnTo>
                  <a:lnTo>
                    <a:pt x="2992" y="265"/>
                  </a:lnTo>
                  <a:lnTo>
                    <a:pt x="2997" y="257"/>
                  </a:lnTo>
                  <a:lnTo>
                    <a:pt x="3003" y="255"/>
                  </a:lnTo>
                  <a:lnTo>
                    <a:pt x="3007" y="251"/>
                  </a:lnTo>
                  <a:lnTo>
                    <a:pt x="3013" y="249"/>
                  </a:lnTo>
                  <a:lnTo>
                    <a:pt x="547" y="0"/>
                  </a:lnTo>
                  <a:close/>
                </a:path>
              </a:pathLst>
            </a:custGeom>
            <a:solidFill>
              <a:srgbClr val="E6C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5" name="Freeform 26"/>
            <p:cNvSpPr>
              <a:spLocks/>
            </p:cNvSpPr>
            <p:nvPr/>
          </p:nvSpPr>
          <p:spPr bwMode="auto">
            <a:xfrm flipH="1">
              <a:off x="3360" y="2976"/>
              <a:ext cx="2016" cy="642"/>
            </a:xfrm>
            <a:custGeom>
              <a:avLst/>
              <a:gdLst>
                <a:gd name="T0" fmla="*/ 107 w 3059"/>
                <a:gd name="T1" fmla="*/ 10 h 925"/>
                <a:gd name="T2" fmla="*/ 105 w 3059"/>
                <a:gd name="T3" fmla="*/ 15 h 925"/>
                <a:gd name="T4" fmla="*/ 103 w 3059"/>
                <a:gd name="T5" fmla="*/ 19 h 925"/>
                <a:gd name="T6" fmla="*/ 100 w 3059"/>
                <a:gd name="T7" fmla="*/ 24 h 925"/>
                <a:gd name="T8" fmla="*/ 96 w 3059"/>
                <a:gd name="T9" fmla="*/ 29 h 925"/>
                <a:gd name="T10" fmla="*/ 92 w 3059"/>
                <a:gd name="T11" fmla="*/ 35 h 925"/>
                <a:gd name="T12" fmla="*/ 88 w 3059"/>
                <a:gd name="T13" fmla="*/ 41 h 925"/>
                <a:gd name="T14" fmla="*/ 84 w 3059"/>
                <a:gd name="T15" fmla="*/ 48 h 925"/>
                <a:gd name="T16" fmla="*/ 78 w 3059"/>
                <a:gd name="T17" fmla="*/ 56 h 925"/>
                <a:gd name="T18" fmla="*/ 73 w 3059"/>
                <a:gd name="T19" fmla="*/ 62 h 925"/>
                <a:gd name="T20" fmla="*/ 67 w 3059"/>
                <a:gd name="T21" fmla="*/ 71 h 925"/>
                <a:gd name="T22" fmla="*/ 60 w 3059"/>
                <a:gd name="T23" fmla="*/ 78 h 925"/>
                <a:gd name="T24" fmla="*/ 53 w 3059"/>
                <a:gd name="T25" fmla="*/ 87 h 925"/>
                <a:gd name="T26" fmla="*/ 46 w 3059"/>
                <a:gd name="T27" fmla="*/ 94 h 925"/>
                <a:gd name="T28" fmla="*/ 38 w 3059"/>
                <a:gd name="T29" fmla="*/ 103 h 925"/>
                <a:gd name="T30" fmla="*/ 30 w 3059"/>
                <a:gd name="T31" fmla="*/ 111 h 925"/>
                <a:gd name="T32" fmla="*/ 22 w 3059"/>
                <a:gd name="T33" fmla="*/ 119 h 925"/>
                <a:gd name="T34" fmla="*/ 13 w 3059"/>
                <a:gd name="T35" fmla="*/ 126 h 925"/>
                <a:gd name="T36" fmla="*/ 4 w 3059"/>
                <a:gd name="T37" fmla="*/ 134 h 925"/>
                <a:gd name="T38" fmla="*/ 1 w 3059"/>
                <a:gd name="T39" fmla="*/ 138 h 925"/>
                <a:gd name="T40" fmla="*/ 7 w 3059"/>
                <a:gd name="T41" fmla="*/ 137 h 925"/>
                <a:gd name="T42" fmla="*/ 16 w 3059"/>
                <a:gd name="T43" fmla="*/ 137 h 925"/>
                <a:gd name="T44" fmla="*/ 28 w 3059"/>
                <a:gd name="T45" fmla="*/ 136 h 925"/>
                <a:gd name="T46" fmla="*/ 41 w 3059"/>
                <a:gd name="T47" fmla="*/ 136 h 925"/>
                <a:gd name="T48" fmla="*/ 57 w 3059"/>
                <a:gd name="T49" fmla="*/ 135 h 925"/>
                <a:gd name="T50" fmla="*/ 75 w 3059"/>
                <a:gd name="T51" fmla="*/ 135 h 925"/>
                <a:gd name="T52" fmla="*/ 96 w 3059"/>
                <a:gd name="T53" fmla="*/ 136 h 925"/>
                <a:gd name="T54" fmla="*/ 118 w 3059"/>
                <a:gd name="T55" fmla="*/ 137 h 925"/>
                <a:gd name="T56" fmla="*/ 142 w 3059"/>
                <a:gd name="T57" fmla="*/ 139 h 925"/>
                <a:gd name="T58" fmla="*/ 169 w 3059"/>
                <a:gd name="T59" fmla="*/ 141 h 925"/>
                <a:gd name="T60" fmla="*/ 196 w 3059"/>
                <a:gd name="T61" fmla="*/ 144 h 925"/>
                <a:gd name="T62" fmla="*/ 225 w 3059"/>
                <a:gd name="T63" fmla="*/ 147 h 925"/>
                <a:gd name="T64" fmla="*/ 256 w 3059"/>
                <a:gd name="T65" fmla="*/ 151 h 925"/>
                <a:gd name="T66" fmla="*/ 287 w 3059"/>
                <a:gd name="T67" fmla="*/ 158 h 925"/>
                <a:gd name="T68" fmla="*/ 320 w 3059"/>
                <a:gd name="T69" fmla="*/ 164 h 925"/>
                <a:gd name="T70" fmla="*/ 354 w 3059"/>
                <a:gd name="T71" fmla="*/ 172 h 925"/>
                <a:gd name="T72" fmla="*/ 389 w 3059"/>
                <a:gd name="T73" fmla="*/ 182 h 925"/>
                <a:gd name="T74" fmla="*/ 425 w 3059"/>
                <a:gd name="T75" fmla="*/ 193 h 925"/>
                <a:gd name="T76" fmla="*/ 461 w 3059"/>
                <a:gd name="T77" fmla="*/ 205 h 925"/>
                <a:gd name="T78" fmla="*/ 577 w 3059"/>
                <a:gd name="T79" fmla="*/ 40 h 925"/>
                <a:gd name="T80" fmla="*/ 574 w 3059"/>
                <a:gd name="T81" fmla="*/ 40 h 925"/>
                <a:gd name="T82" fmla="*/ 565 w 3059"/>
                <a:gd name="T83" fmla="*/ 38 h 925"/>
                <a:gd name="T84" fmla="*/ 552 w 3059"/>
                <a:gd name="T85" fmla="*/ 36 h 925"/>
                <a:gd name="T86" fmla="*/ 535 w 3059"/>
                <a:gd name="T87" fmla="*/ 34 h 925"/>
                <a:gd name="T88" fmla="*/ 514 w 3059"/>
                <a:gd name="T89" fmla="*/ 31 h 925"/>
                <a:gd name="T90" fmla="*/ 489 w 3059"/>
                <a:gd name="T91" fmla="*/ 28 h 925"/>
                <a:gd name="T92" fmla="*/ 462 w 3059"/>
                <a:gd name="T93" fmla="*/ 24 h 925"/>
                <a:gd name="T94" fmla="*/ 432 w 3059"/>
                <a:gd name="T95" fmla="*/ 22 h 925"/>
                <a:gd name="T96" fmla="*/ 402 w 3059"/>
                <a:gd name="T97" fmla="*/ 18 h 925"/>
                <a:gd name="T98" fmla="*/ 370 w 3059"/>
                <a:gd name="T99" fmla="*/ 14 h 925"/>
                <a:gd name="T100" fmla="*/ 338 w 3059"/>
                <a:gd name="T101" fmla="*/ 11 h 925"/>
                <a:gd name="T102" fmla="*/ 306 w 3059"/>
                <a:gd name="T103" fmla="*/ 8 h 925"/>
                <a:gd name="T104" fmla="*/ 274 w 3059"/>
                <a:gd name="T105" fmla="*/ 6 h 925"/>
                <a:gd name="T106" fmla="*/ 244 w 3059"/>
                <a:gd name="T107" fmla="*/ 3 h 925"/>
                <a:gd name="T108" fmla="*/ 215 w 3059"/>
                <a:gd name="T109" fmla="*/ 1 h 925"/>
                <a:gd name="T110" fmla="*/ 189 w 3059"/>
                <a:gd name="T111" fmla="*/ 1 h 925"/>
                <a:gd name="T112" fmla="*/ 165 w 3059"/>
                <a:gd name="T113" fmla="*/ 0 h 925"/>
                <a:gd name="T114" fmla="*/ 144 w 3059"/>
                <a:gd name="T115" fmla="*/ 1 h 925"/>
                <a:gd name="T116" fmla="*/ 128 w 3059"/>
                <a:gd name="T117" fmla="*/ 2 h 925"/>
                <a:gd name="T118" fmla="*/ 117 w 3059"/>
                <a:gd name="T119" fmla="*/ 4 h 925"/>
                <a:gd name="T120" fmla="*/ 110 w 3059"/>
                <a:gd name="T121" fmla="*/ 8 h 9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9" h="925">
                  <a:moveTo>
                    <a:pt x="576" y="42"/>
                  </a:moveTo>
                  <a:lnTo>
                    <a:pt x="574" y="42"/>
                  </a:lnTo>
                  <a:lnTo>
                    <a:pt x="572" y="44"/>
                  </a:lnTo>
                  <a:lnTo>
                    <a:pt x="568" y="50"/>
                  </a:lnTo>
                  <a:lnTo>
                    <a:pt x="565" y="56"/>
                  </a:lnTo>
                  <a:lnTo>
                    <a:pt x="559" y="63"/>
                  </a:lnTo>
                  <a:lnTo>
                    <a:pt x="551" y="75"/>
                  </a:lnTo>
                  <a:lnTo>
                    <a:pt x="547" y="78"/>
                  </a:lnTo>
                  <a:lnTo>
                    <a:pt x="544" y="84"/>
                  </a:lnTo>
                  <a:lnTo>
                    <a:pt x="540" y="92"/>
                  </a:lnTo>
                  <a:lnTo>
                    <a:pt x="534" y="97"/>
                  </a:lnTo>
                  <a:lnTo>
                    <a:pt x="528" y="105"/>
                  </a:lnTo>
                  <a:lnTo>
                    <a:pt x="523" y="111"/>
                  </a:lnTo>
                  <a:lnTo>
                    <a:pt x="517" y="118"/>
                  </a:lnTo>
                  <a:lnTo>
                    <a:pt x="511" y="126"/>
                  </a:lnTo>
                  <a:lnTo>
                    <a:pt x="506" y="134"/>
                  </a:lnTo>
                  <a:lnTo>
                    <a:pt x="498" y="143"/>
                  </a:lnTo>
                  <a:lnTo>
                    <a:pt x="490" y="151"/>
                  </a:lnTo>
                  <a:lnTo>
                    <a:pt x="485" y="160"/>
                  </a:lnTo>
                  <a:lnTo>
                    <a:pt x="475" y="170"/>
                  </a:lnTo>
                  <a:lnTo>
                    <a:pt x="468" y="177"/>
                  </a:lnTo>
                  <a:lnTo>
                    <a:pt x="460" y="187"/>
                  </a:lnTo>
                  <a:lnTo>
                    <a:pt x="452" y="198"/>
                  </a:lnTo>
                  <a:lnTo>
                    <a:pt x="445" y="208"/>
                  </a:lnTo>
                  <a:lnTo>
                    <a:pt x="435" y="217"/>
                  </a:lnTo>
                  <a:lnTo>
                    <a:pt x="428" y="229"/>
                  </a:lnTo>
                  <a:lnTo>
                    <a:pt x="418" y="240"/>
                  </a:lnTo>
                  <a:lnTo>
                    <a:pt x="407" y="250"/>
                  </a:lnTo>
                  <a:lnTo>
                    <a:pt x="397" y="261"/>
                  </a:lnTo>
                  <a:lnTo>
                    <a:pt x="388" y="270"/>
                  </a:lnTo>
                  <a:lnTo>
                    <a:pt x="376" y="282"/>
                  </a:lnTo>
                  <a:lnTo>
                    <a:pt x="365" y="291"/>
                  </a:lnTo>
                  <a:lnTo>
                    <a:pt x="354" y="305"/>
                  </a:lnTo>
                  <a:lnTo>
                    <a:pt x="344" y="314"/>
                  </a:lnTo>
                  <a:lnTo>
                    <a:pt x="333" y="327"/>
                  </a:lnTo>
                  <a:lnTo>
                    <a:pt x="319" y="339"/>
                  </a:lnTo>
                  <a:lnTo>
                    <a:pt x="308" y="350"/>
                  </a:lnTo>
                  <a:lnTo>
                    <a:pt x="295" y="360"/>
                  </a:lnTo>
                  <a:lnTo>
                    <a:pt x="283" y="373"/>
                  </a:lnTo>
                  <a:lnTo>
                    <a:pt x="270" y="385"/>
                  </a:lnTo>
                  <a:lnTo>
                    <a:pt x="259" y="396"/>
                  </a:lnTo>
                  <a:lnTo>
                    <a:pt x="245" y="407"/>
                  </a:lnTo>
                  <a:lnTo>
                    <a:pt x="232" y="421"/>
                  </a:lnTo>
                  <a:lnTo>
                    <a:pt x="217" y="432"/>
                  </a:lnTo>
                  <a:lnTo>
                    <a:pt x="203" y="443"/>
                  </a:lnTo>
                  <a:lnTo>
                    <a:pt x="190" y="455"/>
                  </a:lnTo>
                  <a:lnTo>
                    <a:pt x="175" y="466"/>
                  </a:lnTo>
                  <a:lnTo>
                    <a:pt x="160" y="478"/>
                  </a:lnTo>
                  <a:lnTo>
                    <a:pt x="146" y="489"/>
                  </a:lnTo>
                  <a:lnTo>
                    <a:pt x="129" y="501"/>
                  </a:lnTo>
                  <a:lnTo>
                    <a:pt x="116" y="512"/>
                  </a:lnTo>
                  <a:lnTo>
                    <a:pt x="99" y="523"/>
                  </a:lnTo>
                  <a:lnTo>
                    <a:pt x="84" y="535"/>
                  </a:lnTo>
                  <a:lnTo>
                    <a:pt x="68" y="544"/>
                  </a:lnTo>
                  <a:lnTo>
                    <a:pt x="53" y="558"/>
                  </a:lnTo>
                  <a:lnTo>
                    <a:pt x="36" y="567"/>
                  </a:lnTo>
                  <a:lnTo>
                    <a:pt x="19" y="577"/>
                  </a:lnTo>
                  <a:lnTo>
                    <a:pt x="2" y="588"/>
                  </a:lnTo>
                  <a:lnTo>
                    <a:pt x="0" y="596"/>
                  </a:lnTo>
                  <a:lnTo>
                    <a:pt x="6" y="596"/>
                  </a:lnTo>
                  <a:lnTo>
                    <a:pt x="17" y="596"/>
                  </a:lnTo>
                  <a:lnTo>
                    <a:pt x="27" y="594"/>
                  </a:lnTo>
                  <a:lnTo>
                    <a:pt x="40" y="594"/>
                  </a:lnTo>
                  <a:lnTo>
                    <a:pt x="53" y="592"/>
                  </a:lnTo>
                  <a:lnTo>
                    <a:pt x="68" y="592"/>
                  </a:lnTo>
                  <a:lnTo>
                    <a:pt x="84" y="590"/>
                  </a:lnTo>
                  <a:lnTo>
                    <a:pt x="105" y="590"/>
                  </a:lnTo>
                  <a:lnTo>
                    <a:pt x="124" y="588"/>
                  </a:lnTo>
                  <a:lnTo>
                    <a:pt x="144" y="588"/>
                  </a:lnTo>
                  <a:lnTo>
                    <a:pt x="167" y="588"/>
                  </a:lnTo>
                  <a:lnTo>
                    <a:pt x="192" y="588"/>
                  </a:lnTo>
                  <a:lnTo>
                    <a:pt x="217" y="586"/>
                  </a:lnTo>
                  <a:lnTo>
                    <a:pt x="243" y="586"/>
                  </a:lnTo>
                  <a:lnTo>
                    <a:pt x="274" y="584"/>
                  </a:lnTo>
                  <a:lnTo>
                    <a:pt x="302" y="584"/>
                  </a:lnTo>
                  <a:lnTo>
                    <a:pt x="333" y="584"/>
                  </a:lnTo>
                  <a:lnTo>
                    <a:pt x="365" y="584"/>
                  </a:lnTo>
                  <a:lnTo>
                    <a:pt x="399" y="584"/>
                  </a:lnTo>
                  <a:lnTo>
                    <a:pt x="435" y="586"/>
                  </a:lnTo>
                  <a:lnTo>
                    <a:pt x="471" y="586"/>
                  </a:lnTo>
                  <a:lnTo>
                    <a:pt x="508" y="586"/>
                  </a:lnTo>
                  <a:lnTo>
                    <a:pt x="546" y="586"/>
                  </a:lnTo>
                  <a:lnTo>
                    <a:pt x="585" y="588"/>
                  </a:lnTo>
                  <a:lnTo>
                    <a:pt x="625" y="590"/>
                  </a:lnTo>
                  <a:lnTo>
                    <a:pt x="667" y="592"/>
                  </a:lnTo>
                  <a:lnTo>
                    <a:pt x="711" y="594"/>
                  </a:lnTo>
                  <a:lnTo>
                    <a:pt x="755" y="598"/>
                  </a:lnTo>
                  <a:lnTo>
                    <a:pt x="798" y="599"/>
                  </a:lnTo>
                  <a:lnTo>
                    <a:pt x="846" y="601"/>
                  </a:lnTo>
                  <a:lnTo>
                    <a:pt x="892" y="605"/>
                  </a:lnTo>
                  <a:lnTo>
                    <a:pt x="939" y="609"/>
                  </a:lnTo>
                  <a:lnTo>
                    <a:pt x="987" y="613"/>
                  </a:lnTo>
                  <a:lnTo>
                    <a:pt x="1038" y="618"/>
                  </a:lnTo>
                  <a:lnTo>
                    <a:pt x="1087" y="622"/>
                  </a:lnTo>
                  <a:lnTo>
                    <a:pt x="1141" y="628"/>
                  </a:lnTo>
                  <a:lnTo>
                    <a:pt x="1192" y="634"/>
                  </a:lnTo>
                  <a:lnTo>
                    <a:pt x="1245" y="639"/>
                  </a:lnTo>
                  <a:lnTo>
                    <a:pt x="1298" y="645"/>
                  </a:lnTo>
                  <a:lnTo>
                    <a:pt x="1353" y="653"/>
                  </a:lnTo>
                  <a:lnTo>
                    <a:pt x="1407" y="660"/>
                  </a:lnTo>
                  <a:lnTo>
                    <a:pt x="1464" y="670"/>
                  </a:lnTo>
                  <a:lnTo>
                    <a:pt x="1523" y="679"/>
                  </a:lnTo>
                  <a:lnTo>
                    <a:pt x="1580" y="689"/>
                  </a:lnTo>
                  <a:lnTo>
                    <a:pt x="1637" y="698"/>
                  </a:lnTo>
                  <a:lnTo>
                    <a:pt x="1696" y="708"/>
                  </a:lnTo>
                  <a:lnTo>
                    <a:pt x="1755" y="719"/>
                  </a:lnTo>
                  <a:lnTo>
                    <a:pt x="1815" y="731"/>
                  </a:lnTo>
                  <a:lnTo>
                    <a:pt x="1876" y="742"/>
                  </a:lnTo>
                  <a:lnTo>
                    <a:pt x="1939" y="755"/>
                  </a:lnTo>
                  <a:lnTo>
                    <a:pt x="2000" y="769"/>
                  </a:lnTo>
                  <a:lnTo>
                    <a:pt x="2062" y="784"/>
                  </a:lnTo>
                  <a:lnTo>
                    <a:pt x="2125" y="797"/>
                  </a:lnTo>
                  <a:lnTo>
                    <a:pt x="2188" y="814"/>
                  </a:lnTo>
                  <a:lnTo>
                    <a:pt x="2253" y="830"/>
                  </a:lnTo>
                  <a:lnTo>
                    <a:pt x="2317" y="849"/>
                  </a:lnTo>
                  <a:lnTo>
                    <a:pt x="2380" y="866"/>
                  </a:lnTo>
                  <a:lnTo>
                    <a:pt x="2446" y="885"/>
                  </a:lnTo>
                  <a:lnTo>
                    <a:pt x="2511" y="904"/>
                  </a:lnTo>
                  <a:lnTo>
                    <a:pt x="2580" y="925"/>
                  </a:lnTo>
                  <a:lnTo>
                    <a:pt x="3059" y="172"/>
                  </a:lnTo>
                  <a:lnTo>
                    <a:pt x="3057" y="170"/>
                  </a:lnTo>
                  <a:lnTo>
                    <a:pt x="3051" y="170"/>
                  </a:lnTo>
                  <a:lnTo>
                    <a:pt x="3041" y="170"/>
                  </a:lnTo>
                  <a:lnTo>
                    <a:pt x="3030" y="168"/>
                  </a:lnTo>
                  <a:lnTo>
                    <a:pt x="3015" y="166"/>
                  </a:lnTo>
                  <a:lnTo>
                    <a:pt x="2998" y="164"/>
                  </a:lnTo>
                  <a:lnTo>
                    <a:pt x="2977" y="162"/>
                  </a:lnTo>
                  <a:lnTo>
                    <a:pt x="2954" y="160"/>
                  </a:lnTo>
                  <a:lnTo>
                    <a:pt x="2927" y="156"/>
                  </a:lnTo>
                  <a:lnTo>
                    <a:pt x="2899" y="153"/>
                  </a:lnTo>
                  <a:lnTo>
                    <a:pt x="2867" y="151"/>
                  </a:lnTo>
                  <a:lnTo>
                    <a:pt x="2836" y="147"/>
                  </a:lnTo>
                  <a:lnTo>
                    <a:pt x="2798" y="143"/>
                  </a:lnTo>
                  <a:lnTo>
                    <a:pt x="2762" y="137"/>
                  </a:lnTo>
                  <a:lnTo>
                    <a:pt x="2724" y="134"/>
                  </a:lnTo>
                  <a:lnTo>
                    <a:pt x="2682" y="130"/>
                  </a:lnTo>
                  <a:lnTo>
                    <a:pt x="2638" y="126"/>
                  </a:lnTo>
                  <a:lnTo>
                    <a:pt x="2593" y="120"/>
                  </a:lnTo>
                  <a:lnTo>
                    <a:pt x="2547" y="115"/>
                  </a:lnTo>
                  <a:lnTo>
                    <a:pt x="2500" y="111"/>
                  </a:lnTo>
                  <a:lnTo>
                    <a:pt x="2450" y="105"/>
                  </a:lnTo>
                  <a:lnTo>
                    <a:pt x="2399" y="101"/>
                  </a:lnTo>
                  <a:lnTo>
                    <a:pt x="2346" y="95"/>
                  </a:lnTo>
                  <a:lnTo>
                    <a:pt x="2294" y="92"/>
                  </a:lnTo>
                  <a:lnTo>
                    <a:pt x="2241" y="86"/>
                  </a:lnTo>
                  <a:lnTo>
                    <a:pt x="2188" y="80"/>
                  </a:lnTo>
                  <a:lnTo>
                    <a:pt x="2131" y="76"/>
                  </a:lnTo>
                  <a:lnTo>
                    <a:pt x="2076" y="71"/>
                  </a:lnTo>
                  <a:lnTo>
                    <a:pt x="2019" y="67"/>
                  </a:lnTo>
                  <a:lnTo>
                    <a:pt x="1964" y="61"/>
                  </a:lnTo>
                  <a:lnTo>
                    <a:pt x="1907" y="56"/>
                  </a:lnTo>
                  <a:lnTo>
                    <a:pt x="1850" y="54"/>
                  </a:lnTo>
                  <a:lnTo>
                    <a:pt x="1793" y="48"/>
                  </a:lnTo>
                  <a:lnTo>
                    <a:pt x="1736" y="44"/>
                  </a:lnTo>
                  <a:lnTo>
                    <a:pt x="1679" y="38"/>
                  </a:lnTo>
                  <a:lnTo>
                    <a:pt x="1621" y="35"/>
                  </a:lnTo>
                  <a:lnTo>
                    <a:pt x="1564" y="29"/>
                  </a:lnTo>
                  <a:lnTo>
                    <a:pt x="1509" y="25"/>
                  </a:lnTo>
                  <a:lnTo>
                    <a:pt x="1454" y="23"/>
                  </a:lnTo>
                  <a:lnTo>
                    <a:pt x="1401" y="19"/>
                  </a:lnTo>
                  <a:lnTo>
                    <a:pt x="1346" y="16"/>
                  </a:lnTo>
                  <a:lnTo>
                    <a:pt x="1293" y="12"/>
                  </a:lnTo>
                  <a:lnTo>
                    <a:pt x="1239" y="10"/>
                  </a:lnTo>
                  <a:lnTo>
                    <a:pt x="1190" y="8"/>
                  </a:lnTo>
                  <a:lnTo>
                    <a:pt x="1139" y="6"/>
                  </a:lnTo>
                  <a:lnTo>
                    <a:pt x="1091" y="4"/>
                  </a:lnTo>
                  <a:lnTo>
                    <a:pt x="1046" y="2"/>
                  </a:lnTo>
                  <a:lnTo>
                    <a:pt x="1002" y="2"/>
                  </a:lnTo>
                  <a:lnTo>
                    <a:pt x="956" y="0"/>
                  </a:lnTo>
                  <a:lnTo>
                    <a:pt x="914" y="0"/>
                  </a:lnTo>
                  <a:lnTo>
                    <a:pt x="874" y="0"/>
                  </a:lnTo>
                  <a:lnTo>
                    <a:pt x="836" y="0"/>
                  </a:lnTo>
                  <a:lnTo>
                    <a:pt x="800" y="0"/>
                  </a:lnTo>
                  <a:lnTo>
                    <a:pt x="766" y="2"/>
                  </a:lnTo>
                  <a:lnTo>
                    <a:pt x="736" y="2"/>
                  </a:lnTo>
                  <a:lnTo>
                    <a:pt x="707" y="6"/>
                  </a:lnTo>
                  <a:lnTo>
                    <a:pt x="679" y="8"/>
                  </a:lnTo>
                  <a:lnTo>
                    <a:pt x="656" y="12"/>
                  </a:lnTo>
                  <a:lnTo>
                    <a:pt x="635" y="16"/>
                  </a:lnTo>
                  <a:lnTo>
                    <a:pt x="618" y="19"/>
                  </a:lnTo>
                  <a:lnTo>
                    <a:pt x="601" y="23"/>
                  </a:lnTo>
                  <a:lnTo>
                    <a:pt x="589" y="29"/>
                  </a:lnTo>
                  <a:lnTo>
                    <a:pt x="582" y="35"/>
                  </a:lnTo>
                  <a:lnTo>
                    <a:pt x="576" y="42"/>
                  </a:lnTo>
                  <a:close/>
                </a:path>
              </a:pathLst>
            </a:custGeom>
            <a:solidFill>
              <a:srgbClr val="D9AB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6" name="Freeform 30"/>
            <p:cNvSpPr>
              <a:spLocks/>
            </p:cNvSpPr>
            <p:nvPr/>
          </p:nvSpPr>
          <p:spPr bwMode="auto">
            <a:xfrm flipH="1">
              <a:off x="4056" y="1555"/>
              <a:ext cx="853" cy="783"/>
            </a:xfrm>
            <a:custGeom>
              <a:avLst/>
              <a:gdLst>
                <a:gd name="T0" fmla="*/ 1 w 1293"/>
                <a:gd name="T1" fmla="*/ 117 h 1128"/>
                <a:gd name="T2" fmla="*/ 3 w 1293"/>
                <a:gd name="T3" fmla="*/ 109 h 1128"/>
                <a:gd name="T4" fmla="*/ 6 w 1293"/>
                <a:gd name="T5" fmla="*/ 101 h 1128"/>
                <a:gd name="T6" fmla="*/ 10 w 1293"/>
                <a:gd name="T7" fmla="*/ 92 h 1128"/>
                <a:gd name="T8" fmla="*/ 15 w 1293"/>
                <a:gd name="T9" fmla="*/ 81 h 1128"/>
                <a:gd name="T10" fmla="*/ 21 w 1293"/>
                <a:gd name="T11" fmla="*/ 69 h 1128"/>
                <a:gd name="T12" fmla="*/ 30 w 1293"/>
                <a:gd name="T13" fmla="*/ 59 h 1128"/>
                <a:gd name="T14" fmla="*/ 39 w 1293"/>
                <a:gd name="T15" fmla="*/ 47 h 1128"/>
                <a:gd name="T16" fmla="*/ 51 w 1293"/>
                <a:gd name="T17" fmla="*/ 37 h 1128"/>
                <a:gd name="T18" fmla="*/ 65 w 1293"/>
                <a:gd name="T19" fmla="*/ 28 h 1128"/>
                <a:gd name="T20" fmla="*/ 81 w 1293"/>
                <a:gd name="T21" fmla="*/ 20 h 1128"/>
                <a:gd name="T22" fmla="*/ 88 w 1293"/>
                <a:gd name="T23" fmla="*/ 40 h 1128"/>
                <a:gd name="T24" fmla="*/ 147 w 1293"/>
                <a:gd name="T25" fmla="*/ 0 h 1128"/>
                <a:gd name="T26" fmla="*/ 152 w 1293"/>
                <a:gd name="T27" fmla="*/ 3 h 1128"/>
                <a:gd name="T28" fmla="*/ 161 w 1293"/>
                <a:gd name="T29" fmla="*/ 9 h 1128"/>
                <a:gd name="T30" fmla="*/ 167 w 1293"/>
                <a:gd name="T31" fmla="*/ 15 h 1128"/>
                <a:gd name="T32" fmla="*/ 172 w 1293"/>
                <a:gd name="T33" fmla="*/ 22 h 1128"/>
                <a:gd name="T34" fmla="*/ 177 w 1293"/>
                <a:gd name="T35" fmla="*/ 29 h 1128"/>
                <a:gd name="T36" fmla="*/ 181 w 1293"/>
                <a:gd name="T37" fmla="*/ 39 h 1128"/>
                <a:gd name="T38" fmla="*/ 184 w 1293"/>
                <a:gd name="T39" fmla="*/ 49 h 1128"/>
                <a:gd name="T40" fmla="*/ 185 w 1293"/>
                <a:gd name="T41" fmla="*/ 62 h 1128"/>
                <a:gd name="T42" fmla="*/ 183 w 1293"/>
                <a:gd name="T43" fmla="*/ 77 h 1128"/>
                <a:gd name="T44" fmla="*/ 178 w 1293"/>
                <a:gd name="T45" fmla="*/ 93 h 1128"/>
                <a:gd name="T46" fmla="*/ 177 w 1293"/>
                <a:gd name="T47" fmla="*/ 134 h 1128"/>
                <a:gd name="T48" fmla="*/ 183 w 1293"/>
                <a:gd name="T49" fmla="*/ 138 h 1128"/>
                <a:gd name="T50" fmla="*/ 191 w 1293"/>
                <a:gd name="T51" fmla="*/ 140 h 1128"/>
                <a:gd name="T52" fmla="*/ 199 w 1293"/>
                <a:gd name="T53" fmla="*/ 136 h 1128"/>
                <a:gd name="T54" fmla="*/ 205 w 1293"/>
                <a:gd name="T55" fmla="*/ 133 h 1128"/>
                <a:gd name="T56" fmla="*/ 212 w 1293"/>
                <a:gd name="T57" fmla="*/ 127 h 1128"/>
                <a:gd name="T58" fmla="*/ 218 w 1293"/>
                <a:gd name="T59" fmla="*/ 119 h 1128"/>
                <a:gd name="T60" fmla="*/ 245 w 1293"/>
                <a:gd name="T61" fmla="*/ 119 h 1128"/>
                <a:gd name="T62" fmla="*/ 240 w 1293"/>
                <a:gd name="T63" fmla="*/ 128 h 1128"/>
                <a:gd name="T64" fmla="*/ 234 w 1293"/>
                <a:gd name="T65" fmla="*/ 137 h 1128"/>
                <a:gd name="T66" fmla="*/ 230 w 1293"/>
                <a:gd name="T67" fmla="*/ 144 h 1128"/>
                <a:gd name="T68" fmla="*/ 224 w 1293"/>
                <a:gd name="T69" fmla="*/ 152 h 1128"/>
                <a:gd name="T70" fmla="*/ 218 w 1293"/>
                <a:gd name="T71" fmla="*/ 158 h 1128"/>
                <a:gd name="T72" fmla="*/ 211 w 1293"/>
                <a:gd name="T73" fmla="*/ 166 h 1128"/>
                <a:gd name="T74" fmla="*/ 204 w 1293"/>
                <a:gd name="T75" fmla="*/ 172 h 1128"/>
                <a:gd name="T76" fmla="*/ 197 w 1293"/>
                <a:gd name="T77" fmla="*/ 177 h 1128"/>
                <a:gd name="T78" fmla="*/ 189 w 1293"/>
                <a:gd name="T79" fmla="*/ 180 h 1128"/>
                <a:gd name="T80" fmla="*/ 182 w 1293"/>
                <a:gd name="T81" fmla="*/ 182 h 1128"/>
                <a:gd name="T82" fmla="*/ 140 w 1293"/>
                <a:gd name="T83" fmla="*/ 206 h 1128"/>
                <a:gd name="T84" fmla="*/ 34 w 1293"/>
                <a:gd name="T85" fmla="*/ 217 h 1128"/>
                <a:gd name="T86" fmla="*/ 37 w 1293"/>
                <a:gd name="T87" fmla="*/ 209 h 1128"/>
                <a:gd name="T88" fmla="*/ 41 w 1293"/>
                <a:gd name="T89" fmla="*/ 201 h 1128"/>
                <a:gd name="T90" fmla="*/ 46 w 1293"/>
                <a:gd name="T91" fmla="*/ 192 h 1128"/>
                <a:gd name="T92" fmla="*/ 50 w 1293"/>
                <a:gd name="T93" fmla="*/ 181 h 1128"/>
                <a:gd name="T94" fmla="*/ 55 w 1293"/>
                <a:gd name="T95" fmla="*/ 169 h 1128"/>
                <a:gd name="T96" fmla="*/ 59 w 1293"/>
                <a:gd name="T97" fmla="*/ 156 h 1128"/>
                <a:gd name="T98" fmla="*/ 63 w 1293"/>
                <a:gd name="T99" fmla="*/ 143 h 1128"/>
                <a:gd name="T100" fmla="*/ 67 w 1293"/>
                <a:gd name="T101" fmla="*/ 128 h 1128"/>
                <a:gd name="T102" fmla="*/ 70 w 1293"/>
                <a:gd name="T103" fmla="*/ 115 h 1128"/>
                <a:gd name="T104" fmla="*/ 73 w 1293"/>
                <a:gd name="T105" fmla="*/ 101 h 1128"/>
                <a:gd name="T106" fmla="*/ 73 w 1293"/>
                <a:gd name="T107" fmla="*/ 89 h 1128"/>
                <a:gd name="T108" fmla="*/ 67 w 1293"/>
                <a:gd name="T109" fmla="*/ 90 h 1128"/>
                <a:gd name="T110" fmla="*/ 58 w 1293"/>
                <a:gd name="T111" fmla="*/ 94 h 1128"/>
                <a:gd name="T112" fmla="*/ 51 w 1293"/>
                <a:gd name="T113" fmla="*/ 97 h 1128"/>
                <a:gd name="T114" fmla="*/ 45 w 1293"/>
                <a:gd name="T115" fmla="*/ 101 h 1128"/>
                <a:gd name="T116" fmla="*/ 39 w 1293"/>
                <a:gd name="T117" fmla="*/ 105 h 1128"/>
                <a:gd name="T118" fmla="*/ 32 w 1293"/>
                <a:gd name="T119" fmla="*/ 111 h 1128"/>
                <a:gd name="T120" fmla="*/ 22 w 1293"/>
                <a:gd name="T121" fmla="*/ 123 h 1128"/>
                <a:gd name="T122" fmla="*/ 20 w 1293"/>
                <a:gd name="T123" fmla="*/ 132 h 11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93" h="1128">
                  <a:moveTo>
                    <a:pt x="0" y="521"/>
                  </a:moveTo>
                  <a:lnTo>
                    <a:pt x="0" y="519"/>
                  </a:lnTo>
                  <a:lnTo>
                    <a:pt x="0" y="515"/>
                  </a:lnTo>
                  <a:lnTo>
                    <a:pt x="2" y="510"/>
                  </a:lnTo>
                  <a:lnTo>
                    <a:pt x="4" y="504"/>
                  </a:lnTo>
                  <a:lnTo>
                    <a:pt x="6" y="494"/>
                  </a:lnTo>
                  <a:lnTo>
                    <a:pt x="10" y="487"/>
                  </a:lnTo>
                  <a:lnTo>
                    <a:pt x="10" y="479"/>
                  </a:lnTo>
                  <a:lnTo>
                    <a:pt x="14" y="473"/>
                  </a:lnTo>
                  <a:lnTo>
                    <a:pt x="16" y="468"/>
                  </a:lnTo>
                  <a:lnTo>
                    <a:pt x="19" y="462"/>
                  </a:lnTo>
                  <a:lnTo>
                    <a:pt x="21" y="454"/>
                  </a:lnTo>
                  <a:lnTo>
                    <a:pt x="23" y="449"/>
                  </a:lnTo>
                  <a:lnTo>
                    <a:pt x="27" y="441"/>
                  </a:lnTo>
                  <a:lnTo>
                    <a:pt x="31" y="434"/>
                  </a:lnTo>
                  <a:lnTo>
                    <a:pt x="35" y="426"/>
                  </a:lnTo>
                  <a:lnTo>
                    <a:pt x="37" y="418"/>
                  </a:lnTo>
                  <a:lnTo>
                    <a:pt x="42" y="411"/>
                  </a:lnTo>
                  <a:lnTo>
                    <a:pt x="48" y="403"/>
                  </a:lnTo>
                  <a:lnTo>
                    <a:pt x="52" y="394"/>
                  </a:lnTo>
                  <a:lnTo>
                    <a:pt x="57" y="384"/>
                  </a:lnTo>
                  <a:lnTo>
                    <a:pt x="61" y="377"/>
                  </a:lnTo>
                  <a:lnTo>
                    <a:pt x="67" y="367"/>
                  </a:lnTo>
                  <a:lnTo>
                    <a:pt x="73" y="358"/>
                  </a:lnTo>
                  <a:lnTo>
                    <a:pt x="78" y="350"/>
                  </a:lnTo>
                  <a:lnTo>
                    <a:pt x="86" y="338"/>
                  </a:lnTo>
                  <a:lnTo>
                    <a:pt x="94" y="331"/>
                  </a:lnTo>
                  <a:lnTo>
                    <a:pt x="99" y="319"/>
                  </a:lnTo>
                  <a:lnTo>
                    <a:pt x="105" y="310"/>
                  </a:lnTo>
                  <a:lnTo>
                    <a:pt x="113" y="300"/>
                  </a:lnTo>
                  <a:lnTo>
                    <a:pt x="122" y="291"/>
                  </a:lnTo>
                  <a:lnTo>
                    <a:pt x="130" y="281"/>
                  </a:lnTo>
                  <a:lnTo>
                    <a:pt x="137" y="272"/>
                  </a:lnTo>
                  <a:lnTo>
                    <a:pt x="147" y="262"/>
                  </a:lnTo>
                  <a:lnTo>
                    <a:pt x="158" y="253"/>
                  </a:lnTo>
                  <a:lnTo>
                    <a:pt x="168" y="243"/>
                  </a:lnTo>
                  <a:lnTo>
                    <a:pt x="177" y="234"/>
                  </a:lnTo>
                  <a:lnTo>
                    <a:pt x="187" y="224"/>
                  </a:lnTo>
                  <a:lnTo>
                    <a:pt x="198" y="215"/>
                  </a:lnTo>
                  <a:lnTo>
                    <a:pt x="208" y="203"/>
                  </a:lnTo>
                  <a:lnTo>
                    <a:pt x="221" y="196"/>
                  </a:lnTo>
                  <a:lnTo>
                    <a:pt x="232" y="186"/>
                  </a:lnTo>
                  <a:lnTo>
                    <a:pt x="246" y="179"/>
                  </a:lnTo>
                  <a:lnTo>
                    <a:pt x="257" y="169"/>
                  </a:lnTo>
                  <a:lnTo>
                    <a:pt x="270" y="160"/>
                  </a:lnTo>
                  <a:lnTo>
                    <a:pt x="284" y="150"/>
                  </a:lnTo>
                  <a:lnTo>
                    <a:pt x="299" y="143"/>
                  </a:lnTo>
                  <a:lnTo>
                    <a:pt x="314" y="133"/>
                  </a:lnTo>
                  <a:lnTo>
                    <a:pt x="327" y="126"/>
                  </a:lnTo>
                  <a:lnTo>
                    <a:pt x="345" y="118"/>
                  </a:lnTo>
                  <a:lnTo>
                    <a:pt x="360" y="112"/>
                  </a:lnTo>
                  <a:lnTo>
                    <a:pt x="377" y="105"/>
                  </a:lnTo>
                  <a:lnTo>
                    <a:pt x="394" y="97"/>
                  </a:lnTo>
                  <a:lnTo>
                    <a:pt x="411" y="91"/>
                  </a:lnTo>
                  <a:lnTo>
                    <a:pt x="428" y="86"/>
                  </a:lnTo>
                  <a:lnTo>
                    <a:pt x="447" y="80"/>
                  </a:lnTo>
                  <a:lnTo>
                    <a:pt x="466" y="74"/>
                  </a:lnTo>
                  <a:lnTo>
                    <a:pt x="485" y="68"/>
                  </a:lnTo>
                  <a:lnTo>
                    <a:pt x="506" y="65"/>
                  </a:lnTo>
                  <a:lnTo>
                    <a:pt x="462" y="173"/>
                  </a:lnTo>
                  <a:lnTo>
                    <a:pt x="557" y="167"/>
                  </a:lnTo>
                  <a:lnTo>
                    <a:pt x="531" y="262"/>
                  </a:lnTo>
                  <a:lnTo>
                    <a:pt x="732" y="460"/>
                  </a:lnTo>
                  <a:lnTo>
                    <a:pt x="770" y="416"/>
                  </a:lnTo>
                  <a:lnTo>
                    <a:pt x="776" y="0"/>
                  </a:lnTo>
                  <a:lnTo>
                    <a:pt x="778" y="0"/>
                  </a:lnTo>
                  <a:lnTo>
                    <a:pt x="782" y="2"/>
                  </a:lnTo>
                  <a:lnTo>
                    <a:pt x="787" y="6"/>
                  </a:lnTo>
                  <a:lnTo>
                    <a:pt x="795" y="8"/>
                  </a:lnTo>
                  <a:lnTo>
                    <a:pt x="803" y="13"/>
                  </a:lnTo>
                  <a:lnTo>
                    <a:pt x="812" y="17"/>
                  </a:lnTo>
                  <a:lnTo>
                    <a:pt x="824" y="23"/>
                  </a:lnTo>
                  <a:lnTo>
                    <a:pt x="833" y="29"/>
                  </a:lnTo>
                  <a:lnTo>
                    <a:pt x="844" y="36"/>
                  </a:lnTo>
                  <a:lnTo>
                    <a:pt x="850" y="40"/>
                  </a:lnTo>
                  <a:lnTo>
                    <a:pt x="856" y="44"/>
                  </a:lnTo>
                  <a:lnTo>
                    <a:pt x="862" y="48"/>
                  </a:lnTo>
                  <a:lnTo>
                    <a:pt x="869" y="53"/>
                  </a:lnTo>
                  <a:lnTo>
                    <a:pt x="873" y="57"/>
                  </a:lnTo>
                  <a:lnTo>
                    <a:pt x="881" y="63"/>
                  </a:lnTo>
                  <a:lnTo>
                    <a:pt x="886" y="67"/>
                  </a:lnTo>
                  <a:lnTo>
                    <a:pt x="892" y="74"/>
                  </a:lnTo>
                  <a:lnTo>
                    <a:pt x="898" y="80"/>
                  </a:lnTo>
                  <a:lnTo>
                    <a:pt x="903" y="86"/>
                  </a:lnTo>
                  <a:lnTo>
                    <a:pt x="911" y="91"/>
                  </a:lnTo>
                  <a:lnTo>
                    <a:pt x="917" y="99"/>
                  </a:lnTo>
                  <a:lnTo>
                    <a:pt x="920" y="106"/>
                  </a:lnTo>
                  <a:lnTo>
                    <a:pt x="926" y="112"/>
                  </a:lnTo>
                  <a:lnTo>
                    <a:pt x="932" y="118"/>
                  </a:lnTo>
                  <a:lnTo>
                    <a:pt x="938" y="127"/>
                  </a:lnTo>
                  <a:lnTo>
                    <a:pt x="941" y="133"/>
                  </a:lnTo>
                  <a:lnTo>
                    <a:pt x="945" y="143"/>
                  </a:lnTo>
                  <a:lnTo>
                    <a:pt x="949" y="150"/>
                  </a:lnTo>
                  <a:lnTo>
                    <a:pt x="955" y="160"/>
                  </a:lnTo>
                  <a:lnTo>
                    <a:pt x="957" y="167"/>
                  </a:lnTo>
                  <a:lnTo>
                    <a:pt x="960" y="177"/>
                  </a:lnTo>
                  <a:lnTo>
                    <a:pt x="964" y="186"/>
                  </a:lnTo>
                  <a:lnTo>
                    <a:pt x="966" y="196"/>
                  </a:lnTo>
                  <a:lnTo>
                    <a:pt x="970" y="205"/>
                  </a:lnTo>
                  <a:lnTo>
                    <a:pt x="972" y="215"/>
                  </a:lnTo>
                  <a:lnTo>
                    <a:pt x="974" y="226"/>
                  </a:lnTo>
                  <a:lnTo>
                    <a:pt x="976" y="238"/>
                  </a:lnTo>
                  <a:lnTo>
                    <a:pt x="976" y="247"/>
                  </a:lnTo>
                  <a:lnTo>
                    <a:pt x="976" y="259"/>
                  </a:lnTo>
                  <a:lnTo>
                    <a:pt x="974" y="270"/>
                  </a:lnTo>
                  <a:lnTo>
                    <a:pt x="974" y="281"/>
                  </a:lnTo>
                  <a:lnTo>
                    <a:pt x="972" y="293"/>
                  </a:lnTo>
                  <a:lnTo>
                    <a:pt x="972" y="306"/>
                  </a:lnTo>
                  <a:lnTo>
                    <a:pt x="970" y="319"/>
                  </a:lnTo>
                  <a:lnTo>
                    <a:pt x="966" y="333"/>
                  </a:lnTo>
                  <a:lnTo>
                    <a:pt x="962" y="344"/>
                  </a:lnTo>
                  <a:lnTo>
                    <a:pt x="959" y="358"/>
                  </a:lnTo>
                  <a:lnTo>
                    <a:pt x="953" y="371"/>
                  </a:lnTo>
                  <a:lnTo>
                    <a:pt x="949" y="386"/>
                  </a:lnTo>
                  <a:lnTo>
                    <a:pt x="941" y="401"/>
                  </a:lnTo>
                  <a:lnTo>
                    <a:pt x="938" y="416"/>
                  </a:lnTo>
                  <a:lnTo>
                    <a:pt x="930" y="432"/>
                  </a:lnTo>
                  <a:lnTo>
                    <a:pt x="922" y="447"/>
                  </a:lnTo>
                  <a:lnTo>
                    <a:pt x="930" y="574"/>
                  </a:lnTo>
                  <a:lnTo>
                    <a:pt x="932" y="578"/>
                  </a:lnTo>
                  <a:lnTo>
                    <a:pt x="936" y="582"/>
                  </a:lnTo>
                  <a:lnTo>
                    <a:pt x="943" y="588"/>
                  </a:lnTo>
                  <a:lnTo>
                    <a:pt x="953" y="591"/>
                  </a:lnTo>
                  <a:lnTo>
                    <a:pt x="962" y="597"/>
                  </a:lnTo>
                  <a:lnTo>
                    <a:pt x="968" y="597"/>
                  </a:lnTo>
                  <a:lnTo>
                    <a:pt x="974" y="599"/>
                  </a:lnTo>
                  <a:lnTo>
                    <a:pt x="981" y="599"/>
                  </a:lnTo>
                  <a:lnTo>
                    <a:pt x="991" y="603"/>
                  </a:lnTo>
                  <a:lnTo>
                    <a:pt x="997" y="601"/>
                  </a:lnTo>
                  <a:lnTo>
                    <a:pt x="1006" y="599"/>
                  </a:lnTo>
                  <a:lnTo>
                    <a:pt x="1016" y="597"/>
                  </a:lnTo>
                  <a:lnTo>
                    <a:pt x="1025" y="597"/>
                  </a:lnTo>
                  <a:lnTo>
                    <a:pt x="1035" y="591"/>
                  </a:lnTo>
                  <a:lnTo>
                    <a:pt x="1046" y="589"/>
                  </a:lnTo>
                  <a:lnTo>
                    <a:pt x="1052" y="586"/>
                  </a:lnTo>
                  <a:lnTo>
                    <a:pt x="1057" y="584"/>
                  </a:lnTo>
                  <a:lnTo>
                    <a:pt x="1063" y="580"/>
                  </a:lnTo>
                  <a:lnTo>
                    <a:pt x="1069" y="578"/>
                  </a:lnTo>
                  <a:lnTo>
                    <a:pt x="1074" y="574"/>
                  </a:lnTo>
                  <a:lnTo>
                    <a:pt x="1082" y="570"/>
                  </a:lnTo>
                  <a:lnTo>
                    <a:pt x="1088" y="565"/>
                  </a:lnTo>
                  <a:lnTo>
                    <a:pt x="1093" y="561"/>
                  </a:lnTo>
                  <a:lnTo>
                    <a:pt x="1101" y="555"/>
                  </a:lnTo>
                  <a:lnTo>
                    <a:pt x="1109" y="551"/>
                  </a:lnTo>
                  <a:lnTo>
                    <a:pt x="1116" y="546"/>
                  </a:lnTo>
                  <a:lnTo>
                    <a:pt x="1124" y="540"/>
                  </a:lnTo>
                  <a:lnTo>
                    <a:pt x="1130" y="532"/>
                  </a:lnTo>
                  <a:lnTo>
                    <a:pt x="1137" y="527"/>
                  </a:lnTo>
                  <a:lnTo>
                    <a:pt x="1145" y="521"/>
                  </a:lnTo>
                  <a:lnTo>
                    <a:pt x="1152" y="513"/>
                  </a:lnTo>
                  <a:lnTo>
                    <a:pt x="1160" y="506"/>
                  </a:lnTo>
                  <a:lnTo>
                    <a:pt x="1169" y="496"/>
                  </a:lnTo>
                  <a:lnTo>
                    <a:pt x="1177" y="489"/>
                  </a:lnTo>
                  <a:lnTo>
                    <a:pt x="1187" y="481"/>
                  </a:lnTo>
                  <a:lnTo>
                    <a:pt x="1293" y="515"/>
                  </a:lnTo>
                  <a:lnTo>
                    <a:pt x="1289" y="519"/>
                  </a:lnTo>
                  <a:lnTo>
                    <a:pt x="1284" y="529"/>
                  </a:lnTo>
                  <a:lnTo>
                    <a:pt x="1280" y="532"/>
                  </a:lnTo>
                  <a:lnTo>
                    <a:pt x="1274" y="540"/>
                  </a:lnTo>
                  <a:lnTo>
                    <a:pt x="1268" y="550"/>
                  </a:lnTo>
                  <a:lnTo>
                    <a:pt x="1263" y="559"/>
                  </a:lnTo>
                  <a:lnTo>
                    <a:pt x="1253" y="569"/>
                  </a:lnTo>
                  <a:lnTo>
                    <a:pt x="1246" y="580"/>
                  </a:lnTo>
                  <a:lnTo>
                    <a:pt x="1240" y="584"/>
                  </a:lnTo>
                  <a:lnTo>
                    <a:pt x="1236" y="589"/>
                  </a:lnTo>
                  <a:lnTo>
                    <a:pt x="1230" y="597"/>
                  </a:lnTo>
                  <a:lnTo>
                    <a:pt x="1227" y="603"/>
                  </a:lnTo>
                  <a:lnTo>
                    <a:pt x="1221" y="609"/>
                  </a:lnTo>
                  <a:lnTo>
                    <a:pt x="1215" y="614"/>
                  </a:lnTo>
                  <a:lnTo>
                    <a:pt x="1211" y="622"/>
                  </a:lnTo>
                  <a:lnTo>
                    <a:pt x="1206" y="628"/>
                  </a:lnTo>
                  <a:lnTo>
                    <a:pt x="1198" y="633"/>
                  </a:lnTo>
                  <a:lnTo>
                    <a:pt x="1194" y="641"/>
                  </a:lnTo>
                  <a:lnTo>
                    <a:pt x="1189" y="647"/>
                  </a:lnTo>
                  <a:lnTo>
                    <a:pt x="1183" y="654"/>
                  </a:lnTo>
                  <a:lnTo>
                    <a:pt x="1175" y="658"/>
                  </a:lnTo>
                  <a:lnTo>
                    <a:pt x="1169" y="666"/>
                  </a:lnTo>
                  <a:lnTo>
                    <a:pt x="1162" y="671"/>
                  </a:lnTo>
                  <a:lnTo>
                    <a:pt x="1156" y="677"/>
                  </a:lnTo>
                  <a:lnTo>
                    <a:pt x="1149" y="683"/>
                  </a:lnTo>
                  <a:lnTo>
                    <a:pt x="1143" y="690"/>
                  </a:lnTo>
                  <a:lnTo>
                    <a:pt x="1135" y="696"/>
                  </a:lnTo>
                  <a:lnTo>
                    <a:pt x="1130" y="702"/>
                  </a:lnTo>
                  <a:lnTo>
                    <a:pt x="1120" y="707"/>
                  </a:lnTo>
                  <a:lnTo>
                    <a:pt x="1114" y="713"/>
                  </a:lnTo>
                  <a:lnTo>
                    <a:pt x="1105" y="719"/>
                  </a:lnTo>
                  <a:lnTo>
                    <a:pt x="1099" y="725"/>
                  </a:lnTo>
                  <a:lnTo>
                    <a:pt x="1092" y="730"/>
                  </a:lnTo>
                  <a:lnTo>
                    <a:pt x="1084" y="736"/>
                  </a:lnTo>
                  <a:lnTo>
                    <a:pt x="1076" y="742"/>
                  </a:lnTo>
                  <a:lnTo>
                    <a:pt x="1069" y="747"/>
                  </a:lnTo>
                  <a:lnTo>
                    <a:pt x="1061" y="749"/>
                  </a:lnTo>
                  <a:lnTo>
                    <a:pt x="1054" y="753"/>
                  </a:lnTo>
                  <a:lnTo>
                    <a:pt x="1044" y="759"/>
                  </a:lnTo>
                  <a:lnTo>
                    <a:pt x="1038" y="763"/>
                  </a:lnTo>
                  <a:lnTo>
                    <a:pt x="1029" y="766"/>
                  </a:lnTo>
                  <a:lnTo>
                    <a:pt x="1021" y="768"/>
                  </a:lnTo>
                  <a:lnTo>
                    <a:pt x="1014" y="772"/>
                  </a:lnTo>
                  <a:lnTo>
                    <a:pt x="1006" y="776"/>
                  </a:lnTo>
                  <a:lnTo>
                    <a:pt x="998" y="776"/>
                  </a:lnTo>
                  <a:lnTo>
                    <a:pt x="991" y="778"/>
                  </a:lnTo>
                  <a:lnTo>
                    <a:pt x="981" y="782"/>
                  </a:lnTo>
                  <a:lnTo>
                    <a:pt x="974" y="783"/>
                  </a:lnTo>
                  <a:lnTo>
                    <a:pt x="966" y="783"/>
                  </a:lnTo>
                  <a:lnTo>
                    <a:pt x="959" y="783"/>
                  </a:lnTo>
                  <a:lnTo>
                    <a:pt x="949" y="783"/>
                  </a:lnTo>
                  <a:lnTo>
                    <a:pt x="941" y="785"/>
                  </a:lnTo>
                  <a:lnTo>
                    <a:pt x="907" y="1008"/>
                  </a:lnTo>
                  <a:lnTo>
                    <a:pt x="728" y="1128"/>
                  </a:lnTo>
                  <a:lnTo>
                    <a:pt x="736" y="888"/>
                  </a:lnTo>
                  <a:lnTo>
                    <a:pt x="582" y="1103"/>
                  </a:lnTo>
                  <a:lnTo>
                    <a:pt x="172" y="943"/>
                  </a:lnTo>
                  <a:lnTo>
                    <a:pt x="172" y="941"/>
                  </a:lnTo>
                  <a:lnTo>
                    <a:pt x="173" y="939"/>
                  </a:lnTo>
                  <a:lnTo>
                    <a:pt x="177" y="934"/>
                  </a:lnTo>
                  <a:lnTo>
                    <a:pt x="181" y="928"/>
                  </a:lnTo>
                  <a:lnTo>
                    <a:pt x="183" y="920"/>
                  </a:lnTo>
                  <a:lnTo>
                    <a:pt x="191" y="911"/>
                  </a:lnTo>
                  <a:lnTo>
                    <a:pt x="194" y="905"/>
                  </a:lnTo>
                  <a:lnTo>
                    <a:pt x="196" y="901"/>
                  </a:lnTo>
                  <a:lnTo>
                    <a:pt x="202" y="894"/>
                  </a:lnTo>
                  <a:lnTo>
                    <a:pt x="206" y="888"/>
                  </a:lnTo>
                  <a:lnTo>
                    <a:pt x="208" y="882"/>
                  </a:lnTo>
                  <a:lnTo>
                    <a:pt x="211" y="875"/>
                  </a:lnTo>
                  <a:lnTo>
                    <a:pt x="215" y="867"/>
                  </a:lnTo>
                  <a:lnTo>
                    <a:pt x="221" y="860"/>
                  </a:lnTo>
                  <a:lnTo>
                    <a:pt x="225" y="852"/>
                  </a:lnTo>
                  <a:lnTo>
                    <a:pt x="230" y="844"/>
                  </a:lnTo>
                  <a:lnTo>
                    <a:pt x="234" y="835"/>
                  </a:lnTo>
                  <a:lnTo>
                    <a:pt x="240" y="827"/>
                  </a:lnTo>
                  <a:lnTo>
                    <a:pt x="244" y="818"/>
                  </a:lnTo>
                  <a:lnTo>
                    <a:pt x="249" y="808"/>
                  </a:lnTo>
                  <a:lnTo>
                    <a:pt x="253" y="799"/>
                  </a:lnTo>
                  <a:lnTo>
                    <a:pt x="259" y="791"/>
                  </a:lnTo>
                  <a:lnTo>
                    <a:pt x="263" y="780"/>
                  </a:lnTo>
                  <a:lnTo>
                    <a:pt x="268" y="770"/>
                  </a:lnTo>
                  <a:lnTo>
                    <a:pt x="272" y="761"/>
                  </a:lnTo>
                  <a:lnTo>
                    <a:pt x="280" y="751"/>
                  </a:lnTo>
                  <a:lnTo>
                    <a:pt x="284" y="740"/>
                  </a:lnTo>
                  <a:lnTo>
                    <a:pt x="289" y="728"/>
                  </a:lnTo>
                  <a:lnTo>
                    <a:pt x="293" y="717"/>
                  </a:lnTo>
                  <a:lnTo>
                    <a:pt x="299" y="707"/>
                  </a:lnTo>
                  <a:lnTo>
                    <a:pt x="303" y="694"/>
                  </a:lnTo>
                  <a:lnTo>
                    <a:pt x="308" y="685"/>
                  </a:lnTo>
                  <a:lnTo>
                    <a:pt x="312" y="673"/>
                  </a:lnTo>
                  <a:lnTo>
                    <a:pt x="318" y="664"/>
                  </a:lnTo>
                  <a:lnTo>
                    <a:pt x="322" y="650"/>
                  </a:lnTo>
                  <a:lnTo>
                    <a:pt x="326" y="639"/>
                  </a:lnTo>
                  <a:lnTo>
                    <a:pt x="331" y="626"/>
                  </a:lnTo>
                  <a:lnTo>
                    <a:pt x="335" y="616"/>
                  </a:lnTo>
                  <a:lnTo>
                    <a:pt x="339" y="603"/>
                  </a:lnTo>
                  <a:lnTo>
                    <a:pt x="343" y="591"/>
                  </a:lnTo>
                  <a:lnTo>
                    <a:pt x="348" y="580"/>
                  </a:lnTo>
                  <a:lnTo>
                    <a:pt x="352" y="569"/>
                  </a:lnTo>
                  <a:lnTo>
                    <a:pt x="356" y="555"/>
                  </a:lnTo>
                  <a:lnTo>
                    <a:pt x="358" y="544"/>
                  </a:lnTo>
                  <a:lnTo>
                    <a:pt x="362" y="532"/>
                  </a:lnTo>
                  <a:lnTo>
                    <a:pt x="365" y="521"/>
                  </a:lnTo>
                  <a:lnTo>
                    <a:pt x="367" y="508"/>
                  </a:lnTo>
                  <a:lnTo>
                    <a:pt x="369" y="496"/>
                  </a:lnTo>
                  <a:lnTo>
                    <a:pt x="373" y="483"/>
                  </a:lnTo>
                  <a:lnTo>
                    <a:pt x="377" y="473"/>
                  </a:lnTo>
                  <a:lnTo>
                    <a:pt x="377" y="460"/>
                  </a:lnTo>
                  <a:lnTo>
                    <a:pt x="379" y="449"/>
                  </a:lnTo>
                  <a:lnTo>
                    <a:pt x="381" y="437"/>
                  </a:lnTo>
                  <a:lnTo>
                    <a:pt x="383" y="426"/>
                  </a:lnTo>
                  <a:lnTo>
                    <a:pt x="384" y="415"/>
                  </a:lnTo>
                  <a:lnTo>
                    <a:pt x="384" y="403"/>
                  </a:lnTo>
                  <a:lnTo>
                    <a:pt x="384" y="392"/>
                  </a:lnTo>
                  <a:lnTo>
                    <a:pt x="386" y="382"/>
                  </a:lnTo>
                  <a:lnTo>
                    <a:pt x="383" y="382"/>
                  </a:lnTo>
                  <a:lnTo>
                    <a:pt x="375" y="384"/>
                  </a:lnTo>
                  <a:lnTo>
                    <a:pt x="369" y="384"/>
                  </a:lnTo>
                  <a:lnTo>
                    <a:pt x="364" y="386"/>
                  </a:lnTo>
                  <a:lnTo>
                    <a:pt x="356" y="388"/>
                  </a:lnTo>
                  <a:lnTo>
                    <a:pt x="348" y="392"/>
                  </a:lnTo>
                  <a:lnTo>
                    <a:pt x="339" y="394"/>
                  </a:lnTo>
                  <a:lnTo>
                    <a:pt x="327" y="396"/>
                  </a:lnTo>
                  <a:lnTo>
                    <a:pt x="318" y="399"/>
                  </a:lnTo>
                  <a:lnTo>
                    <a:pt x="306" y="403"/>
                  </a:lnTo>
                  <a:lnTo>
                    <a:pt x="301" y="405"/>
                  </a:lnTo>
                  <a:lnTo>
                    <a:pt x="295" y="407"/>
                  </a:lnTo>
                  <a:lnTo>
                    <a:pt x="289" y="409"/>
                  </a:lnTo>
                  <a:lnTo>
                    <a:pt x="284" y="413"/>
                  </a:lnTo>
                  <a:lnTo>
                    <a:pt x="272" y="416"/>
                  </a:lnTo>
                  <a:lnTo>
                    <a:pt x="261" y="422"/>
                  </a:lnTo>
                  <a:lnTo>
                    <a:pt x="255" y="426"/>
                  </a:lnTo>
                  <a:lnTo>
                    <a:pt x="248" y="428"/>
                  </a:lnTo>
                  <a:lnTo>
                    <a:pt x="242" y="430"/>
                  </a:lnTo>
                  <a:lnTo>
                    <a:pt x="236" y="434"/>
                  </a:lnTo>
                  <a:lnTo>
                    <a:pt x="229" y="437"/>
                  </a:lnTo>
                  <a:lnTo>
                    <a:pt x="223" y="439"/>
                  </a:lnTo>
                  <a:lnTo>
                    <a:pt x="217" y="443"/>
                  </a:lnTo>
                  <a:lnTo>
                    <a:pt x="211" y="447"/>
                  </a:lnTo>
                  <a:lnTo>
                    <a:pt x="206" y="451"/>
                  </a:lnTo>
                  <a:lnTo>
                    <a:pt x="198" y="454"/>
                  </a:lnTo>
                  <a:lnTo>
                    <a:pt x="192" y="458"/>
                  </a:lnTo>
                  <a:lnTo>
                    <a:pt x="187" y="462"/>
                  </a:lnTo>
                  <a:lnTo>
                    <a:pt x="175" y="470"/>
                  </a:lnTo>
                  <a:lnTo>
                    <a:pt x="166" y="479"/>
                  </a:lnTo>
                  <a:lnTo>
                    <a:pt x="154" y="489"/>
                  </a:lnTo>
                  <a:lnTo>
                    <a:pt x="145" y="498"/>
                  </a:lnTo>
                  <a:lnTo>
                    <a:pt x="135" y="508"/>
                  </a:lnTo>
                  <a:lnTo>
                    <a:pt x="130" y="519"/>
                  </a:lnTo>
                  <a:lnTo>
                    <a:pt x="120" y="529"/>
                  </a:lnTo>
                  <a:lnTo>
                    <a:pt x="116" y="540"/>
                  </a:lnTo>
                  <a:lnTo>
                    <a:pt x="113" y="548"/>
                  </a:lnTo>
                  <a:lnTo>
                    <a:pt x="111" y="553"/>
                  </a:lnTo>
                  <a:lnTo>
                    <a:pt x="109" y="561"/>
                  </a:lnTo>
                  <a:lnTo>
                    <a:pt x="107" y="567"/>
                  </a:lnTo>
                  <a:lnTo>
                    <a:pt x="0" y="521"/>
                  </a:lnTo>
                  <a:close/>
                </a:path>
              </a:pathLst>
            </a:custGeom>
            <a:solidFill>
              <a:srgbClr val="6380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7" name="Freeform 31"/>
            <p:cNvSpPr>
              <a:spLocks/>
            </p:cNvSpPr>
            <p:nvPr/>
          </p:nvSpPr>
          <p:spPr bwMode="auto">
            <a:xfrm flipH="1">
              <a:off x="4843" y="2912"/>
              <a:ext cx="156" cy="215"/>
            </a:xfrm>
            <a:custGeom>
              <a:avLst/>
              <a:gdLst>
                <a:gd name="T0" fmla="*/ 0 w 235"/>
                <a:gd name="T1" fmla="*/ 12 h 310"/>
                <a:gd name="T2" fmla="*/ 22 w 235"/>
                <a:gd name="T3" fmla="*/ 0 h 310"/>
                <a:gd name="T4" fmla="*/ 46 w 235"/>
                <a:gd name="T5" fmla="*/ 69 h 310"/>
                <a:gd name="T6" fmla="*/ 45 w 235"/>
                <a:gd name="T7" fmla="*/ 69 h 310"/>
                <a:gd name="T8" fmla="*/ 45 w 235"/>
                <a:gd name="T9" fmla="*/ 70 h 310"/>
                <a:gd name="T10" fmla="*/ 44 w 235"/>
                <a:gd name="T11" fmla="*/ 70 h 310"/>
                <a:gd name="T12" fmla="*/ 42 w 235"/>
                <a:gd name="T13" fmla="*/ 71 h 310"/>
                <a:gd name="T14" fmla="*/ 41 w 235"/>
                <a:gd name="T15" fmla="*/ 71 h 310"/>
                <a:gd name="T16" fmla="*/ 39 w 235"/>
                <a:gd name="T17" fmla="*/ 71 h 310"/>
                <a:gd name="T18" fmla="*/ 37 w 235"/>
                <a:gd name="T19" fmla="*/ 71 h 310"/>
                <a:gd name="T20" fmla="*/ 35 w 235"/>
                <a:gd name="T21" fmla="*/ 71 h 310"/>
                <a:gd name="T22" fmla="*/ 33 w 235"/>
                <a:gd name="T23" fmla="*/ 70 h 310"/>
                <a:gd name="T24" fmla="*/ 33 w 235"/>
                <a:gd name="T25" fmla="*/ 69 h 310"/>
                <a:gd name="T26" fmla="*/ 31 w 235"/>
                <a:gd name="T27" fmla="*/ 68 h 310"/>
                <a:gd name="T28" fmla="*/ 30 w 235"/>
                <a:gd name="T29" fmla="*/ 67 h 310"/>
                <a:gd name="T30" fmla="*/ 28 w 235"/>
                <a:gd name="T31" fmla="*/ 65 h 310"/>
                <a:gd name="T32" fmla="*/ 27 w 235"/>
                <a:gd name="T33" fmla="*/ 64 h 310"/>
                <a:gd name="T34" fmla="*/ 27 w 235"/>
                <a:gd name="T35" fmla="*/ 61 h 310"/>
                <a:gd name="T36" fmla="*/ 25 w 235"/>
                <a:gd name="T37" fmla="*/ 59 h 310"/>
                <a:gd name="T38" fmla="*/ 25 w 235"/>
                <a:gd name="T39" fmla="*/ 58 h 310"/>
                <a:gd name="T40" fmla="*/ 23 w 235"/>
                <a:gd name="T41" fmla="*/ 55 h 310"/>
                <a:gd name="T42" fmla="*/ 23 w 235"/>
                <a:gd name="T43" fmla="*/ 55 h 310"/>
                <a:gd name="T44" fmla="*/ 22 w 235"/>
                <a:gd name="T45" fmla="*/ 53 h 310"/>
                <a:gd name="T46" fmla="*/ 22 w 235"/>
                <a:gd name="T47" fmla="*/ 51 h 310"/>
                <a:gd name="T48" fmla="*/ 21 w 235"/>
                <a:gd name="T49" fmla="*/ 49 h 310"/>
                <a:gd name="T50" fmla="*/ 21 w 235"/>
                <a:gd name="T51" fmla="*/ 48 h 310"/>
                <a:gd name="T52" fmla="*/ 20 w 235"/>
                <a:gd name="T53" fmla="*/ 46 h 310"/>
                <a:gd name="T54" fmla="*/ 19 w 235"/>
                <a:gd name="T55" fmla="*/ 44 h 310"/>
                <a:gd name="T56" fmla="*/ 19 w 235"/>
                <a:gd name="T57" fmla="*/ 42 h 310"/>
                <a:gd name="T58" fmla="*/ 18 w 235"/>
                <a:gd name="T59" fmla="*/ 39 h 310"/>
                <a:gd name="T60" fmla="*/ 18 w 235"/>
                <a:gd name="T61" fmla="*/ 37 h 310"/>
                <a:gd name="T62" fmla="*/ 17 w 235"/>
                <a:gd name="T63" fmla="*/ 35 h 310"/>
                <a:gd name="T64" fmla="*/ 17 w 235"/>
                <a:gd name="T65" fmla="*/ 32 h 310"/>
                <a:gd name="T66" fmla="*/ 17 w 235"/>
                <a:gd name="T67" fmla="*/ 29 h 310"/>
                <a:gd name="T68" fmla="*/ 16 w 235"/>
                <a:gd name="T69" fmla="*/ 26 h 310"/>
                <a:gd name="T70" fmla="*/ 3 w 235"/>
                <a:gd name="T71" fmla="*/ 32 h 310"/>
                <a:gd name="T72" fmla="*/ 0 w 235"/>
                <a:gd name="T73" fmla="*/ 12 h 310"/>
                <a:gd name="T74" fmla="*/ 0 w 235"/>
                <a:gd name="T75" fmla="*/ 12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35" h="310">
                  <a:moveTo>
                    <a:pt x="0" y="53"/>
                  </a:moveTo>
                  <a:lnTo>
                    <a:pt x="112" y="0"/>
                  </a:lnTo>
                  <a:lnTo>
                    <a:pt x="235" y="300"/>
                  </a:lnTo>
                  <a:lnTo>
                    <a:pt x="233" y="300"/>
                  </a:lnTo>
                  <a:lnTo>
                    <a:pt x="230" y="302"/>
                  </a:lnTo>
                  <a:lnTo>
                    <a:pt x="224" y="304"/>
                  </a:lnTo>
                  <a:lnTo>
                    <a:pt x="218" y="308"/>
                  </a:lnTo>
                  <a:lnTo>
                    <a:pt x="211" y="308"/>
                  </a:lnTo>
                  <a:lnTo>
                    <a:pt x="201" y="310"/>
                  </a:lnTo>
                  <a:lnTo>
                    <a:pt x="190" y="310"/>
                  </a:lnTo>
                  <a:lnTo>
                    <a:pt x="178" y="306"/>
                  </a:lnTo>
                  <a:lnTo>
                    <a:pt x="173" y="302"/>
                  </a:lnTo>
                  <a:lnTo>
                    <a:pt x="167" y="298"/>
                  </a:lnTo>
                  <a:lnTo>
                    <a:pt x="159" y="293"/>
                  </a:lnTo>
                  <a:lnTo>
                    <a:pt x="154" y="287"/>
                  </a:lnTo>
                  <a:lnTo>
                    <a:pt x="146" y="281"/>
                  </a:lnTo>
                  <a:lnTo>
                    <a:pt x="140" y="274"/>
                  </a:lnTo>
                  <a:lnTo>
                    <a:pt x="135" y="264"/>
                  </a:lnTo>
                  <a:lnTo>
                    <a:pt x="127" y="255"/>
                  </a:lnTo>
                  <a:lnTo>
                    <a:pt x="125" y="249"/>
                  </a:lnTo>
                  <a:lnTo>
                    <a:pt x="121" y="241"/>
                  </a:lnTo>
                  <a:lnTo>
                    <a:pt x="117" y="236"/>
                  </a:lnTo>
                  <a:lnTo>
                    <a:pt x="114" y="228"/>
                  </a:lnTo>
                  <a:lnTo>
                    <a:pt x="112" y="222"/>
                  </a:lnTo>
                  <a:lnTo>
                    <a:pt x="108" y="215"/>
                  </a:lnTo>
                  <a:lnTo>
                    <a:pt x="104" y="207"/>
                  </a:lnTo>
                  <a:lnTo>
                    <a:pt x="102" y="199"/>
                  </a:lnTo>
                  <a:lnTo>
                    <a:pt x="98" y="190"/>
                  </a:lnTo>
                  <a:lnTo>
                    <a:pt x="95" y="180"/>
                  </a:lnTo>
                  <a:lnTo>
                    <a:pt x="93" y="169"/>
                  </a:lnTo>
                  <a:lnTo>
                    <a:pt x="91" y="160"/>
                  </a:lnTo>
                  <a:lnTo>
                    <a:pt x="87" y="150"/>
                  </a:lnTo>
                  <a:lnTo>
                    <a:pt x="85" y="139"/>
                  </a:lnTo>
                  <a:lnTo>
                    <a:pt x="83" y="127"/>
                  </a:lnTo>
                  <a:lnTo>
                    <a:pt x="81" y="116"/>
                  </a:lnTo>
                  <a:lnTo>
                    <a:pt x="17" y="137"/>
                  </a:lnTo>
                  <a:lnTo>
                    <a:pt x="0" y="53"/>
                  </a:lnTo>
                  <a:close/>
                </a:path>
              </a:pathLst>
            </a:custGeom>
            <a:solidFill>
              <a:srgbClr val="8C5E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8" name="Freeform 33"/>
            <p:cNvSpPr>
              <a:spLocks/>
            </p:cNvSpPr>
            <p:nvPr/>
          </p:nvSpPr>
          <p:spPr bwMode="auto">
            <a:xfrm flipH="1">
              <a:off x="4313" y="1676"/>
              <a:ext cx="40" cy="50"/>
            </a:xfrm>
            <a:custGeom>
              <a:avLst/>
              <a:gdLst>
                <a:gd name="T0" fmla="*/ 7 w 59"/>
                <a:gd name="T1" fmla="*/ 0 h 72"/>
                <a:gd name="T2" fmla="*/ 12 w 59"/>
                <a:gd name="T3" fmla="*/ 17 h 72"/>
                <a:gd name="T4" fmla="*/ 0 w 59"/>
                <a:gd name="T5" fmla="*/ 13 h 72"/>
                <a:gd name="T6" fmla="*/ 7 w 59"/>
                <a:gd name="T7" fmla="*/ 0 h 72"/>
                <a:gd name="T8" fmla="*/ 7 w 59"/>
                <a:gd name="T9" fmla="*/ 0 h 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72">
                  <a:moveTo>
                    <a:pt x="33" y="0"/>
                  </a:moveTo>
                  <a:lnTo>
                    <a:pt x="59" y="72"/>
                  </a:lnTo>
                  <a:lnTo>
                    <a:pt x="0" y="59"/>
                  </a:lnTo>
                  <a:lnTo>
                    <a:pt x="33" y="0"/>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9" name="Freeform 36"/>
            <p:cNvSpPr>
              <a:spLocks/>
            </p:cNvSpPr>
            <p:nvPr/>
          </p:nvSpPr>
          <p:spPr bwMode="auto">
            <a:xfrm flipH="1">
              <a:off x="4520" y="1508"/>
              <a:ext cx="396" cy="419"/>
            </a:xfrm>
            <a:custGeom>
              <a:avLst/>
              <a:gdLst>
                <a:gd name="T0" fmla="*/ 110 w 599"/>
                <a:gd name="T1" fmla="*/ 1 h 604"/>
                <a:gd name="T2" fmla="*/ 109 w 599"/>
                <a:gd name="T3" fmla="*/ 6 h 604"/>
                <a:gd name="T4" fmla="*/ 107 w 599"/>
                <a:gd name="T5" fmla="*/ 10 h 604"/>
                <a:gd name="T6" fmla="*/ 104 w 599"/>
                <a:gd name="T7" fmla="*/ 14 h 604"/>
                <a:gd name="T8" fmla="*/ 101 w 599"/>
                <a:gd name="T9" fmla="*/ 19 h 604"/>
                <a:gd name="T10" fmla="*/ 97 w 599"/>
                <a:gd name="T11" fmla="*/ 23 h 604"/>
                <a:gd name="T12" fmla="*/ 91 w 599"/>
                <a:gd name="T13" fmla="*/ 27 h 604"/>
                <a:gd name="T14" fmla="*/ 87 w 599"/>
                <a:gd name="T15" fmla="*/ 29 h 604"/>
                <a:gd name="T16" fmla="*/ 83 w 599"/>
                <a:gd name="T17" fmla="*/ 31 h 604"/>
                <a:gd name="T18" fmla="*/ 79 w 599"/>
                <a:gd name="T19" fmla="*/ 34 h 604"/>
                <a:gd name="T20" fmla="*/ 75 w 599"/>
                <a:gd name="T21" fmla="*/ 36 h 604"/>
                <a:gd name="T22" fmla="*/ 69 w 599"/>
                <a:gd name="T23" fmla="*/ 37 h 604"/>
                <a:gd name="T24" fmla="*/ 64 w 599"/>
                <a:gd name="T25" fmla="*/ 40 h 604"/>
                <a:gd name="T26" fmla="*/ 59 w 599"/>
                <a:gd name="T27" fmla="*/ 43 h 604"/>
                <a:gd name="T28" fmla="*/ 54 w 599"/>
                <a:gd name="T29" fmla="*/ 46 h 604"/>
                <a:gd name="T30" fmla="*/ 50 w 599"/>
                <a:gd name="T31" fmla="*/ 49 h 604"/>
                <a:gd name="T32" fmla="*/ 45 w 599"/>
                <a:gd name="T33" fmla="*/ 53 h 604"/>
                <a:gd name="T34" fmla="*/ 40 w 599"/>
                <a:gd name="T35" fmla="*/ 57 h 604"/>
                <a:gd name="T36" fmla="*/ 36 w 599"/>
                <a:gd name="T37" fmla="*/ 61 h 604"/>
                <a:gd name="T38" fmla="*/ 31 w 599"/>
                <a:gd name="T39" fmla="*/ 65 h 604"/>
                <a:gd name="T40" fmla="*/ 28 w 599"/>
                <a:gd name="T41" fmla="*/ 70 h 604"/>
                <a:gd name="T42" fmla="*/ 24 w 599"/>
                <a:gd name="T43" fmla="*/ 76 h 604"/>
                <a:gd name="T44" fmla="*/ 20 w 599"/>
                <a:gd name="T45" fmla="*/ 80 h 604"/>
                <a:gd name="T46" fmla="*/ 16 w 599"/>
                <a:gd name="T47" fmla="*/ 86 h 604"/>
                <a:gd name="T48" fmla="*/ 13 w 599"/>
                <a:gd name="T49" fmla="*/ 92 h 604"/>
                <a:gd name="T50" fmla="*/ 10 w 599"/>
                <a:gd name="T51" fmla="*/ 98 h 604"/>
                <a:gd name="T52" fmla="*/ 7 w 599"/>
                <a:gd name="T53" fmla="*/ 104 h 604"/>
                <a:gd name="T54" fmla="*/ 5 w 599"/>
                <a:gd name="T55" fmla="*/ 110 h 604"/>
                <a:gd name="T56" fmla="*/ 3 w 599"/>
                <a:gd name="T57" fmla="*/ 116 h 604"/>
                <a:gd name="T58" fmla="*/ 1 w 599"/>
                <a:gd name="T59" fmla="*/ 122 h 604"/>
                <a:gd name="T60" fmla="*/ 1 w 599"/>
                <a:gd name="T61" fmla="*/ 129 h 604"/>
                <a:gd name="T62" fmla="*/ 0 w 599"/>
                <a:gd name="T63" fmla="*/ 136 h 604"/>
                <a:gd name="T64" fmla="*/ 5 w 599"/>
                <a:gd name="T65" fmla="*/ 139 h 604"/>
                <a:gd name="T66" fmla="*/ 6 w 599"/>
                <a:gd name="T67" fmla="*/ 137 h 604"/>
                <a:gd name="T68" fmla="*/ 7 w 599"/>
                <a:gd name="T69" fmla="*/ 130 h 604"/>
                <a:gd name="T70" fmla="*/ 7 w 599"/>
                <a:gd name="T71" fmla="*/ 126 h 604"/>
                <a:gd name="T72" fmla="*/ 9 w 599"/>
                <a:gd name="T73" fmla="*/ 122 h 604"/>
                <a:gd name="T74" fmla="*/ 11 w 599"/>
                <a:gd name="T75" fmla="*/ 117 h 604"/>
                <a:gd name="T76" fmla="*/ 13 w 599"/>
                <a:gd name="T77" fmla="*/ 112 h 604"/>
                <a:gd name="T78" fmla="*/ 15 w 599"/>
                <a:gd name="T79" fmla="*/ 106 h 604"/>
                <a:gd name="T80" fmla="*/ 17 w 599"/>
                <a:gd name="T81" fmla="*/ 101 h 604"/>
                <a:gd name="T82" fmla="*/ 20 w 599"/>
                <a:gd name="T83" fmla="*/ 95 h 604"/>
                <a:gd name="T84" fmla="*/ 24 w 599"/>
                <a:gd name="T85" fmla="*/ 89 h 604"/>
                <a:gd name="T86" fmla="*/ 28 w 599"/>
                <a:gd name="T87" fmla="*/ 83 h 604"/>
                <a:gd name="T88" fmla="*/ 32 w 599"/>
                <a:gd name="T89" fmla="*/ 78 h 604"/>
                <a:gd name="T90" fmla="*/ 38 w 599"/>
                <a:gd name="T91" fmla="*/ 71 h 604"/>
                <a:gd name="T92" fmla="*/ 42 w 599"/>
                <a:gd name="T93" fmla="*/ 66 h 604"/>
                <a:gd name="T94" fmla="*/ 49 w 599"/>
                <a:gd name="T95" fmla="*/ 60 h 604"/>
                <a:gd name="T96" fmla="*/ 56 w 599"/>
                <a:gd name="T97" fmla="*/ 55 h 604"/>
                <a:gd name="T98" fmla="*/ 63 w 599"/>
                <a:gd name="T99" fmla="*/ 51 h 604"/>
                <a:gd name="T100" fmla="*/ 70 w 599"/>
                <a:gd name="T101" fmla="*/ 47 h 604"/>
                <a:gd name="T102" fmla="*/ 75 w 599"/>
                <a:gd name="T103" fmla="*/ 46 h 604"/>
                <a:gd name="T104" fmla="*/ 78 w 599"/>
                <a:gd name="T105" fmla="*/ 44 h 604"/>
                <a:gd name="T106" fmla="*/ 82 w 599"/>
                <a:gd name="T107" fmla="*/ 43 h 604"/>
                <a:gd name="T108" fmla="*/ 87 w 599"/>
                <a:gd name="T109" fmla="*/ 41 h 604"/>
                <a:gd name="T110" fmla="*/ 92 w 599"/>
                <a:gd name="T111" fmla="*/ 38 h 604"/>
                <a:gd name="T112" fmla="*/ 97 w 599"/>
                <a:gd name="T113" fmla="*/ 35 h 604"/>
                <a:gd name="T114" fmla="*/ 102 w 599"/>
                <a:gd name="T115" fmla="*/ 31 h 604"/>
                <a:gd name="T116" fmla="*/ 107 w 599"/>
                <a:gd name="T117" fmla="*/ 26 h 604"/>
                <a:gd name="T118" fmla="*/ 112 w 599"/>
                <a:gd name="T119" fmla="*/ 19 h 604"/>
                <a:gd name="T120" fmla="*/ 114 w 599"/>
                <a:gd name="T121" fmla="*/ 13 h 604"/>
                <a:gd name="T122" fmla="*/ 110 w 599"/>
                <a:gd name="T123" fmla="*/ 0 h 6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9" h="604">
                  <a:moveTo>
                    <a:pt x="580" y="0"/>
                  </a:moveTo>
                  <a:lnTo>
                    <a:pt x="578" y="0"/>
                  </a:lnTo>
                  <a:lnTo>
                    <a:pt x="578" y="3"/>
                  </a:lnTo>
                  <a:lnTo>
                    <a:pt x="576" y="9"/>
                  </a:lnTo>
                  <a:lnTo>
                    <a:pt x="574" y="17"/>
                  </a:lnTo>
                  <a:lnTo>
                    <a:pt x="570" y="24"/>
                  </a:lnTo>
                  <a:lnTo>
                    <a:pt x="566" y="34"/>
                  </a:lnTo>
                  <a:lnTo>
                    <a:pt x="563" y="38"/>
                  </a:lnTo>
                  <a:lnTo>
                    <a:pt x="561" y="43"/>
                  </a:lnTo>
                  <a:lnTo>
                    <a:pt x="557" y="49"/>
                  </a:lnTo>
                  <a:lnTo>
                    <a:pt x="553" y="57"/>
                  </a:lnTo>
                  <a:lnTo>
                    <a:pt x="547" y="60"/>
                  </a:lnTo>
                  <a:lnTo>
                    <a:pt x="542" y="68"/>
                  </a:lnTo>
                  <a:lnTo>
                    <a:pt x="536" y="74"/>
                  </a:lnTo>
                  <a:lnTo>
                    <a:pt x="530" y="81"/>
                  </a:lnTo>
                  <a:lnTo>
                    <a:pt x="521" y="87"/>
                  </a:lnTo>
                  <a:lnTo>
                    <a:pt x="513" y="93"/>
                  </a:lnTo>
                  <a:lnTo>
                    <a:pt x="506" y="100"/>
                  </a:lnTo>
                  <a:lnTo>
                    <a:pt x="496" y="106"/>
                  </a:lnTo>
                  <a:lnTo>
                    <a:pt x="485" y="112"/>
                  </a:lnTo>
                  <a:lnTo>
                    <a:pt x="475" y="117"/>
                  </a:lnTo>
                  <a:lnTo>
                    <a:pt x="468" y="121"/>
                  </a:lnTo>
                  <a:lnTo>
                    <a:pt x="462" y="125"/>
                  </a:lnTo>
                  <a:lnTo>
                    <a:pt x="454" y="127"/>
                  </a:lnTo>
                  <a:lnTo>
                    <a:pt x="450" y="131"/>
                  </a:lnTo>
                  <a:lnTo>
                    <a:pt x="443" y="133"/>
                  </a:lnTo>
                  <a:lnTo>
                    <a:pt x="435" y="136"/>
                  </a:lnTo>
                  <a:lnTo>
                    <a:pt x="428" y="140"/>
                  </a:lnTo>
                  <a:lnTo>
                    <a:pt x="422" y="142"/>
                  </a:lnTo>
                  <a:lnTo>
                    <a:pt x="412" y="146"/>
                  </a:lnTo>
                  <a:lnTo>
                    <a:pt x="405" y="150"/>
                  </a:lnTo>
                  <a:lnTo>
                    <a:pt x="399" y="152"/>
                  </a:lnTo>
                  <a:lnTo>
                    <a:pt x="392" y="155"/>
                  </a:lnTo>
                  <a:lnTo>
                    <a:pt x="382" y="157"/>
                  </a:lnTo>
                  <a:lnTo>
                    <a:pt x="373" y="159"/>
                  </a:lnTo>
                  <a:lnTo>
                    <a:pt x="365" y="163"/>
                  </a:lnTo>
                  <a:lnTo>
                    <a:pt x="355" y="167"/>
                  </a:lnTo>
                  <a:lnTo>
                    <a:pt x="346" y="169"/>
                  </a:lnTo>
                  <a:lnTo>
                    <a:pt x="336" y="173"/>
                  </a:lnTo>
                  <a:lnTo>
                    <a:pt x="329" y="176"/>
                  </a:lnTo>
                  <a:lnTo>
                    <a:pt x="321" y="180"/>
                  </a:lnTo>
                  <a:lnTo>
                    <a:pt x="312" y="184"/>
                  </a:lnTo>
                  <a:lnTo>
                    <a:pt x="302" y="188"/>
                  </a:lnTo>
                  <a:lnTo>
                    <a:pt x="295" y="192"/>
                  </a:lnTo>
                  <a:lnTo>
                    <a:pt x="285" y="197"/>
                  </a:lnTo>
                  <a:lnTo>
                    <a:pt x="277" y="201"/>
                  </a:lnTo>
                  <a:lnTo>
                    <a:pt x="270" y="207"/>
                  </a:lnTo>
                  <a:lnTo>
                    <a:pt x="260" y="211"/>
                  </a:lnTo>
                  <a:lnTo>
                    <a:pt x="253" y="218"/>
                  </a:lnTo>
                  <a:lnTo>
                    <a:pt x="243" y="222"/>
                  </a:lnTo>
                  <a:lnTo>
                    <a:pt x="236" y="228"/>
                  </a:lnTo>
                  <a:lnTo>
                    <a:pt x="228" y="233"/>
                  </a:lnTo>
                  <a:lnTo>
                    <a:pt x="220" y="239"/>
                  </a:lnTo>
                  <a:lnTo>
                    <a:pt x="211" y="245"/>
                  </a:lnTo>
                  <a:lnTo>
                    <a:pt x="203" y="251"/>
                  </a:lnTo>
                  <a:lnTo>
                    <a:pt x="196" y="258"/>
                  </a:lnTo>
                  <a:lnTo>
                    <a:pt x="188" y="264"/>
                  </a:lnTo>
                  <a:lnTo>
                    <a:pt x="179" y="270"/>
                  </a:lnTo>
                  <a:lnTo>
                    <a:pt x="171" y="277"/>
                  </a:lnTo>
                  <a:lnTo>
                    <a:pt x="163" y="283"/>
                  </a:lnTo>
                  <a:lnTo>
                    <a:pt x="158" y="289"/>
                  </a:lnTo>
                  <a:lnTo>
                    <a:pt x="150" y="296"/>
                  </a:lnTo>
                  <a:lnTo>
                    <a:pt x="143" y="304"/>
                  </a:lnTo>
                  <a:lnTo>
                    <a:pt x="137" y="311"/>
                  </a:lnTo>
                  <a:lnTo>
                    <a:pt x="129" y="319"/>
                  </a:lnTo>
                  <a:lnTo>
                    <a:pt x="122" y="327"/>
                  </a:lnTo>
                  <a:lnTo>
                    <a:pt x="114" y="334"/>
                  </a:lnTo>
                  <a:lnTo>
                    <a:pt x="108" y="342"/>
                  </a:lnTo>
                  <a:lnTo>
                    <a:pt x="103" y="348"/>
                  </a:lnTo>
                  <a:lnTo>
                    <a:pt x="95" y="355"/>
                  </a:lnTo>
                  <a:lnTo>
                    <a:pt x="89" y="365"/>
                  </a:lnTo>
                  <a:lnTo>
                    <a:pt x="84" y="372"/>
                  </a:lnTo>
                  <a:lnTo>
                    <a:pt x="78" y="380"/>
                  </a:lnTo>
                  <a:lnTo>
                    <a:pt x="72" y="387"/>
                  </a:lnTo>
                  <a:lnTo>
                    <a:pt x="66" y="397"/>
                  </a:lnTo>
                  <a:lnTo>
                    <a:pt x="61" y="405"/>
                  </a:lnTo>
                  <a:lnTo>
                    <a:pt x="57" y="412"/>
                  </a:lnTo>
                  <a:lnTo>
                    <a:pt x="51" y="422"/>
                  </a:lnTo>
                  <a:lnTo>
                    <a:pt x="46" y="429"/>
                  </a:lnTo>
                  <a:lnTo>
                    <a:pt x="42" y="439"/>
                  </a:lnTo>
                  <a:lnTo>
                    <a:pt x="40" y="448"/>
                  </a:lnTo>
                  <a:lnTo>
                    <a:pt x="34" y="456"/>
                  </a:lnTo>
                  <a:lnTo>
                    <a:pt x="28" y="464"/>
                  </a:lnTo>
                  <a:lnTo>
                    <a:pt x="27" y="473"/>
                  </a:lnTo>
                  <a:lnTo>
                    <a:pt x="23" y="483"/>
                  </a:lnTo>
                  <a:lnTo>
                    <a:pt x="19" y="490"/>
                  </a:lnTo>
                  <a:lnTo>
                    <a:pt x="17" y="500"/>
                  </a:lnTo>
                  <a:lnTo>
                    <a:pt x="13" y="511"/>
                  </a:lnTo>
                  <a:lnTo>
                    <a:pt x="11" y="521"/>
                  </a:lnTo>
                  <a:lnTo>
                    <a:pt x="8" y="528"/>
                  </a:lnTo>
                  <a:lnTo>
                    <a:pt x="6" y="538"/>
                  </a:lnTo>
                  <a:lnTo>
                    <a:pt x="4" y="547"/>
                  </a:lnTo>
                  <a:lnTo>
                    <a:pt x="4" y="557"/>
                  </a:lnTo>
                  <a:lnTo>
                    <a:pt x="2" y="566"/>
                  </a:lnTo>
                  <a:lnTo>
                    <a:pt x="0" y="576"/>
                  </a:lnTo>
                  <a:lnTo>
                    <a:pt x="0" y="587"/>
                  </a:lnTo>
                  <a:lnTo>
                    <a:pt x="0" y="597"/>
                  </a:lnTo>
                  <a:lnTo>
                    <a:pt x="27" y="604"/>
                  </a:lnTo>
                  <a:lnTo>
                    <a:pt x="27" y="602"/>
                  </a:lnTo>
                  <a:lnTo>
                    <a:pt x="27" y="600"/>
                  </a:lnTo>
                  <a:lnTo>
                    <a:pt x="27" y="597"/>
                  </a:lnTo>
                  <a:lnTo>
                    <a:pt x="28" y="591"/>
                  </a:lnTo>
                  <a:lnTo>
                    <a:pt x="28" y="583"/>
                  </a:lnTo>
                  <a:lnTo>
                    <a:pt x="30" y="574"/>
                  </a:lnTo>
                  <a:lnTo>
                    <a:pt x="34" y="564"/>
                  </a:lnTo>
                  <a:lnTo>
                    <a:pt x="36" y="557"/>
                  </a:lnTo>
                  <a:lnTo>
                    <a:pt x="38" y="549"/>
                  </a:lnTo>
                  <a:lnTo>
                    <a:pt x="40" y="543"/>
                  </a:lnTo>
                  <a:lnTo>
                    <a:pt x="42" y="538"/>
                  </a:lnTo>
                  <a:lnTo>
                    <a:pt x="44" y="532"/>
                  </a:lnTo>
                  <a:lnTo>
                    <a:pt x="46" y="524"/>
                  </a:lnTo>
                  <a:lnTo>
                    <a:pt x="49" y="517"/>
                  </a:lnTo>
                  <a:lnTo>
                    <a:pt x="51" y="511"/>
                  </a:lnTo>
                  <a:lnTo>
                    <a:pt x="55" y="505"/>
                  </a:lnTo>
                  <a:lnTo>
                    <a:pt x="59" y="496"/>
                  </a:lnTo>
                  <a:lnTo>
                    <a:pt x="61" y="490"/>
                  </a:lnTo>
                  <a:lnTo>
                    <a:pt x="65" y="481"/>
                  </a:lnTo>
                  <a:lnTo>
                    <a:pt x="68" y="475"/>
                  </a:lnTo>
                  <a:lnTo>
                    <a:pt x="72" y="467"/>
                  </a:lnTo>
                  <a:lnTo>
                    <a:pt x="78" y="460"/>
                  </a:lnTo>
                  <a:lnTo>
                    <a:pt x="82" y="452"/>
                  </a:lnTo>
                  <a:lnTo>
                    <a:pt x="87" y="445"/>
                  </a:lnTo>
                  <a:lnTo>
                    <a:pt x="89" y="435"/>
                  </a:lnTo>
                  <a:lnTo>
                    <a:pt x="95" y="427"/>
                  </a:lnTo>
                  <a:lnTo>
                    <a:pt x="101" y="418"/>
                  </a:lnTo>
                  <a:lnTo>
                    <a:pt x="106" y="410"/>
                  </a:lnTo>
                  <a:lnTo>
                    <a:pt x="112" y="401"/>
                  </a:lnTo>
                  <a:lnTo>
                    <a:pt x="118" y="393"/>
                  </a:lnTo>
                  <a:lnTo>
                    <a:pt x="125" y="384"/>
                  </a:lnTo>
                  <a:lnTo>
                    <a:pt x="131" y="376"/>
                  </a:lnTo>
                  <a:lnTo>
                    <a:pt x="139" y="367"/>
                  </a:lnTo>
                  <a:lnTo>
                    <a:pt x="144" y="359"/>
                  </a:lnTo>
                  <a:lnTo>
                    <a:pt x="152" y="349"/>
                  </a:lnTo>
                  <a:lnTo>
                    <a:pt x="162" y="342"/>
                  </a:lnTo>
                  <a:lnTo>
                    <a:pt x="169" y="334"/>
                  </a:lnTo>
                  <a:lnTo>
                    <a:pt x="177" y="327"/>
                  </a:lnTo>
                  <a:lnTo>
                    <a:pt x="186" y="317"/>
                  </a:lnTo>
                  <a:lnTo>
                    <a:pt x="196" y="310"/>
                  </a:lnTo>
                  <a:lnTo>
                    <a:pt x="203" y="300"/>
                  </a:lnTo>
                  <a:lnTo>
                    <a:pt x="213" y="292"/>
                  </a:lnTo>
                  <a:lnTo>
                    <a:pt x="222" y="285"/>
                  </a:lnTo>
                  <a:lnTo>
                    <a:pt x="234" y="277"/>
                  </a:lnTo>
                  <a:lnTo>
                    <a:pt x="243" y="270"/>
                  </a:lnTo>
                  <a:lnTo>
                    <a:pt x="255" y="262"/>
                  </a:lnTo>
                  <a:lnTo>
                    <a:pt x="266" y="254"/>
                  </a:lnTo>
                  <a:lnTo>
                    <a:pt x="279" y="249"/>
                  </a:lnTo>
                  <a:lnTo>
                    <a:pt x="291" y="241"/>
                  </a:lnTo>
                  <a:lnTo>
                    <a:pt x="302" y="233"/>
                  </a:lnTo>
                  <a:lnTo>
                    <a:pt x="315" y="228"/>
                  </a:lnTo>
                  <a:lnTo>
                    <a:pt x="329" y="222"/>
                  </a:lnTo>
                  <a:lnTo>
                    <a:pt x="342" y="216"/>
                  </a:lnTo>
                  <a:lnTo>
                    <a:pt x="355" y="209"/>
                  </a:lnTo>
                  <a:lnTo>
                    <a:pt x="369" y="203"/>
                  </a:lnTo>
                  <a:lnTo>
                    <a:pt x="386" y="199"/>
                  </a:lnTo>
                  <a:lnTo>
                    <a:pt x="388" y="197"/>
                  </a:lnTo>
                  <a:lnTo>
                    <a:pt x="393" y="197"/>
                  </a:lnTo>
                  <a:lnTo>
                    <a:pt x="397" y="194"/>
                  </a:lnTo>
                  <a:lnTo>
                    <a:pt x="403" y="194"/>
                  </a:lnTo>
                  <a:lnTo>
                    <a:pt x="409" y="192"/>
                  </a:lnTo>
                  <a:lnTo>
                    <a:pt x="416" y="190"/>
                  </a:lnTo>
                  <a:lnTo>
                    <a:pt x="422" y="186"/>
                  </a:lnTo>
                  <a:lnTo>
                    <a:pt x="430" y="184"/>
                  </a:lnTo>
                  <a:lnTo>
                    <a:pt x="437" y="182"/>
                  </a:lnTo>
                  <a:lnTo>
                    <a:pt x="447" y="180"/>
                  </a:lnTo>
                  <a:lnTo>
                    <a:pt x="454" y="176"/>
                  </a:lnTo>
                  <a:lnTo>
                    <a:pt x="464" y="173"/>
                  </a:lnTo>
                  <a:lnTo>
                    <a:pt x="473" y="169"/>
                  </a:lnTo>
                  <a:lnTo>
                    <a:pt x="483" y="165"/>
                  </a:lnTo>
                  <a:lnTo>
                    <a:pt x="490" y="159"/>
                  </a:lnTo>
                  <a:lnTo>
                    <a:pt x="502" y="155"/>
                  </a:lnTo>
                  <a:lnTo>
                    <a:pt x="509" y="150"/>
                  </a:lnTo>
                  <a:lnTo>
                    <a:pt x="519" y="144"/>
                  </a:lnTo>
                  <a:lnTo>
                    <a:pt x="528" y="138"/>
                  </a:lnTo>
                  <a:lnTo>
                    <a:pt x="536" y="131"/>
                  </a:lnTo>
                  <a:lnTo>
                    <a:pt x="546" y="125"/>
                  </a:lnTo>
                  <a:lnTo>
                    <a:pt x="553" y="117"/>
                  </a:lnTo>
                  <a:lnTo>
                    <a:pt x="561" y="110"/>
                  </a:lnTo>
                  <a:lnTo>
                    <a:pt x="568" y="102"/>
                  </a:lnTo>
                  <a:lnTo>
                    <a:pt x="574" y="93"/>
                  </a:lnTo>
                  <a:lnTo>
                    <a:pt x="582" y="85"/>
                  </a:lnTo>
                  <a:lnTo>
                    <a:pt x="585" y="76"/>
                  </a:lnTo>
                  <a:lnTo>
                    <a:pt x="591" y="66"/>
                  </a:lnTo>
                  <a:lnTo>
                    <a:pt x="595" y="57"/>
                  </a:lnTo>
                  <a:lnTo>
                    <a:pt x="599" y="47"/>
                  </a:lnTo>
                  <a:lnTo>
                    <a:pt x="5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0" name="Freeform 37"/>
            <p:cNvSpPr>
              <a:spLocks/>
            </p:cNvSpPr>
            <p:nvPr/>
          </p:nvSpPr>
          <p:spPr bwMode="auto">
            <a:xfrm flipH="1">
              <a:off x="4813" y="1853"/>
              <a:ext cx="242" cy="209"/>
            </a:xfrm>
            <a:custGeom>
              <a:avLst/>
              <a:gdLst>
                <a:gd name="T0" fmla="*/ 7 w 369"/>
                <a:gd name="T1" fmla="*/ 0 h 300"/>
                <a:gd name="T2" fmla="*/ 68 w 369"/>
                <a:gd name="T3" fmla="*/ 31 h 300"/>
                <a:gd name="T4" fmla="*/ 50 w 369"/>
                <a:gd name="T5" fmla="*/ 71 h 300"/>
                <a:gd name="T6" fmla="*/ 0 w 369"/>
                <a:gd name="T7" fmla="*/ 53 h 300"/>
                <a:gd name="T8" fmla="*/ 3 w 369"/>
                <a:gd name="T9" fmla="*/ 43 h 300"/>
                <a:gd name="T10" fmla="*/ 48 w 369"/>
                <a:gd name="T11" fmla="*/ 59 h 300"/>
                <a:gd name="T12" fmla="*/ 60 w 369"/>
                <a:gd name="T13" fmla="*/ 36 h 300"/>
                <a:gd name="T14" fmla="*/ 8 w 369"/>
                <a:gd name="T15" fmla="*/ 13 h 300"/>
                <a:gd name="T16" fmla="*/ 7 w 369"/>
                <a:gd name="T17" fmla="*/ 0 h 300"/>
                <a:gd name="T18" fmla="*/ 7 w 369"/>
                <a:gd name="T19" fmla="*/ 0 h 3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9" h="300">
                  <a:moveTo>
                    <a:pt x="40" y="0"/>
                  </a:moveTo>
                  <a:lnTo>
                    <a:pt x="369" y="133"/>
                  </a:lnTo>
                  <a:lnTo>
                    <a:pt x="270" y="300"/>
                  </a:lnTo>
                  <a:lnTo>
                    <a:pt x="0" y="226"/>
                  </a:lnTo>
                  <a:lnTo>
                    <a:pt x="17" y="184"/>
                  </a:lnTo>
                  <a:lnTo>
                    <a:pt x="257" y="247"/>
                  </a:lnTo>
                  <a:lnTo>
                    <a:pt x="321" y="150"/>
                  </a:lnTo>
                  <a:lnTo>
                    <a:pt x="42" y="55"/>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1" name="Freeform 38"/>
            <p:cNvSpPr>
              <a:spLocks/>
            </p:cNvSpPr>
            <p:nvPr/>
          </p:nvSpPr>
          <p:spPr bwMode="auto">
            <a:xfrm flipH="1">
              <a:off x="5014" y="1853"/>
              <a:ext cx="65" cy="141"/>
            </a:xfrm>
            <a:custGeom>
              <a:avLst/>
              <a:gdLst>
                <a:gd name="T0" fmla="*/ 12 w 99"/>
                <a:gd name="T1" fmla="*/ 0 h 201"/>
                <a:gd name="T2" fmla="*/ 0 w 99"/>
                <a:gd name="T3" fmla="*/ 46 h 201"/>
                <a:gd name="T4" fmla="*/ 6 w 99"/>
                <a:gd name="T5" fmla="*/ 48 h 201"/>
                <a:gd name="T6" fmla="*/ 18 w 99"/>
                <a:gd name="T7" fmla="*/ 2 h 201"/>
                <a:gd name="T8" fmla="*/ 12 w 99"/>
                <a:gd name="T9" fmla="*/ 0 h 201"/>
                <a:gd name="T10" fmla="*/ 12 w 99"/>
                <a:gd name="T11" fmla="*/ 0 h 2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9" h="201">
                  <a:moveTo>
                    <a:pt x="65" y="0"/>
                  </a:moveTo>
                  <a:lnTo>
                    <a:pt x="0" y="188"/>
                  </a:lnTo>
                  <a:lnTo>
                    <a:pt x="30" y="201"/>
                  </a:lnTo>
                  <a:lnTo>
                    <a:pt x="99" y="7"/>
                  </a:lnTo>
                  <a:lnTo>
                    <a:pt x="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2" name="Freeform 39"/>
            <p:cNvSpPr>
              <a:spLocks/>
            </p:cNvSpPr>
            <p:nvPr/>
          </p:nvSpPr>
          <p:spPr bwMode="auto">
            <a:xfrm flipH="1">
              <a:off x="4019" y="2195"/>
              <a:ext cx="903" cy="1161"/>
            </a:xfrm>
            <a:custGeom>
              <a:avLst/>
              <a:gdLst>
                <a:gd name="T0" fmla="*/ 184 w 1370"/>
                <a:gd name="T1" fmla="*/ 17 h 1672"/>
                <a:gd name="T2" fmla="*/ 183 w 1370"/>
                <a:gd name="T3" fmla="*/ 28 h 1672"/>
                <a:gd name="T4" fmla="*/ 181 w 1370"/>
                <a:gd name="T5" fmla="*/ 49 h 1672"/>
                <a:gd name="T6" fmla="*/ 181 w 1370"/>
                <a:gd name="T7" fmla="*/ 76 h 1672"/>
                <a:gd name="T8" fmla="*/ 181 w 1370"/>
                <a:gd name="T9" fmla="*/ 111 h 1672"/>
                <a:gd name="T10" fmla="*/ 181 w 1370"/>
                <a:gd name="T11" fmla="*/ 151 h 1672"/>
                <a:gd name="T12" fmla="*/ 186 w 1370"/>
                <a:gd name="T13" fmla="*/ 196 h 1672"/>
                <a:gd name="T14" fmla="*/ 192 w 1370"/>
                <a:gd name="T15" fmla="*/ 242 h 1672"/>
                <a:gd name="T16" fmla="*/ 204 w 1370"/>
                <a:gd name="T17" fmla="*/ 292 h 1672"/>
                <a:gd name="T18" fmla="*/ 204 w 1370"/>
                <a:gd name="T19" fmla="*/ 331 h 1672"/>
                <a:gd name="T20" fmla="*/ 214 w 1370"/>
                <a:gd name="T21" fmla="*/ 335 h 1672"/>
                <a:gd name="T22" fmla="*/ 223 w 1370"/>
                <a:gd name="T23" fmla="*/ 335 h 1672"/>
                <a:gd name="T24" fmla="*/ 233 w 1370"/>
                <a:gd name="T25" fmla="*/ 337 h 1672"/>
                <a:gd name="T26" fmla="*/ 241 w 1370"/>
                <a:gd name="T27" fmla="*/ 335 h 1672"/>
                <a:gd name="T28" fmla="*/ 252 w 1370"/>
                <a:gd name="T29" fmla="*/ 331 h 1672"/>
                <a:gd name="T30" fmla="*/ 258 w 1370"/>
                <a:gd name="T31" fmla="*/ 332 h 1672"/>
                <a:gd name="T32" fmla="*/ 254 w 1370"/>
                <a:gd name="T33" fmla="*/ 342 h 1672"/>
                <a:gd name="T34" fmla="*/ 244 w 1370"/>
                <a:gd name="T35" fmla="*/ 350 h 1672"/>
                <a:gd name="T36" fmla="*/ 233 w 1370"/>
                <a:gd name="T37" fmla="*/ 356 h 1672"/>
                <a:gd name="T38" fmla="*/ 219 w 1370"/>
                <a:gd name="T39" fmla="*/ 361 h 1672"/>
                <a:gd name="T40" fmla="*/ 171 w 1370"/>
                <a:gd name="T41" fmla="*/ 349 h 1672"/>
                <a:gd name="T42" fmla="*/ 168 w 1370"/>
                <a:gd name="T43" fmla="*/ 340 h 1672"/>
                <a:gd name="T44" fmla="*/ 162 w 1370"/>
                <a:gd name="T45" fmla="*/ 323 h 1672"/>
                <a:gd name="T46" fmla="*/ 154 w 1370"/>
                <a:gd name="T47" fmla="*/ 299 h 1672"/>
                <a:gd name="T48" fmla="*/ 144 w 1370"/>
                <a:gd name="T49" fmla="*/ 269 h 1672"/>
                <a:gd name="T50" fmla="*/ 134 w 1370"/>
                <a:gd name="T51" fmla="*/ 236 h 1672"/>
                <a:gd name="T52" fmla="*/ 127 w 1370"/>
                <a:gd name="T53" fmla="*/ 201 h 1672"/>
                <a:gd name="T54" fmla="*/ 120 w 1370"/>
                <a:gd name="T55" fmla="*/ 165 h 1672"/>
                <a:gd name="T56" fmla="*/ 117 w 1370"/>
                <a:gd name="T57" fmla="*/ 131 h 1672"/>
                <a:gd name="T58" fmla="*/ 117 w 1370"/>
                <a:gd name="T59" fmla="*/ 106 h 1672"/>
                <a:gd name="T60" fmla="*/ 113 w 1370"/>
                <a:gd name="T61" fmla="*/ 115 h 1672"/>
                <a:gd name="T62" fmla="*/ 107 w 1370"/>
                <a:gd name="T63" fmla="*/ 130 h 1672"/>
                <a:gd name="T64" fmla="*/ 102 w 1370"/>
                <a:gd name="T65" fmla="*/ 147 h 1672"/>
                <a:gd name="T66" fmla="*/ 96 w 1370"/>
                <a:gd name="T67" fmla="*/ 163 h 1672"/>
                <a:gd name="T68" fmla="*/ 94 w 1370"/>
                <a:gd name="T69" fmla="*/ 174 h 1672"/>
                <a:gd name="T70" fmla="*/ 94 w 1370"/>
                <a:gd name="T71" fmla="*/ 185 h 1672"/>
                <a:gd name="T72" fmla="*/ 92 w 1370"/>
                <a:gd name="T73" fmla="*/ 201 h 1672"/>
                <a:gd name="T74" fmla="*/ 88 w 1370"/>
                <a:gd name="T75" fmla="*/ 217 h 1672"/>
                <a:gd name="T76" fmla="*/ 81 w 1370"/>
                <a:gd name="T77" fmla="*/ 232 h 1672"/>
                <a:gd name="T78" fmla="*/ 71 w 1370"/>
                <a:gd name="T79" fmla="*/ 246 h 1672"/>
                <a:gd name="T80" fmla="*/ 57 w 1370"/>
                <a:gd name="T81" fmla="*/ 258 h 1672"/>
                <a:gd name="T82" fmla="*/ 36 w 1370"/>
                <a:gd name="T83" fmla="*/ 266 h 1672"/>
                <a:gd name="T84" fmla="*/ 0 w 1370"/>
                <a:gd name="T85" fmla="*/ 239 h 1672"/>
                <a:gd name="T86" fmla="*/ 7 w 1370"/>
                <a:gd name="T87" fmla="*/ 234 h 1672"/>
                <a:gd name="T88" fmla="*/ 14 w 1370"/>
                <a:gd name="T89" fmla="*/ 228 h 1672"/>
                <a:gd name="T90" fmla="*/ 23 w 1370"/>
                <a:gd name="T91" fmla="*/ 219 h 1672"/>
                <a:gd name="T92" fmla="*/ 33 w 1370"/>
                <a:gd name="T93" fmla="*/ 208 h 1672"/>
                <a:gd name="T94" fmla="*/ 43 w 1370"/>
                <a:gd name="T95" fmla="*/ 194 h 1672"/>
                <a:gd name="T96" fmla="*/ 50 w 1370"/>
                <a:gd name="T97" fmla="*/ 178 h 1672"/>
                <a:gd name="T98" fmla="*/ 55 w 1370"/>
                <a:gd name="T99" fmla="*/ 158 h 1672"/>
                <a:gd name="T100" fmla="*/ 56 w 1370"/>
                <a:gd name="T101" fmla="*/ 137 h 1672"/>
                <a:gd name="T102" fmla="*/ 54 w 1370"/>
                <a:gd name="T103" fmla="*/ 115 h 1672"/>
                <a:gd name="T104" fmla="*/ 53 w 1370"/>
                <a:gd name="T105" fmla="*/ 94 h 1672"/>
                <a:gd name="T106" fmla="*/ 53 w 1370"/>
                <a:gd name="T107" fmla="*/ 75 h 1672"/>
                <a:gd name="T108" fmla="*/ 53 w 1370"/>
                <a:gd name="T109" fmla="*/ 59 h 1672"/>
                <a:gd name="T110" fmla="*/ 53 w 1370"/>
                <a:gd name="T111" fmla="*/ 45 h 1672"/>
                <a:gd name="T112" fmla="*/ 54 w 1370"/>
                <a:gd name="T113" fmla="*/ 34 h 1672"/>
                <a:gd name="T114" fmla="*/ 56 w 1370"/>
                <a:gd name="T115" fmla="*/ 22 h 16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70" h="1672">
                  <a:moveTo>
                    <a:pt x="304" y="69"/>
                  </a:moveTo>
                  <a:lnTo>
                    <a:pt x="610" y="181"/>
                  </a:lnTo>
                  <a:lnTo>
                    <a:pt x="766" y="0"/>
                  </a:lnTo>
                  <a:lnTo>
                    <a:pt x="756" y="189"/>
                  </a:lnTo>
                  <a:lnTo>
                    <a:pt x="979" y="69"/>
                  </a:lnTo>
                  <a:lnTo>
                    <a:pt x="979" y="71"/>
                  </a:lnTo>
                  <a:lnTo>
                    <a:pt x="977" y="74"/>
                  </a:lnTo>
                  <a:lnTo>
                    <a:pt x="977" y="78"/>
                  </a:lnTo>
                  <a:lnTo>
                    <a:pt x="975" y="84"/>
                  </a:lnTo>
                  <a:lnTo>
                    <a:pt x="975" y="90"/>
                  </a:lnTo>
                  <a:lnTo>
                    <a:pt x="975" y="97"/>
                  </a:lnTo>
                  <a:lnTo>
                    <a:pt x="973" y="105"/>
                  </a:lnTo>
                  <a:lnTo>
                    <a:pt x="973" y="114"/>
                  </a:lnTo>
                  <a:lnTo>
                    <a:pt x="969" y="122"/>
                  </a:lnTo>
                  <a:lnTo>
                    <a:pt x="969" y="133"/>
                  </a:lnTo>
                  <a:lnTo>
                    <a:pt x="967" y="143"/>
                  </a:lnTo>
                  <a:lnTo>
                    <a:pt x="967" y="156"/>
                  </a:lnTo>
                  <a:lnTo>
                    <a:pt x="965" y="168"/>
                  </a:lnTo>
                  <a:lnTo>
                    <a:pt x="965" y="181"/>
                  </a:lnTo>
                  <a:lnTo>
                    <a:pt x="963" y="194"/>
                  </a:lnTo>
                  <a:lnTo>
                    <a:pt x="961" y="209"/>
                  </a:lnTo>
                  <a:lnTo>
                    <a:pt x="961" y="225"/>
                  </a:lnTo>
                  <a:lnTo>
                    <a:pt x="959" y="242"/>
                  </a:lnTo>
                  <a:lnTo>
                    <a:pt x="959" y="257"/>
                  </a:lnTo>
                  <a:lnTo>
                    <a:pt x="958" y="274"/>
                  </a:lnTo>
                  <a:lnTo>
                    <a:pt x="958" y="291"/>
                  </a:lnTo>
                  <a:lnTo>
                    <a:pt x="958" y="310"/>
                  </a:lnTo>
                  <a:lnTo>
                    <a:pt x="956" y="329"/>
                  </a:lnTo>
                  <a:lnTo>
                    <a:pt x="954" y="348"/>
                  </a:lnTo>
                  <a:lnTo>
                    <a:pt x="954" y="369"/>
                  </a:lnTo>
                  <a:lnTo>
                    <a:pt x="954" y="390"/>
                  </a:lnTo>
                  <a:lnTo>
                    <a:pt x="954" y="411"/>
                  </a:lnTo>
                  <a:lnTo>
                    <a:pt x="954" y="434"/>
                  </a:lnTo>
                  <a:lnTo>
                    <a:pt x="954" y="457"/>
                  </a:lnTo>
                  <a:lnTo>
                    <a:pt x="956" y="479"/>
                  </a:lnTo>
                  <a:lnTo>
                    <a:pt x="956" y="502"/>
                  </a:lnTo>
                  <a:lnTo>
                    <a:pt x="956" y="525"/>
                  </a:lnTo>
                  <a:lnTo>
                    <a:pt x="958" y="550"/>
                  </a:lnTo>
                  <a:lnTo>
                    <a:pt x="958" y="575"/>
                  </a:lnTo>
                  <a:lnTo>
                    <a:pt x="959" y="599"/>
                  </a:lnTo>
                  <a:lnTo>
                    <a:pt x="961" y="626"/>
                  </a:lnTo>
                  <a:lnTo>
                    <a:pt x="961" y="651"/>
                  </a:lnTo>
                  <a:lnTo>
                    <a:pt x="965" y="679"/>
                  </a:lnTo>
                  <a:lnTo>
                    <a:pt x="967" y="704"/>
                  </a:lnTo>
                  <a:lnTo>
                    <a:pt x="969" y="730"/>
                  </a:lnTo>
                  <a:lnTo>
                    <a:pt x="973" y="757"/>
                  </a:lnTo>
                  <a:lnTo>
                    <a:pt x="977" y="786"/>
                  </a:lnTo>
                  <a:lnTo>
                    <a:pt x="979" y="812"/>
                  </a:lnTo>
                  <a:lnTo>
                    <a:pt x="984" y="843"/>
                  </a:lnTo>
                  <a:lnTo>
                    <a:pt x="988" y="871"/>
                  </a:lnTo>
                  <a:lnTo>
                    <a:pt x="994" y="900"/>
                  </a:lnTo>
                  <a:lnTo>
                    <a:pt x="998" y="928"/>
                  </a:lnTo>
                  <a:lnTo>
                    <a:pt x="1003" y="957"/>
                  </a:lnTo>
                  <a:lnTo>
                    <a:pt x="1009" y="985"/>
                  </a:lnTo>
                  <a:lnTo>
                    <a:pt x="1015" y="1016"/>
                  </a:lnTo>
                  <a:lnTo>
                    <a:pt x="1020" y="1044"/>
                  </a:lnTo>
                  <a:lnTo>
                    <a:pt x="1028" y="1075"/>
                  </a:lnTo>
                  <a:lnTo>
                    <a:pt x="1036" y="1105"/>
                  </a:lnTo>
                  <a:lnTo>
                    <a:pt x="1045" y="1135"/>
                  </a:lnTo>
                  <a:lnTo>
                    <a:pt x="1053" y="1164"/>
                  </a:lnTo>
                  <a:lnTo>
                    <a:pt x="1060" y="1196"/>
                  </a:lnTo>
                  <a:lnTo>
                    <a:pt x="1070" y="1225"/>
                  </a:lnTo>
                  <a:lnTo>
                    <a:pt x="1079" y="1257"/>
                  </a:lnTo>
                  <a:lnTo>
                    <a:pt x="1089" y="1286"/>
                  </a:lnTo>
                  <a:lnTo>
                    <a:pt x="1102" y="1318"/>
                  </a:lnTo>
                  <a:lnTo>
                    <a:pt x="1112" y="1348"/>
                  </a:lnTo>
                  <a:lnTo>
                    <a:pt x="1125" y="1379"/>
                  </a:lnTo>
                  <a:lnTo>
                    <a:pt x="1074" y="1425"/>
                  </a:lnTo>
                  <a:lnTo>
                    <a:pt x="1075" y="1425"/>
                  </a:lnTo>
                  <a:lnTo>
                    <a:pt x="1081" y="1426"/>
                  </a:lnTo>
                  <a:lnTo>
                    <a:pt x="1085" y="1426"/>
                  </a:lnTo>
                  <a:lnTo>
                    <a:pt x="1093" y="1428"/>
                  </a:lnTo>
                  <a:lnTo>
                    <a:pt x="1096" y="1430"/>
                  </a:lnTo>
                  <a:lnTo>
                    <a:pt x="1106" y="1432"/>
                  </a:lnTo>
                  <a:lnTo>
                    <a:pt x="1112" y="1434"/>
                  </a:lnTo>
                  <a:lnTo>
                    <a:pt x="1121" y="1436"/>
                  </a:lnTo>
                  <a:lnTo>
                    <a:pt x="1131" y="1438"/>
                  </a:lnTo>
                  <a:lnTo>
                    <a:pt x="1140" y="1440"/>
                  </a:lnTo>
                  <a:lnTo>
                    <a:pt x="1150" y="1442"/>
                  </a:lnTo>
                  <a:lnTo>
                    <a:pt x="1161" y="1444"/>
                  </a:lnTo>
                  <a:lnTo>
                    <a:pt x="1165" y="1444"/>
                  </a:lnTo>
                  <a:lnTo>
                    <a:pt x="1170" y="1444"/>
                  </a:lnTo>
                  <a:lnTo>
                    <a:pt x="1178" y="1445"/>
                  </a:lnTo>
                  <a:lnTo>
                    <a:pt x="1184" y="1445"/>
                  </a:lnTo>
                  <a:lnTo>
                    <a:pt x="1195" y="1445"/>
                  </a:lnTo>
                  <a:lnTo>
                    <a:pt x="1207" y="1447"/>
                  </a:lnTo>
                  <a:lnTo>
                    <a:pt x="1210" y="1447"/>
                  </a:lnTo>
                  <a:lnTo>
                    <a:pt x="1216" y="1447"/>
                  </a:lnTo>
                  <a:lnTo>
                    <a:pt x="1224" y="1447"/>
                  </a:lnTo>
                  <a:lnTo>
                    <a:pt x="1229" y="1447"/>
                  </a:lnTo>
                  <a:lnTo>
                    <a:pt x="1235" y="1447"/>
                  </a:lnTo>
                  <a:lnTo>
                    <a:pt x="1241" y="1447"/>
                  </a:lnTo>
                  <a:lnTo>
                    <a:pt x="1248" y="1445"/>
                  </a:lnTo>
                  <a:lnTo>
                    <a:pt x="1254" y="1445"/>
                  </a:lnTo>
                  <a:lnTo>
                    <a:pt x="1260" y="1445"/>
                  </a:lnTo>
                  <a:lnTo>
                    <a:pt x="1266" y="1445"/>
                  </a:lnTo>
                  <a:lnTo>
                    <a:pt x="1273" y="1444"/>
                  </a:lnTo>
                  <a:lnTo>
                    <a:pt x="1279" y="1444"/>
                  </a:lnTo>
                  <a:lnTo>
                    <a:pt x="1290" y="1442"/>
                  </a:lnTo>
                  <a:lnTo>
                    <a:pt x="1302" y="1438"/>
                  </a:lnTo>
                  <a:lnTo>
                    <a:pt x="1307" y="1436"/>
                  </a:lnTo>
                  <a:lnTo>
                    <a:pt x="1313" y="1434"/>
                  </a:lnTo>
                  <a:lnTo>
                    <a:pt x="1319" y="1430"/>
                  </a:lnTo>
                  <a:lnTo>
                    <a:pt x="1324" y="1430"/>
                  </a:lnTo>
                  <a:lnTo>
                    <a:pt x="1334" y="1425"/>
                  </a:lnTo>
                  <a:lnTo>
                    <a:pt x="1345" y="1419"/>
                  </a:lnTo>
                  <a:lnTo>
                    <a:pt x="1355" y="1411"/>
                  </a:lnTo>
                  <a:lnTo>
                    <a:pt x="1364" y="1406"/>
                  </a:lnTo>
                  <a:lnTo>
                    <a:pt x="1366" y="1409"/>
                  </a:lnTo>
                  <a:lnTo>
                    <a:pt x="1368" y="1413"/>
                  </a:lnTo>
                  <a:lnTo>
                    <a:pt x="1370" y="1421"/>
                  </a:lnTo>
                  <a:lnTo>
                    <a:pt x="1368" y="1428"/>
                  </a:lnTo>
                  <a:lnTo>
                    <a:pt x="1368" y="1438"/>
                  </a:lnTo>
                  <a:lnTo>
                    <a:pt x="1366" y="1442"/>
                  </a:lnTo>
                  <a:lnTo>
                    <a:pt x="1364" y="1447"/>
                  </a:lnTo>
                  <a:lnTo>
                    <a:pt x="1361" y="1453"/>
                  </a:lnTo>
                  <a:lnTo>
                    <a:pt x="1359" y="1461"/>
                  </a:lnTo>
                  <a:lnTo>
                    <a:pt x="1353" y="1464"/>
                  </a:lnTo>
                  <a:lnTo>
                    <a:pt x="1347" y="1470"/>
                  </a:lnTo>
                  <a:lnTo>
                    <a:pt x="1340" y="1478"/>
                  </a:lnTo>
                  <a:lnTo>
                    <a:pt x="1334" y="1483"/>
                  </a:lnTo>
                  <a:lnTo>
                    <a:pt x="1323" y="1489"/>
                  </a:lnTo>
                  <a:lnTo>
                    <a:pt x="1313" y="1497"/>
                  </a:lnTo>
                  <a:lnTo>
                    <a:pt x="1307" y="1501"/>
                  </a:lnTo>
                  <a:lnTo>
                    <a:pt x="1300" y="1503"/>
                  </a:lnTo>
                  <a:lnTo>
                    <a:pt x="1294" y="1506"/>
                  </a:lnTo>
                  <a:lnTo>
                    <a:pt x="1288" y="1510"/>
                  </a:lnTo>
                  <a:lnTo>
                    <a:pt x="1281" y="1512"/>
                  </a:lnTo>
                  <a:lnTo>
                    <a:pt x="1273" y="1516"/>
                  </a:lnTo>
                  <a:lnTo>
                    <a:pt x="1264" y="1520"/>
                  </a:lnTo>
                  <a:lnTo>
                    <a:pt x="1256" y="1522"/>
                  </a:lnTo>
                  <a:lnTo>
                    <a:pt x="1247" y="1525"/>
                  </a:lnTo>
                  <a:lnTo>
                    <a:pt x="1235" y="1529"/>
                  </a:lnTo>
                  <a:lnTo>
                    <a:pt x="1226" y="1531"/>
                  </a:lnTo>
                  <a:lnTo>
                    <a:pt x="1216" y="1535"/>
                  </a:lnTo>
                  <a:lnTo>
                    <a:pt x="1205" y="1539"/>
                  </a:lnTo>
                  <a:lnTo>
                    <a:pt x="1195" y="1542"/>
                  </a:lnTo>
                  <a:lnTo>
                    <a:pt x="1182" y="1544"/>
                  </a:lnTo>
                  <a:lnTo>
                    <a:pt x="1170" y="1548"/>
                  </a:lnTo>
                  <a:lnTo>
                    <a:pt x="1157" y="1552"/>
                  </a:lnTo>
                  <a:lnTo>
                    <a:pt x="1144" y="1554"/>
                  </a:lnTo>
                  <a:lnTo>
                    <a:pt x="1131" y="1558"/>
                  </a:lnTo>
                  <a:lnTo>
                    <a:pt x="1115" y="1561"/>
                  </a:lnTo>
                  <a:lnTo>
                    <a:pt x="1125" y="1630"/>
                  </a:lnTo>
                  <a:lnTo>
                    <a:pt x="1036" y="1672"/>
                  </a:lnTo>
                  <a:lnTo>
                    <a:pt x="954" y="1493"/>
                  </a:lnTo>
                  <a:lnTo>
                    <a:pt x="910" y="1501"/>
                  </a:lnTo>
                  <a:lnTo>
                    <a:pt x="908" y="1497"/>
                  </a:lnTo>
                  <a:lnTo>
                    <a:pt x="906" y="1491"/>
                  </a:lnTo>
                  <a:lnTo>
                    <a:pt x="902" y="1487"/>
                  </a:lnTo>
                  <a:lnTo>
                    <a:pt x="901" y="1482"/>
                  </a:lnTo>
                  <a:lnTo>
                    <a:pt x="899" y="1476"/>
                  </a:lnTo>
                  <a:lnTo>
                    <a:pt x="897" y="1470"/>
                  </a:lnTo>
                  <a:lnTo>
                    <a:pt x="891" y="1461"/>
                  </a:lnTo>
                  <a:lnTo>
                    <a:pt x="889" y="1453"/>
                  </a:lnTo>
                  <a:lnTo>
                    <a:pt x="883" y="1444"/>
                  </a:lnTo>
                  <a:lnTo>
                    <a:pt x="880" y="1434"/>
                  </a:lnTo>
                  <a:lnTo>
                    <a:pt x="874" y="1425"/>
                  </a:lnTo>
                  <a:lnTo>
                    <a:pt x="870" y="1413"/>
                  </a:lnTo>
                  <a:lnTo>
                    <a:pt x="864" y="1402"/>
                  </a:lnTo>
                  <a:lnTo>
                    <a:pt x="859" y="1390"/>
                  </a:lnTo>
                  <a:lnTo>
                    <a:pt x="853" y="1375"/>
                  </a:lnTo>
                  <a:lnTo>
                    <a:pt x="847" y="1362"/>
                  </a:lnTo>
                  <a:lnTo>
                    <a:pt x="840" y="1347"/>
                  </a:lnTo>
                  <a:lnTo>
                    <a:pt x="834" y="1333"/>
                  </a:lnTo>
                  <a:lnTo>
                    <a:pt x="828" y="1316"/>
                  </a:lnTo>
                  <a:lnTo>
                    <a:pt x="821" y="1301"/>
                  </a:lnTo>
                  <a:lnTo>
                    <a:pt x="815" y="1284"/>
                  </a:lnTo>
                  <a:lnTo>
                    <a:pt x="807" y="1269"/>
                  </a:lnTo>
                  <a:lnTo>
                    <a:pt x="800" y="1250"/>
                  </a:lnTo>
                  <a:lnTo>
                    <a:pt x="794" y="1232"/>
                  </a:lnTo>
                  <a:lnTo>
                    <a:pt x="787" y="1213"/>
                  </a:lnTo>
                  <a:lnTo>
                    <a:pt x="779" y="1196"/>
                  </a:lnTo>
                  <a:lnTo>
                    <a:pt x="771" y="1175"/>
                  </a:lnTo>
                  <a:lnTo>
                    <a:pt x="764" y="1156"/>
                  </a:lnTo>
                  <a:lnTo>
                    <a:pt x="756" y="1137"/>
                  </a:lnTo>
                  <a:lnTo>
                    <a:pt x="750" y="1118"/>
                  </a:lnTo>
                  <a:lnTo>
                    <a:pt x="743" y="1097"/>
                  </a:lnTo>
                  <a:lnTo>
                    <a:pt x="735" y="1077"/>
                  </a:lnTo>
                  <a:lnTo>
                    <a:pt x="728" y="1056"/>
                  </a:lnTo>
                  <a:lnTo>
                    <a:pt x="722" y="1037"/>
                  </a:lnTo>
                  <a:lnTo>
                    <a:pt x="714" y="1014"/>
                  </a:lnTo>
                  <a:lnTo>
                    <a:pt x="707" y="993"/>
                  </a:lnTo>
                  <a:lnTo>
                    <a:pt x="701" y="970"/>
                  </a:lnTo>
                  <a:lnTo>
                    <a:pt x="695" y="951"/>
                  </a:lnTo>
                  <a:lnTo>
                    <a:pt x="688" y="928"/>
                  </a:lnTo>
                  <a:lnTo>
                    <a:pt x="680" y="907"/>
                  </a:lnTo>
                  <a:lnTo>
                    <a:pt x="674" y="884"/>
                  </a:lnTo>
                  <a:lnTo>
                    <a:pt x="669" y="864"/>
                  </a:lnTo>
                  <a:lnTo>
                    <a:pt x="663" y="841"/>
                  </a:lnTo>
                  <a:lnTo>
                    <a:pt x="659" y="820"/>
                  </a:lnTo>
                  <a:lnTo>
                    <a:pt x="653" y="799"/>
                  </a:lnTo>
                  <a:lnTo>
                    <a:pt x="650" y="776"/>
                  </a:lnTo>
                  <a:lnTo>
                    <a:pt x="644" y="753"/>
                  </a:lnTo>
                  <a:lnTo>
                    <a:pt x="640" y="732"/>
                  </a:lnTo>
                  <a:lnTo>
                    <a:pt x="634" y="711"/>
                  </a:lnTo>
                  <a:lnTo>
                    <a:pt x="633" y="691"/>
                  </a:lnTo>
                  <a:lnTo>
                    <a:pt x="629" y="668"/>
                  </a:lnTo>
                  <a:lnTo>
                    <a:pt x="625" y="649"/>
                  </a:lnTo>
                  <a:lnTo>
                    <a:pt x="621" y="626"/>
                  </a:lnTo>
                  <a:lnTo>
                    <a:pt x="621" y="607"/>
                  </a:lnTo>
                  <a:lnTo>
                    <a:pt x="617" y="586"/>
                  </a:lnTo>
                  <a:lnTo>
                    <a:pt x="617" y="565"/>
                  </a:lnTo>
                  <a:lnTo>
                    <a:pt x="615" y="546"/>
                  </a:lnTo>
                  <a:lnTo>
                    <a:pt x="615" y="529"/>
                  </a:lnTo>
                  <a:lnTo>
                    <a:pt x="615" y="508"/>
                  </a:lnTo>
                  <a:lnTo>
                    <a:pt x="615" y="489"/>
                  </a:lnTo>
                  <a:lnTo>
                    <a:pt x="617" y="472"/>
                  </a:lnTo>
                  <a:lnTo>
                    <a:pt x="619" y="455"/>
                  </a:lnTo>
                  <a:lnTo>
                    <a:pt x="617" y="457"/>
                  </a:lnTo>
                  <a:lnTo>
                    <a:pt x="615" y="462"/>
                  </a:lnTo>
                  <a:lnTo>
                    <a:pt x="614" y="464"/>
                  </a:lnTo>
                  <a:lnTo>
                    <a:pt x="612" y="470"/>
                  </a:lnTo>
                  <a:lnTo>
                    <a:pt x="608" y="476"/>
                  </a:lnTo>
                  <a:lnTo>
                    <a:pt x="606" y="481"/>
                  </a:lnTo>
                  <a:lnTo>
                    <a:pt x="602" y="487"/>
                  </a:lnTo>
                  <a:lnTo>
                    <a:pt x="598" y="495"/>
                  </a:lnTo>
                  <a:lnTo>
                    <a:pt x="595" y="502"/>
                  </a:lnTo>
                  <a:lnTo>
                    <a:pt x="591" y="512"/>
                  </a:lnTo>
                  <a:lnTo>
                    <a:pt x="585" y="519"/>
                  </a:lnTo>
                  <a:lnTo>
                    <a:pt x="583" y="529"/>
                  </a:lnTo>
                  <a:lnTo>
                    <a:pt x="577" y="538"/>
                  </a:lnTo>
                  <a:lnTo>
                    <a:pt x="574" y="548"/>
                  </a:lnTo>
                  <a:lnTo>
                    <a:pt x="568" y="557"/>
                  </a:lnTo>
                  <a:lnTo>
                    <a:pt x="564" y="567"/>
                  </a:lnTo>
                  <a:lnTo>
                    <a:pt x="558" y="578"/>
                  </a:lnTo>
                  <a:lnTo>
                    <a:pt x="555" y="588"/>
                  </a:lnTo>
                  <a:lnTo>
                    <a:pt x="549" y="599"/>
                  </a:lnTo>
                  <a:lnTo>
                    <a:pt x="545" y="609"/>
                  </a:lnTo>
                  <a:lnTo>
                    <a:pt x="539" y="620"/>
                  </a:lnTo>
                  <a:lnTo>
                    <a:pt x="536" y="632"/>
                  </a:lnTo>
                  <a:lnTo>
                    <a:pt x="530" y="641"/>
                  </a:lnTo>
                  <a:lnTo>
                    <a:pt x="526" y="653"/>
                  </a:lnTo>
                  <a:lnTo>
                    <a:pt x="522" y="662"/>
                  </a:lnTo>
                  <a:lnTo>
                    <a:pt x="518" y="673"/>
                  </a:lnTo>
                  <a:lnTo>
                    <a:pt x="515" y="683"/>
                  </a:lnTo>
                  <a:lnTo>
                    <a:pt x="509" y="692"/>
                  </a:lnTo>
                  <a:lnTo>
                    <a:pt x="507" y="702"/>
                  </a:lnTo>
                  <a:lnTo>
                    <a:pt x="505" y="711"/>
                  </a:lnTo>
                  <a:lnTo>
                    <a:pt x="501" y="713"/>
                  </a:lnTo>
                  <a:lnTo>
                    <a:pt x="501" y="719"/>
                  </a:lnTo>
                  <a:lnTo>
                    <a:pt x="501" y="727"/>
                  </a:lnTo>
                  <a:lnTo>
                    <a:pt x="501" y="738"/>
                  </a:lnTo>
                  <a:lnTo>
                    <a:pt x="499" y="742"/>
                  </a:lnTo>
                  <a:lnTo>
                    <a:pt x="499" y="749"/>
                  </a:lnTo>
                  <a:lnTo>
                    <a:pt x="499" y="755"/>
                  </a:lnTo>
                  <a:lnTo>
                    <a:pt x="499" y="761"/>
                  </a:lnTo>
                  <a:lnTo>
                    <a:pt x="499" y="768"/>
                  </a:lnTo>
                  <a:lnTo>
                    <a:pt x="499" y="776"/>
                  </a:lnTo>
                  <a:lnTo>
                    <a:pt x="499" y="784"/>
                  </a:lnTo>
                  <a:lnTo>
                    <a:pt x="499" y="791"/>
                  </a:lnTo>
                  <a:lnTo>
                    <a:pt x="498" y="799"/>
                  </a:lnTo>
                  <a:lnTo>
                    <a:pt x="498" y="807"/>
                  </a:lnTo>
                  <a:lnTo>
                    <a:pt x="496" y="814"/>
                  </a:lnTo>
                  <a:lnTo>
                    <a:pt x="496" y="824"/>
                  </a:lnTo>
                  <a:lnTo>
                    <a:pt x="492" y="833"/>
                  </a:lnTo>
                  <a:lnTo>
                    <a:pt x="492" y="843"/>
                  </a:lnTo>
                  <a:lnTo>
                    <a:pt x="490" y="852"/>
                  </a:lnTo>
                  <a:lnTo>
                    <a:pt x="488" y="862"/>
                  </a:lnTo>
                  <a:lnTo>
                    <a:pt x="486" y="871"/>
                  </a:lnTo>
                  <a:lnTo>
                    <a:pt x="482" y="881"/>
                  </a:lnTo>
                  <a:lnTo>
                    <a:pt x="480" y="890"/>
                  </a:lnTo>
                  <a:lnTo>
                    <a:pt x="479" y="900"/>
                  </a:lnTo>
                  <a:lnTo>
                    <a:pt x="475" y="909"/>
                  </a:lnTo>
                  <a:lnTo>
                    <a:pt x="471" y="921"/>
                  </a:lnTo>
                  <a:lnTo>
                    <a:pt x="469" y="930"/>
                  </a:lnTo>
                  <a:lnTo>
                    <a:pt x="465" y="940"/>
                  </a:lnTo>
                  <a:lnTo>
                    <a:pt x="460" y="949"/>
                  </a:lnTo>
                  <a:lnTo>
                    <a:pt x="454" y="959"/>
                  </a:lnTo>
                  <a:lnTo>
                    <a:pt x="448" y="968"/>
                  </a:lnTo>
                  <a:lnTo>
                    <a:pt x="444" y="978"/>
                  </a:lnTo>
                  <a:lnTo>
                    <a:pt x="439" y="987"/>
                  </a:lnTo>
                  <a:lnTo>
                    <a:pt x="431" y="997"/>
                  </a:lnTo>
                  <a:lnTo>
                    <a:pt x="425" y="1006"/>
                  </a:lnTo>
                  <a:lnTo>
                    <a:pt x="420" y="1016"/>
                  </a:lnTo>
                  <a:lnTo>
                    <a:pt x="410" y="1025"/>
                  </a:lnTo>
                  <a:lnTo>
                    <a:pt x="403" y="1033"/>
                  </a:lnTo>
                  <a:lnTo>
                    <a:pt x="395" y="1042"/>
                  </a:lnTo>
                  <a:lnTo>
                    <a:pt x="387" y="1052"/>
                  </a:lnTo>
                  <a:lnTo>
                    <a:pt x="378" y="1059"/>
                  </a:lnTo>
                  <a:lnTo>
                    <a:pt x="368" y="1069"/>
                  </a:lnTo>
                  <a:lnTo>
                    <a:pt x="359" y="1075"/>
                  </a:lnTo>
                  <a:lnTo>
                    <a:pt x="347" y="1084"/>
                  </a:lnTo>
                  <a:lnTo>
                    <a:pt x="336" y="1090"/>
                  </a:lnTo>
                  <a:lnTo>
                    <a:pt x="325" y="1097"/>
                  </a:lnTo>
                  <a:lnTo>
                    <a:pt x="311" y="1103"/>
                  </a:lnTo>
                  <a:lnTo>
                    <a:pt x="300" y="1111"/>
                  </a:lnTo>
                  <a:lnTo>
                    <a:pt x="285" y="1116"/>
                  </a:lnTo>
                  <a:lnTo>
                    <a:pt x="271" y="1122"/>
                  </a:lnTo>
                  <a:lnTo>
                    <a:pt x="256" y="1128"/>
                  </a:lnTo>
                  <a:lnTo>
                    <a:pt x="243" y="1132"/>
                  </a:lnTo>
                  <a:lnTo>
                    <a:pt x="226" y="1135"/>
                  </a:lnTo>
                  <a:lnTo>
                    <a:pt x="209" y="1139"/>
                  </a:lnTo>
                  <a:lnTo>
                    <a:pt x="192" y="1143"/>
                  </a:lnTo>
                  <a:lnTo>
                    <a:pt x="174" y="1147"/>
                  </a:lnTo>
                  <a:lnTo>
                    <a:pt x="155" y="1149"/>
                  </a:lnTo>
                  <a:lnTo>
                    <a:pt x="138" y="1151"/>
                  </a:lnTo>
                  <a:lnTo>
                    <a:pt x="117" y="1153"/>
                  </a:lnTo>
                  <a:lnTo>
                    <a:pt x="98" y="1155"/>
                  </a:lnTo>
                  <a:lnTo>
                    <a:pt x="55" y="1155"/>
                  </a:lnTo>
                  <a:lnTo>
                    <a:pt x="0" y="1029"/>
                  </a:lnTo>
                  <a:lnTo>
                    <a:pt x="3" y="1027"/>
                  </a:lnTo>
                  <a:lnTo>
                    <a:pt x="5" y="1023"/>
                  </a:lnTo>
                  <a:lnTo>
                    <a:pt x="13" y="1021"/>
                  </a:lnTo>
                  <a:lnTo>
                    <a:pt x="20" y="1016"/>
                  </a:lnTo>
                  <a:lnTo>
                    <a:pt x="28" y="1012"/>
                  </a:lnTo>
                  <a:lnTo>
                    <a:pt x="34" y="1008"/>
                  </a:lnTo>
                  <a:lnTo>
                    <a:pt x="38" y="1004"/>
                  </a:lnTo>
                  <a:lnTo>
                    <a:pt x="45" y="1002"/>
                  </a:lnTo>
                  <a:lnTo>
                    <a:pt x="51" y="999"/>
                  </a:lnTo>
                  <a:lnTo>
                    <a:pt x="57" y="995"/>
                  </a:lnTo>
                  <a:lnTo>
                    <a:pt x="62" y="991"/>
                  </a:lnTo>
                  <a:lnTo>
                    <a:pt x="68" y="987"/>
                  </a:lnTo>
                  <a:lnTo>
                    <a:pt x="74" y="981"/>
                  </a:lnTo>
                  <a:lnTo>
                    <a:pt x="81" y="978"/>
                  </a:lnTo>
                  <a:lnTo>
                    <a:pt x="87" y="972"/>
                  </a:lnTo>
                  <a:lnTo>
                    <a:pt x="95" y="966"/>
                  </a:lnTo>
                  <a:lnTo>
                    <a:pt x="102" y="962"/>
                  </a:lnTo>
                  <a:lnTo>
                    <a:pt x="108" y="955"/>
                  </a:lnTo>
                  <a:lnTo>
                    <a:pt x="115" y="951"/>
                  </a:lnTo>
                  <a:lnTo>
                    <a:pt x="123" y="943"/>
                  </a:lnTo>
                  <a:lnTo>
                    <a:pt x="131" y="938"/>
                  </a:lnTo>
                  <a:lnTo>
                    <a:pt x="138" y="930"/>
                  </a:lnTo>
                  <a:lnTo>
                    <a:pt x="146" y="924"/>
                  </a:lnTo>
                  <a:lnTo>
                    <a:pt x="154" y="919"/>
                  </a:lnTo>
                  <a:lnTo>
                    <a:pt x="161" y="911"/>
                  </a:lnTo>
                  <a:lnTo>
                    <a:pt x="167" y="904"/>
                  </a:lnTo>
                  <a:lnTo>
                    <a:pt x="174" y="896"/>
                  </a:lnTo>
                  <a:lnTo>
                    <a:pt x="182" y="886"/>
                  </a:lnTo>
                  <a:lnTo>
                    <a:pt x="190" y="879"/>
                  </a:lnTo>
                  <a:lnTo>
                    <a:pt x="195" y="871"/>
                  </a:lnTo>
                  <a:lnTo>
                    <a:pt x="203" y="862"/>
                  </a:lnTo>
                  <a:lnTo>
                    <a:pt x="211" y="854"/>
                  </a:lnTo>
                  <a:lnTo>
                    <a:pt x="218" y="845"/>
                  </a:lnTo>
                  <a:lnTo>
                    <a:pt x="224" y="835"/>
                  </a:lnTo>
                  <a:lnTo>
                    <a:pt x="230" y="826"/>
                  </a:lnTo>
                  <a:lnTo>
                    <a:pt x="235" y="816"/>
                  </a:lnTo>
                  <a:lnTo>
                    <a:pt x="243" y="807"/>
                  </a:lnTo>
                  <a:lnTo>
                    <a:pt x="249" y="795"/>
                  </a:lnTo>
                  <a:lnTo>
                    <a:pt x="252" y="786"/>
                  </a:lnTo>
                  <a:lnTo>
                    <a:pt x="258" y="776"/>
                  </a:lnTo>
                  <a:lnTo>
                    <a:pt x="266" y="767"/>
                  </a:lnTo>
                  <a:lnTo>
                    <a:pt x="269" y="753"/>
                  </a:lnTo>
                  <a:lnTo>
                    <a:pt x="273" y="742"/>
                  </a:lnTo>
                  <a:lnTo>
                    <a:pt x="277" y="730"/>
                  </a:lnTo>
                  <a:lnTo>
                    <a:pt x="281" y="719"/>
                  </a:lnTo>
                  <a:lnTo>
                    <a:pt x="285" y="708"/>
                  </a:lnTo>
                  <a:lnTo>
                    <a:pt x="287" y="696"/>
                  </a:lnTo>
                  <a:lnTo>
                    <a:pt x="290" y="683"/>
                  </a:lnTo>
                  <a:lnTo>
                    <a:pt x="292" y="672"/>
                  </a:lnTo>
                  <a:lnTo>
                    <a:pt x="294" y="658"/>
                  </a:lnTo>
                  <a:lnTo>
                    <a:pt x="294" y="647"/>
                  </a:lnTo>
                  <a:lnTo>
                    <a:pt x="296" y="633"/>
                  </a:lnTo>
                  <a:lnTo>
                    <a:pt x="296" y="620"/>
                  </a:lnTo>
                  <a:lnTo>
                    <a:pt x="296" y="607"/>
                  </a:lnTo>
                  <a:lnTo>
                    <a:pt x="296" y="592"/>
                  </a:lnTo>
                  <a:lnTo>
                    <a:pt x="294" y="578"/>
                  </a:lnTo>
                  <a:lnTo>
                    <a:pt x="294" y="565"/>
                  </a:lnTo>
                  <a:lnTo>
                    <a:pt x="292" y="550"/>
                  </a:lnTo>
                  <a:lnTo>
                    <a:pt x="290" y="537"/>
                  </a:lnTo>
                  <a:lnTo>
                    <a:pt x="288" y="521"/>
                  </a:lnTo>
                  <a:lnTo>
                    <a:pt x="287" y="508"/>
                  </a:lnTo>
                  <a:lnTo>
                    <a:pt x="285" y="495"/>
                  </a:lnTo>
                  <a:lnTo>
                    <a:pt x="285" y="481"/>
                  </a:lnTo>
                  <a:lnTo>
                    <a:pt x="283" y="470"/>
                  </a:lnTo>
                  <a:lnTo>
                    <a:pt x="283" y="457"/>
                  </a:lnTo>
                  <a:lnTo>
                    <a:pt x="281" y="443"/>
                  </a:lnTo>
                  <a:lnTo>
                    <a:pt x="281" y="430"/>
                  </a:lnTo>
                  <a:lnTo>
                    <a:pt x="279" y="419"/>
                  </a:lnTo>
                  <a:lnTo>
                    <a:pt x="279" y="405"/>
                  </a:lnTo>
                  <a:lnTo>
                    <a:pt x="279" y="394"/>
                  </a:lnTo>
                  <a:lnTo>
                    <a:pt x="279" y="381"/>
                  </a:lnTo>
                  <a:lnTo>
                    <a:pt x="279" y="369"/>
                  </a:lnTo>
                  <a:lnTo>
                    <a:pt x="279" y="360"/>
                  </a:lnTo>
                  <a:lnTo>
                    <a:pt x="277" y="346"/>
                  </a:lnTo>
                  <a:lnTo>
                    <a:pt x="277" y="335"/>
                  </a:lnTo>
                  <a:lnTo>
                    <a:pt x="277" y="324"/>
                  </a:lnTo>
                  <a:lnTo>
                    <a:pt x="277" y="314"/>
                  </a:lnTo>
                  <a:lnTo>
                    <a:pt x="277" y="303"/>
                  </a:lnTo>
                  <a:lnTo>
                    <a:pt x="277" y="293"/>
                  </a:lnTo>
                  <a:lnTo>
                    <a:pt x="277" y="284"/>
                  </a:lnTo>
                  <a:lnTo>
                    <a:pt x="279" y="274"/>
                  </a:lnTo>
                  <a:lnTo>
                    <a:pt x="279" y="263"/>
                  </a:lnTo>
                  <a:lnTo>
                    <a:pt x="279" y="253"/>
                  </a:lnTo>
                  <a:lnTo>
                    <a:pt x="279" y="244"/>
                  </a:lnTo>
                  <a:lnTo>
                    <a:pt x="281" y="236"/>
                  </a:lnTo>
                  <a:lnTo>
                    <a:pt x="281" y="227"/>
                  </a:lnTo>
                  <a:lnTo>
                    <a:pt x="281" y="219"/>
                  </a:lnTo>
                  <a:lnTo>
                    <a:pt x="283" y="209"/>
                  </a:lnTo>
                  <a:lnTo>
                    <a:pt x="283" y="202"/>
                  </a:lnTo>
                  <a:lnTo>
                    <a:pt x="283" y="194"/>
                  </a:lnTo>
                  <a:lnTo>
                    <a:pt x="283" y="187"/>
                  </a:lnTo>
                  <a:lnTo>
                    <a:pt x="285" y="177"/>
                  </a:lnTo>
                  <a:lnTo>
                    <a:pt x="285" y="171"/>
                  </a:lnTo>
                  <a:lnTo>
                    <a:pt x="285" y="164"/>
                  </a:lnTo>
                  <a:lnTo>
                    <a:pt x="287" y="158"/>
                  </a:lnTo>
                  <a:lnTo>
                    <a:pt x="287" y="150"/>
                  </a:lnTo>
                  <a:lnTo>
                    <a:pt x="288" y="145"/>
                  </a:lnTo>
                  <a:lnTo>
                    <a:pt x="288" y="139"/>
                  </a:lnTo>
                  <a:lnTo>
                    <a:pt x="290" y="131"/>
                  </a:lnTo>
                  <a:lnTo>
                    <a:pt x="290" y="126"/>
                  </a:lnTo>
                  <a:lnTo>
                    <a:pt x="292" y="122"/>
                  </a:lnTo>
                  <a:lnTo>
                    <a:pt x="294" y="111"/>
                  </a:lnTo>
                  <a:lnTo>
                    <a:pt x="296" y="103"/>
                  </a:lnTo>
                  <a:lnTo>
                    <a:pt x="296" y="93"/>
                  </a:lnTo>
                  <a:lnTo>
                    <a:pt x="298" y="88"/>
                  </a:lnTo>
                  <a:lnTo>
                    <a:pt x="300" y="80"/>
                  </a:lnTo>
                  <a:lnTo>
                    <a:pt x="302" y="76"/>
                  </a:lnTo>
                  <a:lnTo>
                    <a:pt x="302" y="71"/>
                  </a:lnTo>
                  <a:lnTo>
                    <a:pt x="304" y="69"/>
                  </a:lnTo>
                  <a:close/>
                </a:path>
              </a:pathLst>
            </a:custGeom>
            <a:solidFill>
              <a:srgbClr val="8C5E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3" name="Freeform 40"/>
            <p:cNvSpPr>
              <a:spLocks/>
            </p:cNvSpPr>
            <p:nvPr/>
          </p:nvSpPr>
          <p:spPr bwMode="auto">
            <a:xfrm flipH="1">
              <a:off x="4600" y="1794"/>
              <a:ext cx="243" cy="154"/>
            </a:xfrm>
            <a:custGeom>
              <a:avLst/>
              <a:gdLst>
                <a:gd name="T0" fmla="*/ 7 w 369"/>
                <a:gd name="T1" fmla="*/ 50 h 223"/>
                <a:gd name="T2" fmla="*/ 9 w 369"/>
                <a:gd name="T3" fmla="*/ 48 h 223"/>
                <a:gd name="T4" fmla="*/ 11 w 369"/>
                <a:gd name="T5" fmla="*/ 46 h 223"/>
                <a:gd name="T6" fmla="*/ 12 w 369"/>
                <a:gd name="T7" fmla="*/ 43 h 223"/>
                <a:gd name="T8" fmla="*/ 14 w 369"/>
                <a:gd name="T9" fmla="*/ 40 h 223"/>
                <a:gd name="T10" fmla="*/ 17 w 369"/>
                <a:gd name="T11" fmla="*/ 36 h 223"/>
                <a:gd name="T12" fmla="*/ 21 w 369"/>
                <a:gd name="T13" fmla="*/ 33 h 223"/>
                <a:gd name="T14" fmla="*/ 25 w 369"/>
                <a:gd name="T15" fmla="*/ 29 h 223"/>
                <a:gd name="T16" fmla="*/ 28 w 369"/>
                <a:gd name="T17" fmla="*/ 26 h 223"/>
                <a:gd name="T18" fmla="*/ 30 w 369"/>
                <a:gd name="T19" fmla="*/ 24 h 223"/>
                <a:gd name="T20" fmla="*/ 32 w 369"/>
                <a:gd name="T21" fmla="*/ 22 h 223"/>
                <a:gd name="T22" fmla="*/ 35 w 369"/>
                <a:gd name="T23" fmla="*/ 21 h 223"/>
                <a:gd name="T24" fmla="*/ 38 w 369"/>
                <a:gd name="T25" fmla="*/ 19 h 223"/>
                <a:gd name="T26" fmla="*/ 41 w 369"/>
                <a:gd name="T27" fmla="*/ 18 h 223"/>
                <a:gd name="T28" fmla="*/ 43 w 369"/>
                <a:gd name="T29" fmla="*/ 17 h 223"/>
                <a:gd name="T30" fmla="*/ 46 w 369"/>
                <a:gd name="T31" fmla="*/ 15 h 223"/>
                <a:gd name="T32" fmla="*/ 49 w 369"/>
                <a:gd name="T33" fmla="*/ 13 h 223"/>
                <a:gd name="T34" fmla="*/ 53 w 369"/>
                <a:gd name="T35" fmla="*/ 12 h 223"/>
                <a:gd name="T36" fmla="*/ 55 w 369"/>
                <a:gd name="T37" fmla="*/ 12 h 223"/>
                <a:gd name="T38" fmla="*/ 59 w 369"/>
                <a:gd name="T39" fmla="*/ 12 h 223"/>
                <a:gd name="T40" fmla="*/ 63 w 369"/>
                <a:gd name="T41" fmla="*/ 11 h 223"/>
                <a:gd name="T42" fmla="*/ 65 w 369"/>
                <a:gd name="T43" fmla="*/ 11 h 223"/>
                <a:gd name="T44" fmla="*/ 69 w 369"/>
                <a:gd name="T45" fmla="*/ 0 h 223"/>
                <a:gd name="T46" fmla="*/ 69 w 369"/>
                <a:gd name="T47" fmla="*/ 0 h 223"/>
                <a:gd name="T48" fmla="*/ 67 w 369"/>
                <a:gd name="T49" fmla="*/ 0 h 223"/>
                <a:gd name="T50" fmla="*/ 64 w 369"/>
                <a:gd name="T51" fmla="*/ 1 h 223"/>
                <a:gd name="T52" fmla="*/ 61 w 369"/>
                <a:gd name="T53" fmla="*/ 1 h 223"/>
                <a:gd name="T54" fmla="*/ 57 w 369"/>
                <a:gd name="T55" fmla="*/ 2 h 223"/>
                <a:gd name="T56" fmla="*/ 54 w 369"/>
                <a:gd name="T57" fmla="*/ 3 h 223"/>
                <a:gd name="T58" fmla="*/ 53 w 369"/>
                <a:gd name="T59" fmla="*/ 3 h 223"/>
                <a:gd name="T60" fmla="*/ 50 w 369"/>
                <a:gd name="T61" fmla="*/ 4 h 223"/>
                <a:gd name="T62" fmla="*/ 47 w 369"/>
                <a:gd name="T63" fmla="*/ 6 h 223"/>
                <a:gd name="T64" fmla="*/ 44 w 369"/>
                <a:gd name="T65" fmla="*/ 6 h 223"/>
                <a:gd name="T66" fmla="*/ 42 w 369"/>
                <a:gd name="T67" fmla="*/ 8 h 223"/>
                <a:gd name="T68" fmla="*/ 39 w 369"/>
                <a:gd name="T69" fmla="*/ 9 h 223"/>
                <a:gd name="T70" fmla="*/ 36 w 369"/>
                <a:gd name="T71" fmla="*/ 10 h 223"/>
                <a:gd name="T72" fmla="*/ 33 w 369"/>
                <a:gd name="T73" fmla="*/ 12 h 223"/>
                <a:gd name="T74" fmla="*/ 30 w 369"/>
                <a:gd name="T75" fmla="*/ 14 h 223"/>
                <a:gd name="T76" fmla="*/ 27 w 369"/>
                <a:gd name="T77" fmla="*/ 16 h 223"/>
                <a:gd name="T78" fmla="*/ 24 w 369"/>
                <a:gd name="T79" fmla="*/ 18 h 223"/>
                <a:gd name="T80" fmla="*/ 21 w 369"/>
                <a:gd name="T81" fmla="*/ 19 h 223"/>
                <a:gd name="T82" fmla="*/ 18 w 369"/>
                <a:gd name="T83" fmla="*/ 22 h 223"/>
                <a:gd name="T84" fmla="*/ 16 w 369"/>
                <a:gd name="T85" fmla="*/ 25 h 223"/>
                <a:gd name="T86" fmla="*/ 13 w 369"/>
                <a:gd name="T87" fmla="*/ 28 h 223"/>
                <a:gd name="T88" fmla="*/ 11 w 369"/>
                <a:gd name="T89" fmla="*/ 30 h 223"/>
                <a:gd name="T90" fmla="*/ 9 w 369"/>
                <a:gd name="T91" fmla="*/ 34 h 223"/>
                <a:gd name="T92" fmla="*/ 6 w 369"/>
                <a:gd name="T93" fmla="*/ 37 h 223"/>
                <a:gd name="T94" fmla="*/ 4 w 369"/>
                <a:gd name="T95" fmla="*/ 41 h 223"/>
                <a:gd name="T96" fmla="*/ 2 w 369"/>
                <a:gd name="T97" fmla="*/ 44 h 223"/>
                <a:gd name="T98" fmla="*/ 0 w 369"/>
                <a:gd name="T99" fmla="*/ 48 h 223"/>
                <a:gd name="T100" fmla="*/ 7 w 369"/>
                <a:gd name="T101" fmla="*/ 50 h 2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69" h="223">
                  <a:moveTo>
                    <a:pt x="38" y="223"/>
                  </a:moveTo>
                  <a:lnTo>
                    <a:pt x="38" y="221"/>
                  </a:lnTo>
                  <a:lnTo>
                    <a:pt x="44" y="217"/>
                  </a:lnTo>
                  <a:lnTo>
                    <a:pt x="46" y="211"/>
                  </a:lnTo>
                  <a:lnTo>
                    <a:pt x="50" y="206"/>
                  </a:lnTo>
                  <a:lnTo>
                    <a:pt x="54" y="202"/>
                  </a:lnTo>
                  <a:lnTo>
                    <a:pt x="59" y="196"/>
                  </a:lnTo>
                  <a:lnTo>
                    <a:pt x="63" y="188"/>
                  </a:lnTo>
                  <a:lnTo>
                    <a:pt x="71" y="181"/>
                  </a:lnTo>
                  <a:lnTo>
                    <a:pt x="76" y="175"/>
                  </a:lnTo>
                  <a:lnTo>
                    <a:pt x="84" y="168"/>
                  </a:lnTo>
                  <a:lnTo>
                    <a:pt x="92" y="160"/>
                  </a:lnTo>
                  <a:lnTo>
                    <a:pt x="103" y="152"/>
                  </a:lnTo>
                  <a:lnTo>
                    <a:pt x="112" y="145"/>
                  </a:lnTo>
                  <a:lnTo>
                    <a:pt x="122" y="137"/>
                  </a:lnTo>
                  <a:lnTo>
                    <a:pt x="131" y="128"/>
                  </a:lnTo>
                  <a:lnTo>
                    <a:pt x="143" y="120"/>
                  </a:lnTo>
                  <a:lnTo>
                    <a:pt x="149" y="116"/>
                  </a:lnTo>
                  <a:lnTo>
                    <a:pt x="154" y="110"/>
                  </a:lnTo>
                  <a:lnTo>
                    <a:pt x="162" y="107"/>
                  </a:lnTo>
                  <a:lnTo>
                    <a:pt x="168" y="103"/>
                  </a:lnTo>
                  <a:lnTo>
                    <a:pt x="173" y="99"/>
                  </a:lnTo>
                  <a:lnTo>
                    <a:pt x="181" y="95"/>
                  </a:lnTo>
                  <a:lnTo>
                    <a:pt x="187" y="91"/>
                  </a:lnTo>
                  <a:lnTo>
                    <a:pt x="192" y="88"/>
                  </a:lnTo>
                  <a:lnTo>
                    <a:pt x="200" y="86"/>
                  </a:lnTo>
                  <a:lnTo>
                    <a:pt x="207" y="82"/>
                  </a:lnTo>
                  <a:lnTo>
                    <a:pt x="215" y="78"/>
                  </a:lnTo>
                  <a:lnTo>
                    <a:pt x="223" y="76"/>
                  </a:lnTo>
                  <a:lnTo>
                    <a:pt x="228" y="72"/>
                  </a:lnTo>
                  <a:lnTo>
                    <a:pt x="238" y="69"/>
                  </a:lnTo>
                  <a:lnTo>
                    <a:pt x="246" y="67"/>
                  </a:lnTo>
                  <a:lnTo>
                    <a:pt x="253" y="63"/>
                  </a:lnTo>
                  <a:lnTo>
                    <a:pt x="261" y="59"/>
                  </a:lnTo>
                  <a:lnTo>
                    <a:pt x="270" y="57"/>
                  </a:lnTo>
                  <a:lnTo>
                    <a:pt x="278" y="55"/>
                  </a:lnTo>
                  <a:lnTo>
                    <a:pt x="287" y="55"/>
                  </a:lnTo>
                  <a:lnTo>
                    <a:pt x="295" y="52"/>
                  </a:lnTo>
                  <a:lnTo>
                    <a:pt x="303" y="52"/>
                  </a:lnTo>
                  <a:lnTo>
                    <a:pt x="312" y="50"/>
                  </a:lnTo>
                  <a:lnTo>
                    <a:pt x="322" y="50"/>
                  </a:lnTo>
                  <a:lnTo>
                    <a:pt x="331" y="48"/>
                  </a:lnTo>
                  <a:lnTo>
                    <a:pt x="341" y="48"/>
                  </a:lnTo>
                  <a:lnTo>
                    <a:pt x="350" y="48"/>
                  </a:lnTo>
                  <a:lnTo>
                    <a:pt x="360" y="48"/>
                  </a:lnTo>
                  <a:lnTo>
                    <a:pt x="369" y="0"/>
                  </a:lnTo>
                  <a:lnTo>
                    <a:pt x="367" y="0"/>
                  </a:lnTo>
                  <a:lnTo>
                    <a:pt x="361" y="0"/>
                  </a:lnTo>
                  <a:lnTo>
                    <a:pt x="356" y="0"/>
                  </a:lnTo>
                  <a:lnTo>
                    <a:pt x="350" y="0"/>
                  </a:lnTo>
                  <a:lnTo>
                    <a:pt x="342" y="2"/>
                  </a:lnTo>
                  <a:lnTo>
                    <a:pt x="333" y="2"/>
                  </a:lnTo>
                  <a:lnTo>
                    <a:pt x="325" y="6"/>
                  </a:lnTo>
                  <a:lnTo>
                    <a:pt x="312" y="6"/>
                  </a:lnTo>
                  <a:lnTo>
                    <a:pt x="303" y="8"/>
                  </a:lnTo>
                  <a:lnTo>
                    <a:pt x="295" y="10"/>
                  </a:lnTo>
                  <a:lnTo>
                    <a:pt x="289" y="12"/>
                  </a:lnTo>
                  <a:lnTo>
                    <a:pt x="284" y="14"/>
                  </a:lnTo>
                  <a:lnTo>
                    <a:pt x="278" y="15"/>
                  </a:lnTo>
                  <a:lnTo>
                    <a:pt x="270" y="17"/>
                  </a:lnTo>
                  <a:lnTo>
                    <a:pt x="265" y="19"/>
                  </a:lnTo>
                  <a:lnTo>
                    <a:pt x="257" y="19"/>
                  </a:lnTo>
                  <a:lnTo>
                    <a:pt x="249" y="23"/>
                  </a:lnTo>
                  <a:lnTo>
                    <a:pt x="242" y="25"/>
                  </a:lnTo>
                  <a:lnTo>
                    <a:pt x="236" y="27"/>
                  </a:lnTo>
                  <a:lnTo>
                    <a:pt x="228" y="31"/>
                  </a:lnTo>
                  <a:lnTo>
                    <a:pt x="223" y="34"/>
                  </a:lnTo>
                  <a:lnTo>
                    <a:pt x="213" y="36"/>
                  </a:lnTo>
                  <a:lnTo>
                    <a:pt x="206" y="40"/>
                  </a:lnTo>
                  <a:lnTo>
                    <a:pt x="198" y="42"/>
                  </a:lnTo>
                  <a:lnTo>
                    <a:pt x="190" y="46"/>
                  </a:lnTo>
                  <a:lnTo>
                    <a:pt x="183" y="50"/>
                  </a:lnTo>
                  <a:lnTo>
                    <a:pt x="175" y="52"/>
                  </a:lnTo>
                  <a:lnTo>
                    <a:pt x="166" y="57"/>
                  </a:lnTo>
                  <a:lnTo>
                    <a:pt x="160" y="61"/>
                  </a:lnTo>
                  <a:lnTo>
                    <a:pt x="150" y="65"/>
                  </a:lnTo>
                  <a:lnTo>
                    <a:pt x="143" y="69"/>
                  </a:lnTo>
                  <a:lnTo>
                    <a:pt x="135" y="72"/>
                  </a:lnTo>
                  <a:lnTo>
                    <a:pt x="128" y="78"/>
                  </a:lnTo>
                  <a:lnTo>
                    <a:pt x="120" y="82"/>
                  </a:lnTo>
                  <a:lnTo>
                    <a:pt x="112" y="86"/>
                  </a:lnTo>
                  <a:lnTo>
                    <a:pt x="105" y="91"/>
                  </a:lnTo>
                  <a:lnTo>
                    <a:pt x="99" y="99"/>
                  </a:lnTo>
                  <a:lnTo>
                    <a:pt x="92" y="103"/>
                  </a:lnTo>
                  <a:lnTo>
                    <a:pt x="84" y="109"/>
                  </a:lnTo>
                  <a:lnTo>
                    <a:pt x="76" y="116"/>
                  </a:lnTo>
                  <a:lnTo>
                    <a:pt x="71" y="122"/>
                  </a:lnTo>
                  <a:lnTo>
                    <a:pt x="63" y="128"/>
                  </a:lnTo>
                  <a:lnTo>
                    <a:pt x="55" y="133"/>
                  </a:lnTo>
                  <a:lnTo>
                    <a:pt x="50" y="141"/>
                  </a:lnTo>
                  <a:lnTo>
                    <a:pt x="44" y="149"/>
                  </a:lnTo>
                  <a:lnTo>
                    <a:pt x="38" y="154"/>
                  </a:lnTo>
                  <a:lnTo>
                    <a:pt x="31" y="162"/>
                  </a:lnTo>
                  <a:lnTo>
                    <a:pt x="25" y="169"/>
                  </a:lnTo>
                  <a:lnTo>
                    <a:pt x="19" y="179"/>
                  </a:lnTo>
                  <a:lnTo>
                    <a:pt x="14" y="187"/>
                  </a:lnTo>
                  <a:lnTo>
                    <a:pt x="10" y="194"/>
                  </a:lnTo>
                  <a:lnTo>
                    <a:pt x="4" y="204"/>
                  </a:lnTo>
                  <a:lnTo>
                    <a:pt x="0" y="213"/>
                  </a:lnTo>
                  <a:lnTo>
                    <a:pt x="38" y="2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4" name="Freeform 41"/>
            <p:cNvSpPr>
              <a:spLocks/>
            </p:cNvSpPr>
            <p:nvPr/>
          </p:nvSpPr>
          <p:spPr bwMode="auto">
            <a:xfrm flipH="1">
              <a:off x="4293" y="1820"/>
              <a:ext cx="514" cy="543"/>
            </a:xfrm>
            <a:custGeom>
              <a:avLst/>
              <a:gdLst>
                <a:gd name="T0" fmla="*/ 49 w 780"/>
                <a:gd name="T1" fmla="*/ 3 h 782"/>
                <a:gd name="T2" fmla="*/ 49 w 780"/>
                <a:gd name="T3" fmla="*/ 9 h 782"/>
                <a:gd name="T4" fmla="*/ 49 w 780"/>
                <a:gd name="T5" fmla="*/ 15 h 782"/>
                <a:gd name="T6" fmla="*/ 48 w 780"/>
                <a:gd name="T7" fmla="*/ 22 h 782"/>
                <a:gd name="T8" fmla="*/ 47 w 780"/>
                <a:gd name="T9" fmla="*/ 30 h 782"/>
                <a:gd name="T10" fmla="*/ 47 w 780"/>
                <a:gd name="T11" fmla="*/ 39 h 782"/>
                <a:gd name="T12" fmla="*/ 45 w 780"/>
                <a:gd name="T13" fmla="*/ 48 h 782"/>
                <a:gd name="T14" fmla="*/ 43 w 780"/>
                <a:gd name="T15" fmla="*/ 58 h 782"/>
                <a:gd name="T16" fmla="*/ 40 w 780"/>
                <a:gd name="T17" fmla="*/ 69 h 782"/>
                <a:gd name="T18" fmla="*/ 36 w 780"/>
                <a:gd name="T19" fmla="*/ 80 h 782"/>
                <a:gd name="T20" fmla="*/ 32 w 780"/>
                <a:gd name="T21" fmla="*/ 90 h 782"/>
                <a:gd name="T22" fmla="*/ 28 w 780"/>
                <a:gd name="T23" fmla="*/ 101 h 782"/>
                <a:gd name="T24" fmla="*/ 21 w 780"/>
                <a:gd name="T25" fmla="*/ 111 h 782"/>
                <a:gd name="T26" fmla="*/ 14 w 780"/>
                <a:gd name="T27" fmla="*/ 122 h 782"/>
                <a:gd name="T28" fmla="*/ 11 w 780"/>
                <a:gd name="T29" fmla="*/ 128 h 782"/>
                <a:gd name="T30" fmla="*/ 16 w 780"/>
                <a:gd name="T31" fmla="*/ 130 h 782"/>
                <a:gd name="T32" fmla="*/ 21 w 780"/>
                <a:gd name="T33" fmla="*/ 132 h 782"/>
                <a:gd name="T34" fmla="*/ 26 w 780"/>
                <a:gd name="T35" fmla="*/ 134 h 782"/>
                <a:gd name="T36" fmla="*/ 32 w 780"/>
                <a:gd name="T37" fmla="*/ 137 h 782"/>
                <a:gd name="T38" fmla="*/ 38 w 780"/>
                <a:gd name="T39" fmla="*/ 140 h 782"/>
                <a:gd name="T40" fmla="*/ 45 w 780"/>
                <a:gd name="T41" fmla="*/ 143 h 782"/>
                <a:gd name="T42" fmla="*/ 51 w 780"/>
                <a:gd name="T43" fmla="*/ 144 h 782"/>
                <a:gd name="T44" fmla="*/ 58 w 780"/>
                <a:gd name="T45" fmla="*/ 147 h 782"/>
                <a:gd name="T46" fmla="*/ 65 w 780"/>
                <a:gd name="T47" fmla="*/ 151 h 782"/>
                <a:gd name="T48" fmla="*/ 69 w 780"/>
                <a:gd name="T49" fmla="*/ 153 h 782"/>
                <a:gd name="T50" fmla="*/ 74 w 780"/>
                <a:gd name="T51" fmla="*/ 156 h 782"/>
                <a:gd name="T52" fmla="*/ 81 w 780"/>
                <a:gd name="T53" fmla="*/ 160 h 782"/>
                <a:gd name="T54" fmla="*/ 113 w 780"/>
                <a:gd name="T55" fmla="*/ 166 h 782"/>
                <a:gd name="T56" fmla="*/ 108 w 780"/>
                <a:gd name="T57" fmla="*/ 131 h 782"/>
                <a:gd name="T58" fmla="*/ 82 w 780"/>
                <a:gd name="T59" fmla="*/ 174 h 782"/>
                <a:gd name="T60" fmla="*/ 78 w 780"/>
                <a:gd name="T61" fmla="*/ 170 h 782"/>
                <a:gd name="T62" fmla="*/ 73 w 780"/>
                <a:gd name="T63" fmla="*/ 167 h 782"/>
                <a:gd name="T64" fmla="*/ 68 w 780"/>
                <a:gd name="T65" fmla="*/ 164 h 782"/>
                <a:gd name="T66" fmla="*/ 63 w 780"/>
                <a:gd name="T67" fmla="*/ 160 h 782"/>
                <a:gd name="T68" fmla="*/ 54 w 780"/>
                <a:gd name="T69" fmla="*/ 157 h 782"/>
                <a:gd name="T70" fmla="*/ 45 w 780"/>
                <a:gd name="T71" fmla="*/ 153 h 782"/>
                <a:gd name="T72" fmla="*/ 34 w 780"/>
                <a:gd name="T73" fmla="*/ 147 h 782"/>
                <a:gd name="T74" fmla="*/ 20 w 780"/>
                <a:gd name="T75" fmla="*/ 142 h 782"/>
                <a:gd name="T76" fmla="*/ 5 w 780"/>
                <a:gd name="T77" fmla="*/ 135 h 782"/>
                <a:gd name="T78" fmla="*/ 1 w 780"/>
                <a:gd name="T79" fmla="*/ 131 h 782"/>
                <a:gd name="T80" fmla="*/ 4 w 780"/>
                <a:gd name="T81" fmla="*/ 126 h 782"/>
                <a:gd name="T82" fmla="*/ 7 w 780"/>
                <a:gd name="T83" fmla="*/ 119 h 782"/>
                <a:gd name="T84" fmla="*/ 11 w 780"/>
                <a:gd name="T85" fmla="*/ 111 h 782"/>
                <a:gd name="T86" fmla="*/ 14 w 780"/>
                <a:gd name="T87" fmla="*/ 102 h 782"/>
                <a:gd name="T88" fmla="*/ 18 w 780"/>
                <a:gd name="T89" fmla="*/ 93 h 782"/>
                <a:gd name="T90" fmla="*/ 22 w 780"/>
                <a:gd name="T91" fmla="*/ 83 h 782"/>
                <a:gd name="T92" fmla="*/ 27 w 780"/>
                <a:gd name="T93" fmla="*/ 71 h 782"/>
                <a:gd name="T94" fmla="*/ 31 w 780"/>
                <a:gd name="T95" fmla="*/ 60 h 782"/>
                <a:gd name="T96" fmla="*/ 34 w 780"/>
                <a:gd name="T97" fmla="*/ 49 h 782"/>
                <a:gd name="T98" fmla="*/ 38 w 780"/>
                <a:gd name="T99" fmla="*/ 39 h 782"/>
                <a:gd name="T100" fmla="*/ 40 w 780"/>
                <a:gd name="T101" fmla="*/ 28 h 782"/>
                <a:gd name="T102" fmla="*/ 41 w 780"/>
                <a:gd name="T103" fmla="*/ 19 h 782"/>
                <a:gd name="T104" fmla="*/ 41 w 780"/>
                <a:gd name="T105" fmla="*/ 10 h 782"/>
                <a:gd name="T106" fmla="*/ 40 w 780"/>
                <a:gd name="T107" fmla="*/ 3 h 7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80" h="782">
                  <a:moveTo>
                    <a:pt x="261" y="0"/>
                  </a:moveTo>
                  <a:lnTo>
                    <a:pt x="261" y="4"/>
                  </a:lnTo>
                  <a:lnTo>
                    <a:pt x="261" y="6"/>
                  </a:lnTo>
                  <a:lnTo>
                    <a:pt x="261" y="14"/>
                  </a:lnTo>
                  <a:lnTo>
                    <a:pt x="259" y="21"/>
                  </a:lnTo>
                  <a:lnTo>
                    <a:pt x="259" y="31"/>
                  </a:lnTo>
                  <a:lnTo>
                    <a:pt x="259" y="34"/>
                  </a:lnTo>
                  <a:lnTo>
                    <a:pt x="259" y="40"/>
                  </a:lnTo>
                  <a:lnTo>
                    <a:pt x="259" y="48"/>
                  </a:lnTo>
                  <a:lnTo>
                    <a:pt x="259" y="53"/>
                  </a:lnTo>
                  <a:lnTo>
                    <a:pt x="259" y="59"/>
                  </a:lnTo>
                  <a:lnTo>
                    <a:pt x="259" y="65"/>
                  </a:lnTo>
                  <a:lnTo>
                    <a:pt x="257" y="72"/>
                  </a:lnTo>
                  <a:lnTo>
                    <a:pt x="257" y="80"/>
                  </a:lnTo>
                  <a:lnTo>
                    <a:pt x="257" y="88"/>
                  </a:lnTo>
                  <a:lnTo>
                    <a:pt x="255" y="95"/>
                  </a:lnTo>
                  <a:lnTo>
                    <a:pt x="255" y="103"/>
                  </a:lnTo>
                  <a:lnTo>
                    <a:pt x="255" y="112"/>
                  </a:lnTo>
                  <a:lnTo>
                    <a:pt x="253" y="120"/>
                  </a:lnTo>
                  <a:lnTo>
                    <a:pt x="251" y="130"/>
                  </a:lnTo>
                  <a:lnTo>
                    <a:pt x="249" y="139"/>
                  </a:lnTo>
                  <a:lnTo>
                    <a:pt x="249" y="149"/>
                  </a:lnTo>
                  <a:lnTo>
                    <a:pt x="248" y="158"/>
                  </a:lnTo>
                  <a:lnTo>
                    <a:pt x="246" y="168"/>
                  </a:lnTo>
                  <a:lnTo>
                    <a:pt x="244" y="179"/>
                  </a:lnTo>
                  <a:lnTo>
                    <a:pt x="242" y="188"/>
                  </a:lnTo>
                  <a:lnTo>
                    <a:pt x="240" y="198"/>
                  </a:lnTo>
                  <a:lnTo>
                    <a:pt x="238" y="207"/>
                  </a:lnTo>
                  <a:lnTo>
                    <a:pt x="234" y="219"/>
                  </a:lnTo>
                  <a:lnTo>
                    <a:pt x="232" y="230"/>
                  </a:lnTo>
                  <a:lnTo>
                    <a:pt x="229" y="240"/>
                  </a:lnTo>
                  <a:lnTo>
                    <a:pt x="225" y="251"/>
                  </a:lnTo>
                  <a:lnTo>
                    <a:pt x="223" y="263"/>
                  </a:lnTo>
                  <a:lnTo>
                    <a:pt x="219" y="274"/>
                  </a:lnTo>
                  <a:lnTo>
                    <a:pt x="213" y="284"/>
                  </a:lnTo>
                  <a:lnTo>
                    <a:pt x="211" y="295"/>
                  </a:lnTo>
                  <a:lnTo>
                    <a:pt x="206" y="306"/>
                  </a:lnTo>
                  <a:lnTo>
                    <a:pt x="202" y="318"/>
                  </a:lnTo>
                  <a:lnTo>
                    <a:pt x="196" y="329"/>
                  </a:lnTo>
                  <a:lnTo>
                    <a:pt x="192" y="343"/>
                  </a:lnTo>
                  <a:lnTo>
                    <a:pt x="187" y="352"/>
                  </a:lnTo>
                  <a:lnTo>
                    <a:pt x="183" y="365"/>
                  </a:lnTo>
                  <a:lnTo>
                    <a:pt x="177" y="377"/>
                  </a:lnTo>
                  <a:lnTo>
                    <a:pt x="170" y="388"/>
                  </a:lnTo>
                  <a:lnTo>
                    <a:pt x="164" y="400"/>
                  </a:lnTo>
                  <a:lnTo>
                    <a:pt x="158" y="411"/>
                  </a:lnTo>
                  <a:lnTo>
                    <a:pt x="151" y="420"/>
                  </a:lnTo>
                  <a:lnTo>
                    <a:pt x="145" y="434"/>
                  </a:lnTo>
                  <a:lnTo>
                    <a:pt x="137" y="445"/>
                  </a:lnTo>
                  <a:lnTo>
                    <a:pt x="130" y="457"/>
                  </a:lnTo>
                  <a:lnTo>
                    <a:pt x="122" y="468"/>
                  </a:lnTo>
                  <a:lnTo>
                    <a:pt x="113" y="478"/>
                  </a:lnTo>
                  <a:lnTo>
                    <a:pt x="105" y="489"/>
                  </a:lnTo>
                  <a:lnTo>
                    <a:pt x="97" y="500"/>
                  </a:lnTo>
                  <a:lnTo>
                    <a:pt x="88" y="512"/>
                  </a:lnTo>
                  <a:lnTo>
                    <a:pt x="78" y="523"/>
                  </a:lnTo>
                  <a:lnTo>
                    <a:pt x="69" y="535"/>
                  </a:lnTo>
                  <a:lnTo>
                    <a:pt x="61" y="546"/>
                  </a:lnTo>
                  <a:lnTo>
                    <a:pt x="59" y="546"/>
                  </a:lnTo>
                  <a:lnTo>
                    <a:pt x="61" y="548"/>
                  </a:lnTo>
                  <a:lnTo>
                    <a:pt x="65" y="550"/>
                  </a:lnTo>
                  <a:lnTo>
                    <a:pt x="71" y="554"/>
                  </a:lnTo>
                  <a:lnTo>
                    <a:pt x="78" y="555"/>
                  </a:lnTo>
                  <a:lnTo>
                    <a:pt x="88" y="557"/>
                  </a:lnTo>
                  <a:lnTo>
                    <a:pt x="94" y="561"/>
                  </a:lnTo>
                  <a:lnTo>
                    <a:pt x="99" y="563"/>
                  </a:lnTo>
                  <a:lnTo>
                    <a:pt x="107" y="565"/>
                  </a:lnTo>
                  <a:lnTo>
                    <a:pt x="113" y="569"/>
                  </a:lnTo>
                  <a:lnTo>
                    <a:pt x="118" y="569"/>
                  </a:lnTo>
                  <a:lnTo>
                    <a:pt x="124" y="571"/>
                  </a:lnTo>
                  <a:lnTo>
                    <a:pt x="132" y="573"/>
                  </a:lnTo>
                  <a:lnTo>
                    <a:pt x="139" y="576"/>
                  </a:lnTo>
                  <a:lnTo>
                    <a:pt x="145" y="578"/>
                  </a:lnTo>
                  <a:lnTo>
                    <a:pt x="154" y="582"/>
                  </a:lnTo>
                  <a:lnTo>
                    <a:pt x="162" y="586"/>
                  </a:lnTo>
                  <a:lnTo>
                    <a:pt x="170" y="588"/>
                  </a:lnTo>
                  <a:lnTo>
                    <a:pt x="177" y="590"/>
                  </a:lnTo>
                  <a:lnTo>
                    <a:pt x="187" y="594"/>
                  </a:lnTo>
                  <a:lnTo>
                    <a:pt x="194" y="595"/>
                  </a:lnTo>
                  <a:lnTo>
                    <a:pt x="204" y="599"/>
                  </a:lnTo>
                  <a:lnTo>
                    <a:pt x="213" y="603"/>
                  </a:lnTo>
                  <a:lnTo>
                    <a:pt x="221" y="605"/>
                  </a:lnTo>
                  <a:lnTo>
                    <a:pt x="230" y="609"/>
                  </a:lnTo>
                  <a:lnTo>
                    <a:pt x="240" y="613"/>
                  </a:lnTo>
                  <a:lnTo>
                    <a:pt x="248" y="614"/>
                  </a:lnTo>
                  <a:lnTo>
                    <a:pt x="255" y="616"/>
                  </a:lnTo>
                  <a:lnTo>
                    <a:pt x="265" y="620"/>
                  </a:lnTo>
                  <a:lnTo>
                    <a:pt x="274" y="622"/>
                  </a:lnTo>
                  <a:lnTo>
                    <a:pt x="282" y="624"/>
                  </a:lnTo>
                  <a:lnTo>
                    <a:pt x="289" y="628"/>
                  </a:lnTo>
                  <a:lnTo>
                    <a:pt x="299" y="632"/>
                  </a:lnTo>
                  <a:lnTo>
                    <a:pt x="308" y="633"/>
                  </a:lnTo>
                  <a:lnTo>
                    <a:pt x="316" y="637"/>
                  </a:lnTo>
                  <a:lnTo>
                    <a:pt x="324" y="639"/>
                  </a:lnTo>
                  <a:lnTo>
                    <a:pt x="331" y="643"/>
                  </a:lnTo>
                  <a:lnTo>
                    <a:pt x="341" y="647"/>
                  </a:lnTo>
                  <a:lnTo>
                    <a:pt x="348" y="649"/>
                  </a:lnTo>
                  <a:lnTo>
                    <a:pt x="356" y="652"/>
                  </a:lnTo>
                  <a:lnTo>
                    <a:pt x="362" y="654"/>
                  </a:lnTo>
                  <a:lnTo>
                    <a:pt x="369" y="658"/>
                  </a:lnTo>
                  <a:lnTo>
                    <a:pt x="375" y="660"/>
                  </a:lnTo>
                  <a:lnTo>
                    <a:pt x="383" y="662"/>
                  </a:lnTo>
                  <a:lnTo>
                    <a:pt x="388" y="664"/>
                  </a:lnTo>
                  <a:lnTo>
                    <a:pt x="394" y="668"/>
                  </a:lnTo>
                  <a:lnTo>
                    <a:pt x="403" y="673"/>
                  </a:lnTo>
                  <a:lnTo>
                    <a:pt x="415" y="679"/>
                  </a:lnTo>
                  <a:lnTo>
                    <a:pt x="421" y="683"/>
                  </a:lnTo>
                  <a:lnTo>
                    <a:pt x="428" y="687"/>
                  </a:lnTo>
                  <a:lnTo>
                    <a:pt x="430" y="690"/>
                  </a:lnTo>
                  <a:lnTo>
                    <a:pt x="434" y="694"/>
                  </a:lnTo>
                  <a:lnTo>
                    <a:pt x="609" y="451"/>
                  </a:lnTo>
                  <a:lnTo>
                    <a:pt x="601" y="713"/>
                  </a:lnTo>
                  <a:lnTo>
                    <a:pt x="780" y="582"/>
                  </a:lnTo>
                  <a:lnTo>
                    <a:pt x="776" y="639"/>
                  </a:lnTo>
                  <a:lnTo>
                    <a:pt x="565" y="782"/>
                  </a:lnTo>
                  <a:lnTo>
                    <a:pt x="574" y="561"/>
                  </a:lnTo>
                  <a:lnTo>
                    <a:pt x="434" y="759"/>
                  </a:lnTo>
                  <a:lnTo>
                    <a:pt x="436" y="757"/>
                  </a:lnTo>
                  <a:lnTo>
                    <a:pt x="436" y="753"/>
                  </a:lnTo>
                  <a:lnTo>
                    <a:pt x="434" y="749"/>
                  </a:lnTo>
                  <a:lnTo>
                    <a:pt x="428" y="744"/>
                  </a:lnTo>
                  <a:lnTo>
                    <a:pt x="424" y="740"/>
                  </a:lnTo>
                  <a:lnTo>
                    <a:pt x="419" y="736"/>
                  </a:lnTo>
                  <a:lnTo>
                    <a:pt x="411" y="732"/>
                  </a:lnTo>
                  <a:lnTo>
                    <a:pt x="405" y="729"/>
                  </a:lnTo>
                  <a:lnTo>
                    <a:pt x="400" y="725"/>
                  </a:lnTo>
                  <a:lnTo>
                    <a:pt x="394" y="721"/>
                  </a:lnTo>
                  <a:lnTo>
                    <a:pt x="390" y="717"/>
                  </a:lnTo>
                  <a:lnTo>
                    <a:pt x="384" y="715"/>
                  </a:lnTo>
                  <a:lnTo>
                    <a:pt x="377" y="713"/>
                  </a:lnTo>
                  <a:lnTo>
                    <a:pt x="371" y="710"/>
                  </a:lnTo>
                  <a:lnTo>
                    <a:pt x="363" y="706"/>
                  </a:lnTo>
                  <a:lnTo>
                    <a:pt x="358" y="704"/>
                  </a:lnTo>
                  <a:lnTo>
                    <a:pt x="348" y="700"/>
                  </a:lnTo>
                  <a:lnTo>
                    <a:pt x="341" y="696"/>
                  </a:lnTo>
                  <a:lnTo>
                    <a:pt x="331" y="690"/>
                  </a:lnTo>
                  <a:lnTo>
                    <a:pt x="322" y="689"/>
                  </a:lnTo>
                  <a:lnTo>
                    <a:pt x="312" y="683"/>
                  </a:lnTo>
                  <a:lnTo>
                    <a:pt x="301" y="679"/>
                  </a:lnTo>
                  <a:lnTo>
                    <a:pt x="289" y="675"/>
                  </a:lnTo>
                  <a:lnTo>
                    <a:pt x="280" y="671"/>
                  </a:lnTo>
                  <a:lnTo>
                    <a:pt x="267" y="666"/>
                  </a:lnTo>
                  <a:lnTo>
                    <a:pt x="253" y="662"/>
                  </a:lnTo>
                  <a:lnTo>
                    <a:pt x="240" y="656"/>
                  </a:lnTo>
                  <a:lnTo>
                    <a:pt x="225" y="651"/>
                  </a:lnTo>
                  <a:lnTo>
                    <a:pt x="210" y="645"/>
                  </a:lnTo>
                  <a:lnTo>
                    <a:pt x="194" y="639"/>
                  </a:lnTo>
                  <a:lnTo>
                    <a:pt x="179" y="633"/>
                  </a:lnTo>
                  <a:lnTo>
                    <a:pt x="162" y="628"/>
                  </a:lnTo>
                  <a:lnTo>
                    <a:pt x="145" y="622"/>
                  </a:lnTo>
                  <a:lnTo>
                    <a:pt x="126" y="614"/>
                  </a:lnTo>
                  <a:lnTo>
                    <a:pt x="107" y="609"/>
                  </a:lnTo>
                  <a:lnTo>
                    <a:pt x="88" y="603"/>
                  </a:lnTo>
                  <a:lnTo>
                    <a:pt x="67" y="595"/>
                  </a:lnTo>
                  <a:lnTo>
                    <a:pt x="46" y="588"/>
                  </a:lnTo>
                  <a:lnTo>
                    <a:pt x="23" y="580"/>
                  </a:lnTo>
                  <a:lnTo>
                    <a:pt x="0" y="574"/>
                  </a:lnTo>
                  <a:lnTo>
                    <a:pt x="0" y="573"/>
                  </a:lnTo>
                  <a:lnTo>
                    <a:pt x="4" y="569"/>
                  </a:lnTo>
                  <a:lnTo>
                    <a:pt x="6" y="563"/>
                  </a:lnTo>
                  <a:lnTo>
                    <a:pt x="12" y="555"/>
                  </a:lnTo>
                  <a:lnTo>
                    <a:pt x="14" y="550"/>
                  </a:lnTo>
                  <a:lnTo>
                    <a:pt x="18" y="544"/>
                  </a:lnTo>
                  <a:lnTo>
                    <a:pt x="19" y="538"/>
                  </a:lnTo>
                  <a:lnTo>
                    <a:pt x="25" y="533"/>
                  </a:lnTo>
                  <a:lnTo>
                    <a:pt x="27" y="527"/>
                  </a:lnTo>
                  <a:lnTo>
                    <a:pt x="33" y="519"/>
                  </a:lnTo>
                  <a:lnTo>
                    <a:pt x="37" y="512"/>
                  </a:lnTo>
                  <a:lnTo>
                    <a:pt x="42" y="504"/>
                  </a:lnTo>
                  <a:lnTo>
                    <a:pt x="44" y="497"/>
                  </a:lnTo>
                  <a:lnTo>
                    <a:pt x="50" y="487"/>
                  </a:lnTo>
                  <a:lnTo>
                    <a:pt x="54" y="478"/>
                  </a:lnTo>
                  <a:lnTo>
                    <a:pt x="59" y="470"/>
                  </a:lnTo>
                  <a:lnTo>
                    <a:pt x="65" y="460"/>
                  </a:lnTo>
                  <a:lnTo>
                    <a:pt x="71" y="451"/>
                  </a:lnTo>
                  <a:lnTo>
                    <a:pt x="75" y="441"/>
                  </a:lnTo>
                  <a:lnTo>
                    <a:pt x="82" y="430"/>
                  </a:lnTo>
                  <a:lnTo>
                    <a:pt x="86" y="420"/>
                  </a:lnTo>
                  <a:lnTo>
                    <a:pt x="92" y="409"/>
                  </a:lnTo>
                  <a:lnTo>
                    <a:pt x="97" y="400"/>
                  </a:lnTo>
                  <a:lnTo>
                    <a:pt x="103" y="388"/>
                  </a:lnTo>
                  <a:lnTo>
                    <a:pt x="109" y="377"/>
                  </a:lnTo>
                  <a:lnTo>
                    <a:pt x="116" y="365"/>
                  </a:lnTo>
                  <a:lnTo>
                    <a:pt x="120" y="354"/>
                  </a:lnTo>
                  <a:lnTo>
                    <a:pt x="128" y="343"/>
                  </a:lnTo>
                  <a:lnTo>
                    <a:pt x="132" y="329"/>
                  </a:lnTo>
                  <a:lnTo>
                    <a:pt x="137" y="318"/>
                  </a:lnTo>
                  <a:lnTo>
                    <a:pt x="143" y="306"/>
                  </a:lnTo>
                  <a:lnTo>
                    <a:pt x="149" y="295"/>
                  </a:lnTo>
                  <a:lnTo>
                    <a:pt x="152" y="284"/>
                  </a:lnTo>
                  <a:lnTo>
                    <a:pt x="158" y="272"/>
                  </a:lnTo>
                  <a:lnTo>
                    <a:pt x="164" y="259"/>
                  </a:lnTo>
                  <a:lnTo>
                    <a:pt x="170" y="247"/>
                  </a:lnTo>
                  <a:lnTo>
                    <a:pt x="173" y="234"/>
                  </a:lnTo>
                  <a:lnTo>
                    <a:pt x="177" y="223"/>
                  </a:lnTo>
                  <a:lnTo>
                    <a:pt x="181" y="211"/>
                  </a:lnTo>
                  <a:lnTo>
                    <a:pt x="187" y="200"/>
                  </a:lnTo>
                  <a:lnTo>
                    <a:pt x="191" y="188"/>
                  </a:lnTo>
                  <a:lnTo>
                    <a:pt x="194" y="177"/>
                  </a:lnTo>
                  <a:lnTo>
                    <a:pt x="198" y="166"/>
                  </a:lnTo>
                  <a:lnTo>
                    <a:pt x="202" y="154"/>
                  </a:lnTo>
                  <a:lnTo>
                    <a:pt x="204" y="143"/>
                  </a:lnTo>
                  <a:lnTo>
                    <a:pt x="208" y="131"/>
                  </a:lnTo>
                  <a:lnTo>
                    <a:pt x="210" y="120"/>
                  </a:lnTo>
                  <a:lnTo>
                    <a:pt x="211" y="111"/>
                  </a:lnTo>
                  <a:lnTo>
                    <a:pt x="213" y="99"/>
                  </a:lnTo>
                  <a:lnTo>
                    <a:pt x="215" y="90"/>
                  </a:lnTo>
                  <a:lnTo>
                    <a:pt x="215" y="80"/>
                  </a:lnTo>
                  <a:lnTo>
                    <a:pt x="217" y="72"/>
                  </a:lnTo>
                  <a:lnTo>
                    <a:pt x="217" y="63"/>
                  </a:lnTo>
                  <a:lnTo>
                    <a:pt x="217" y="53"/>
                  </a:lnTo>
                  <a:lnTo>
                    <a:pt x="217" y="44"/>
                  </a:lnTo>
                  <a:lnTo>
                    <a:pt x="217" y="36"/>
                  </a:lnTo>
                  <a:lnTo>
                    <a:pt x="215" y="29"/>
                  </a:lnTo>
                  <a:lnTo>
                    <a:pt x="213" y="21"/>
                  </a:lnTo>
                  <a:lnTo>
                    <a:pt x="211" y="15"/>
                  </a:lnTo>
                  <a:lnTo>
                    <a:pt x="211" y="10"/>
                  </a:lnTo>
                  <a:lnTo>
                    <a:pt x="26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5" name="Freeform 42"/>
            <p:cNvSpPr>
              <a:spLocks/>
            </p:cNvSpPr>
            <p:nvPr/>
          </p:nvSpPr>
          <p:spPr bwMode="auto">
            <a:xfrm flipH="1">
              <a:off x="4716" y="2231"/>
              <a:ext cx="288" cy="727"/>
            </a:xfrm>
            <a:custGeom>
              <a:avLst/>
              <a:gdLst>
                <a:gd name="T0" fmla="*/ 83 w 435"/>
                <a:gd name="T1" fmla="*/ 7 h 1045"/>
                <a:gd name="T2" fmla="*/ 82 w 435"/>
                <a:gd name="T3" fmla="*/ 13 h 1045"/>
                <a:gd name="T4" fmla="*/ 82 w 435"/>
                <a:gd name="T5" fmla="*/ 20 h 1045"/>
                <a:gd name="T6" fmla="*/ 81 w 435"/>
                <a:gd name="T7" fmla="*/ 25 h 1045"/>
                <a:gd name="T8" fmla="*/ 81 w 435"/>
                <a:gd name="T9" fmla="*/ 32 h 1045"/>
                <a:gd name="T10" fmla="*/ 81 w 435"/>
                <a:gd name="T11" fmla="*/ 40 h 1045"/>
                <a:gd name="T12" fmla="*/ 81 w 435"/>
                <a:gd name="T13" fmla="*/ 49 h 1045"/>
                <a:gd name="T14" fmla="*/ 81 w 435"/>
                <a:gd name="T15" fmla="*/ 59 h 1045"/>
                <a:gd name="T16" fmla="*/ 81 w 435"/>
                <a:gd name="T17" fmla="*/ 71 h 1045"/>
                <a:gd name="T18" fmla="*/ 81 w 435"/>
                <a:gd name="T19" fmla="*/ 85 h 1045"/>
                <a:gd name="T20" fmla="*/ 81 w 435"/>
                <a:gd name="T21" fmla="*/ 100 h 1045"/>
                <a:gd name="T22" fmla="*/ 82 w 435"/>
                <a:gd name="T23" fmla="*/ 115 h 1045"/>
                <a:gd name="T24" fmla="*/ 82 w 435"/>
                <a:gd name="T25" fmla="*/ 122 h 1045"/>
                <a:gd name="T26" fmla="*/ 82 w 435"/>
                <a:gd name="T27" fmla="*/ 129 h 1045"/>
                <a:gd name="T28" fmla="*/ 81 w 435"/>
                <a:gd name="T29" fmla="*/ 136 h 1045"/>
                <a:gd name="T30" fmla="*/ 80 w 435"/>
                <a:gd name="T31" fmla="*/ 144 h 1045"/>
                <a:gd name="T32" fmla="*/ 79 w 435"/>
                <a:gd name="T33" fmla="*/ 152 h 1045"/>
                <a:gd name="T34" fmla="*/ 76 w 435"/>
                <a:gd name="T35" fmla="*/ 161 h 1045"/>
                <a:gd name="T36" fmla="*/ 73 w 435"/>
                <a:gd name="T37" fmla="*/ 170 h 1045"/>
                <a:gd name="T38" fmla="*/ 70 w 435"/>
                <a:gd name="T39" fmla="*/ 180 h 1045"/>
                <a:gd name="T40" fmla="*/ 64 w 435"/>
                <a:gd name="T41" fmla="*/ 189 h 1045"/>
                <a:gd name="T42" fmla="*/ 58 w 435"/>
                <a:gd name="T43" fmla="*/ 198 h 1045"/>
                <a:gd name="T44" fmla="*/ 50 w 435"/>
                <a:gd name="T45" fmla="*/ 208 h 1045"/>
                <a:gd name="T46" fmla="*/ 42 w 435"/>
                <a:gd name="T47" fmla="*/ 217 h 1045"/>
                <a:gd name="T48" fmla="*/ 32 w 435"/>
                <a:gd name="T49" fmla="*/ 227 h 1045"/>
                <a:gd name="T50" fmla="*/ 19 w 435"/>
                <a:gd name="T51" fmla="*/ 234 h 1045"/>
                <a:gd name="T52" fmla="*/ 6 w 435"/>
                <a:gd name="T53" fmla="*/ 243 h 1045"/>
                <a:gd name="T54" fmla="*/ 1 w 435"/>
                <a:gd name="T55" fmla="*/ 239 h 1045"/>
                <a:gd name="T56" fmla="*/ 7 w 435"/>
                <a:gd name="T57" fmla="*/ 234 h 1045"/>
                <a:gd name="T58" fmla="*/ 11 w 435"/>
                <a:gd name="T59" fmla="*/ 231 h 1045"/>
                <a:gd name="T60" fmla="*/ 17 w 435"/>
                <a:gd name="T61" fmla="*/ 226 h 1045"/>
                <a:gd name="T62" fmla="*/ 23 w 435"/>
                <a:gd name="T63" fmla="*/ 221 h 1045"/>
                <a:gd name="T64" fmla="*/ 30 w 435"/>
                <a:gd name="T65" fmla="*/ 214 h 1045"/>
                <a:gd name="T66" fmla="*/ 37 w 435"/>
                <a:gd name="T67" fmla="*/ 207 h 1045"/>
                <a:gd name="T68" fmla="*/ 43 w 435"/>
                <a:gd name="T69" fmla="*/ 198 h 1045"/>
                <a:gd name="T70" fmla="*/ 50 w 435"/>
                <a:gd name="T71" fmla="*/ 189 h 1045"/>
                <a:gd name="T72" fmla="*/ 56 w 435"/>
                <a:gd name="T73" fmla="*/ 178 h 1045"/>
                <a:gd name="T74" fmla="*/ 62 w 435"/>
                <a:gd name="T75" fmla="*/ 168 h 1045"/>
                <a:gd name="T76" fmla="*/ 66 w 435"/>
                <a:gd name="T77" fmla="*/ 154 h 1045"/>
                <a:gd name="T78" fmla="*/ 70 w 435"/>
                <a:gd name="T79" fmla="*/ 141 h 1045"/>
                <a:gd name="T80" fmla="*/ 71 w 435"/>
                <a:gd name="T81" fmla="*/ 127 h 1045"/>
                <a:gd name="T82" fmla="*/ 72 w 435"/>
                <a:gd name="T83" fmla="*/ 113 h 1045"/>
                <a:gd name="T84" fmla="*/ 71 w 435"/>
                <a:gd name="T85" fmla="*/ 97 h 1045"/>
                <a:gd name="T86" fmla="*/ 71 w 435"/>
                <a:gd name="T87" fmla="*/ 83 h 1045"/>
                <a:gd name="T88" fmla="*/ 70 w 435"/>
                <a:gd name="T89" fmla="*/ 71 h 1045"/>
                <a:gd name="T90" fmla="*/ 71 w 435"/>
                <a:gd name="T91" fmla="*/ 60 h 1045"/>
                <a:gd name="T92" fmla="*/ 71 w 435"/>
                <a:gd name="T93" fmla="*/ 49 h 1045"/>
                <a:gd name="T94" fmla="*/ 72 w 435"/>
                <a:gd name="T95" fmla="*/ 40 h 1045"/>
                <a:gd name="T96" fmla="*/ 72 w 435"/>
                <a:gd name="T97" fmla="*/ 32 h 1045"/>
                <a:gd name="T98" fmla="*/ 72 w 435"/>
                <a:gd name="T99" fmla="*/ 24 h 1045"/>
                <a:gd name="T100" fmla="*/ 73 w 435"/>
                <a:gd name="T101" fmla="*/ 18 h 1045"/>
                <a:gd name="T102" fmla="*/ 74 w 435"/>
                <a:gd name="T103" fmla="*/ 9 h 1045"/>
                <a:gd name="T104" fmla="*/ 75 w 435"/>
                <a:gd name="T105" fmla="*/ 3 h 1045"/>
                <a:gd name="T106" fmla="*/ 76 w 435"/>
                <a:gd name="T107" fmla="*/ 0 h 10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35" h="1045">
                  <a:moveTo>
                    <a:pt x="435" y="26"/>
                  </a:moveTo>
                  <a:lnTo>
                    <a:pt x="435" y="26"/>
                  </a:lnTo>
                  <a:lnTo>
                    <a:pt x="433" y="28"/>
                  </a:lnTo>
                  <a:lnTo>
                    <a:pt x="433" y="32"/>
                  </a:lnTo>
                  <a:lnTo>
                    <a:pt x="431" y="40"/>
                  </a:lnTo>
                  <a:lnTo>
                    <a:pt x="431" y="43"/>
                  </a:lnTo>
                  <a:lnTo>
                    <a:pt x="430" y="49"/>
                  </a:lnTo>
                  <a:lnTo>
                    <a:pt x="428" y="55"/>
                  </a:lnTo>
                  <a:lnTo>
                    <a:pt x="428" y="64"/>
                  </a:lnTo>
                  <a:lnTo>
                    <a:pt x="428" y="72"/>
                  </a:lnTo>
                  <a:lnTo>
                    <a:pt x="426" y="81"/>
                  </a:lnTo>
                  <a:lnTo>
                    <a:pt x="426" y="85"/>
                  </a:lnTo>
                  <a:lnTo>
                    <a:pt x="426" y="91"/>
                  </a:lnTo>
                  <a:lnTo>
                    <a:pt x="426" y="97"/>
                  </a:lnTo>
                  <a:lnTo>
                    <a:pt x="426" y="104"/>
                  </a:lnTo>
                  <a:lnTo>
                    <a:pt x="424" y="108"/>
                  </a:lnTo>
                  <a:lnTo>
                    <a:pt x="424" y="116"/>
                  </a:lnTo>
                  <a:lnTo>
                    <a:pt x="424" y="121"/>
                  </a:lnTo>
                  <a:lnTo>
                    <a:pt x="424" y="129"/>
                  </a:lnTo>
                  <a:lnTo>
                    <a:pt x="422" y="137"/>
                  </a:lnTo>
                  <a:lnTo>
                    <a:pt x="422" y="144"/>
                  </a:lnTo>
                  <a:lnTo>
                    <a:pt x="422" y="152"/>
                  </a:lnTo>
                  <a:lnTo>
                    <a:pt x="422" y="161"/>
                  </a:lnTo>
                  <a:lnTo>
                    <a:pt x="420" y="169"/>
                  </a:lnTo>
                  <a:lnTo>
                    <a:pt x="420" y="178"/>
                  </a:lnTo>
                  <a:lnTo>
                    <a:pt x="420" y="188"/>
                  </a:lnTo>
                  <a:lnTo>
                    <a:pt x="420" y="197"/>
                  </a:lnTo>
                  <a:lnTo>
                    <a:pt x="420" y="207"/>
                  </a:lnTo>
                  <a:lnTo>
                    <a:pt x="420" y="218"/>
                  </a:lnTo>
                  <a:lnTo>
                    <a:pt x="420" y="228"/>
                  </a:lnTo>
                  <a:lnTo>
                    <a:pt x="420" y="241"/>
                  </a:lnTo>
                  <a:lnTo>
                    <a:pt x="420" y="253"/>
                  </a:lnTo>
                  <a:lnTo>
                    <a:pt x="420" y="266"/>
                  </a:lnTo>
                  <a:lnTo>
                    <a:pt x="420" y="277"/>
                  </a:lnTo>
                  <a:lnTo>
                    <a:pt x="420" y="291"/>
                  </a:lnTo>
                  <a:lnTo>
                    <a:pt x="420" y="304"/>
                  </a:lnTo>
                  <a:lnTo>
                    <a:pt x="420" y="317"/>
                  </a:lnTo>
                  <a:lnTo>
                    <a:pt x="420" y="332"/>
                  </a:lnTo>
                  <a:lnTo>
                    <a:pt x="422" y="348"/>
                  </a:lnTo>
                  <a:lnTo>
                    <a:pt x="422" y="363"/>
                  </a:lnTo>
                  <a:lnTo>
                    <a:pt x="422" y="378"/>
                  </a:lnTo>
                  <a:lnTo>
                    <a:pt x="424" y="395"/>
                  </a:lnTo>
                  <a:lnTo>
                    <a:pt x="424" y="412"/>
                  </a:lnTo>
                  <a:lnTo>
                    <a:pt x="424" y="427"/>
                  </a:lnTo>
                  <a:lnTo>
                    <a:pt x="426" y="446"/>
                  </a:lnTo>
                  <a:lnTo>
                    <a:pt x="426" y="465"/>
                  </a:lnTo>
                  <a:lnTo>
                    <a:pt x="428" y="485"/>
                  </a:lnTo>
                  <a:lnTo>
                    <a:pt x="428" y="494"/>
                  </a:lnTo>
                  <a:lnTo>
                    <a:pt x="428" y="505"/>
                  </a:lnTo>
                  <a:lnTo>
                    <a:pt x="428" y="511"/>
                  </a:lnTo>
                  <a:lnTo>
                    <a:pt x="428" y="517"/>
                  </a:lnTo>
                  <a:lnTo>
                    <a:pt x="428" y="523"/>
                  </a:lnTo>
                  <a:lnTo>
                    <a:pt x="428" y="530"/>
                  </a:lnTo>
                  <a:lnTo>
                    <a:pt x="426" y="536"/>
                  </a:lnTo>
                  <a:lnTo>
                    <a:pt x="426" y="543"/>
                  </a:lnTo>
                  <a:lnTo>
                    <a:pt x="426" y="551"/>
                  </a:lnTo>
                  <a:lnTo>
                    <a:pt x="426" y="559"/>
                  </a:lnTo>
                  <a:lnTo>
                    <a:pt x="424" y="564"/>
                  </a:lnTo>
                  <a:lnTo>
                    <a:pt x="424" y="574"/>
                  </a:lnTo>
                  <a:lnTo>
                    <a:pt x="424" y="581"/>
                  </a:lnTo>
                  <a:lnTo>
                    <a:pt x="424" y="591"/>
                  </a:lnTo>
                  <a:lnTo>
                    <a:pt x="420" y="599"/>
                  </a:lnTo>
                  <a:lnTo>
                    <a:pt x="420" y="606"/>
                  </a:lnTo>
                  <a:lnTo>
                    <a:pt x="418" y="614"/>
                  </a:lnTo>
                  <a:lnTo>
                    <a:pt x="416" y="623"/>
                  </a:lnTo>
                  <a:lnTo>
                    <a:pt x="414" y="633"/>
                  </a:lnTo>
                  <a:lnTo>
                    <a:pt x="411" y="640"/>
                  </a:lnTo>
                  <a:lnTo>
                    <a:pt x="409" y="650"/>
                  </a:lnTo>
                  <a:lnTo>
                    <a:pt x="407" y="659"/>
                  </a:lnTo>
                  <a:lnTo>
                    <a:pt x="405" y="669"/>
                  </a:lnTo>
                  <a:lnTo>
                    <a:pt x="401" y="678"/>
                  </a:lnTo>
                  <a:lnTo>
                    <a:pt x="397" y="688"/>
                  </a:lnTo>
                  <a:lnTo>
                    <a:pt x="393" y="697"/>
                  </a:lnTo>
                  <a:lnTo>
                    <a:pt x="390" y="707"/>
                  </a:lnTo>
                  <a:lnTo>
                    <a:pt x="386" y="718"/>
                  </a:lnTo>
                  <a:lnTo>
                    <a:pt x="382" y="728"/>
                  </a:lnTo>
                  <a:lnTo>
                    <a:pt x="378" y="739"/>
                  </a:lnTo>
                  <a:lnTo>
                    <a:pt x="373" y="749"/>
                  </a:lnTo>
                  <a:lnTo>
                    <a:pt x="367" y="758"/>
                  </a:lnTo>
                  <a:lnTo>
                    <a:pt x="359" y="768"/>
                  </a:lnTo>
                  <a:lnTo>
                    <a:pt x="355" y="777"/>
                  </a:lnTo>
                  <a:lnTo>
                    <a:pt x="348" y="787"/>
                  </a:lnTo>
                  <a:lnTo>
                    <a:pt x="340" y="798"/>
                  </a:lnTo>
                  <a:lnTo>
                    <a:pt x="333" y="808"/>
                  </a:lnTo>
                  <a:lnTo>
                    <a:pt x="327" y="819"/>
                  </a:lnTo>
                  <a:lnTo>
                    <a:pt x="317" y="829"/>
                  </a:lnTo>
                  <a:lnTo>
                    <a:pt x="310" y="838"/>
                  </a:lnTo>
                  <a:lnTo>
                    <a:pt x="302" y="848"/>
                  </a:lnTo>
                  <a:lnTo>
                    <a:pt x="293" y="859"/>
                  </a:lnTo>
                  <a:lnTo>
                    <a:pt x="283" y="869"/>
                  </a:lnTo>
                  <a:lnTo>
                    <a:pt x="274" y="878"/>
                  </a:lnTo>
                  <a:lnTo>
                    <a:pt x="262" y="888"/>
                  </a:lnTo>
                  <a:lnTo>
                    <a:pt x="253" y="899"/>
                  </a:lnTo>
                  <a:lnTo>
                    <a:pt x="241" y="909"/>
                  </a:lnTo>
                  <a:lnTo>
                    <a:pt x="230" y="918"/>
                  </a:lnTo>
                  <a:lnTo>
                    <a:pt x="217" y="928"/>
                  </a:lnTo>
                  <a:lnTo>
                    <a:pt x="203" y="937"/>
                  </a:lnTo>
                  <a:lnTo>
                    <a:pt x="190" y="947"/>
                  </a:lnTo>
                  <a:lnTo>
                    <a:pt x="177" y="956"/>
                  </a:lnTo>
                  <a:lnTo>
                    <a:pt x="163" y="966"/>
                  </a:lnTo>
                  <a:lnTo>
                    <a:pt x="150" y="975"/>
                  </a:lnTo>
                  <a:lnTo>
                    <a:pt x="133" y="985"/>
                  </a:lnTo>
                  <a:lnTo>
                    <a:pt x="118" y="992"/>
                  </a:lnTo>
                  <a:lnTo>
                    <a:pt x="101" y="1002"/>
                  </a:lnTo>
                  <a:lnTo>
                    <a:pt x="84" y="1011"/>
                  </a:lnTo>
                  <a:lnTo>
                    <a:pt x="67" y="1019"/>
                  </a:lnTo>
                  <a:lnTo>
                    <a:pt x="49" y="1028"/>
                  </a:lnTo>
                  <a:lnTo>
                    <a:pt x="30" y="1036"/>
                  </a:lnTo>
                  <a:lnTo>
                    <a:pt x="11" y="1045"/>
                  </a:lnTo>
                  <a:lnTo>
                    <a:pt x="0" y="1019"/>
                  </a:lnTo>
                  <a:lnTo>
                    <a:pt x="4" y="1017"/>
                  </a:lnTo>
                  <a:lnTo>
                    <a:pt x="8" y="1013"/>
                  </a:lnTo>
                  <a:lnTo>
                    <a:pt x="15" y="1009"/>
                  </a:lnTo>
                  <a:lnTo>
                    <a:pt x="25" y="1004"/>
                  </a:lnTo>
                  <a:lnTo>
                    <a:pt x="34" y="1000"/>
                  </a:lnTo>
                  <a:lnTo>
                    <a:pt x="40" y="994"/>
                  </a:lnTo>
                  <a:lnTo>
                    <a:pt x="46" y="992"/>
                  </a:lnTo>
                  <a:lnTo>
                    <a:pt x="51" y="988"/>
                  </a:lnTo>
                  <a:lnTo>
                    <a:pt x="59" y="985"/>
                  </a:lnTo>
                  <a:lnTo>
                    <a:pt x="67" y="979"/>
                  </a:lnTo>
                  <a:lnTo>
                    <a:pt x="72" y="975"/>
                  </a:lnTo>
                  <a:lnTo>
                    <a:pt x="80" y="969"/>
                  </a:lnTo>
                  <a:lnTo>
                    <a:pt x="89" y="964"/>
                  </a:lnTo>
                  <a:lnTo>
                    <a:pt x="95" y="958"/>
                  </a:lnTo>
                  <a:lnTo>
                    <a:pt x="103" y="952"/>
                  </a:lnTo>
                  <a:lnTo>
                    <a:pt x="110" y="947"/>
                  </a:lnTo>
                  <a:lnTo>
                    <a:pt x="120" y="943"/>
                  </a:lnTo>
                  <a:lnTo>
                    <a:pt x="127" y="935"/>
                  </a:lnTo>
                  <a:lnTo>
                    <a:pt x="137" y="928"/>
                  </a:lnTo>
                  <a:lnTo>
                    <a:pt x="144" y="920"/>
                  </a:lnTo>
                  <a:lnTo>
                    <a:pt x="154" y="914"/>
                  </a:lnTo>
                  <a:lnTo>
                    <a:pt x="163" y="905"/>
                  </a:lnTo>
                  <a:lnTo>
                    <a:pt x="173" y="899"/>
                  </a:lnTo>
                  <a:lnTo>
                    <a:pt x="181" y="891"/>
                  </a:lnTo>
                  <a:lnTo>
                    <a:pt x="192" y="884"/>
                  </a:lnTo>
                  <a:lnTo>
                    <a:pt x="200" y="874"/>
                  </a:lnTo>
                  <a:lnTo>
                    <a:pt x="209" y="865"/>
                  </a:lnTo>
                  <a:lnTo>
                    <a:pt x="217" y="855"/>
                  </a:lnTo>
                  <a:lnTo>
                    <a:pt x="224" y="846"/>
                  </a:lnTo>
                  <a:lnTo>
                    <a:pt x="234" y="834"/>
                  </a:lnTo>
                  <a:lnTo>
                    <a:pt x="241" y="825"/>
                  </a:lnTo>
                  <a:lnTo>
                    <a:pt x="251" y="815"/>
                  </a:lnTo>
                  <a:lnTo>
                    <a:pt x="260" y="806"/>
                  </a:lnTo>
                  <a:lnTo>
                    <a:pt x="266" y="794"/>
                  </a:lnTo>
                  <a:lnTo>
                    <a:pt x="274" y="783"/>
                  </a:lnTo>
                  <a:lnTo>
                    <a:pt x="281" y="772"/>
                  </a:lnTo>
                  <a:lnTo>
                    <a:pt x="291" y="760"/>
                  </a:lnTo>
                  <a:lnTo>
                    <a:pt x="298" y="749"/>
                  </a:lnTo>
                  <a:lnTo>
                    <a:pt x="306" y="737"/>
                  </a:lnTo>
                  <a:lnTo>
                    <a:pt x="312" y="726"/>
                  </a:lnTo>
                  <a:lnTo>
                    <a:pt x="319" y="715"/>
                  </a:lnTo>
                  <a:lnTo>
                    <a:pt x="325" y="699"/>
                  </a:lnTo>
                  <a:lnTo>
                    <a:pt x="331" y="688"/>
                  </a:lnTo>
                  <a:lnTo>
                    <a:pt x="336" y="673"/>
                  </a:lnTo>
                  <a:lnTo>
                    <a:pt x="342" y="659"/>
                  </a:lnTo>
                  <a:lnTo>
                    <a:pt x="346" y="646"/>
                  </a:lnTo>
                  <a:lnTo>
                    <a:pt x="350" y="633"/>
                  </a:lnTo>
                  <a:lnTo>
                    <a:pt x="355" y="620"/>
                  </a:lnTo>
                  <a:lnTo>
                    <a:pt x="359" y="604"/>
                  </a:lnTo>
                  <a:lnTo>
                    <a:pt x="361" y="589"/>
                  </a:lnTo>
                  <a:lnTo>
                    <a:pt x="365" y="574"/>
                  </a:lnTo>
                  <a:lnTo>
                    <a:pt x="367" y="559"/>
                  </a:lnTo>
                  <a:lnTo>
                    <a:pt x="369" y="543"/>
                  </a:lnTo>
                  <a:lnTo>
                    <a:pt x="369" y="528"/>
                  </a:lnTo>
                  <a:lnTo>
                    <a:pt x="371" y="511"/>
                  </a:lnTo>
                  <a:lnTo>
                    <a:pt x="371" y="496"/>
                  </a:lnTo>
                  <a:lnTo>
                    <a:pt x="371" y="481"/>
                  </a:lnTo>
                  <a:lnTo>
                    <a:pt x="369" y="464"/>
                  </a:lnTo>
                  <a:lnTo>
                    <a:pt x="369" y="446"/>
                  </a:lnTo>
                  <a:lnTo>
                    <a:pt x="367" y="429"/>
                  </a:lnTo>
                  <a:lnTo>
                    <a:pt x="367" y="414"/>
                  </a:lnTo>
                  <a:lnTo>
                    <a:pt x="367" y="399"/>
                  </a:lnTo>
                  <a:lnTo>
                    <a:pt x="367" y="384"/>
                  </a:lnTo>
                  <a:lnTo>
                    <a:pt x="367" y="369"/>
                  </a:lnTo>
                  <a:lnTo>
                    <a:pt x="367" y="357"/>
                  </a:lnTo>
                  <a:lnTo>
                    <a:pt x="365" y="342"/>
                  </a:lnTo>
                  <a:lnTo>
                    <a:pt x="365" y="327"/>
                  </a:lnTo>
                  <a:lnTo>
                    <a:pt x="365" y="315"/>
                  </a:lnTo>
                  <a:lnTo>
                    <a:pt x="365" y="302"/>
                  </a:lnTo>
                  <a:lnTo>
                    <a:pt x="365" y="289"/>
                  </a:lnTo>
                  <a:lnTo>
                    <a:pt x="367" y="277"/>
                  </a:lnTo>
                  <a:lnTo>
                    <a:pt x="367" y="266"/>
                  </a:lnTo>
                  <a:lnTo>
                    <a:pt x="367" y="254"/>
                  </a:lnTo>
                  <a:lnTo>
                    <a:pt x="367" y="241"/>
                  </a:lnTo>
                  <a:lnTo>
                    <a:pt x="367" y="232"/>
                  </a:lnTo>
                  <a:lnTo>
                    <a:pt x="367" y="218"/>
                  </a:lnTo>
                  <a:lnTo>
                    <a:pt x="367" y="209"/>
                  </a:lnTo>
                  <a:lnTo>
                    <a:pt x="367" y="199"/>
                  </a:lnTo>
                  <a:lnTo>
                    <a:pt x="369" y="190"/>
                  </a:lnTo>
                  <a:lnTo>
                    <a:pt x="369" y="180"/>
                  </a:lnTo>
                  <a:lnTo>
                    <a:pt x="371" y="171"/>
                  </a:lnTo>
                  <a:lnTo>
                    <a:pt x="371" y="161"/>
                  </a:lnTo>
                  <a:lnTo>
                    <a:pt x="373" y="152"/>
                  </a:lnTo>
                  <a:lnTo>
                    <a:pt x="373" y="142"/>
                  </a:lnTo>
                  <a:lnTo>
                    <a:pt x="374" y="137"/>
                  </a:lnTo>
                  <a:lnTo>
                    <a:pt x="374" y="127"/>
                  </a:lnTo>
                  <a:lnTo>
                    <a:pt x="374" y="119"/>
                  </a:lnTo>
                  <a:lnTo>
                    <a:pt x="376" y="114"/>
                  </a:lnTo>
                  <a:lnTo>
                    <a:pt x="376" y="106"/>
                  </a:lnTo>
                  <a:lnTo>
                    <a:pt x="376" y="98"/>
                  </a:lnTo>
                  <a:lnTo>
                    <a:pt x="378" y="91"/>
                  </a:lnTo>
                  <a:lnTo>
                    <a:pt x="380" y="85"/>
                  </a:lnTo>
                  <a:lnTo>
                    <a:pt x="380" y="79"/>
                  </a:lnTo>
                  <a:lnTo>
                    <a:pt x="382" y="66"/>
                  </a:lnTo>
                  <a:lnTo>
                    <a:pt x="384" y="57"/>
                  </a:lnTo>
                  <a:lnTo>
                    <a:pt x="384" y="47"/>
                  </a:lnTo>
                  <a:lnTo>
                    <a:pt x="386" y="38"/>
                  </a:lnTo>
                  <a:lnTo>
                    <a:pt x="388" y="30"/>
                  </a:lnTo>
                  <a:lnTo>
                    <a:pt x="390" y="24"/>
                  </a:lnTo>
                  <a:lnTo>
                    <a:pt x="390" y="19"/>
                  </a:lnTo>
                  <a:lnTo>
                    <a:pt x="392" y="13"/>
                  </a:lnTo>
                  <a:lnTo>
                    <a:pt x="392" y="9"/>
                  </a:lnTo>
                  <a:lnTo>
                    <a:pt x="393" y="5"/>
                  </a:lnTo>
                  <a:lnTo>
                    <a:pt x="395" y="2"/>
                  </a:lnTo>
                  <a:lnTo>
                    <a:pt x="397" y="0"/>
                  </a:lnTo>
                  <a:lnTo>
                    <a:pt x="435"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6" name="Freeform 43"/>
            <p:cNvSpPr>
              <a:spLocks/>
            </p:cNvSpPr>
            <p:nvPr/>
          </p:nvSpPr>
          <p:spPr bwMode="auto">
            <a:xfrm flipH="1">
              <a:off x="4417" y="2252"/>
              <a:ext cx="528" cy="777"/>
            </a:xfrm>
            <a:custGeom>
              <a:avLst/>
              <a:gdLst>
                <a:gd name="T0" fmla="*/ 150 w 801"/>
                <a:gd name="T1" fmla="*/ 12 h 1118"/>
                <a:gd name="T2" fmla="*/ 147 w 801"/>
                <a:gd name="T3" fmla="*/ 19 h 1118"/>
                <a:gd name="T4" fmla="*/ 145 w 801"/>
                <a:gd name="T5" fmla="*/ 25 h 1118"/>
                <a:gd name="T6" fmla="*/ 142 w 801"/>
                <a:gd name="T7" fmla="*/ 33 h 1118"/>
                <a:gd name="T8" fmla="*/ 138 w 801"/>
                <a:gd name="T9" fmla="*/ 42 h 1118"/>
                <a:gd name="T10" fmla="*/ 134 w 801"/>
                <a:gd name="T11" fmla="*/ 51 h 1118"/>
                <a:gd name="T12" fmla="*/ 131 w 801"/>
                <a:gd name="T13" fmla="*/ 63 h 1118"/>
                <a:gd name="T14" fmla="*/ 127 w 801"/>
                <a:gd name="T15" fmla="*/ 74 h 1118"/>
                <a:gd name="T16" fmla="*/ 123 w 801"/>
                <a:gd name="T17" fmla="*/ 85 h 1118"/>
                <a:gd name="T18" fmla="*/ 120 w 801"/>
                <a:gd name="T19" fmla="*/ 98 h 1118"/>
                <a:gd name="T20" fmla="*/ 117 w 801"/>
                <a:gd name="T21" fmla="*/ 111 h 1118"/>
                <a:gd name="T22" fmla="*/ 113 w 801"/>
                <a:gd name="T23" fmla="*/ 124 h 1118"/>
                <a:gd name="T24" fmla="*/ 110 w 801"/>
                <a:gd name="T25" fmla="*/ 136 h 1118"/>
                <a:gd name="T26" fmla="*/ 107 w 801"/>
                <a:gd name="T27" fmla="*/ 149 h 1118"/>
                <a:gd name="T28" fmla="*/ 105 w 801"/>
                <a:gd name="T29" fmla="*/ 161 h 1118"/>
                <a:gd name="T30" fmla="*/ 103 w 801"/>
                <a:gd name="T31" fmla="*/ 174 h 1118"/>
                <a:gd name="T32" fmla="*/ 102 w 801"/>
                <a:gd name="T33" fmla="*/ 183 h 1118"/>
                <a:gd name="T34" fmla="*/ 100 w 801"/>
                <a:gd name="T35" fmla="*/ 192 h 1118"/>
                <a:gd name="T36" fmla="*/ 98 w 801"/>
                <a:gd name="T37" fmla="*/ 200 h 1118"/>
                <a:gd name="T38" fmla="*/ 96 w 801"/>
                <a:gd name="T39" fmla="*/ 206 h 1118"/>
                <a:gd name="T40" fmla="*/ 94 w 801"/>
                <a:gd name="T41" fmla="*/ 214 h 1118"/>
                <a:gd name="T42" fmla="*/ 89 w 801"/>
                <a:gd name="T43" fmla="*/ 224 h 1118"/>
                <a:gd name="T44" fmla="*/ 82 w 801"/>
                <a:gd name="T45" fmla="*/ 232 h 1118"/>
                <a:gd name="T46" fmla="*/ 77 w 801"/>
                <a:gd name="T47" fmla="*/ 236 h 1118"/>
                <a:gd name="T48" fmla="*/ 72 w 801"/>
                <a:gd name="T49" fmla="*/ 239 h 1118"/>
                <a:gd name="T50" fmla="*/ 66 w 801"/>
                <a:gd name="T51" fmla="*/ 242 h 1118"/>
                <a:gd name="T52" fmla="*/ 59 w 801"/>
                <a:gd name="T53" fmla="*/ 245 h 1118"/>
                <a:gd name="T54" fmla="*/ 52 w 801"/>
                <a:gd name="T55" fmla="*/ 248 h 1118"/>
                <a:gd name="T56" fmla="*/ 0 w 801"/>
                <a:gd name="T57" fmla="*/ 222 h 1118"/>
                <a:gd name="T58" fmla="*/ 18 w 801"/>
                <a:gd name="T59" fmla="*/ 245 h 1118"/>
                <a:gd name="T60" fmla="*/ 25 w 801"/>
                <a:gd name="T61" fmla="*/ 245 h 1118"/>
                <a:gd name="T62" fmla="*/ 30 w 801"/>
                <a:gd name="T63" fmla="*/ 244 h 1118"/>
                <a:gd name="T64" fmla="*/ 36 w 801"/>
                <a:gd name="T65" fmla="*/ 243 h 1118"/>
                <a:gd name="T66" fmla="*/ 43 w 801"/>
                <a:gd name="T67" fmla="*/ 241 h 1118"/>
                <a:gd name="T68" fmla="*/ 49 w 801"/>
                <a:gd name="T69" fmla="*/ 238 h 1118"/>
                <a:gd name="T70" fmla="*/ 57 w 801"/>
                <a:gd name="T71" fmla="*/ 235 h 1118"/>
                <a:gd name="T72" fmla="*/ 64 w 801"/>
                <a:gd name="T73" fmla="*/ 231 h 1118"/>
                <a:gd name="T74" fmla="*/ 72 w 801"/>
                <a:gd name="T75" fmla="*/ 224 h 1118"/>
                <a:gd name="T76" fmla="*/ 78 w 801"/>
                <a:gd name="T77" fmla="*/ 218 h 1118"/>
                <a:gd name="T78" fmla="*/ 84 w 801"/>
                <a:gd name="T79" fmla="*/ 209 h 1118"/>
                <a:gd name="T80" fmla="*/ 89 w 801"/>
                <a:gd name="T81" fmla="*/ 199 h 1118"/>
                <a:gd name="T82" fmla="*/ 93 w 801"/>
                <a:gd name="T83" fmla="*/ 187 h 1118"/>
                <a:gd name="T84" fmla="*/ 96 w 801"/>
                <a:gd name="T85" fmla="*/ 172 h 1118"/>
                <a:gd name="T86" fmla="*/ 97 w 801"/>
                <a:gd name="T87" fmla="*/ 156 h 1118"/>
                <a:gd name="T88" fmla="*/ 98 w 801"/>
                <a:gd name="T89" fmla="*/ 152 h 1118"/>
                <a:gd name="T90" fmla="*/ 99 w 801"/>
                <a:gd name="T91" fmla="*/ 146 h 1118"/>
                <a:gd name="T92" fmla="*/ 100 w 801"/>
                <a:gd name="T93" fmla="*/ 138 h 1118"/>
                <a:gd name="T94" fmla="*/ 102 w 801"/>
                <a:gd name="T95" fmla="*/ 129 h 1118"/>
                <a:gd name="T96" fmla="*/ 105 w 801"/>
                <a:gd name="T97" fmla="*/ 118 h 1118"/>
                <a:gd name="T98" fmla="*/ 107 w 801"/>
                <a:gd name="T99" fmla="*/ 106 h 1118"/>
                <a:gd name="T100" fmla="*/ 111 w 801"/>
                <a:gd name="T101" fmla="*/ 95 h 1118"/>
                <a:gd name="T102" fmla="*/ 115 w 801"/>
                <a:gd name="T103" fmla="*/ 81 h 1118"/>
                <a:gd name="T104" fmla="*/ 119 w 801"/>
                <a:gd name="T105" fmla="*/ 67 h 1118"/>
                <a:gd name="T106" fmla="*/ 123 w 801"/>
                <a:gd name="T107" fmla="*/ 55 h 1118"/>
                <a:gd name="T108" fmla="*/ 127 w 801"/>
                <a:gd name="T109" fmla="*/ 42 h 1118"/>
                <a:gd name="T110" fmla="*/ 132 w 801"/>
                <a:gd name="T111" fmla="*/ 29 h 1118"/>
                <a:gd name="T112" fmla="*/ 138 w 801"/>
                <a:gd name="T113" fmla="*/ 19 h 1118"/>
                <a:gd name="T114" fmla="*/ 144 w 801"/>
                <a:gd name="T115" fmla="*/ 8 h 1118"/>
                <a:gd name="T116" fmla="*/ 150 w 801"/>
                <a:gd name="T117" fmla="*/ 0 h 11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01" h="1118">
                  <a:moveTo>
                    <a:pt x="801" y="44"/>
                  </a:moveTo>
                  <a:lnTo>
                    <a:pt x="799" y="44"/>
                  </a:lnTo>
                  <a:lnTo>
                    <a:pt x="797" y="48"/>
                  </a:lnTo>
                  <a:lnTo>
                    <a:pt x="795" y="51"/>
                  </a:lnTo>
                  <a:lnTo>
                    <a:pt x="791" y="59"/>
                  </a:lnTo>
                  <a:lnTo>
                    <a:pt x="787" y="67"/>
                  </a:lnTo>
                  <a:lnTo>
                    <a:pt x="782" y="76"/>
                  </a:lnTo>
                  <a:lnTo>
                    <a:pt x="780" y="82"/>
                  </a:lnTo>
                  <a:lnTo>
                    <a:pt x="776" y="89"/>
                  </a:lnTo>
                  <a:lnTo>
                    <a:pt x="772" y="95"/>
                  </a:lnTo>
                  <a:lnTo>
                    <a:pt x="770" y="103"/>
                  </a:lnTo>
                  <a:lnTo>
                    <a:pt x="766" y="108"/>
                  </a:lnTo>
                  <a:lnTo>
                    <a:pt x="763" y="116"/>
                  </a:lnTo>
                  <a:lnTo>
                    <a:pt x="757" y="124"/>
                  </a:lnTo>
                  <a:lnTo>
                    <a:pt x="755" y="133"/>
                  </a:lnTo>
                  <a:lnTo>
                    <a:pt x="749" y="141"/>
                  </a:lnTo>
                  <a:lnTo>
                    <a:pt x="745" y="150"/>
                  </a:lnTo>
                  <a:lnTo>
                    <a:pt x="742" y="160"/>
                  </a:lnTo>
                  <a:lnTo>
                    <a:pt x="738" y="169"/>
                  </a:lnTo>
                  <a:lnTo>
                    <a:pt x="732" y="179"/>
                  </a:lnTo>
                  <a:lnTo>
                    <a:pt x="728" y="188"/>
                  </a:lnTo>
                  <a:lnTo>
                    <a:pt x="723" y="198"/>
                  </a:lnTo>
                  <a:lnTo>
                    <a:pt x="719" y="211"/>
                  </a:lnTo>
                  <a:lnTo>
                    <a:pt x="713" y="221"/>
                  </a:lnTo>
                  <a:lnTo>
                    <a:pt x="709" y="232"/>
                  </a:lnTo>
                  <a:lnTo>
                    <a:pt x="706" y="243"/>
                  </a:lnTo>
                  <a:lnTo>
                    <a:pt x="702" y="255"/>
                  </a:lnTo>
                  <a:lnTo>
                    <a:pt x="694" y="266"/>
                  </a:lnTo>
                  <a:lnTo>
                    <a:pt x="690" y="278"/>
                  </a:lnTo>
                  <a:lnTo>
                    <a:pt x="685" y="289"/>
                  </a:lnTo>
                  <a:lnTo>
                    <a:pt x="679" y="302"/>
                  </a:lnTo>
                  <a:lnTo>
                    <a:pt x="675" y="316"/>
                  </a:lnTo>
                  <a:lnTo>
                    <a:pt x="669" y="329"/>
                  </a:lnTo>
                  <a:lnTo>
                    <a:pt x="664" y="340"/>
                  </a:lnTo>
                  <a:lnTo>
                    <a:pt x="660" y="354"/>
                  </a:lnTo>
                  <a:lnTo>
                    <a:pt x="654" y="367"/>
                  </a:lnTo>
                  <a:lnTo>
                    <a:pt x="650" y="380"/>
                  </a:lnTo>
                  <a:lnTo>
                    <a:pt x="645" y="392"/>
                  </a:lnTo>
                  <a:lnTo>
                    <a:pt x="639" y="407"/>
                  </a:lnTo>
                  <a:lnTo>
                    <a:pt x="635" y="420"/>
                  </a:lnTo>
                  <a:lnTo>
                    <a:pt x="630" y="434"/>
                  </a:lnTo>
                  <a:lnTo>
                    <a:pt x="626" y="447"/>
                  </a:lnTo>
                  <a:lnTo>
                    <a:pt x="620" y="460"/>
                  </a:lnTo>
                  <a:lnTo>
                    <a:pt x="616" y="474"/>
                  </a:lnTo>
                  <a:lnTo>
                    <a:pt x="611" y="489"/>
                  </a:lnTo>
                  <a:lnTo>
                    <a:pt x="607" y="502"/>
                  </a:lnTo>
                  <a:lnTo>
                    <a:pt x="601" y="515"/>
                  </a:lnTo>
                  <a:lnTo>
                    <a:pt x="597" y="529"/>
                  </a:lnTo>
                  <a:lnTo>
                    <a:pt x="593" y="542"/>
                  </a:lnTo>
                  <a:lnTo>
                    <a:pt x="590" y="557"/>
                  </a:lnTo>
                  <a:lnTo>
                    <a:pt x="586" y="572"/>
                  </a:lnTo>
                  <a:lnTo>
                    <a:pt x="582" y="584"/>
                  </a:lnTo>
                  <a:lnTo>
                    <a:pt x="578" y="599"/>
                  </a:lnTo>
                  <a:lnTo>
                    <a:pt x="574" y="612"/>
                  </a:lnTo>
                  <a:lnTo>
                    <a:pt x="571" y="626"/>
                  </a:lnTo>
                  <a:lnTo>
                    <a:pt x="569" y="639"/>
                  </a:lnTo>
                  <a:lnTo>
                    <a:pt x="565" y="652"/>
                  </a:lnTo>
                  <a:lnTo>
                    <a:pt x="563" y="667"/>
                  </a:lnTo>
                  <a:lnTo>
                    <a:pt x="561" y="681"/>
                  </a:lnTo>
                  <a:lnTo>
                    <a:pt x="557" y="692"/>
                  </a:lnTo>
                  <a:lnTo>
                    <a:pt x="553" y="706"/>
                  </a:lnTo>
                  <a:lnTo>
                    <a:pt x="552" y="717"/>
                  </a:lnTo>
                  <a:lnTo>
                    <a:pt x="550" y="730"/>
                  </a:lnTo>
                  <a:lnTo>
                    <a:pt x="548" y="742"/>
                  </a:lnTo>
                  <a:lnTo>
                    <a:pt x="544" y="753"/>
                  </a:lnTo>
                  <a:lnTo>
                    <a:pt x="542" y="763"/>
                  </a:lnTo>
                  <a:lnTo>
                    <a:pt x="540" y="776"/>
                  </a:lnTo>
                  <a:lnTo>
                    <a:pt x="536" y="785"/>
                  </a:lnTo>
                  <a:lnTo>
                    <a:pt x="534" y="795"/>
                  </a:lnTo>
                  <a:lnTo>
                    <a:pt x="533" y="804"/>
                  </a:lnTo>
                  <a:lnTo>
                    <a:pt x="533" y="814"/>
                  </a:lnTo>
                  <a:lnTo>
                    <a:pt x="529" y="822"/>
                  </a:lnTo>
                  <a:lnTo>
                    <a:pt x="527" y="831"/>
                  </a:lnTo>
                  <a:lnTo>
                    <a:pt x="525" y="841"/>
                  </a:lnTo>
                  <a:lnTo>
                    <a:pt x="523" y="850"/>
                  </a:lnTo>
                  <a:lnTo>
                    <a:pt x="521" y="858"/>
                  </a:lnTo>
                  <a:lnTo>
                    <a:pt x="517" y="865"/>
                  </a:lnTo>
                  <a:lnTo>
                    <a:pt x="515" y="873"/>
                  </a:lnTo>
                  <a:lnTo>
                    <a:pt x="514" y="880"/>
                  </a:lnTo>
                  <a:lnTo>
                    <a:pt x="510" y="886"/>
                  </a:lnTo>
                  <a:lnTo>
                    <a:pt x="508" y="894"/>
                  </a:lnTo>
                  <a:lnTo>
                    <a:pt x="506" y="899"/>
                  </a:lnTo>
                  <a:lnTo>
                    <a:pt x="504" y="907"/>
                  </a:lnTo>
                  <a:lnTo>
                    <a:pt x="496" y="918"/>
                  </a:lnTo>
                  <a:lnTo>
                    <a:pt x="491" y="930"/>
                  </a:lnTo>
                  <a:lnTo>
                    <a:pt x="485" y="941"/>
                  </a:lnTo>
                  <a:lnTo>
                    <a:pt x="479" y="953"/>
                  </a:lnTo>
                  <a:lnTo>
                    <a:pt x="472" y="962"/>
                  </a:lnTo>
                  <a:lnTo>
                    <a:pt x="464" y="970"/>
                  </a:lnTo>
                  <a:lnTo>
                    <a:pt x="455" y="979"/>
                  </a:lnTo>
                  <a:lnTo>
                    <a:pt x="445" y="987"/>
                  </a:lnTo>
                  <a:lnTo>
                    <a:pt x="434" y="993"/>
                  </a:lnTo>
                  <a:lnTo>
                    <a:pt x="424" y="1000"/>
                  </a:lnTo>
                  <a:lnTo>
                    <a:pt x="419" y="1004"/>
                  </a:lnTo>
                  <a:lnTo>
                    <a:pt x="413" y="1008"/>
                  </a:lnTo>
                  <a:lnTo>
                    <a:pt x="407" y="1012"/>
                  </a:lnTo>
                  <a:lnTo>
                    <a:pt x="401" y="1015"/>
                  </a:lnTo>
                  <a:lnTo>
                    <a:pt x="394" y="1017"/>
                  </a:lnTo>
                  <a:lnTo>
                    <a:pt x="388" y="1021"/>
                  </a:lnTo>
                  <a:lnTo>
                    <a:pt x="381" y="1025"/>
                  </a:lnTo>
                  <a:lnTo>
                    <a:pt x="373" y="1029"/>
                  </a:lnTo>
                  <a:lnTo>
                    <a:pt x="363" y="1031"/>
                  </a:lnTo>
                  <a:lnTo>
                    <a:pt x="356" y="1034"/>
                  </a:lnTo>
                  <a:lnTo>
                    <a:pt x="348" y="1038"/>
                  </a:lnTo>
                  <a:lnTo>
                    <a:pt x="342" y="1040"/>
                  </a:lnTo>
                  <a:lnTo>
                    <a:pt x="331" y="1044"/>
                  </a:lnTo>
                  <a:lnTo>
                    <a:pt x="323" y="1048"/>
                  </a:lnTo>
                  <a:lnTo>
                    <a:pt x="314" y="1050"/>
                  </a:lnTo>
                  <a:lnTo>
                    <a:pt x="304" y="1053"/>
                  </a:lnTo>
                  <a:lnTo>
                    <a:pt x="295" y="1057"/>
                  </a:lnTo>
                  <a:lnTo>
                    <a:pt x="285" y="1059"/>
                  </a:lnTo>
                  <a:lnTo>
                    <a:pt x="276" y="1063"/>
                  </a:lnTo>
                  <a:lnTo>
                    <a:pt x="266" y="1067"/>
                  </a:lnTo>
                  <a:lnTo>
                    <a:pt x="86" y="1118"/>
                  </a:lnTo>
                  <a:lnTo>
                    <a:pt x="69" y="1080"/>
                  </a:lnTo>
                  <a:lnTo>
                    <a:pt x="0" y="951"/>
                  </a:lnTo>
                  <a:lnTo>
                    <a:pt x="38" y="934"/>
                  </a:lnTo>
                  <a:lnTo>
                    <a:pt x="93" y="1050"/>
                  </a:lnTo>
                  <a:lnTo>
                    <a:pt x="97" y="1050"/>
                  </a:lnTo>
                  <a:lnTo>
                    <a:pt x="103" y="1050"/>
                  </a:lnTo>
                  <a:lnTo>
                    <a:pt x="111" y="1050"/>
                  </a:lnTo>
                  <a:lnTo>
                    <a:pt x="120" y="1048"/>
                  </a:lnTo>
                  <a:lnTo>
                    <a:pt x="131" y="1048"/>
                  </a:lnTo>
                  <a:lnTo>
                    <a:pt x="135" y="1046"/>
                  </a:lnTo>
                  <a:lnTo>
                    <a:pt x="143" y="1046"/>
                  </a:lnTo>
                  <a:lnTo>
                    <a:pt x="150" y="1046"/>
                  </a:lnTo>
                  <a:lnTo>
                    <a:pt x="158" y="1046"/>
                  </a:lnTo>
                  <a:lnTo>
                    <a:pt x="164" y="1042"/>
                  </a:lnTo>
                  <a:lnTo>
                    <a:pt x="173" y="1042"/>
                  </a:lnTo>
                  <a:lnTo>
                    <a:pt x="181" y="1040"/>
                  </a:lnTo>
                  <a:lnTo>
                    <a:pt x="189" y="1040"/>
                  </a:lnTo>
                  <a:lnTo>
                    <a:pt x="198" y="1038"/>
                  </a:lnTo>
                  <a:lnTo>
                    <a:pt x="206" y="1034"/>
                  </a:lnTo>
                  <a:lnTo>
                    <a:pt x="215" y="1033"/>
                  </a:lnTo>
                  <a:lnTo>
                    <a:pt x="225" y="1033"/>
                  </a:lnTo>
                  <a:lnTo>
                    <a:pt x="234" y="1029"/>
                  </a:lnTo>
                  <a:lnTo>
                    <a:pt x="244" y="1027"/>
                  </a:lnTo>
                  <a:lnTo>
                    <a:pt x="253" y="1023"/>
                  </a:lnTo>
                  <a:lnTo>
                    <a:pt x="263" y="1021"/>
                  </a:lnTo>
                  <a:lnTo>
                    <a:pt x="272" y="1017"/>
                  </a:lnTo>
                  <a:lnTo>
                    <a:pt x="282" y="1014"/>
                  </a:lnTo>
                  <a:lnTo>
                    <a:pt x="291" y="1012"/>
                  </a:lnTo>
                  <a:lnTo>
                    <a:pt x="303" y="1008"/>
                  </a:lnTo>
                  <a:lnTo>
                    <a:pt x="310" y="1002"/>
                  </a:lnTo>
                  <a:lnTo>
                    <a:pt x="320" y="996"/>
                  </a:lnTo>
                  <a:lnTo>
                    <a:pt x="329" y="991"/>
                  </a:lnTo>
                  <a:lnTo>
                    <a:pt x="339" y="987"/>
                  </a:lnTo>
                  <a:lnTo>
                    <a:pt x="348" y="981"/>
                  </a:lnTo>
                  <a:lnTo>
                    <a:pt x="360" y="974"/>
                  </a:lnTo>
                  <a:lnTo>
                    <a:pt x="369" y="968"/>
                  </a:lnTo>
                  <a:lnTo>
                    <a:pt x="379" y="962"/>
                  </a:lnTo>
                  <a:lnTo>
                    <a:pt x="386" y="955"/>
                  </a:lnTo>
                  <a:lnTo>
                    <a:pt x="396" y="947"/>
                  </a:lnTo>
                  <a:lnTo>
                    <a:pt x="403" y="939"/>
                  </a:lnTo>
                  <a:lnTo>
                    <a:pt x="413" y="932"/>
                  </a:lnTo>
                  <a:lnTo>
                    <a:pt x="420" y="922"/>
                  </a:lnTo>
                  <a:lnTo>
                    <a:pt x="430" y="913"/>
                  </a:lnTo>
                  <a:lnTo>
                    <a:pt x="438" y="903"/>
                  </a:lnTo>
                  <a:lnTo>
                    <a:pt x="445" y="896"/>
                  </a:lnTo>
                  <a:lnTo>
                    <a:pt x="451" y="882"/>
                  </a:lnTo>
                  <a:lnTo>
                    <a:pt x="458" y="873"/>
                  </a:lnTo>
                  <a:lnTo>
                    <a:pt x="464" y="861"/>
                  </a:lnTo>
                  <a:lnTo>
                    <a:pt x="472" y="850"/>
                  </a:lnTo>
                  <a:lnTo>
                    <a:pt x="477" y="837"/>
                  </a:lnTo>
                  <a:lnTo>
                    <a:pt x="483" y="825"/>
                  </a:lnTo>
                  <a:lnTo>
                    <a:pt x="489" y="812"/>
                  </a:lnTo>
                  <a:lnTo>
                    <a:pt x="493" y="801"/>
                  </a:lnTo>
                  <a:lnTo>
                    <a:pt x="496" y="785"/>
                  </a:lnTo>
                  <a:lnTo>
                    <a:pt x="500" y="770"/>
                  </a:lnTo>
                  <a:lnTo>
                    <a:pt x="504" y="755"/>
                  </a:lnTo>
                  <a:lnTo>
                    <a:pt x="508" y="740"/>
                  </a:lnTo>
                  <a:lnTo>
                    <a:pt x="508" y="723"/>
                  </a:lnTo>
                  <a:lnTo>
                    <a:pt x="510" y="706"/>
                  </a:lnTo>
                  <a:lnTo>
                    <a:pt x="512" y="688"/>
                  </a:lnTo>
                  <a:lnTo>
                    <a:pt x="514" y="671"/>
                  </a:lnTo>
                  <a:lnTo>
                    <a:pt x="514" y="669"/>
                  </a:lnTo>
                  <a:lnTo>
                    <a:pt x="514" y="666"/>
                  </a:lnTo>
                  <a:lnTo>
                    <a:pt x="515" y="658"/>
                  </a:lnTo>
                  <a:lnTo>
                    <a:pt x="517" y="650"/>
                  </a:lnTo>
                  <a:lnTo>
                    <a:pt x="517" y="643"/>
                  </a:lnTo>
                  <a:lnTo>
                    <a:pt x="521" y="637"/>
                  </a:lnTo>
                  <a:lnTo>
                    <a:pt x="521" y="629"/>
                  </a:lnTo>
                  <a:lnTo>
                    <a:pt x="523" y="624"/>
                  </a:lnTo>
                  <a:lnTo>
                    <a:pt x="525" y="616"/>
                  </a:lnTo>
                  <a:lnTo>
                    <a:pt x="527" y="609"/>
                  </a:lnTo>
                  <a:lnTo>
                    <a:pt x="529" y="599"/>
                  </a:lnTo>
                  <a:lnTo>
                    <a:pt x="533" y="591"/>
                  </a:lnTo>
                  <a:lnTo>
                    <a:pt x="534" y="582"/>
                  </a:lnTo>
                  <a:lnTo>
                    <a:pt x="536" y="572"/>
                  </a:lnTo>
                  <a:lnTo>
                    <a:pt x="538" y="561"/>
                  </a:lnTo>
                  <a:lnTo>
                    <a:pt x="542" y="551"/>
                  </a:lnTo>
                  <a:lnTo>
                    <a:pt x="544" y="540"/>
                  </a:lnTo>
                  <a:lnTo>
                    <a:pt x="548" y="529"/>
                  </a:lnTo>
                  <a:lnTo>
                    <a:pt x="552" y="517"/>
                  </a:lnTo>
                  <a:lnTo>
                    <a:pt x="553" y="506"/>
                  </a:lnTo>
                  <a:lnTo>
                    <a:pt x="557" y="493"/>
                  </a:lnTo>
                  <a:lnTo>
                    <a:pt x="561" y="481"/>
                  </a:lnTo>
                  <a:lnTo>
                    <a:pt x="565" y="468"/>
                  </a:lnTo>
                  <a:lnTo>
                    <a:pt x="569" y="456"/>
                  </a:lnTo>
                  <a:lnTo>
                    <a:pt x="572" y="441"/>
                  </a:lnTo>
                  <a:lnTo>
                    <a:pt x="578" y="430"/>
                  </a:lnTo>
                  <a:lnTo>
                    <a:pt x="582" y="416"/>
                  </a:lnTo>
                  <a:lnTo>
                    <a:pt x="588" y="403"/>
                  </a:lnTo>
                  <a:lnTo>
                    <a:pt x="592" y="388"/>
                  </a:lnTo>
                  <a:lnTo>
                    <a:pt x="595" y="375"/>
                  </a:lnTo>
                  <a:lnTo>
                    <a:pt x="601" y="361"/>
                  </a:lnTo>
                  <a:lnTo>
                    <a:pt x="607" y="346"/>
                  </a:lnTo>
                  <a:lnTo>
                    <a:pt x="611" y="331"/>
                  </a:lnTo>
                  <a:lnTo>
                    <a:pt x="616" y="319"/>
                  </a:lnTo>
                  <a:lnTo>
                    <a:pt x="620" y="304"/>
                  </a:lnTo>
                  <a:lnTo>
                    <a:pt x="628" y="291"/>
                  </a:lnTo>
                  <a:lnTo>
                    <a:pt x="633" y="276"/>
                  </a:lnTo>
                  <a:lnTo>
                    <a:pt x="637" y="262"/>
                  </a:lnTo>
                  <a:lnTo>
                    <a:pt x="643" y="247"/>
                  </a:lnTo>
                  <a:lnTo>
                    <a:pt x="650" y="234"/>
                  </a:lnTo>
                  <a:lnTo>
                    <a:pt x="656" y="221"/>
                  </a:lnTo>
                  <a:lnTo>
                    <a:pt x="662" y="205"/>
                  </a:lnTo>
                  <a:lnTo>
                    <a:pt x="669" y="194"/>
                  </a:lnTo>
                  <a:lnTo>
                    <a:pt x="675" y="181"/>
                  </a:lnTo>
                  <a:lnTo>
                    <a:pt x="681" y="167"/>
                  </a:lnTo>
                  <a:lnTo>
                    <a:pt x="688" y="152"/>
                  </a:lnTo>
                  <a:lnTo>
                    <a:pt x="694" y="141"/>
                  </a:lnTo>
                  <a:lnTo>
                    <a:pt x="702" y="127"/>
                  </a:lnTo>
                  <a:lnTo>
                    <a:pt x="709" y="114"/>
                  </a:lnTo>
                  <a:lnTo>
                    <a:pt x="715" y="103"/>
                  </a:lnTo>
                  <a:lnTo>
                    <a:pt x="723" y="91"/>
                  </a:lnTo>
                  <a:lnTo>
                    <a:pt x="732" y="80"/>
                  </a:lnTo>
                  <a:lnTo>
                    <a:pt x="738" y="67"/>
                  </a:lnTo>
                  <a:lnTo>
                    <a:pt x="747" y="57"/>
                  </a:lnTo>
                  <a:lnTo>
                    <a:pt x="755" y="46"/>
                  </a:lnTo>
                  <a:lnTo>
                    <a:pt x="763" y="36"/>
                  </a:lnTo>
                  <a:lnTo>
                    <a:pt x="770" y="27"/>
                  </a:lnTo>
                  <a:lnTo>
                    <a:pt x="780" y="17"/>
                  </a:lnTo>
                  <a:lnTo>
                    <a:pt x="787" y="8"/>
                  </a:lnTo>
                  <a:lnTo>
                    <a:pt x="797" y="0"/>
                  </a:lnTo>
                  <a:lnTo>
                    <a:pt x="801"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7" name="Freeform 44"/>
            <p:cNvSpPr>
              <a:spLocks/>
            </p:cNvSpPr>
            <p:nvPr/>
          </p:nvSpPr>
          <p:spPr bwMode="auto">
            <a:xfrm flipH="1">
              <a:off x="4217" y="2294"/>
              <a:ext cx="180" cy="894"/>
            </a:xfrm>
            <a:custGeom>
              <a:avLst/>
              <a:gdLst>
                <a:gd name="T0" fmla="*/ 12 w 274"/>
                <a:gd name="T1" fmla="*/ 1 h 1287"/>
                <a:gd name="T2" fmla="*/ 12 w 274"/>
                <a:gd name="T3" fmla="*/ 5 h 1287"/>
                <a:gd name="T4" fmla="*/ 11 w 274"/>
                <a:gd name="T5" fmla="*/ 10 h 1287"/>
                <a:gd name="T6" fmla="*/ 11 w 274"/>
                <a:gd name="T7" fmla="*/ 17 h 1287"/>
                <a:gd name="T8" fmla="*/ 11 w 274"/>
                <a:gd name="T9" fmla="*/ 26 h 1287"/>
                <a:gd name="T10" fmla="*/ 10 w 274"/>
                <a:gd name="T11" fmla="*/ 35 h 1287"/>
                <a:gd name="T12" fmla="*/ 10 w 274"/>
                <a:gd name="T13" fmla="*/ 47 h 1287"/>
                <a:gd name="T14" fmla="*/ 10 w 274"/>
                <a:gd name="T15" fmla="*/ 60 h 1287"/>
                <a:gd name="T16" fmla="*/ 10 w 274"/>
                <a:gd name="T17" fmla="*/ 74 h 1287"/>
                <a:gd name="T18" fmla="*/ 11 w 274"/>
                <a:gd name="T19" fmla="*/ 89 h 1287"/>
                <a:gd name="T20" fmla="*/ 11 w 274"/>
                <a:gd name="T21" fmla="*/ 105 h 1287"/>
                <a:gd name="T22" fmla="*/ 12 w 274"/>
                <a:gd name="T23" fmla="*/ 122 h 1287"/>
                <a:gd name="T24" fmla="*/ 14 w 274"/>
                <a:gd name="T25" fmla="*/ 140 h 1287"/>
                <a:gd name="T26" fmla="*/ 16 w 274"/>
                <a:gd name="T27" fmla="*/ 157 h 1287"/>
                <a:gd name="T28" fmla="*/ 18 w 274"/>
                <a:gd name="T29" fmla="*/ 176 h 1287"/>
                <a:gd name="T30" fmla="*/ 22 w 274"/>
                <a:gd name="T31" fmla="*/ 196 h 1287"/>
                <a:gd name="T32" fmla="*/ 26 w 274"/>
                <a:gd name="T33" fmla="*/ 216 h 1287"/>
                <a:gd name="T34" fmla="*/ 31 w 274"/>
                <a:gd name="T35" fmla="*/ 236 h 1287"/>
                <a:gd name="T36" fmla="*/ 37 w 274"/>
                <a:gd name="T37" fmla="*/ 256 h 1287"/>
                <a:gd name="T38" fmla="*/ 43 w 274"/>
                <a:gd name="T39" fmla="*/ 276 h 1287"/>
                <a:gd name="T40" fmla="*/ 51 w 274"/>
                <a:gd name="T41" fmla="*/ 297 h 1287"/>
                <a:gd name="T42" fmla="*/ 43 w 274"/>
                <a:gd name="T43" fmla="*/ 299 h 1287"/>
                <a:gd name="T44" fmla="*/ 41 w 274"/>
                <a:gd name="T45" fmla="*/ 292 h 1287"/>
                <a:gd name="T46" fmla="*/ 39 w 274"/>
                <a:gd name="T47" fmla="*/ 288 h 1287"/>
                <a:gd name="T48" fmla="*/ 37 w 274"/>
                <a:gd name="T49" fmla="*/ 281 h 1287"/>
                <a:gd name="T50" fmla="*/ 34 w 274"/>
                <a:gd name="T51" fmla="*/ 273 h 1287"/>
                <a:gd name="T52" fmla="*/ 30 w 274"/>
                <a:gd name="T53" fmla="*/ 263 h 1287"/>
                <a:gd name="T54" fmla="*/ 27 w 274"/>
                <a:gd name="T55" fmla="*/ 254 h 1287"/>
                <a:gd name="T56" fmla="*/ 23 w 274"/>
                <a:gd name="T57" fmla="*/ 241 h 1287"/>
                <a:gd name="T58" fmla="*/ 20 w 274"/>
                <a:gd name="T59" fmla="*/ 228 h 1287"/>
                <a:gd name="T60" fmla="*/ 16 w 274"/>
                <a:gd name="T61" fmla="*/ 214 h 1287"/>
                <a:gd name="T62" fmla="*/ 13 w 274"/>
                <a:gd name="T63" fmla="*/ 199 h 1287"/>
                <a:gd name="T64" fmla="*/ 9 w 274"/>
                <a:gd name="T65" fmla="*/ 182 h 1287"/>
                <a:gd name="T66" fmla="*/ 7 w 274"/>
                <a:gd name="T67" fmla="*/ 164 h 1287"/>
                <a:gd name="T68" fmla="*/ 5 w 274"/>
                <a:gd name="T69" fmla="*/ 145 h 1287"/>
                <a:gd name="T70" fmla="*/ 3 w 274"/>
                <a:gd name="T71" fmla="*/ 126 h 1287"/>
                <a:gd name="T72" fmla="*/ 1 w 274"/>
                <a:gd name="T73" fmla="*/ 105 h 1287"/>
                <a:gd name="T74" fmla="*/ 0 w 274"/>
                <a:gd name="T75" fmla="*/ 83 h 1287"/>
                <a:gd name="T76" fmla="*/ 0 w 274"/>
                <a:gd name="T77" fmla="*/ 61 h 1287"/>
                <a:gd name="T78" fmla="*/ 1 w 274"/>
                <a:gd name="T79" fmla="*/ 37 h 1287"/>
                <a:gd name="T80" fmla="*/ 2 w 274"/>
                <a:gd name="T81" fmla="*/ 13 h 1287"/>
                <a:gd name="T82" fmla="*/ 5 w 274"/>
                <a:gd name="T83" fmla="*/ 1 h 1287"/>
                <a:gd name="T84" fmla="*/ 9 w 274"/>
                <a:gd name="T85" fmla="*/ 0 h 1287"/>
                <a:gd name="T86" fmla="*/ 13 w 274"/>
                <a:gd name="T87" fmla="*/ 0 h 12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4" h="1287">
                  <a:moveTo>
                    <a:pt x="68" y="0"/>
                  </a:moveTo>
                  <a:lnTo>
                    <a:pt x="67" y="0"/>
                  </a:lnTo>
                  <a:lnTo>
                    <a:pt x="67" y="6"/>
                  </a:lnTo>
                  <a:lnTo>
                    <a:pt x="65" y="9"/>
                  </a:lnTo>
                  <a:lnTo>
                    <a:pt x="65" y="15"/>
                  </a:lnTo>
                  <a:lnTo>
                    <a:pt x="63" y="21"/>
                  </a:lnTo>
                  <a:lnTo>
                    <a:pt x="63" y="28"/>
                  </a:lnTo>
                  <a:lnTo>
                    <a:pt x="63" y="34"/>
                  </a:lnTo>
                  <a:lnTo>
                    <a:pt x="61" y="46"/>
                  </a:lnTo>
                  <a:lnTo>
                    <a:pt x="61" y="53"/>
                  </a:lnTo>
                  <a:lnTo>
                    <a:pt x="61" y="65"/>
                  </a:lnTo>
                  <a:lnTo>
                    <a:pt x="59" y="74"/>
                  </a:lnTo>
                  <a:lnTo>
                    <a:pt x="59" y="85"/>
                  </a:lnTo>
                  <a:lnTo>
                    <a:pt x="57" y="99"/>
                  </a:lnTo>
                  <a:lnTo>
                    <a:pt x="57" y="112"/>
                  </a:lnTo>
                  <a:lnTo>
                    <a:pt x="55" y="125"/>
                  </a:lnTo>
                  <a:lnTo>
                    <a:pt x="55" y="141"/>
                  </a:lnTo>
                  <a:lnTo>
                    <a:pt x="53" y="154"/>
                  </a:lnTo>
                  <a:lnTo>
                    <a:pt x="53" y="171"/>
                  </a:lnTo>
                  <a:lnTo>
                    <a:pt x="53" y="186"/>
                  </a:lnTo>
                  <a:lnTo>
                    <a:pt x="53" y="203"/>
                  </a:lnTo>
                  <a:lnTo>
                    <a:pt x="53" y="220"/>
                  </a:lnTo>
                  <a:lnTo>
                    <a:pt x="53" y="241"/>
                  </a:lnTo>
                  <a:lnTo>
                    <a:pt x="53" y="258"/>
                  </a:lnTo>
                  <a:lnTo>
                    <a:pt x="53" y="278"/>
                  </a:lnTo>
                  <a:lnTo>
                    <a:pt x="53" y="297"/>
                  </a:lnTo>
                  <a:lnTo>
                    <a:pt x="53" y="319"/>
                  </a:lnTo>
                  <a:lnTo>
                    <a:pt x="53" y="338"/>
                  </a:lnTo>
                  <a:lnTo>
                    <a:pt x="55" y="361"/>
                  </a:lnTo>
                  <a:lnTo>
                    <a:pt x="55" y="382"/>
                  </a:lnTo>
                  <a:lnTo>
                    <a:pt x="59" y="407"/>
                  </a:lnTo>
                  <a:lnTo>
                    <a:pt x="59" y="430"/>
                  </a:lnTo>
                  <a:lnTo>
                    <a:pt x="61" y="452"/>
                  </a:lnTo>
                  <a:lnTo>
                    <a:pt x="61" y="475"/>
                  </a:lnTo>
                  <a:lnTo>
                    <a:pt x="65" y="500"/>
                  </a:lnTo>
                  <a:lnTo>
                    <a:pt x="67" y="523"/>
                  </a:lnTo>
                  <a:lnTo>
                    <a:pt x="68" y="549"/>
                  </a:lnTo>
                  <a:lnTo>
                    <a:pt x="72" y="574"/>
                  </a:lnTo>
                  <a:lnTo>
                    <a:pt x="76" y="601"/>
                  </a:lnTo>
                  <a:lnTo>
                    <a:pt x="78" y="625"/>
                  </a:lnTo>
                  <a:lnTo>
                    <a:pt x="82" y="652"/>
                  </a:lnTo>
                  <a:lnTo>
                    <a:pt x="86" y="677"/>
                  </a:lnTo>
                  <a:lnTo>
                    <a:pt x="91" y="705"/>
                  </a:lnTo>
                  <a:lnTo>
                    <a:pt x="95" y="732"/>
                  </a:lnTo>
                  <a:lnTo>
                    <a:pt x="101" y="759"/>
                  </a:lnTo>
                  <a:lnTo>
                    <a:pt x="106" y="785"/>
                  </a:lnTo>
                  <a:lnTo>
                    <a:pt x="114" y="814"/>
                  </a:lnTo>
                  <a:lnTo>
                    <a:pt x="120" y="842"/>
                  </a:lnTo>
                  <a:lnTo>
                    <a:pt x="127" y="869"/>
                  </a:lnTo>
                  <a:lnTo>
                    <a:pt x="133" y="897"/>
                  </a:lnTo>
                  <a:lnTo>
                    <a:pt x="141" y="926"/>
                  </a:lnTo>
                  <a:lnTo>
                    <a:pt x="148" y="954"/>
                  </a:lnTo>
                  <a:lnTo>
                    <a:pt x="158" y="985"/>
                  </a:lnTo>
                  <a:lnTo>
                    <a:pt x="167" y="1013"/>
                  </a:lnTo>
                  <a:lnTo>
                    <a:pt x="179" y="1042"/>
                  </a:lnTo>
                  <a:lnTo>
                    <a:pt x="188" y="1070"/>
                  </a:lnTo>
                  <a:lnTo>
                    <a:pt x="198" y="1099"/>
                  </a:lnTo>
                  <a:lnTo>
                    <a:pt x="207" y="1128"/>
                  </a:lnTo>
                  <a:lnTo>
                    <a:pt x="221" y="1156"/>
                  </a:lnTo>
                  <a:lnTo>
                    <a:pt x="232" y="1185"/>
                  </a:lnTo>
                  <a:lnTo>
                    <a:pt x="245" y="1215"/>
                  </a:lnTo>
                  <a:lnTo>
                    <a:pt x="259" y="1244"/>
                  </a:lnTo>
                  <a:lnTo>
                    <a:pt x="274" y="1272"/>
                  </a:lnTo>
                  <a:lnTo>
                    <a:pt x="240" y="1287"/>
                  </a:lnTo>
                  <a:lnTo>
                    <a:pt x="238" y="1285"/>
                  </a:lnTo>
                  <a:lnTo>
                    <a:pt x="234" y="1282"/>
                  </a:lnTo>
                  <a:lnTo>
                    <a:pt x="230" y="1274"/>
                  </a:lnTo>
                  <a:lnTo>
                    <a:pt x="224" y="1264"/>
                  </a:lnTo>
                  <a:lnTo>
                    <a:pt x="221" y="1257"/>
                  </a:lnTo>
                  <a:lnTo>
                    <a:pt x="217" y="1251"/>
                  </a:lnTo>
                  <a:lnTo>
                    <a:pt x="213" y="1244"/>
                  </a:lnTo>
                  <a:lnTo>
                    <a:pt x="209" y="1236"/>
                  </a:lnTo>
                  <a:lnTo>
                    <a:pt x="203" y="1226"/>
                  </a:lnTo>
                  <a:lnTo>
                    <a:pt x="200" y="1217"/>
                  </a:lnTo>
                  <a:lnTo>
                    <a:pt x="196" y="1207"/>
                  </a:lnTo>
                  <a:lnTo>
                    <a:pt x="190" y="1198"/>
                  </a:lnTo>
                  <a:lnTo>
                    <a:pt x="184" y="1185"/>
                  </a:lnTo>
                  <a:lnTo>
                    <a:pt x="179" y="1173"/>
                  </a:lnTo>
                  <a:lnTo>
                    <a:pt x="173" y="1160"/>
                  </a:lnTo>
                  <a:lnTo>
                    <a:pt x="169" y="1147"/>
                  </a:lnTo>
                  <a:lnTo>
                    <a:pt x="162" y="1131"/>
                  </a:lnTo>
                  <a:lnTo>
                    <a:pt x="156" y="1118"/>
                  </a:lnTo>
                  <a:lnTo>
                    <a:pt x="148" y="1103"/>
                  </a:lnTo>
                  <a:lnTo>
                    <a:pt x="144" y="1088"/>
                  </a:lnTo>
                  <a:lnTo>
                    <a:pt x="137" y="1070"/>
                  </a:lnTo>
                  <a:lnTo>
                    <a:pt x="131" y="1053"/>
                  </a:lnTo>
                  <a:lnTo>
                    <a:pt x="124" y="1036"/>
                  </a:lnTo>
                  <a:lnTo>
                    <a:pt x="118" y="1019"/>
                  </a:lnTo>
                  <a:lnTo>
                    <a:pt x="112" y="998"/>
                  </a:lnTo>
                  <a:lnTo>
                    <a:pt x="105" y="979"/>
                  </a:lnTo>
                  <a:lnTo>
                    <a:pt x="99" y="960"/>
                  </a:lnTo>
                  <a:lnTo>
                    <a:pt x="93" y="941"/>
                  </a:lnTo>
                  <a:lnTo>
                    <a:pt x="87" y="918"/>
                  </a:lnTo>
                  <a:lnTo>
                    <a:pt x="80" y="897"/>
                  </a:lnTo>
                  <a:lnTo>
                    <a:pt x="74" y="875"/>
                  </a:lnTo>
                  <a:lnTo>
                    <a:pt x="68" y="854"/>
                  </a:lnTo>
                  <a:lnTo>
                    <a:pt x="61" y="829"/>
                  </a:lnTo>
                  <a:lnTo>
                    <a:pt x="55" y="804"/>
                  </a:lnTo>
                  <a:lnTo>
                    <a:pt x="51" y="781"/>
                  </a:lnTo>
                  <a:lnTo>
                    <a:pt x="46" y="757"/>
                  </a:lnTo>
                  <a:lnTo>
                    <a:pt x="40" y="732"/>
                  </a:lnTo>
                  <a:lnTo>
                    <a:pt x="36" y="705"/>
                  </a:lnTo>
                  <a:lnTo>
                    <a:pt x="30" y="679"/>
                  </a:lnTo>
                  <a:lnTo>
                    <a:pt x="27" y="652"/>
                  </a:lnTo>
                  <a:lnTo>
                    <a:pt x="23" y="625"/>
                  </a:lnTo>
                  <a:lnTo>
                    <a:pt x="19" y="597"/>
                  </a:lnTo>
                  <a:lnTo>
                    <a:pt x="15" y="568"/>
                  </a:lnTo>
                  <a:lnTo>
                    <a:pt x="13" y="542"/>
                  </a:lnTo>
                  <a:lnTo>
                    <a:pt x="10" y="511"/>
                  </a:lnTo>
                  <a:lnTo>
                    <a:pt x="8" y="481"/>
                  </a:lnTo>
                  <a:lnTo>
                    <a:pt x="4" y="451"/>
                  </a:lnTo>
                  <a:lnTo>
                    <a:pt x="2" y="420"/>
                  </a:lnTo>
                  <a:lnTo>
                    <a:pt x="0" y="388"/>
                  </a:lnTo>
                  <a:lnTo>
                    <a:pt x="0" y="357"/>
                  </a:lnTo>
                  <a:lnTo>
                    <a:pt x="0" y="325"/>
                  </a:lnTo>
                  <a:lnTo>
                    <a:pt x="0" y="295"/>
                  </a:lnTo>
                  <a:lnTo>
                    <a:pt x="0" y="260"/>
                  </a:lnTo>
                  <a:lnTo>
                    <a:pt x="0" y="226"/>
                  </a:lnTo>
                  <a:lnTo>
                    <a:pt x="0" y="194"/>
                  </a:lnTo>
                  <a:lnTo>
                    <a:pt x="2" y="160"/>
                  </a:lnTo>
                  <a:lnTo>
                    <a:pt x="4" y="125"/>
                  </a:lnTo>
                  <a:lnTo>
                    <a:pt x="8" y="89"/>
                  </a:lnTo>
                  <a:lnTo>
                    <a:pt x="11" y="55"/>
                  </a:lnTo>
                  <a:lnTo>
                    <a:pt x="17" y="21"/>
                  </a:lnTo>
                  <a:lnTo>
                    <a:pt x="19" y="13"/>
                  </a:lnTo>
                  <a:lnTo>
                    <a:pt x="25" y="7"/>
                  </a:lnTo>
                  <a:lnTo>
                    <a:pt x="32" y="4"/>
                  </a:lnTo>
                  <a:lnTo>
                    <a:pt x="42" y="2"/>
                  </a:lnTo>
                  <a:lnTo>
                    <a:pt x="51" y="0"/>
                  </a:lnTo>
                  <a:lnTo>
                    <a:pt x="59" y="0"/>
                  </a:lnTo>
                  <a:lnTo>
                    <a:pt x="65" y="0"/>
                  </a:lnTo>
                  <a:lnTo>
                    <a:pt x="6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8" name="Freeform 45"/>
            <p:cNvSpPr>
              <a:spLocks/>
            </p:cNvSpPr>
            <p:nvPr/>
          </p:nvSpPr>
          <p:spPr bwMode="auto">
            <a:xfrm flipH="1">
              <a:off x="4308" y="2459"/>
              <a:ext cx="225" cy="778"/>
            </a:xfrm>
            <a:custGeom>
              <a:avLst/>
              <a:gdLst>
                <a:gd name="T0" fmla="*/ 9 w 342"/>
                <a:gd name="T1" fmla="*/ 1 h 1120"/>
                <a:gd name="T2" fmla="*/ 9 w 342"/>
                <a:gd name="T3" fmla="*/ 4 h 1120"/>
                <a:gd name="T4" fmla="*/ 9 w 342"/>
                <a:gd name="T5" fmla="*/ 7 h 1120"/>
                <a:gd name="T6" fmla="*/ 9 w 342"/>
                <a:gd name="T7" fmla="*/ 11 h 1120"/>
                <a:gd name="T8" fmla="*/ 9 w 342"/>
                <a:gd name="T9" fmla="*/ 16 h 1120"/>
                <a:gd name="T10" fmla="*/ 9 w 342"/>
                <a:gd name="T11" fmla="*/ 21 h 1120"/>
                <a:gd name="T12" fmla="*/ 9 w 342"/>
                <a:gd name="T13" fmla="*/ 26 h 1120"/>
                <a:gd name="T14" fmla="*/ 9 w 342"/>
                <a:gd name="T15" fmla="*/ 33 h 1120"/>
                <a:gd name="T16" fmla="*/ 9 w 342"/>
                <a:gd name="T17" fmla="*/ 39 h 1120"/>
                <a:gd name="T18" fmla="*/ 10 w 342"/>
                <a:gd name="T19" fmla="*/ 47 h 1120"/>
                <a:gd name="T20" fmla="*/ 11 w 342"/>
                <a:gd name="T21" fmla="*/ 54 h 1120"/>
                <a:gd name="T22" fmla="*/ 11 w 342"/>
                <a:gd name="T23" fmla="*/ 63 h 1120"/>
                <a:gd name="T24" fmla="*/ 13 w 342"/>
                <a:gd name="T25" fmla="*/ 72 h 1120"/>
                <a:gd name="T26" fmla="*/ 13 w 342"/>
                <a:gd name="T27" fmla="*/ 81 h 1120"/>
                <a:gd name="T28" fmla="*/ 15 w 342"/>
                <a:gd name="T29" fmla="*/ 90 h 1120"/>
                <a:gd name="T30" fmla="*/ 16 w 342"/>
                <a:gd name="T31" fmla="*/ 99 h 1120"/>
                <a:gd name="T32" fmla="*/ 18 w 342"/>
                <a:gd name="T33" fmla="*/ 109 h 1120"/>
                <a:gd name="T34" fmla="*/ 20 w 342"/>
                <a:gd name="T35" fmla="*/ 120 h 1120"/>
                <a:gd name="T36" fmla="*/ 22 w 342"/>
                <a:gd name="T37" fmla="*/ 131 h 1120"/>
                <a:gd name="T38" fmla="*/ 25 w 342"/>
                <a:gd name="T39" fmla="*/ 141 h 1120"/>
                <a:gd name="T40" fmla="*/ 27 w 342"/>
                <a:gd name="T41" fmla="*/ 153 h 1120"/>
                <a:gd name="T42" fmla="*/ 30 w 342"/>
                <a:gd name="T43" fmla="*/ 164 h 1120"/>
                <a:gd name="T44" fmla="*/ 34 w 342"/>
                <a:gd name="T45" fmla="*/ 176 h 1120"/>
                <a:gd name="T46" fmla="*/ 38 w 342"/>
                <a:gd name="T47" fmla="*/ 188 h 1120"/>
                <a:gd name="T48" fmla="*/ 41 w 342"/>
                <a:gd name="T49" fmla="*/ 200 h 1120"/>
                <a:gd name="T50" fmla="*/ 45 w 342"/>
                <a:gd name="T51" fmla="*/ 213 h 1120"/>
                <a:gd name="T52" fmla="*/ 50 w 342"/>
                <a:gd name="T53" fmla="*/ 225 h 1120"/>
                <a:gd name="T54" fmla="*/ 55 w 342"/>
                <a:gd name="T55" fmla="*/ 238 h 1120"/>
                <a:gd name="T56" fmla="*/ 61 w 342"/>
                <a:gd name="T57" fmla="*/ 250 h 1120"/>
                <a:gd name="T58" fmla="*/ 55 w 342"/>
                <a:gd name="T59" fmla="*/ 260 h 1120"/>
                <a:gd name="T60" fmla="*/ 55 w 342"/>
                <a:gd name="T61" fmla="*/ 260 h 1120"/>
                <a:gd name="T62" fmla="*/ 53 w 342"/>
                <a:gd name="T63" fmla="*/ 256 h 1120"/>
                <a:gd name="T64" fmla="*/ 51 w 342"/>
                <a:gd name="T65" fmla="*/ 254 h 1120"/>
                <a:gd name="T66" fmla="*/ 51 w 342"/>
                <a:gd name="T67" fmla="*/ 251 h 1120"/>
                <a:gd name="T68" fmla="*/ 49 w 342"/>
                <a:gd name="T69" fmla="*/ 247 h 1120"/>
                <a:gd name="T70" fmla="*/ 47 w 342"/>
                <a:gd name="T71" fmla="*/ 244 h 1120"/>
                <a:gd name="T72" fmla="*/ 45 w 342"/>
                <a:gd name="T73" fmla="*/ 240 h 1120"/>
                <a:gd name="T74" fmla="*/ 43 w 342"/>
                <a:gd name="T75" fmla="*/ 235 h 1120"/>
                <a:gd name="T76" fmla="*/ 41 w 342"/>
                <a:gd name="T77" fmla="*/ 229 h 1120"/>
                <a:gd name="T78" fmla="*/ 39 w 342"/>
                <a:gd name="T79" fmla="*/ 224 h 1120"/>
                <a:gd name="T80" fmla="*/ 38 w 342"/>
                <a:gd name="T81" fmla="*/ 217 h 1120"/>
                <a:gd name="T82" fmla="*/ 35 w 342"/>
                <a:gd name="T83" fmla="*/ 211 h 1120"/>
                <a:gd name="T84" fmla="*/ 32 w 342"/>
                <a:gd name="T85" fmla="*/ 204 h 1120"/>
                <a:gd name="T86" fmla="*/ 30 w 342"/>
                <a:gd name="T87" fmla="*/ 196 h 1120"/>
                <a:gd name="T88" fmla="*/ 28 w 342"/>
                <a:gd name="T89" fmla="*/ 188 h 1120"/>
                <a:gd name="T90" fmla="*/ 26 w 342"/>
                <a:gd name="T91" fmla="*/ 179 h 1120"/>
                <a:gd name="T92" fmla="*/ 23 w 342"/>
                <a:gd name="T93" fmla="*/ 170 h 1120"/>
                <a:gd name="T94" fmla="*/ 20 w 342"/>
                <a:gd name="T95" fmla="*/ 162 h 1120"/>
                <a:gd name="T96" fmla="*/ 18 w 342"/>
                <a:gd name="T97" fmla="*/ 152 h 1120"/>
                <a:gd name="T98" fmla="*/ 16 w 342"/>
                <a:gd name="T99" fmla="*/ 142 h 1120"/>
                <a:gd name="T100" fmla="*/ 13 w 342"/>
                <a:gd name="T101" fmla="*/ 131 h 1120"/>
                <a:gd name="T102" fmla="*/ 12 w 342"/>
                <a:gd name="T103" fmla="*/ 121 h 1120"/>
                <a:gd name="T104" fmla="*/ 9 w 342"/>
                <a:gd name="T105" fmla="*/ 109 h 1120"/>
                <a:gd name="T106" fmla="*/ 8 w 342"/>
                <a:gd name="T107" fmla="*/ 98 h 1120"/>
                <a:gd name="T108" fmla="*/ 6 w 342"/>
                <a:gd name="T109" fmla="*/ 86 h 1120"/>
                <a:gd name="T110" fmla="*/ 5 w 342"/>
                <a:gd name="T111" fmla="*/ 74 h 1120"/>
                <a:gd name="T112" fmla="*/ 3 w 342"/>
                <a:gd name="T113" fmla="*/ 61 h 1120"/>
                <a:gd name="T114" fmla="*/ 1 w 342"/>
                <a:gd name="T115" fmla="*/ 48 h 1120"/>
                <a:gd name="T116" fmla="*/ 1 w 342"/>
                <a:gd name="T117" fmla="*/ 35 h 1120"/>
                <a:gd name="T118" fmla="*/ 0 w 342"/>
                <a:gd name="T119" fmla="*/ 22 h 1120"/>
                <a:gd name="T120" fmla="*/ 9 w 342"/>
                <a:gd name="T121" fmla="*/ 0 h 11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42" h="1120">
                  <a:moveTo>
                    <a:pt x="49" y="0"/>
                  </a:moveTo>
                  <a:lnTo>
                    <a:pt x="49" y="5"/>
                  </a:lnTo>
                  <a:lnTo>
                    <a:pt x="49" y="11"/>
                  </a:lnTo>
                  <a:lnTo>
                    <a:pt x="47" y="17"/>
                  </a:lnTo>
                  <a:lnTo>
                    <a:pt x="47" y="24"/>
                  </a:lnTo>
                  <a:lnTo>
                    <a:pt x="47" y="30"/>
                  </a:lnTo>
                  <a:lnTo>
                    <a:pt x="47" y="40"/>
                  </a:lnTo>
                  <a:lnTo>
                    <a:pt x="47" y="47"/>
                  </a:lnTo>
                  <a:lnTo>
                    <a:pt x="47" y="59"/>
                  </a:lnTo>
                  <a:lnTo>
                    <a:pt x="47" y="68"/>
                  </a:lnTo>
                  <a:lnTo>
                    <a:pt x="49" y="79"/>
                  </a:lnTo>
                  <a:lnTo>
                    <a:pt x="49" y="89"/>
                  </a:lnTo>
                  <a:lnTo>
                    <a:pt x="49" y="102"/>
                  </a:lnTo>
                  <a:lnTo>
                    <a:pt x="49" y="114"/>
                  </a:lnTo>
                  <a:lnTo>
                    <a:pt x="49" y="127"/>
                  </a:lnTo>
                  <a:lnTo>
                    <a:pt x="49" y="140"/>
                  </a:lnTo>
                  <a:lnTo>
                    <a:pt x="51" y="156"/>
                  </a:lnTo>
                  <a:lnTo>
                    <a:pt x="51" y="169"/>
                  </a:lnTo>
                  <a:lnTo>
                    <a:pt x="53" y="186"/>
                  </a:lnTo>
                  <a:lnTo>
                    <a:pt x="53" y="201"/>
                  </a:lnTo>
                  <a:lnTo>
                    <a:pt x="55" y="216"/>
                  </a:lnTo>
                  <a:lnTo>
                    <a:pt x="57" y="233"/>
                  </a:lnTo>
                  <a:lnTo>
                    <a:pt x="61" y="252"/>
                  </a:lnTo>
                  <a:lnTo>
                    <a:pt x="61" y="270"/>
                  </a:lnTo>
                  <a:lnTo>
                    <a:pt x="64" y="287"/>
                  </a:lnTo>
                  <a:lnTo>
                    <a:pt x="68" y="308"/>
                  </a:lnTo>
                  <a:lnTo>
                    <a:pt x="70" y="327"/>
                  </a:lnTo>
                  <a:lnTo>
                    <a:pt x="72" y="346"/>
                  </a:lnTo>
                  <a:lnTo>
                    <a:pt x="76" y="365"/>
                  </a:lnTo>
                  <a:lnTo>
                    <a:pt x="80" y="386"/>
                  </a:lnTo>
                  <a:lnTo>
                    <a:pt x="83" y="405"/>
                  </a:lnTo>
                  <a:lnTo>
                    <a:pt x="87" y="426"/>
                  </a:lnTo>
                  <a:lnTo>
                    <a:pt x="91" y="446"/>
                  </a:lnTo>
                  <a:lnTo>
                    <a:pt x="95" y="469"/>
                  </a:lnTo>
                  <a:lnTo>
                    <a:pt x="102" y="492"/>
                  </a:lnTo>
                  <a:lnTo>
                    <a:pt x="106" y="515"/>
                  </a:lnTo>
                  <a:lnTo>
                    <a:pt x="112" y="538"/>
                  </a:lnTo>
                  <a:lnTo>
                    <a:pt x="118" y="559"/>
                  </a:lnTo>
                  <a:lnTo>
                    <a:pt x="123" y="583"/>
                  </a:lnTo>
                  <a:lnTo>
                    <a:pt x="131" y="606"/>
                  </a:lnTo>
                  <a:lnTo>
                    <a:pt x="138" y="631"/>
                  </a:lnTo>
                  <a:lnTo>
                    <a:pt x="146" y="656"/>
                  </a:lnTo>
                  <a:lnTo>
                    <a:pt x="154" y="682"/>
                  </a:lnTo>
                  <a:lnTo>
                    <a:pt x="161" y="705"/>
                  </a:lnTo>
                  <a:lnTo>
                    <a:pt x="171" y="730"/>
                  </a:lnTo>
                  <a:lnTo>
                    <a:pt x="180" y="756"/>
                  </a:lnTo>
                  <a:lnTo>
                    <a:pt x="190" y="781"/>
                  </a:lnTo>
                  <a:lnTo>
                    <a:pt x="199" y="808"/>
                  </a:lnTo>
                  <a:lnTo>
                    <a:pt x="209" y="832"/>
                  </a:lnTo>
                  <a:lnTo>
                    <a:pt x="218" y="859"/>
                  </a:lnTo>
                  <a:lnTo>
                    <a:pt x="232" y="886"/>
                  </a:lnTo>
                  <a:lnTo>
                    <a:pt x="243" y="912"/>
                  </a:lnTo>
                  <a:lnTo>
                    <a:pt x="256" y="939"/>
                  </a:lnTo>
                  <a:lnTo>
                    <a:pt x="268" y="966"/>
                  </a:lnTo>
                  <a:lnTo>
                    <a:pt x="283" y="992"/>
                  </a:lnTo>
                  <a:lnTo>
                    <a:pt x="296" y="1019"/>
                  </a:lnTo>
                  <a:lnTo>
                    <a:pt x="310" y="1047"/>
                  </a:lnTo>
                  <a:lnTo>
                    <a:pt x="325" y="1074"/>
                  </a:lnTo>
                  <a:lnTo>
                    <a:pt x="342" y="1102"/>
                  </a:lnTo>
                  <a:lnTo>
                    <a:pt x="294" y="1120"/>
                  </a:lnTo>
                  <a:lnTo>
                    <a:pt x="292" y="1116"/>
                  </a:lnTo>
                  <a:lnTo>
                    <a:pt x="291" y="1114"/>
                  </a:lnTo>
                  <a:lnTo>
                    <a:pt x="287" y="1106"/>
                  </a:lnTo>
                  <a:lnTo>
                    <a:pt x="283" y="1101"/>
                  </a:lnTo>
                  <a:lnTo>
                    <a:pt x="279" y="1095"/>
                  </a:lnTo>
                  <a:lnTo>
                    <a:pt x="275" y="1089"/>
                  </a:lnTo>
                  <a:lnTo>
                    <a:pt x="273" y="1083"/>
                  </a:lnTo>
                  <a:lnTo>
                    <a:pt x="270" y="1078"/>
                  </a:lnTo>
                  <a:lnTo>
                    <a:pt x="266" y="1070"/>
                  </a:lnTo>
                  <a:lnTo>
                    <a:pt x="260" y="1063"/>
                  </a:lnTo>
                  <a:lnTo>
                    <a:pt x="256" y="1055"/>
                  </a:lnTo>
                  <a:lnTo>
                    <a:pt x="254" y="1047"/>
                  </a:lnTo>
                  <a:lnTo>
                    <a:pt x="249" y="1038"/>
                  </a:lnTo>
                  <a:lnTo>
                    <a:pt x="243" y="1028"/>
                  </a:lnTo>
                  <a:lnTo>
                    <a:pt x="237" y="1017"/>
                  </a:lnTo>
                  <a:lnTo>
                    <a:pt x="234" y="1007"/>
                  </a:lnTo>
                  <a:lnTo>
                    <a:pt x="226" y="996"/>
                  </a:lnTo>
                  <a:lnTo>
                    <a:pt x="222" y="985"/>
                  </a:lnTo>
                  <a:lnTo>
                    <a:pt x="216" y="971"/>
                  </a:lnTo>
                  <a:lnTo>
                    <a:pt x="211" y="960"/>
                  </a:lnTo>
                  <a:lnTo>
                    <a:pt x="205" y="947"/>
                  </a:lnTo>
                  <a:lnTo>
                    <a:pt x="197" y="933"/>
                  </a:lnTo>
                  <a:lnTo>
                    <a:pt x="192" y="918"/>
                  </a:lnTo>
                  <a:lnTo>
                    <a:pt x="186" y="905"/>
                  </a:lnTo>
                  <a:lnTo>
                    <a:pt x="180" y="888"/>
                  </a:lnTo>
                  <a:lnTo>
                    <a:pt x="173" y="874"/>
                  </a:lnTo>
                  <a:lnTo>
                    <a:pt x="167" y="857"/>
                  </a:lnTo>
                  <a:lnTo>
                    <a:pt x="161" y="842"/>
                  </a:lnTo>
                  <a:lnTo>
                    <a:pt x="154" y="825"/>
                  </a:lnTo>
                  <a:lnTo>
                    <a:pt x="148" y="808"/>
                  </a:lnTo>
                  <a:lnTo>
                    <a:pt x="140" y="789"/>
                  </a:lnTo>
                  <a:lnTo>
                    <a:pt x="135" y="772"/>
                  </a:lnTo>
                  <a:lnTo>
                    <a:pt x="129" y="751"/>
                  </a:lnTo>
                  <a:lnTo>
                    <a:pt x="121" y="732"/>
                  </a:lnTo>
                  <a:lnTo>
                    <a:pt x="116" y="713"/>
                  </a:lnTo>
                  <a:lnTo>
                    <a:pt x="110" y="694"/>
                  </a:lnTo>
                  <a:lnTo>
                    <a:pt x="102" y="673"/>
                  </a:lnTo>
                  <a:lnTo>
                    <a:pt x="97" y="652"/>
                  </a:lnTo>
                  <a:lnTo>
                    <a:pt x="89" y="631"/>
                  </a:lnTo>
                  <a:lnTo>
                    <a:pt x="83" y="608"/>
                  </a:lnTo>
                  <a:lnTo>
                    <a:pt x="78" y="587"/>
                  </a:lnTo>
                  <a:lnTo>
                    <a:pt x="72" y="564"/>
                  </a:lnTo>
                  <a:lnTo>
                    <a:pt x="66" y="540"/>
                  </a:lnTo>
                  <a:lnTo>
                    <a:pt x="62" y="519"/>
                  </a:lnTo>
                  <a:lnTo>
                    <a:pt x="55" y="494"/>
                  </a:lnTo>
                  <a:lnTo>
                    <a:pt x="51" y="469"/>
                  </a:lnTo>
                  <a:lnTo>
                    <a:pt x="45" y="445"/>
                  </a:lnTo>
                  <a:lnTo>
                    <a:pt x="42" y="420"/>
                  </a:lnTo>
                  <a:lnTo>
                    <a:pt x="34" y="393"/>
                  </a:lnTo>
                  <a:lnTo>
                    <a:pt x="30" y="368"/>
                  </a:lnTo>
                  <a:lnTo>
                    <a:pt x="26" y="342"/>
                  </a:lnTo>
                  <a:lnTo>
                    <a:pt x="23" y="317"/>
                  </a:lnTo>
                  <a:lnTo>
                    <a:pt x="19" y="289"/>
                  </a:lnTo>
                  <a:lnTo>
                    <a:pt x="13" y="260"/>
                  </a:lnTo>
                  <a:lnTo>
                    <a:pt x="11" y="233"/>
                  </a:lnTo>
                  <a:lnTo>
                    <a:pt x="7" y="207"/>
                  </a:lnTo>
                  <a:lnTo>
                    <a:pt x="4" y="176"/>
                  </a:lnTo>
                  <a:lnTo>
                    <a:pt x="2" y="148"/>
                  </a:lnTo>
                  <a:lnTo>
                    <a:pt x="0" y="119"/>
                  </a:lnTo>
                  <a:lnTo>
                    <a:pt x="0" y="91"/>
                  </a:lnTo>
                  <a:lnTo>
                    <a:pt x="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9" name="Freeform 46"/>
            <p:cNvSpPr>
              <a:spLocks/>
            </p:cNvSpPr>
            <p:nvPr/>
          </p:nvSpPr>
          <p:spPr bwMode="auto">
            <a:xfrm flipH="1">
              <a:off x="4169" y="1533"/>
              <a:ext cx="223" cy="1643"/>
            </a:xfrm>
            <a:custGeom>
              <a:avLst/>
              <a:gdLst>
                <a:gd name="T0" fmla="*/ 5 w 338"/>
                <a:gd name="T1" fmla="*/ 4 h 2365"/>
                <a:gd name="T2" fmla="*/ 16 w 338"/>
                <a:gd name="T3" fmla="*/ 14 h 2365"/>
                <a:gd name="T4" fmla="*/ 23 w 338"/>
                <a:gd name="T5" fmla="*/ 23 h 2365"/>
                <a:gd name="T6" fmla="*/ 30 w 338"/>
                <a:gd name="T7" fmla="*/ 33 h 2365"/>
                <a:gd name="T8" fmla="*/ 36 w 338"/>
                <a:gd name="T9" fmla="*/ 45 h 2365"/>
                <a:gd name="T10" fmla="*/ 40 w 338"/>
                <a:gd name="T11" fmla="*/ 60 h 2365"/>
                <a:gd name="T12" fmla="*/ 40 w 338"/>
                <a:gd name="T13" fmla="*/ 75 h 2365"/>
                <a:gd name="T14" fmla="*/ 38 w 338"/>
                <a:gd name="T15" fmla="*/ 92 h 2365"/>
                <a:gd name="T16" fmla="*/ 31 w 338"/>
                <a:gd name="T17" fmla="*/ 111 h 2365"/>
                <a:gd name="T18" fmla="*/ 31 w 338"/>
                <a:gd name="T19" fmla="*/ 119 h 2365"/>
                <a:gd name="T20" fmla="*/ 32 w 338"/>
                <a:gd name="T21" fmla="*/ 133 h 2365"/>
                <a:gd name="T22" fmla="*/ 32 w 338"/>
                <a:gd name="T23" fmla="*/ 152 h 2365"/>
                <a:gd name="T24" fmla="*/ 32 w 338"/>
                <a:gd name="T25" fmla="*/ 175 h 2365"/>
                <a:gd name="T26" fmla="*/ 33 w 338"/>
                <a:gd name="T27" fmla="*/ 201 h 2365"/>
                <a:gd name="T28" fmla="*/ 34 w 338"/>
                <a:gd name="T29" fmla="*/ 229 h 2365"/>
                <a:gd name="T30" fmla="*/ 34 w 338"/>
                <a:gd name="T31" fmla="*/ 256 h 2365"/>
                <a:gd name="T32" fmla="*/ 34 w 338"/>
                <a:gd name="T33" fmla="*/ 281 h 2365"/>
                <a:gd name="T34" fmla="*/ 34 w 338"/>
                <a:gd name="T35" fmla="*/ 304 h 2365"/>
                <a:gd name="T36" fmla="*/ 33 w 338"/>
                <a:gd name="T37" fmla="*/ 322 h 2365"/>
                <a:gd name="T38" fmla="*/ 32 w 338"/>
                <a:gd name="T39" fmla="*/ 336 h 2365"/>
                <a:gd name="T40" fmla="*/ 32 w 338"/>
                <a:gd name="T41" fmla="*/ 354 h 2365"/>
                <a:gd name="T42" fmla="*/ 34 w 338"/>
                <a:gd name="T43" fmla="*/ 374 h 2365"/>
                <a:gd name="T44" fmla="*/ 36 w 338"/>
                <a:gd name="T45" fmla="*/ 397 h 2365"/>
                <a:gd name="T46" fmla="*/ 38 w 338"/>
                <a:gd name="T47" fmla="*/ 421 h 2365"/>
                <a:gd name="T48" fmla="*/ 42 w 338"/>
                <a:gd name="T49" fmla="*/ 445 h 2365"/>
                <a:gd name="T50" fmla="*/ 46 w 338"/>
                <a:gd name="T51" fmla="*/ 470 h 2365"/>
                <a:gd name="T52" fmla="*/ 49 w 338"/>
                <a:gd name="T53" fmla="*/ 493 h 2365"/>
                <a:gd name="T54" fmla="*/ 54 w 338"/>
                <a:gd name="T55" fmla="*/ 513 h 2365"/>
                <a:gd name="T56" fmla="*/ 59 w 338"/>
                <a:gd name="T57" fmla="*/ 532 h 2365"/>
                <a:gd name="T58" fmla="*/ 64 w 338"/>
                <a:gd name="T59" fmla="*/ 547 h 2365"/>
                <a:gd name="T60" fmla="*/ 55 w 338"/>
                <a:gd name="T61" fmla="*/ 545 h 2365"/>
                <a:gd name="T62" fmla="*/ 51 w 338"/>
                <a:gd name="T63" fmla="*/ 535 h 2365"/>
                <a:gd name="T64" fmla="*/ 48 w 338"/>
                <a:gd name="T65" fmla="*/ 520 h 2365"/>
                <a:gd name="T66" fmla="*/ 43 w 338"/>
                <a:gd name="T67" fmla="*/ 502 h 2365"/>
                <a:gd name="T68" fmla="*/ 38 w 338"/>
                <a:gd name="T69" fmla="*/ 479 h 2365"/>
                <a:gd name="T70" fmla="*/ 34 w 338"/>
                <a:gd name="T71" fmla="*/ 453 h 2365"/>
                <a:gd name="T72" fmla="*/ 29 w 338"/>
                <a:gd name="T73" fmla="*/ 422 h 2365"/>
                <a:gd name="T74" fmla="*/ 26 w 338"/>
                <a:gd name="T75" fmla="*/ 390 h 2365"/>
                <a:gd name="T76" fmla="*/ 24 w 338"/>
                <a:gd name="T77" fmla="*/ 353 h 2365"/>
                <a:gd name="T78" fmla="*/ 23 w 338"/>
                <a:gd name="T79" fmla="*/ 314 h 2365"/>
                <a:gd name="T80" fmla="*/ 24 w 338"/>
                <a:gd name="T81" fmla="*/ 274 h 2365"/>
                <a:gd name="T82" fmla="*/ 24 w 338"/>
                <a:gd name="T83" fmla="*/ 240 h 2365"/>
                <a:gd name="T84" fmla="*/ 24 w 338"/>
                <a:gd name="T85" fmla="*/ 210 h 2365"/>
                <a:gd name="T86" fmla="*/ 24 w 338"/>
                <a:gd name="T87" fmla="*/ 184 h 2365"/>
                <a:gd name="T88" fmla="*/ 24 w 338"/>
                <a:gd name="T89" fmla="*/ 162 h 2365"/>
                <a:gd name="T90" fmla="*/ 24 w 338"/>
                <a:gd name="T91" fmla="*/ 145 h 2365"/>
                <a:gd name="T92" fmla="*/ 24 w 338"/>
                <a:gd name="T93" fmla="*/ 130 h 2365"/>
                <a:gd name="T94" fmla="*/ 24 w 338"/>
                <a:gd name="T95" fmla="*/ 119 h 2365"/>
                <a:gd name="T96" fmla="*/ 24 w 338"/>
                <a:gd name="T97" fmla="*/ 111 h 2365"/>
                <a:gd name="T98" fmla="*/ 26 w 338"/>
                <a:gd name="T99" fmla="*/ 104 h 2365"/>
                <a:gd name="T100" fmla="*/ 29 w 338"/>
                <a:gd name="T101" fmla="*/ 92 h 2365"/>
                <a:gd name="T102" fmla="*/ 32 w 338"/>
                <a:gd name="T103" fmla="*/ 83 h 2365"/>
                <a:gd name="T104" fmla="*/ 32 w 338"/>
                <a:gd name="T105" fmla="*/ 73 h 2365"/>
                <a:gd name="T106" fmla="*/ 32 w 338"/>
                <a:gd name="T107" fmla="*/ 61 h 2365"/>
                <a:gd name="T108" fmla="*/ 29 w 338"/>
                <a:gd name="T109" fmla="*/ 50 h 2365"/>
                <a:gd name="T110" fmla="*/ 24 w 338"/>
                <a:gd name="T111" fmla="*/ 37 h 2365"/>
                <a:gd name="T112" fmla="*/ 16 w 338"/>
                <a:gd name="T113" fmla="*/ 24 h 2365"/>
                <a:gd name="T114" fmla="*/ 4 w 338"/>
                <a:gd name="T115" fmla="*/ 12 h 236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8" h="2365">
                  <a:moveTo>
                    <a:pt x="0" y="0"/>
                  </a:moveTo>
                  <a:lnTo>
                    <a:pt x="3" y="2"/>
                  </a:lnTo>
                  <a:lnTo>
                    <a:pt x="7" y="3"/>
                  </a:lnTo>
                  <a:lnTo>
                    <a:pt x="13" y="7"/>
                  </a:lnTo>
                  <a:lnTo>
                    <a:pt x="21" y="11"/>
                  </a:lnTo>
                  <a:lnTo>
                    <a:pt x="28" y="17"/>
                  </a:lnTo>
                  <a:lnTo>
                    <a:pt x="38" y="23"/>
                  </a:lnTo>
                  <a:lnTo>
                    <a:pt x="51" y="32"/>
                  </a:lnTo>
                  <a:lnTo>
                    <a:pt x="60" y="40"/>
                  </a:lnTo>
                  <a:lnTo>
                    <a:pt x="72" y="49"/>
                  </a:lnTo>
                  <a:lnTo>
                    <a:pt x="79" y="55"/>
                  </a:lnTo>
                  <a:lnTo>
                    <a:pt x="85" y="61"/>
                  </a:lnTo>
                  <a:lnTo>
                    <a:pt x="93" y="66"/>
                  </a:lnTo>
                  <a:lnTo>
                    <a:pt x="98" y="72"/>
                  </a:lnTo>
                  <a:lnTo>
                    <a:pt x="104" y="78"/>
                  </a:lnTo>
                  <a:lnTo>
                    <a:pt x="112" y="85"/>
                  </a:lnTo>
                  <a:lnTo>
                    <a:pt x="117" y="91"/>
                  </a:lnTo>
                  <a:lnTo>
                    <a:pt x="123" y="99"/>
                  </a:lnTo>
                  <a:lnTo>
                    <a:pt x="131" y="104"/>
                  </a:lnTo>
                  <a:lnTo>
                    <a:pt x="136" y="112"/>
                  </a:lnTo>
                  <a:lnTo>
                    <a:pt x="144" y="119"/>
                  </a:lnTo>
                  <a:lnTo>
                    <a:pt x="150" y="129"/>
                  </a:lnTo>
                  <a:lnTo>
                    <a:pt x="155" y="135"/>
                  </a:lnTo>
                  <a:lnTo>
                    <a:pt x="161" y="144"/>
                  </a:lnTo>
                  <a:lnTo>
                    <a:pt x="165" y="150"/>
                  </a:lnTo>
                  <a:lnTo>
                    <a:pt x="173" y="161"/>
                  </a:lnTo>
                  <a:lnTo>
                    <a:pt x="176" y="167"/>
                  </a:lnTo>
                  <a:lnTo>
                    <a:pt x="182" y="177"/>
                  </a:lnTo>
                  <a:lnTo>
                    <a:pt x="186" y="186"/>
                  </a:lnTo>
                  <a:lnTo>
                    <a:pt x="192" y="196"/>
                  </a:lnTo>
                  <a:lnTo>
                    <a:pt x="195" y="205"/>
                  </a:lnTo>
                  <a:lnTo>
                    <a:pt x="197" y="215"/>
                  </a:lnTo>
                  <a:lnTo>
                    <a:pt x="201" y="224"/>
                  </a:lnTo>
                  <a:lnTo>
                    <a:pt x="205" y="235"/>
                  </a:lnTo>
                  <a:lnTo>
                    <a:pt x="207" y="245"/>
                  </a:lnTo>
                  <a:lnTo>
                    <a:pt x="209" y="256"/>
                  </a:lnTo>
                  <a:lnTo>
                    <a:pt x="213" y="266"/>
                  </a:lnTo>
                  <a:lnTo>
                    <a:pt x="214" y="277"/>
                  </a:lnTo>
                  <a:lnTo>
                    <a:pt x="214" y="289"/>
                  </a:lnTo>
                  <a:lnTo>
                    <a:pt x="214" y="300"/>
                  </a:lnTo>
                  <a:lnTo>
                    <a:pt x="214" y="310"/>
                  </a:lnTo>
                  <a:lnTo>
                    <a:pt x="214" y="323"/>
                  </a:lnTo>
                  <a:lnTo>
                    <a:pt x="213" y="334"/>
                  </a:lnTo>
                  <a:lnTo>
                    <a:pt x="213" y="348"/>
                  </a:lnTo>
                  <a:lnTo>
                    <a:pt x="209" y="359"/>
                  </a:lnTo>
                  <a:lnTo>
                    <a:pt x="207" y="372"/>
                  </a:lnTo>
                  <a:lnTo>
                    <a:pt x="203" y="384"/>
                  </a:lnTo>
                  <a:lnTo>
                    <a:pt x="199" y="397"/>
                  </a:lnTo>
                  <a:lnTo>
                    <a:pt x="195" y="410"/>
                  </a:lnTo>
                  <a:lnTo>
                    <a:pt x="190" y="424"/>
                  </a:lnTo>
                  <a:lnTo>
                    <a:pt x="184" y="437"/>
                  </a:lnTo>
                  <a:lnTo>
                    <a:pt x="178" y="450"/>
                  </a:lnTo>
                  <a:lnTo>
                    <a:pt x="171" y="464"/>
                  </a:lnTo>
                  <a:lnTo>
                    <a:pt x="163" y="479"/>
                  </a:lnTo>
                  <a:lnTo>
                    <a:pt x="163" y="481"/>
                  </a:lnTo>
                  <a:lnTo>
                    <a:pt x="163" y="486"/>
                  </a:lnTo>
                  <a:lnTo>
                    <a:pt x="163" y="490"/>
                  </a:lnTo>
                  <a:lnTo>
                    <a:pt x="163" y="496"/>
                  </a:lnTo>
                  <a:lnTo>
                    <a:pt x="163" y="502"/>
                  </a:lnTo>
                  <a:lnTo>
                    <a:pt x="163" y="511"/>
                  </a:lnTo>
                  <a:lnTo>
                    <a:pt x="163" y="517"/>
                  </a:lnTo>
                  <a:lnTo>
                    <a:pt x="163" y="526"/>
                  </a:lnTo>
                  <a:lnTo>
                    <a:pt x="163" y="536"/>
                  </a:lnTo>
                  <a:lnTo>
                    <a:pt x="165" y="547"/>
                  </a:lnTo>
                  <a:lnTo>
                    <a:pt x="165" y="557"/>
                  </a:lnTo>
                  <a:lnTo>
                    <a:pt x="165" y="570"/>
                  </a:lnTo>
                  <a:lnTo>
                    <a:pt x="165" y="582"/>
                  </a:lnTo>
                  <a:lnTo>
                    <a:pt x="167" y="595"/>
                  </a:lnTo>
                  <a:lnTo>
                    <a:pt x="167" y="608"/>
                  </a:lnTo>
                  <a:lnTo>
                    <a:pt x="167" y="621"/>
                  </a:lnTo>
                  <a:lnTo>
                    <a:pt x="167" y="637"/>
                  </a:lnTo>
                  <a:lnTo>
                    <a:pt x="169" y="652"/>
                  </a:lnTo>
                  <a:lnTo>
                    <a:pt x="169" y="667"/>
                  </a:lnTo>
                  <a:lnTo>
                    <a:pt x="169" y="682"/>
                  </a:lnTo>
                  <a:lnTo>
                    <a:pt x="169" y="699"/>
                  </a:lnTo>
                  <a:lnTo>
                    <a:pt x="171" y="717"/>
                  </a:lnTo>
                  <a:lnTo>
                    <a:pt x="171" y="734"/>
                  </a:lnTo>
                  <a:lnTo>
                    <a:pt x="171" y="751"/>
                  </a:lnTo>
                  <a:lnTo>
                    <a:pt x="171" y="770"/>
                  </a:lnTo>
                  <a:lnTo>
                    <a:pt x="173" y="789"/>
                  </a:lnTo>
                  <a:lnTo>
                    <a:pt x="173" y="808"/>
                  </a:lnTo>
                  <a:lnTo>
                    <a:pt x="173" y="827"/>
                  </a:lnTo>
                  <a:lnTo>
                    <a:pt x="175" y="846"/>
                  </a:lnTo>
                  <a:lnTo>
                    <a:pt x="175" y="865"/>
                  </a:lnTo>
                  <a:lnTo>
                    <a:pt x="175" y="884"/>
                  </a:lnTo>
                  <a:lnTo>
                    <a:pt x="175" y="903"/>
                  </a:lnTo>
                  <a:lnTo>
                    <a:pt x="175" y="924"/>
                  </a:lnTo>
                  <a:lnTo>
                    <a:pt x="176" y="943"/>
                  </a:lnTo>
                  <a:lnTo>
                    <a:pt x="176" y="962"/>
                  </a:lnTo>
                  <a:lnTo>
                    <a:pt x="176" y="983"/>
                  </a:lnTo>
                  <a:lnTo>
                    <a:pt x="176" y="1002"/>
                  </a:lnTo>
                  <a:lnTo>
                    <a:pt x="178" y="1021"/>
                  </a:lnTo>
                  <a:lnTo>
                    <a:pt x="178" y="1040"/>
                  </a:lnTo>
                  <a:lnTo>
                    <a:pt x="178" y="1059"/>
                  </a:lnTo>
                  <a:lnTo>
                    <a:pt x="178" y="1078"/>
                  </a:lnTo>
                  <a:lnTo>
                    <a:pt x="178" y="1097"/>
                  </a:lnTo>
                  <a:lnTo>
                    <a:pt x="178" y="1116"/>
                  </a:lnTo>
                  <a:lnTo>
                    <a:pt x="178" y="1135"/>
                  </a:lnTo>
                  <a:lnTo>
                    <a:pt x="178" y="1154"/>
                  </a:lnTo>
                  <a:lnTo>
                    <a:pt x="180" y="1173"/>
                  </a:lnTo>
                  <a:lnTo>
                    <a:pt x="178" y="1190"/>
                  </a:lnTo>
                  <a:lnTo>
                    <a:pt x="178" y="1207"/>
                  </a:lnTo>
                  <a:lnTo>
                    <a:pt x="178" y="1224"/>
                  </a:lnTo>
                  <a:lnTo>
                    <a:pt x="178" y="1241"/>
                  </a:lnTo>
                  <a:lnTo>
                    <a:pt x="178" y="1257"/>
                  </a:lnTo>
                  <a:lnTo>
                    <a:pt x="178" y="1274"/>
                  </a:lnTo>
                  <a:lnTo>
                    <a:pt x="178" y="1289"/>
                  </a:lnTo>
                  <a:lnTo>
                    <a:pt x="178" y="1304"/>
                  </a:lnTo>
                  <a:lnTo>
                    <a:pt x="178" y="1317"/>
                  </a:lnTo>
                  <a:lnTo>
                    <a:pt x="178" y="1331"/>
                  </a:lnTo>
                  <a:lnTo>
                    <a:pt x="176" y="1344"/>
                  </a:lnTo>
                  <a:lnTo>
                    <a:pt x="176" y="1357"/>
                  </a:lnTo>
                  <a:lnTo>
                    <a:pt x="175" y="1369"/>
                  </a:lnTo>
                  <a:lnTo>
                    <a:pt x="175" y="1380"/>
                  </a:lnTo>
                  <a:lnTo>
                    <a:pt x="175" y="1392"/>
                  </a:lnTo>
                  <a:lnTo>
                    <a:pt x="175" y="1401"/>
                  </a:lnTo>
                  <a:lnTo>
                    <a:pt x="173" y="1411"/>
                  </a:lnTo>
                  <a:lnTo>
                    <a:pt x="171" y="1420"/>
                  </a:lnTo>
                  <a:lnTo>
                    <a:pt x="171" y="1432"/>
                  </a:lnTo>
                  <a:lnTo>
                    <a:pt x="171" y="1443"/>
                  </a:lnTo>
                  <a:lnTo>
                    <a:pt x="171" y="1452"/>
                  </a:lnTo>
                  <a:lnTo>
                    <a:pt x="171" y="1466"/>
                  </a:lnTo>
                  <a:lnTo>
                    <a:pt x="171" y="1477"/>
                  </a:lnTo>
                  <a:lnTo>
                    <a:pt x="171" y="1491"/>
                  </a:lnTo>
                  <a:lnTo>
                    <a:pt x="171" y="1504"/>
                  </a:lnTo>
                  <a:lnTo>
                    <a:pt x="171" y="1517"/>
                  </a:lnTo>
                  <a:lnTo>
                    <a:pt x="173" y="1530"/>
                  </a:lnTo>
                  <a:lnTo>
                    <a:pt x="173" y="1546"/>
                  </a:lnTo>
                  <a:lnTo>
                    <a:pt x="173" y="1559"/>
                  </a:lnTo>
                  <a:lnTo>
                    <a:pt x="175" y="1574"/>
                  </a:lnTo>
                  <a:lnTo>
                    <a:pt x="176" y="1591"/>
                  </a:lnTo>
                  <a:lnTo>
                    <a:pt x="178" y="1607"/>
                  </a:lnTo>
                  <a:lnTo>
                    <a:pt x="178" y="1622"/>
                  </a:lnTo>
                  <a:lnTo>
                    <a:pt x="180" y="1637"/>
                  </a:lnTo>
                  <a:lnTo>
                    <a:pt x="182" y="1654"/>
                  </a:lnTo>
                  <a:lnTo>
                    <a:pt x="184" y="1671"/>
                  </a:lnTo>
                  <a:lnTo>
                    <a:pt x="186" y="1686"/>
                  </a:lnTo>
                  <a:lnTo>
                    <a:pt x="188" y="1703"/>
                  </a:lnTo>
                  <a:lnTo>
                    <a:pt x="190" y="1721"/>
                  </a:lnTo>
                  <a:lnTo>
                    <a:pt x="194" y="1738"/>
                  </a:lnTo>
                  <a:lnTo>
                    <a:pt x="195" y="1755"/>
                  </a:lnTo>
                  <a:lnTo>
                    <a:pt x="197" y="1772"/>
                  </a:lnTo>
                  <a:lnTo>
                    <a:pt x="199" y="1789"/>
                  </a:lnTo>
                  <a:lnTo>
                    <a:pt x="201" y="1808"/>
                  </a:lnTo>
                  <a:lnTo>
                    <a:pt x="205" y="1825"/>
                  </a:lnTo>
                  <a:lnTo>
                    <a:pt x="209" y="1842"/>
                  </a:lnTo>
                  <a:lnTo>
                    <a:pt x="213" y="1861"/>
                  </a:lnTo>
                  <a:lnTo>
                    <a:pt x="214" y="1878"/>
                  </a:lnTo>
                  <a:lnTo>
                    <a:pt x="216" y="1894"/>
                  </a:lnTo>
                  <a:lnTo>
                    <a:pt x="220" y="1913"/>
                  </a:lnTo>
                  <a:lnTo>
                    <a:pt x="224" y="1928"/>
                  </a:lnTo>
                  <a:lnTo>
                    <a:pt x="226" y="1947"/>
                  </a:lnTo>
                  <a:lnTo>
                    <a:pt x="230" y="1964"/>
                  </a:lnTo>
                  <a:lnTo>
                    <a:pt x="233" y="1981"/>
                  </a:lnTo>
                  <a:lnTo>
                    <a:pt x="235" y="1998"/>
                  </a:lnTo>
                  <a:lnTo>
                    <a:pt x="241" y="2017"/>
                  </a:lnTo>
                  <a:lnTo>
                    <a:pt x="243" y="2032"/>
                  </a:lnTo>
                  <a:lnTo>
                    <a:pt x="247" y="2050"/>
                  </a:lnTo>
                  <a:lnTo>
                    <a:pt x="251" y="2067"/>
                  </a:lnTo>
                  <a:lnTo>
                    <a:pt x="254" y="2084"/>
                  </a:lnTo>
                  <a:lnTo>
                    <a:pt x="258" y="2099"/>
                  </a:lnTo>
                  <a:lnTo>
                    <a:pt x="262" y="2116"/>
                  </a:lnTo>
                  <a:lnTo>
                    <a:pt x="266" y="2131"/>
                  </a:lnTo>
                  <a:lnTo>
                    <a:pt x="271" y="2147"/>
                  </a:lnTo>
                  <a:lnTo>
                    <a:pt x="273" y="2162"/>
                  </a:lnTo>
                  <a:lnTo>
                    <a:pt x="277" y="2177"/>
                  </a:lnTo>
                  <a:lnTo>
                    <a:pt x="283" y="2190"/>
                  </a:lnTo>
                  <a:lnTo>
                    <a:pt x="287" y="2205"/>
                  </a:lnTo>
                  <a:lnTo>
                    <a:pt x="290" y="2219"/>
                  </a:lnTo>
                  <a:lnTo>
                    <a:pt x="294" y="2232"/>
                  </a:lnTo>
                  <a:lnTo>
                    <a:pt x="298" y="2245"/>
                  </a:lnTo>
                  <a:lnTo>
                    <a:pt x="302" y="2261"/>
                  </a:lnTo>
                  <a:lnTo>
                    <a:pt x="306" y="2272"/>
                  </a:lnTo>
                  <a:lnTo>
                    <a:pt x="311" y="2283"/>
                  </a:lnTo>
                  <a:lnTo>
                    <a:pt x="315" y="2295"/>
                  </a:lnTo>
                  <a:lnTo>
                    <a:pt x="319" y="2306"/>
                  </a:lnTo>
                  <a:lnTo>
                    <a:pt x="325" y="2316"/>
                  </a:lnTo>
                  <a:lnTo>
                    <a:pt x="328" y="2327"/>
                  </a:lnTo>
                  <a:lnTo>
                    <a:pt x="332" y="2337"/>
                  </a:lnTo>
                  <a:lnTo>
                    <a:pt x="338" y="2348"/>
                  </a:lnTo>
                  <a:lnTo>
                    <a:pt x="300" y="2365"/>
                  </a:lnTo>
                  <a:lnTo>
                    <a:pt x="298" y="2363"/>
                  </a:lnTo>
                  <a:lnTo>
                    <a:pt x="296" y="2360"/>
                  </a:lnTo>
                  <a:lnTo>
                    <a:pt x="292" y="2352"/>
                  </a:lnTo>
                  <a:lnTo>
                    <a:pt x="290" y="2344"/>
                  </a:lnTo>
                  <a:lnTo>
                    <a:pt x="289" y="2339"/>
                  </a:lnTo>
                  <a:lnTo>
                    <a:pt x="285" y="2333"/>
                  </a:lnTo>
                  <a:lnTo>
                    <a:pt x="283" y="2327"/>
                  </a:lnTo>
                  <a:lnTo>
                    <a:pt x="281" y="2321"/>
                  </a:lnTo>
                  <a:lnTo>
                    <a:pt x="277" y="2312"/>
                  </a:lnTo>
                  <a:lnTo>
                    <a:pt x="275" y="2304"/>
                  </a:lnTo>
                  <a:lnTo>
                    <a:pt x="271" y="2297"/>
                  </a:lnTo>
                  <a:lnTo>
                    <a:pt x="270" y="2289"/>
                  </a:lnTo>
                  <a:lnTo>
                    <a:pt x="266" y="2278"/>
                  </a:lnTo>
                  <a:lnTo>
                    <a:pt x="262" y="2268"/>
                  </a:lnTo>
                  <a:lnTo>
                    <a:pt x="258" y="2257"/>
                  </a:lnTo>
                  <a:lnTo>
                    <a:pt x="254" y="2247"/>
                  </a:lnTo>
                  <a:lnTo>
                    <a:pt x="251" y="2234"/>
                  </a:lnTo>
                  <a:lnTo>
                    <a:pt x="247" y="2223"/>
                  </a:lnTo>
                  <a:lnTo>
                    <a:pt x="243" y="2209"/>
                  </a:lnTo>
                  <a:lnTo>
                    <a:pt x="239" y="2198"/>
                  </a:lnTo>
                  <a:lnTo>
                    <a:pt x="235" y="2183"/>
                  </a:lnTo>
                  <a:lnTo>
                    <a:pt x="232" y="2169"/>
                  </a:lnTo>
                  <a:lnTo>
                    <a:pt x="226" y="2154"/>
                  </a:lnTo>
                  <a:lnTo>
                    <a:pt x="224" y="2139"/>
                  </a:lnTo>
                  <a:lnTo>
                    <a:pt x="218" y="2124"/>
                  </a:lnTo>
                  <a:lnTo>
                    <a:pt x="214" y="2109"/>
                  </a:lnTo>
                  <a:lnTo>
                    <a:pt x="211" y="2091"/>
                  </a:lnTo>
                  <a:lnTo>
                    <a:pt x="207" y="2076"/>
                  </a:lnTo>
                  <a:lnTo>
                    <a:pt x="201" y="2057"/>
                  </a:lnTo>
                  <a:lnTo>
                    <a:pt x="197" y="2040"/>
                  </a:lnTo>
                  <a:lnTo>
                    <a:pt x="194" y="2021"/>
                  </a:lnTo>
                  <a:lnTo>
                    <a:pt x="190" y="2002"/>
                  </a:lnTo>
                  <a:lnTo>
                    <a:pt x="186" y="1983"/>
                  </a:lnTo>
                  <a:lnTo>
                    <a:pt x="182" y="1964"/>
                  </a:lnTo>
                  <a:lnTo>
                    <a:pt x="178" y="1943"/>
                  </a:lnTo>
                  <a:lnTo>
                    <a:pt x="175" y="1924"/>
                  </a:lnTo>
                  <a:lnTo>
                    <a:pt x="171" y="1901"/>
                  </a:lnTo>
                  <a:lnTo>
                    <a:pt x="165" y="1880"/>
                  </a:lnTo>
                  <a:lnTo>
                    <a:pt x="161" y="1858"/>
                  </a:lnTo>
                  <a:lnTo>
                    <a:pt x="157" y="1837"/>
                  </a:lnTo>
                  <a:lnTo>
                    <a:pt x="155" y="1814"/>
                  </a:lnTo>
                  <a:lnTo>
                    <a:pt x="152" y="1791"/>
                  </a:lnTo>
                  <a:lnTo>
                    <a:pt x="148" y="1768"/>
                  </a:lnTo>
                  <a:lnTo>
                    <a:pt x="146" y="1745"/>
                  </a:lnTo>
                  <a:lnTo>
                    <a:pt x="144" y="1721"/>
                  </a:lnTo>
                  <a:lnTo>
                    <a:pt x="140" y="1696"/>
                  </a:lnTo>
                  <a:lnTo>
                    <a:pt x="136" y="1671"/>
                  </a:lnTo>
                  <a:lnTo>
                    <a:pt x="135" y="1646"/>
                  </a:lnTo>
                  <a:lnTo>
                    <a:pt x="131" y="1620"/>
                  </a:lnTo>
                  <a:lnTo>
                    <a:pt x="131" y="1595"/>
                  </a:lnTo>
                  <a:lnTo>
                    <a:pt x="129" y="1568"/>
                  </a:lnTo>
                  <a:lnTo>
                    <a:pt x="127" y="1542"/>
                  </a:lnTo>
                  <a:lnTo>
                    <a:pt x="125" y="1515"/>
                  </a:lnTo>
                  <a:lnTo>
                    <a:pt x="123" y="1487"/>
                  </a:lnTo>
                  <a:lnTo>
                    <a:pt x="123" y="1460"/>
                  </a:lnTo>
                  <a:lnTo>
                    <a:pt x="123" y="1433"/>
                  </a:lnTo>
                  <a:lnTo>
                    <a:pt x="123" y="1405"/>
                  </a:lnTo>
                  <a:lnTo>
                    <a:pt x="123" y="1376"/>
                  </a:lnTo>
                  <a:lnTo>
                    <a:pt x="123" y="1348"/>
                  </a:lnTo>
                  <a:lnTo>
                    <a:pt x="123" y="1319"/>
                  </a:lnTo>
                  <a:lnTo>
                    <a:pt x="123" y="1289"/>
                  </a:lnTo>
                  <a:lnTo>
                    <a:pt x="123" y="1260"/>
                  </a:lnTo>
                  <a:lnTo>
                    <a:pt x="123" y="1232"/>
                  </a:lnTo>
                  <a:lnTo>
                    <a:pt x="125" y="1205"/>
                  </a:lnTo>
                  <a:lnTo>
                    <a:pt x="125" y="1179"/>
                  </a:lnTo>
                  <a:lnTo>
                    <a:pt x="125" y="1152"/>
                  </a:lnTo>
                  <a:lnTo>
                    <a:pt x="125" y="1127"/>
                  </a:lnTo>
                  <a:lnTo>
                    <a:pt x="127" y="1103"/>
                  </a:lnTo>
                  <a:lnTo>
                    <a:pt x="127" y="1076"/>
                  </a:lnTo>
                  <a:lnTo>
                    <a:pt x="127" y="1053"/>
                  </a:lnTo>
                  <a:lnTo>
                    <a:pt x="127" y="1028"/>
                  </a:lnTo>
                  <a:lnTo>
                    <a:pt x="127" y="1006"/>
                  </a:lnTo>
                  <a:lnTo>
                    <a:pt x="127" y="985"/>
                  </a:lnTo>
                  <a:lnTo>
                    <a:pt x="127" y="962"/>
                  </a:lnTo>
                  <a:lnTo>
                    <a:pt x="127" y="941"/>
                  </a:lnTo>
                  <a:lnTo>
                    <a:pt x="127" y="920"/>
                  </a:lnTo>
                  <a:lnTo>
                    <a:pt x="127" y="899"/>
                  </a:lnTo>
                  <a:lnTo>
                    <a:pt x="127" y="880"/>
                  </a:lnTo>
                  <a:lnTo>
                    <a:pt x="127" y="861"/>
                  </a:lnTo>
                  <a:lnTo>
                    <a:pt x="127" y="842"/>
                  </a:lnTo>
                  <a:lnTo>
                    <a:pt x="127" y="823"/>
                  </a:lnTo>
                  <a:lnTo>
                    <a:pt x="127" y="806"/>
                  </a:lnTo>
                  <a:lnTo>
                    <a:pt x="127" y="789"/>
                  </a:lnTo>
                  <a:lnTo>
                    <a:pt x="127" y="772"/>
                  </a:lnTo>
                  <a:lnTo>
                    <a:pt x="127" y="755"/>
                  </a:lnTo>
                  <a:lnTo>
                    <a:pt x="127" y="739"/>
                  </a:lnTo>
                  <a:lnTo>
                    <a:pt x="127" y="724"/>
                  </a:lnTo>
                  <a:lnTo>
                    <a:pt x="127" y="709"/>
                  </a:lnTo>
                  <a:lnTo>
                    <a:pt x="127" y="696"/>
                  </a:lnTo>
                  <a:lnTo>
                    <a:pt x="127" y="680"/>
                  </a:lnTo>
                  <a:lnTo>
                    <a:pt x="127" y="669"/>
                  </a:lnTo>
                  <a:lnTo>
                    <a:pt x="129" y="656"/>
                  </a:lnTo>
                  <a:lnTo>
                    <a:pt x="127" y="644"/>
                  </a:lnTo>
                  <a:lnTo>
                    <a:pt x="127" y="631"/>
                  </a:lnTo>
                  <a:lnTo>
                    <a:pt x="127" y="620"/>
                  </a:lnTo>
                  <a:lnTo>
                    <a:pt x="127" y="608"/>
                  </a:lnTo>
                  <a:lnTo>
                    <a:pt x="127" y="597"/>
                  </a:lnTo>
                  <a:lnTo>
                    <a:pt x="127" y="585"/>
                  </a:lnTo>
                  <a:lnTo>
                    <a:pt x="127" y="576"/>
                  </a:lnTo>
                  <a:lnTo>
                    <a:pt x="127" y="568"/>
                  </a:lnTo>
                  <a:lnTo>
                    <a:pt x="127" y="557"/>
                  </a:lnTo>
                  <a:lnTo>
                    <a:pt x="127" y="549"/>
                  </a:lnTo>
                  <a:lnTo>
                    <a:pt x="127" y="540"/>
                  </a:lnTo>
                  <a:lnTo>
                    <a:pt x="127" y="534"/>
                  </a:lnTo>
                  <a:lnTo>
                    <a:pt x="127" y="526"/>
                  </a:lnTo>
                  <a:lnTo>
                    <a:pt x="127" y="519"/>
                  </a:lnTo>
                  <a:lnTo>
                    <a:pt x="127" y="513"/>
                  </a:lnTo>
                  <a:lnTo>
                    <a:pt x="127" y="507"/>
                  </a:lnTo>
                  <a:lnTo>
                    <a:pt x="127" y="502"/>
                  </a:lnTo>
                  <a:lnTo>
                    <a:pt x="127" y="496"/>
                  </a:lnTo>
                  <a:lnTo>
                    <a:pt x="127" y="490"/>
                  </a:lnTo>
                  <a:lnTo>
                    <a:pt x="127" y="486"/>
                  </a:lnTo>
                  <a:lnTo>
                    <a:pt x="127" y="479"/>
                  </a:lnTo>
                  <a:lnTo>
                    <a:pt x="127" y="473"/>
                  </a:lnTo>
                  <a:lnTo>
                    <a:pt x="127" y="464"/>
                  </a:lnTo>
                  <a:lnTo>
                    <a:pt x="127" y="462"/>
                  </a:lnTo>
                  <a:lnTo>
                    <a:pt x="129" y="460"/>
                  </a:lnTo>
                  <a:lnTo>
                    <a:pt x="133" y="452"/>
                  </a:lnTo>
                  <a:lnTo>
                    <a:pt x="136" y="445"/>
                  </a:lnTo>
                  <a:lnTo>
                    <a:pt x="138" y="439"/>
                  </a:lnTo>
                  <a:lnTo>
                    <a:pt x="144" y="431"/>
                  </a:lnTo>
                  <a:lnTo>
                    <a:pt x="148" y="424"/>
                  </a:lnTo>
                  <a:lnTo>
                    <a:pt x="150" y="412"/>
                  </a:lnTo>
                  <a:lnTo>
                    <a:pt x="154" y="401"/>
                  </a:lnTo>
                  <a:lnTo>
                    <a:pt x="155" y="395"/>
                  </a:lnTo>
                  <a:lnTo>
                    <a:pt x="157" y="390"/>
                  </a:lnTo>
                  <a:lnTo>
                    <a:pt x="159" y="384"/>
                  </a:lnTo>
                  <a:lnTo>
                    <a:pt x="161" y="378"/>
                  </a:lnTo>
                  <a:lnTo>
                    <a:pt x="163" y="370"/>
                  </a:lnTo>
                  <a:lnTo>
                    <a:pt x="163" y="365"/>
                  </a:lnTo>
                  <a:lnTo>
                    <a:pt x="165" y="357"/>
                  </a:lnTo>
                  <a:lnTo>
                    <a:pt x="167" y="351"/>
                  </a:lnTo>
                  <a:lnTo>
                    <a:pt x="169" y="344"/>
                  </a:lnTo>
                  <a:lnTo>
                    <a:pt x="169" y="336"/>
                  </a:lnTo>
                  <a:lnTo>
                    <a:pt x="171" y="329"/>
                  </a:lnTo>
                  <a:lnTo>
                    <a:pt x="171" y="323"/>
                  </a:lnTo>
                  <a:lnTo>
                    <a:pt x="171" y="313"/>
                  </a:lnTo>
                  <a:lnTo>
                    <a:pt x="171" y="306"/>
                  </a:lnTo>
                  <a:lnTo>
                    <a:pt x="171" y="298"/>
                  </a:lnTo>
                  <a:lnTo>
                    <a:pt x="171" y="291"/>
                  </a:lnTo>
                  <a:lnTo>
                    <a:pt x="169" y="281"/>
                  </a:lnTo>
                  <a:lnTo>
                    <a:pt x="169" y="274"/>
                  </a:lnTo>
                  <a:lnTo>
                    <a:pt x="169" y="264"/>
                  </a:lnTo>
                  <a:lnTo>
                    <a:pt x="167" y="256"/>
                  </a:lnTo>
                  <a:lnTo>
                    <a:pt x="165" y="247"/>
                  </a:lnTo>
                  <a:lnTo>
                    <a:pt x="163" y="239"/>
                  </a:lnTo>
                  <a:lnTo>
                    <a:pt x="159" y="230"/>
                  </a:lnTo>
                  <a:lnTo>
                    <a:pt x="157" y="222"/>
                  </a:lnTo>
                  <a:lnTo>
                    <a:pt x="154" y="213"/>
                  </a:lnTo>
                  <a:lnTo>
                    <a:pt x="150" y="203"/>
                  </a:lnTo>
                  <a:lnTo>
                    <a:pt x="146" y="196"/>
                  </a:lnTo>
                  <a:lnTo>
                    <a:pt x="144" y="186"/>
                  </a:lnTo>
                  <a:lnTo>
                    <a:pt x="138" y="177"/>
                  </a:lnTo>
                  <a:lnTo>
                    <a:pt x="133" y="167"/>
                  </a:lnTo>
                  <a:lnTo>
                    <a:pt x="127" y="158"/>
                  </a:lnTo>
                  <a:lnTo>
                    <a:pt x="121" y="148"/>
                  </a:lnTo>
                  <a:lnTo>
                    <a:pt x="114" y="138"/>
                  </a:lnTo>
                  <a:lnTo>
                    <a:pt x="106" y="131"/>
                  </a:lnTo>
                  <a:lnTo>
                    <a:pt x="98" y="121"/>
                  </a:lnTo>
                  <a:lnTo>
                    <a:pt x="93" y="114"/>
                  </a:lnTo>
                  <a:lnTo>
                    <a:pt x="83" y="104"/>
                  </a:lnTo>
                  <a:lnTo>
                    <a:pt x="74" y="95"/>
                  </a:lnTo>
                  <a:lnTo>
                    <a:pt x="64" y="85"/>
                  </a:lnTo>
                  <a:lnTo>
                    <a:pt x="55" y="78"/>
                  </a:lnTo>
                  <a:lnTo>
                    <a:pt x="43" y="66"/>
                  </a:lnTo>
                  <a:lnTo>
                    <a:pt x="32" y="59"/>
                  </a:lnTo>
                  <a:lnTo>
                    <a:pt x="21" y="49"/>
                  </a:lnTo>
                  <a:lnTo>
                    <a:pt x="9" y="4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0" name="Freeform 47"/>
            <p:cNvSpPr>
              <a:spLocks/>
            </p:cNvSpPr>
            <p:nvPr/>
          </p:nvSpPr>
          <p:spPr bwMode="auto">
            <a:xfrm flipH="1">
              <a:off x="4556" y="2294"/>
              <a:ext cx="58" cy="443"/>
            </a:xfrm>
            <a:custGeom>
              <a:avLst/>
              <a:gdLst>
                <a:gd name="T0" fmla="*/ 15 w 90"/>
                <a:gd name="T1" fmla="*/ 4 h 637"/>
                <a:gd name="T2" fmla="*/ 15 w 90"/>
                <a:gd name="T3" fmla="*/ 7 h 637"/>
                <a:gd name="T4" fmla="*/ 14 w 90"/>
                <a:gd name="T5" fmla="*/ 10 h 637"/>
                <a:gd name="T6" fmla="*/ 14 w 90"/>
                <a:gd name="T7" fmla="*/ 15 h 637"/>
                <a:gd name="T8" fmla="*/ 12 w 90"/>
                <a:gd name="T9" fmla="*/ 19 h 637"/>
                <a:gd name="T10" fmla="*/ 12 w 90"/>
                <a:gd name="T11" fmla="*/ 22 h 637"/>
                <a:gd name="T12" fmla="*/ 12 w 90"/>
                <a:gd name="T13" fmla="*/ 25 h 637"/>
                <a:gd name="T14" fmla="*/ 12 w 90"/>
                <a:gd name="T15" fmla="*/ 29 h 637"/>
                <a:gd name="T16" fmla="*/ 11 w 90"/>
                <a:gd name="T17" fmla="*/ 32 h 637"/>
                <a:gd name="T18" fmla="*/ 10 w 90"/>
                <a:gd name="T19" fmla="*/ 35 h 637"/>
                <a:gd name="T20" fmla="*/ 10 w 90"/>
                <a:gd name="T21" fmla="*/ 40 h 637"/>
                <a:gd name="T22" fmla="*/ 10 w 90"/>
                <a:gd name="T23" fmla="*/ 45 h 637"/>
                <a:gd name="T24" fmla="*/ 9 w 90"/>
                <a:gd name="T25" fmla="*/ 49 h 637"/>
                <a:gd name="T26" fmla="*/ 9 w 90"/>
                <a:gd name="T27" fmla="*/ 54 h 637"/>
                <a:gd name="T28" fmla="*/ 8 w 90"/>
                <a:gd name="T29" fmla="*/ 59 h 637"/>
                <a:gd name="T30" fmla="*/ 8 w 90"/>
                <a:gd name="T31" fmla="*/ 64 h 637"/>
                <a:gd name="T32" fmla="*/ 8 w 90"/>
                <a:gd name="T33" fmla="*/ 70 h 637"/>
                <a:gd name="T34" fmla="*/ 7 w 90"/>
                <a:gd name="T35" fmla="*/ 75 h 637"/>
                <a:gd name="T36" fmla="*/ 7 w 90"/>
                <a:gd name="T37" fmla="*/ 81 h 637"/>
                <a:gd name="T38" fmla="*/ 6 w 90"/>
                <a:gd name="T39" fmla="*/ 86 h 637"/>
                <a:gd name="T40" fmla="*/ 6 w 90"/>
                <a:gd name="T41" fmla="*/ 92 h 637"/>
                <a:gd name="T42" fmla="*/ 6 w 90"/>
                <a:gd name="T43" fmla="*/ 99 h 637"/>
                <a:gd name="T44" fmla="*/ 6 w 90"/>
                <a:gd name="T45" fmla="*/ 105 h 637"/>
                <a:gd name="T46" fmla="*/ 6 w 90"/>
                <a:gd name="T47" fmla="*/ 112 h 637"/>
                <a:gd name="T48" fmla="*/ 6 w 90"/>
                <a:gd name="T49" fmla="*/ 118 h 637"/>
                <a:gd name="T50" fmla="*/ 6 w 90"/>
                <a:gd name="T51" fmla="*/ 125 h 637"/>
                <a:gd name="T52" fmla="*/ 4 w 90"/>
                <a:gd name="T53" fmla="*/ 149 h 637"/>
                <a:gd name="T54" fmla="*/ 4 w 90"/>
                <a:gd name="T55" fmla="*/ 147 h 637"/>
                <a:gd name="T56" fmla="*/ 3 w 90"/>
                <a:gd name="T57" fmla="*/ 145 h 637"/>
                <a:gd name="T58" fmla="*/ 2 w 90"/>
                <a:gd name="T59" fmla="*/ 142 h 637"/>
                <a:gd name="T60" fmla="*/ 2 w 90"/>
                <a:gd name="T61" fmla="*/ 138 h 637"/>
                <a:gd name="T62" fmla="*/ 1 w 90"/>
                <a:gd name="T63" fmla="*/ 135 h 637"/>
                <a:gd name="T64" fmla="*/ 1 w 90"/>
                <a:gd name="T65" fmla="*/ 132 h 637"/>
                <a:gd name="T66" fmla="*/ 1 w 90"/>
                <a:gd name="T67" fmla="*/ 129 h 637"/>
                <a:gd name="T68" fmla="*/ 1 w 90"/>
                <a:gd name="T69" fmla="*/ 125 h 637"/>
                <a:gd name="T70" fmla="*/ 1 w 90"/>
                <a:gd name="T71" fmla="*/ 122 h 637"/>
                <a:gd name="T72" fmla="*/ 1 w 90"/>
                <a:gd name="T73" fmla="*/ 118 h 637"/>
                <a:gd name="T74" fmla="*/ 0 w 90"/>
                <a:gd name="T75" fmla="*/ 113 h 637"/>
                <a:gd name="T76" fmla="*/ 0 w 90"/>
                <a:gd name="T77" fmla="*/ 108 h 637"/>
                <a:gd name="T78" fmla="*/ 0 w 90"/>
                <a:gd name="T79" fmla="*/ 104 h 637"/>
                <a:gd name="T80" fmla="*/ 0 w 90"/>
                <a:gd name="T81" fmla="*/ 97 h 637"/>
                <a:gd name="T82" fmla="*/ 0 w 90"/>
                <a:gd name="T83" fmla="*/ 92 h 637"/>
                <a:gd name="T84" fmla="*/ 1 w 90"/>
                <a:gd name="T85" fmla="*/ 86 h 637"/>
                <a:gd name="T86" fmla="*/ 1 w 90"/>
                <a:gd name="T87" fmla="*/ 79 h 637"/>
                <a:gd name="T88" fmla="*/ 1 w 90"/>
                <a:gd name="T89" fmla="*/ 72 h 637"/>
                <a:gd name="T90" fmla="*/ 2 w 90"/>
                <a:gd name="T91" fmla="*/ 65 h 637"/>
                <a:gd name="T92" fmla="*/ 2 w 90"/>
                <a:gd name="T93" fmla="*/ 56 h 637"/>
                <a:gd name="T94" fmla="*/ 3 w 90"/>
                <a:gd name="T95" fmla="*/ 48 h 637"/>
                <a:gd name="T96" fmla="*/ 4 w 90"/>
                <a:gd name="T97" fmla="*/ 39 h 637"/>
                <a:gd name="T98" fmla="*/ 5 w 90"/>
                <a:gd name="T99" fmla="*/ 29 h 637"/>
                <a:gd name="T100" fmla="*/ 6 w 90"/>
                <a:gd name="T101" fmla="*/ 20 h 637"/>
                <a:gd name="T102" fmla="*/ 8 w 90"/>
                <a:gd name="T103" fmla="*/ 10 h 637"/>
                <a:gd name="T104" fmla="*/ 10 w 90"/>
                <a:gd name="T105" fmla="*/ 0 h 637"/>
                <a:gd name="T106" fmla="*/ 15 w 90"/>
                <a:gd name="T107" fmla="*/ 3 h 6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0" h="637">
                  <a:moveTo>
                    <a:pt x="90" y="15"/>
                  </a:moveTo>
                  <a:lnTo>
                    <a:pt x="88" y="17"/>
                  </a:lnTo>
                  <a:lnTo>
                    <a:pt x="86" y="25"/>
                  </a:lnTo>
                  <a:lnTo>
                    <a:pt x="84" y="30"/>
                  </a:lnTo>
                  <a:lnTo>
                    <a:pt x="82" y="38"/>
                  </a:lnTo>
                  <a:lnTo>
                    <a:pt x="80" y="46"/>
                  </a:lnTo>
                  <a:lnTo>
                    <a:pt x="80" y="55"/>
                  </a:lnTo>
                  <a:lnTo>
                    <a:pt x="76" y="65"/>
                  </a:lnTo>
                  <a:lnTo>
                    <a:pt x="74" y="74"/>
                  </a:lnTo>
                  <a:lnTo>
                    <a:pt x="72" y="82"/>
                  </a:lnTo>
                  <a:lnTo>
                    <a:pt x="72" y="87"/>
                  </a:lnTo>
                  <a:lnTo>
                    <a:pt x="70" y="93"/>
                  </a:lnTo>
                  <a:lnTo>
                    <a:pt x="70" y="101"/>
                  </a:lnTo>
                  <a:lnTo>
                    <a:pt x="69" y="108"/>
                  </a:lnTo>
                  <a:lnTo>
                    <a:pt x="67" y="114"/>
                  </a:lnTo>
                  <a:lnTo>
                    <a:pt x="67" y="122"/>
                  </a:lnTo>
                  <a:lnTo>
                    <a:pt x="65" y="131"/>
                  </a:lnTo>
                  <a:lnTo>
                    <a:pt x="63" y="137"/>
                  </a:lnTo>
                  <a:lnTo>
                    <a:pt x="63" y="146"/>
                  </a:lnTo>
                  <a:lnTo>
                    <a:pt x="61" y="154"/>
                  </a:lnTo>
                  <a:lnTo>
                    <a:pt x="61" y="165"/>
                  </a:lnTo>
                  <a:lnTo>
                    <a:pt x="59" y="173"/>
                  </a:lnTo>
                  <a:lnTo>
                    <a:pt x="57" y="182"/>
                  </a:lnTo>
                  <a:lnTo>
                    <a:pt x="55" y="192"/>
                  </a:lnTo>
                  <a:lnTo>
                    <a:pt x="55" y="201"/>
                  </a:lnTo>
                  <a:lnTo>
                    <a:pt x="51" y="211"/>
                  </a:lnTo>
                  <a:lnTo>
                    <a:pt x="51" y="220"/>
                  </a:lnTo>
                  <a:lnTo>
                    <a:pt x="50" y="232"/>
                  </a:lnTo>
                  <a:lnTo>
                    <a:pt x="50" y="241"/>
                  </a:lnTo>
                  <a:lnTo>
                    <a:pt x="48" y="251"/>
                  </a:lnTo>
                  <a:lnTo>
                    <a:pt x="48" y="262"/>
                  </a:lnTo>
                  <a:lnTo>
                    <a:pt x="46" y="274"/>
                  </a:lnTo>
                  <a:lnTo>
                    <a:pt x="46" y="285"/>
                  </a:lnTo>
                  <a:lnTo>
                    <a:pt x="44" y="297"/>
                  </a:lnTo>
                  <a:lnTo>
                    <a:pt x="42" y="308"/>
                  </a:lnTo>
                  <a:lnTo>
                    <a:pt x="42" y="321"/>
                  </a:lnTo>
                  <a:lnTo>
                    <a:pt x="42" y="335"/>
                  </a:lnTo>
                  <a:lnTo>
                    <a:pt x="40" y="346"/>
                  </a:lnTo>
                  <a:lnTo>
                    <a:pt x="38" y="357"/>
                  </a:lnTo>
                  <a:lnTo>
                    <a:pt x="38" y="371"/>
                  </a:lnTo>
                  <a:lnTo>
                    <a:pt x="38" y="382"/>
                  </a:lnTo>
                  <a:lnTo>
                    <a:pt x="36" y="395"/>
                  </a:lnTo>
                  <a:lnTo>
                    <a:pt x="34" y="409"/>
                  </a:lnTo>
                  <a:lnTo>
                    <a:pt x="34" y="422"/>
                  </a:lnTo>
                  <a:lnTo>
                    <a:pt x="34" y="437"/>
                  </a:lnTo>
                  <a:lnTo>
                    <a:pt x="34" y="449"/>
                  </a:lnTo>
                  <a:lnTo>
                    <a:pt x="32" y="464"/>
                  </a:lnTo>
                  <a:lnTo>
                    <a:pt x="32" y="477"/>
                  </a:lnTo>
                  <a:lnTo>
                    <a:pt x="32" y="492"/>
                  </a:lnTo>
                  <a:lnTo>
                    <a:pt x="32" y="506"/>
                  </a:lnTo>
                  <a:lnTo>
                    <a:pt x="32" y="521"/>
                  </a:lnTo>
                  <a:lnTo>
                    <a:pt x="32" y="536"/>
                  </a:lnTo>
                  <a:lnTo>
                    <a:pt x="32" y="553"/>
                  </a:lnTo>
                  <a:lnTo>
                    <a:pt x="23" y="637"/>
                  </a:lnTo>
                  <a:lnTo>
                    <a:pt x="23" y="635"/>
                  </a:lnTo>
                  <a:lnTo>
                    <a:pt x="21" y="629"/>
                  </a:lnTo>
                  <a:lnTo>
                    <a:pt x="19" y="624"/>
                  </a:lnTo>
                  <a:lnTo>
                    <a:pt x="17" y="620"/>
                  </a:lnTo>
                  <a:lnTo>
                    <a:pt x="15" y="614"/>
                  </a:lnTo>
                  <a:lnTo>
                    <a:pt x="13" y="606"/>
                  </a:lnTo>
                  <a:lnTo>
                    <a:pt x="12" y="597"/>
                  </a:lnTo>
                  <a:lnTo>
                    <a:pt x="10" y="587"/>
                  </a:lnTo>
                  <a:lnTo>
                    <a:pt x="8" y="582"/>
                  </a:lnTo>
                  <a:lnTo>
                    <a:pt x="8" y="576"/>
                  </a:lnTo>
                  <a:lnTo>
                    <a:pt x="6" y="570"/>
                  </a:lnTo>
                  <a:lnTo>
                    <a:pt x="6" y="565"/>
                  </a:lnTo>
                  <a:lnTo>
                    <a:pt x="6" y="557"/>
                  </a:lnTo>
                  <a:lnTo>
                    <a:pt x="4" y="551"/>
                  </a:lnTo>
                  <a:lnTo>
                    <a:pt x="4" y="544"/>
                  </a:lnTo>
                  <a:lnTo>
                    <a:pt x="4" y="536"/>
                  </a:lnTo>
                  <a:lnTo>
                    <a:pt x="2" y="529"/>
                  </a:lnTo>
                  <a:lnTo>
                    <a:pt x="2" y="521"/>
                  </a:lnTo>
                  <a:lnTo>
                    <a:pt x="2" y="511"/>
                  </a:lnTo>
                  <a:lnTo>
                    <a:pt x="2" y="504"/>
                  </a:lnTo>
                  <a:lnTo>
                    <a:pt x="2" y="494"/>
                  </a:lnTo>
                  <a:lnTo>
                    <a:pt x="0" y="483"/>
                  </a:lnTo>
                  <a:lnTo>
                    <a:pt x="0" y="473"/>
                  </a:lnTo>
                  <a:lnTo>
                    <a:pt x="0" y="464"/>
                  </a:lnTo>
                  <a:lnTo>
                    <a:pt x="0" y="452"/>
                  </a:lnTo>
                  <a:lnTo>
                    <a:pt x="0" y="441"/>
                  </a:lnTo>
                  <a:lnTo>
                    <a:pt x="0" y="430"/>
                  </a:lnTo>
                  <a:lnTo>
                    <a:pt x="0" y="418"/>
                  </a:lnTo>
                  <a:lnTo>
                    <a:pt x="0" y="405"/>
                  </a:lnTo>
                  <a:lnTo>
                    <a:pt x="0" y="392"/>
                  </a:lnTo>
                  <a:lnTo>
                    <a:pt x="2" y="378"/>
                  </a:lnTo>
                  <a:lnTo>
                    <a:pt x="2" y="365"/>
                  </a:lnTo>
                  <a:lnTo>
                    <a:pt x="2" y="352"/>
                  </a:lnTo>
                  <a:lnTo>
                    <a:pt x="4" y="336"/>
                  </a:lnTo>
                  <a:lnTo>
                    <a:pt x="6" y="321"/>
                  </a:lnTo>
                  <a:lnTo>
                    <a:pt x="8" y="308"/>
                  </a:lnTo>
                  <a:lnTo>
                    <a:pt x="8" y="291"/>
                  </a:lnTo>
                  <a:lnTo>
                    <a:pt x="10" y="276"/>
                  </a:lnTo>
                  <a:lnTo>
                    <a:pt x="12" y="258"/>
                  </a:lnTo>
                  <a:lnTo>
                    <a:pt x="13" y="241"/>
                  </a:lnTo>
                  <a:lnTo>
                    <a:pt x="15" y="222"/>
                  </a:lnTo>
                  <a:lnTo>
                    <a:pt x="19" y="205"/>
                  </a:lnTo>
                  <a:lnTo>
                    <a:pt x="21" y="186"/>
                  </a:lnTo>
                  <a:lnTo>
                    <a:pt x="25" y="167"/>
                  </a:lnTo>
                  <a:lnTo>
                    <a:pt x="27" y="148"/>
                  </a:lnTo>
                  <a:lnTo>
                    <a:pt x="31" y="127"/>
                  </a:lnTo>
                  <a:lnTo>
                    <a:pt x="32" y="108"/>
                  </a:lnTo>
                  <a:lnTo>
                    <a:pt x="38" y="87"/>
                  </a:lnTo>
                  <a:lnTo>
                    <a:pt x="40" y="65"/>
                  </a:lnTo>
                  <a:lnTo>
                    <a:pt x="46" y="44"/>
                  </a:lnTo>
                  <a:lnTo>
                    <a:pt x="50" y="21"/>
                  </a:lnTo>
                  <a:lnTo>
                    <a:pt x="55" y="0"/>
                  </a:lnTo>
                  <a:lnTo>
                    <a:pt x="9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1" name="Freeform 48"/>
            <p:cNvSpPr>
              <a:spLocks/>
            </p:cNvSpPr>
            <p:nvPr/>
          </p:nvSpPr>
          <p:spPr bwMode="auto">
            <a:xfrm flipH="1">
              <a:off x="4291" y="1630"/>
              <a:ext cx="93" cy="140"/>
            </a:xfrm>
            <a:custGeom>
              <a:avLst/>
              <a:gdLst>
                <a:gd name="T0" fmla="*/ 6 w 141"/>
                <a:gd name="T1" fmla="*/ 46 h 202"/>
                <a:gd name="T2" fmla="*/ 16 w 141"/>
                <a:gd name="T3" fmla="*/ 15 h 202"/>
                <a:gd name="T4" fmla="*/ 22 w 141"/>
                <a:gd name="T5" fmla="*/ 46 h 202"/>
                <a:gd name="T6" fmla="*/ 26 w 141"/>
                <a:gd name="T7" fmla="*/ 44 h 202"/>
                <a:gd name="T8" fmla="*/ 16 w 141"/>
                <a:gd name="T9" fmla="*/ 0 h 202"/>
                <a:gd name="T10" fmla="*/ 0 w 141"/>
                <a:gd name="T11" fmla="*/ 45 h 202"/>
                <a:gd name="T12" fmla="*/ 6 w 141"/>
                <a:gd name="T13" fmla="*/ 46 h 202"/>
                <a:gd name="T14" fmla="*/ 6 w 141"/>
                <a:gd name="T15" fmla="*/ 46 h 2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1" h="202">
                  <a:moveTo>
                    <a:pt x="32" y="202"/>
                  </a:moveTo>
                  <a:lnTo>
                    <a:pt x="85" y="65"/>
                  </a:lnTo>
                  <a:lnTo>
                    <a:pt x="116" y="198"/>
                  </a:lnTo>
                  <a:lnTo>
                    <a:pt x="141" y="194"/>
                  </a:lnTo>
                  <a:lnTo>
                    <a:pt x="85" y="0"/>
                  </a:lnTo>
                  <a:lnTo>
                    <a:pt x="0" y="196"/>
                  </a:lnTo>
                  <a:lnTo>
                    <a:pt x="32" y="2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2" name="Freeform 49"/>
            <p:cNvSpPr>
              <a:spLocks/>
            </p:cNvSpPr>
            <p:nvPr/>
          </p:nvSpPr>
          <p:spPr bwMode="auto">
            <a:xfrm flipH="1">
              <a:off x="4296" y="1749"/>
              <a:ext cx="76" cy="21"/>
            </a:xfrm>
            <a:custGeom>
              <a:avLst/>
              <a:gdLst>
                <a:gd name="T0" fmla="*/ 3 w 116"/>
                <a:gd name="T1" fmla="*/ 1 h 30"/>
                <a:gd name="T2" fmla="*/ 19 w 116"/>
                <a:gd name="T3" fmla="*/ 0 h 30"/>
                <a:gd name="T4" fmla="*/ 22 w 116"/>
                <a:gd name="T5" fmla="*/ 6 h 30"/>
                <a:gd name="T6" fmla="*/ 0 w 116"/>
                <a:gd name="T7" fmla="*/ 8 h 30"/>
                <a:gd name="T8" fmla="*/ 3 w 116"/>
                <a:gd name="T9" fmla="*/ 1 h 30"/>
                <a:gd name="T10" fmla="*/ 3 w 116"/>
                <a:gd name="T11" fmla="*/ 1 h 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6" h="30">
                  <a:moveTo>
                    <a:pt x="19" y="1"/>
                  </a:moveTo>
                  <a:lnTo>
                    <a:pt x="105" y="0"/>
                  </a:lnTo>
                  <a:lnTo>
                    <a:pt x="116" y="22"/>
                  </a:lnTo>
                  <a:lnTo>
                    <a:pt x="0" y="30"/>
                  </a:lnTo>
                  <a:lnTo>
                    <a:pt x="19"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3" name="Freeform 50"/>
            <p:cNvSpPr>
              <a:spLocks/>
            </p:cNvSpPr>
            <p:nvPr/>
          </p:nvSpPr>
          <p:spPr bwMode="auto">
            <a:xfrm flipH="1">
              <a:off x="4877" y="2024"/>
              <a:ext cx="131" cy="135"/>
            </a:xfrm>
            <a:custGeom>
              <a:avLst/>
              <a:gdLst>
                <a:gd name="T0" fmla="*/ 19 w 198"/>
                <a:gd name="T1" fmla="*/ 6 h 194"/>
                <a:gd name="T2" fmla="*/ 9 w 198"/>
                <a:gd name="T3" fmla="*/ 34 h 194"/>
                <a:gd name="T4" fmla="*/ 22 w 198"/>
                <a:gd name="T5" fmla="*/ 38 h 194"/>
                <a:gd name="T6" fmla="*/ 32 w 198"/>
                <a:gd name="T7" fmla="*/ 8 h 194"/>
                <a:gd name="T8" fmla="*/ 38 w 198"/>
                <a:gd name="T9" fmla="*/ 13 h 194"/>
                <a:gd name="T10" fmla="*/ 25 w 198"/>
                <a:gd name="T11" fmla="*/ 45 h 194"/>
                <a:gd name="T12" fmla="*/ 0 w 198"/>
                <a:gd name="T13" fmla="*/ 37 h 194"/>
                <a:gd name="T14" fmla="*/ 13 w 198"/>
                <a:gd name="T15" fmla="*/ 0 h 194"/>
                <a:gd name="T16" fmla="*/ 19 w 198"/>
                <a:gd name="T17" fmla="*/ 6 h 194"/>
                <a:gd name="T18" fmla="*/ 19 w 198"/>
                <a:gd name="T19" fmla="*/ 6 h 1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8" h="194">
                  <a:moveTo>
                    <a:pt x="95" y="23"/>
                  </a:moveTo>
                  <a:lnTo>
                    <a:pt x="42" y="143"/>
                  </a:lnTo>
                  <a:lnTo>
                    <a:pt x="120" y="160"/>
                  </a:lnTo>
                  <a:lnTo>
                    <a:pt x="168" y="36"/>
                  </a:lnTo>
                  <a:lnTo>
                    <a:pt x="198" y="53"/>
                  </a:lnTo>
                  <a:lnTo>
                    <a:pt x="130" y="194"/>
                  </a:lnTo>
                  <a:lnTo>
                    <a:pt x="0" y="156"/>
                  </a:lnTo>
                  <a:lnTo>
                    <a:pt x="69" y="0"/>
                  </a:lnTo>
                  <a:lnTo>
                    <a:pt x="95"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4" name="Freeform 51"/>
            <p:cNvSpPr>
              <a:spLocks/>
            </p:cNvSpPr>
            <p:nvPr/>
          </p:nvSpPr>
          <p:spPr bwMode="auto">
            <a:xfrm flipH="1">
              <a:off x="4375" y="1535"/>
              <a:ext cx="166" cy="366"/>
            </a:xfrm>
            <a:custGeom>
              <a:avLst/>
              <a:gdLst>
                <a:gd name="T0" fmla="*/ 5 w 253"/>
                <a:gd name="T1" fmla="*/ 1 h 527"/>
                <a:gd name="T2" fmla="*/ 5 w 253"/>
                <a:gd name="T3" fmla="*/ 4 h 527"/>
                <a:gd name="T4" fmla="*/ 7 w 253"/>
                <a:gd name="T5" fmla="*/ 8 h 527"/>
                <a:gd name="T6" fmla="*/ 7 w 253"/>
                <a:gd name="T7" fmla="*/ 10 h 527"/>
                <a:gd name="T8" fmla="*/ 8 w 253"/>
                <a:gd name="T9" fmla="*/ 13 h 527"/>
                <a:gd name="T10" fmla="*/ 9 w 253"/>
                <a:gd name="T11" fmla="*/ 16 h 527"/>
                <a:gd name="T12" fmla="*/ 10 w 253"/>
                <a:gd name="T13" fmla="*/ 19 h 527"/>
                <a:gd name="T14" fmla="*/ 12 w 253"/>
                <a:gd name="T15" fmla="*/ 23 h 527"/>
                <a:gd name="T16" fmla="*/ 13 w 253"/>
                <a:gd name="T17" fmla="*/ 27 h 527"/>
                <a:gd name="T18" fmla="*/ 14 w 253"/>
                <a:gd name="T19" fmla="*/ 31 h 527"/>
                <a:gd name="T20" fmla="*/ 15 w 253"/>
                <a:gd name="T21" fmla="*/ 35 h 527"/>
                <a:gd name="T22" fmla="*/ 17 w 253"/>
                <a:gd name="T23" fmla="*/ 40 h 527"/>
                <a:gd name="T24" fmla="*/ 18 w 253"/>
                <a:gd name="T25" fmla="*/ 44 h 527"/>
                <a:gd name="T26" fmla="*/ 20 w 253"/>
                <a:gd name="T27" fmla="*/ 48 h 527"/>
                <a:gd name="T28" fmla="*/ 21 w 253"/>
                <a:gd name="T29" fmla="*/ 53 h 527"/>
                <a:gd name="T30" fmla="*/ 22 w 253"/>
                <a:gd name="T31" fmla="*/ 56 h 527"/>
                <a:gd name="T32" fmla="*/ 24 w 253"/>
                <a:gd name="T33" fmla="*/ 61 h 527"/>
                <a:gd name="T34" fmla="*/ 24 w 253"/>
                <a:gd name="T35" fmla="*/ 65 h 527"/>
                <a:gd name="T36" fmla="*/ 26 w 253"/>
                <a:gd name="T37" fmla="*/ 70 h 527"/>
                <a:gd name="T38" fmla="*/ 28 w 253"/>
                <a:gd name="T39" fmla="*/ 74 h 527"/>
                <a:gd name="T40" fmla="*/ 28 w 253"/>
                <a:gd name="T41" fmla="*/ 78 h 527"/>
                <a:gd name="T42" fmla="*/ 30 w 253"/>
                <a:gd name="T43" fmla="*/ 83 h 527"/>
                <a:gd name="T44" fmla="*/ 31 w 253"/>
                <a:gd name="T45" fmla="*/ 86 h 527"/>
                <a:gd name="T46" fmla="*/ 31 w 253"/>
                <a:gd name="T47" fmla="*/ 90 h 527"/>
                <a:gd name="T48" fmla="*/ 32 w 253"/>
                <a:gd name="T49" fmla="*/ 94 h 527"/>
                <a:gd name="T50" fmla="*/ 33 w 253"/>
                <a:gd name="T51" fmla="*/ 97 h 527"/>
                <a:gd name="T52" fmla="*/ 34 w 253"/>
                <a:gd name="T53" fmla="*/ 100 h 527"/>
                <a:gd name="T54" fmla="*/ 35 w 253"/>
                <a:gd name="T55" fmla="*/ 103 h 527"/>
                <a:gd name="T56" fmla="*/ 35 w 253"/>
                <a:gd name="T57" fmla="*/ 106 h 527"/>
                <a:gd name="T58" fmla="*/ 38 w 253"/>
                <a:gd name="T59" fmla="*/ 91 h 527"/>
                <a:gd name="T60" fmla="*/ 38 w 253"/>
                <a:gd name="T61" fmla="*/ 86 h 527"/>
                <a:gd name="T62" fmla="*/ 38 w 253"/>
                <a:gd name="T63" fmla="*/ 83 h 527"/>
                <a:gd name="T64" fmla="*/ 38 w 253"/>
                <a:gd name="T65" fmla="*/ 80 h 527"/>
                <a:gd name="T66" fmla="*/ 38 w 253"/>
                <a:gd name="T67" fmla="*/ 76 h 527"/>
                <a:gd name="T68" fmla="*/ 38 w 253"/>
                <a:gd name="T69" fmla="*/ 74 h 527"/>
                <a:gd name="T70" fmla="*/ 38 w 253"/>
                <a:gd name="T71" fmla="*/ 70 h 527"/>
                <a:gd name="T72" fmla="*/ 38 w 253"/>
                <a:gd name="T73" fmla="*/ 67 h 527"/>
                <a:gd name="T74" fmla="*/ 38 w 253"/>
                <a:gd name="T75" fmla="*/ 65 h 527"/>
                <a:gd name="T76" fmla="*/ 39 w 253"/>
                <a:gd name="T77" fmla="*/ 62 h 527"/>
                <a:gd name="T78" fmla="*/ 39 w 253"/>
                <a:gd name="T79" fmla="*/ 58 h 527"/>
                <a:gd name="T80" fmla="*/ 39 w 253"/>
                <a:gd name="T81" fmla="*/ 56 h 527"/>
                <a:gd name="T82" fmla="*/ 39 w 253"/>
                <a:gd name="T83" fmla="*/ 53 h 527"/>
                <a:gd name="T84" fmla="*/ 39 w 253"/>
                <a:gd name="T85" fmla="*/ 50 h 527"/>
                <a:gd name="T86" fmla="*/ 39 w 253"/>
                <a:gd name="T87" fmla="*/ 47 h 527"/>
                <a:gd name="T88" fmla="*/ 39 w 253"/>
                <a:gd name="T89" fmla="*/ 44 h 527"/>
                <a:gd name="T90" fmla="*/ 39 w 253"/>
                <a:gd name="T91" fmla="*/ 40 h 527"/>
                <a:gd name="T92" fmla="*/ 39 w 253"/>
                <a:gd name="T93" fmla="*/ 35 h 527"/>
                <a:gd name="T94" fmla="*/ 39 w 253"/>
                <a:gd name="T95" fmla="*/ 31 h 527"/>
                <a:gd name="T96" fmla="*/ 39 w 253"/>
                <a:gd name="T97" fmla="*/ 27 h 527"/>
                <a:gd name="T98" fmla="*/ 39 w 253"/>
                <a:gd name="T99" fmla="*/ 24 h 527"/>
                <a:gd name="T100" fmla="*/ 40 w 253"/>
                <a:gd name="T101" fmla="*/ 22 h 527"/>
                <a:gd name="T102" fmla="*/ 47 w 253"/>
                <a:gd name="T103" fmla="*/ 26 h 527"/>
                <a:gd name="T104" fmla="*/ 35 w 253"/>
                <a:gd name="T105" fmla="*/ 122 h 527"/>
                <a:gd name="T106" fmla="*/ 5 w 253"/>
                <a:gd name="T107" fmla="*/ 0 h 5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3" h="527">
                  <a:moveTo>
                    <a:pt x="23" y="0"/>
                  </a:moveTo>
                  <a:lnTo>
                    <a:pt x="23" y="4"/>
                  </a:lnTo>
                  <a:lnTo>
                    <a:pt x="25" y="8"/>
                  </a:lnTo>
                  <a:lnTo>
                    <a:pt x="27" y="16"/>
                  </a:lnTo>
                  <a:lnTo>
                    <a:pt x="31" y="23"/>
                  </a:lnTo>
                  <a:lnTo>
                    <a:pt x="35" y="33"/>
                  </a:lnTo>
                  <a:lnTo>
                    <a:pt x="37" y="37"/>
                  </a:lnTo>
                  <a:lnTo>
                    <a:pt x="38" y="44"/>
                  </a:lnTo>
                  <a:lnTo>
                    <a:pt x="42" y="50"/>
                  </a:lnTo>
                  <a:lnTo>
                    <a:pt x="44" y="58"/>
                  </a:lnTo>
                  <a:lnTo>
                    <a:pt x="48" y="63"/>
                  </a:lnTo>
                  <a:lnTo>
                    <a:pt x="50" y="69"/>
                  </a:lnTo>
                  <a:lnTo>
                    <a:pt x="52" y="77"/>
                  </a:lnTo>
                  <a:lnTo>
                    <a:pt x="56" y="84"/>
                  </a:lnTo>
                  <a:lnTo>
                    <a:pt x="59" y="92"/>
                  </a:lnTo>
                  <a:lnTo>
                    <a:pt x="63" y="99"/>
                  </a:lnTo>
                  <a:lnTo>
                    <a:pt x="65" y="107"/>
                  </a:lnTo>
                  <a:lnTo>
                    <a:pt x="69" y="116"/>
                  </a:lnTo>
                  <a:lnTo>
                    <a:pt x="73" y="122"/>
                  </a:lnTo>
                  <a:lnTo>
                    <a:pt x="75" y="132"/>
                  </a:lnTo>
                  <a:lnTo>
                    <a:pt x="78" y="141"/>
                  </a:lnTo>
                  <a:lnTo>
                    <a:pt x="82" y="151"/>
                  </a:lnTo>
                  <a:lnTo>
                    <a:pt x="86" y="160"/>
                  </a:lnTo>
                  <a:lnTo>
                    <a:pt x="90" y="170"/>
                  </a:lnTo>
                  <a:lnTo>
                    <a:pt x="94" y="179"/>
                  </a:lnTo>
                  <a:lnTo>
                    <a:pt x="99" y="189"/>
                  </a:lnTo>
                  <a:lnTo>
                    <a:pt x="101" y="196"/>
                  </a:lnTo>
                  <a:lnTo>
                    <a:pt x="105" y="206"/>
                  </a:lnTo>
                  <a:lnTo>
                    <a:pt x="109" y="215"/>
                  </a:lnTo>
                  <a:lnTo>
                    <a:pt x="113" y="227"/>
                  </a:lnTo>
                  <a:lnTo>
                    <a:pt x="116" y="234"/>
                  </a:lnTo>
                  <a:lnTo>
                    <a:pt x="120" y="244"/>
                  </a:lnTo>
                  <a:lnTo>
                    <a:pt x="124" y="253"/>
                  </a:lnTo>
                  <a:lnTo>
                    <a:pt x="128" y="263"/>
                  </a:lnTo>
                  <a:lnTo>
                    <a:pt x="130" y="272"/>
                  </a:lnTo>
                  <a:lnTo>
                    <a:pt x="133" y="282"/>
                  </a:lnTo>
                  <a:lnTo>
                    <a:pt x="137" y="291"/>
                  </a:lnTo>
                  <a:lnTo>
                    <a:pt x="141" y="301"/>
                  </a:lnTo>
                  <a:lnTo>
                    <a:pt x="145" y="309"/>
                  </a:lnTo>
                  <a:lnTo>
                    <a:pt x="149" y="320"/>
                  </a:lnTo>
                  <a:lnTo>
                    <a:pt x="151" y="329"/>
                  </a:lnTo>
                  <a:lnTo>
                    <a:pt x="154" y="339"/>
                  </a:lnTo>
                  <a:lnTo>
                    <a:pt x="158" y="347"/>
                  </a:lnTo>
                  <a:lnTo>
                    <a:pt x="160" y="354"/>
                  </a:lnTo>
                  <a:lnTo>
                    <a:pt x="162" y="364"/>
                  </a:lnTo>
                  <a:lnTo>
                    <a:pt x="166" y="371"/>
                  </a:lnTo>
                  <a:lnTo>
                    <a:pt x="168" y="379"/>
                  </a:lnTo>
                  <a:lnTo>
                    <a:pt x="170" y="388"/>
                  </a:lnTo>
                  <a:lnTo>
                    <a:pt x="171" y="396"/>
                  </a:lnTo>
                  <a:lnTo>
                    <a:pt x="175" y="404"/>
                  </a:lnTo>
                  <a:lnTo>
                    <a:pt x="177" y="409"/>
                  </a:lnTo>
                  <a:lnTo>
                    <a:pt x="179" y="417"/>
                  </a:lnTo>
                  <a:lnTo>
                    <a:pt x="181" y="423"/>
                  </a:lnTo>
                  <a:lnTo>
                    <a:pt x="183" y="430"/>
                  </a:lnTo>
                  <a:lnTo>
                    <a:pt x="185" y="436"/>
                  </a:lnTo>
                  <a:lnTo>
                    <a:pt x="187" y="442"/>
                  </a:lnTo>
                  <a:lnTo>
                    <a:pt x="187" y="447"/>
                  </a:lnTo>
                  <a:lnTo>
                    <a:pt x="189" y="455"/>
                  </a:lnTo>
                  <a:lnTo>
                    <a:pt x="204" y="406"/>
                  </a:lnTo>
                  <a:lnTo>
                    <a:pt x="204" y="392"/>
                  </a:lnTo>
                  <a:lnTo>
                    <a:pt x="204" y="383"/>
                  </a:lnTo>
                  <a:lnTo>
                    <a:pt x="204" y="371"/>
                  </a:lnTo>
                  <a:lnTo>
                    <a:pt x="206" y="360"/>
                  </a:lnTo>
                  <a:lnTo>
                    <a:pt x="206" y="354"/>
                  </a:lnTo>
                  <a:lnTo>
                    <a:pt x="206" y="347"/>
                  </a:lnTo>
                  <a:lnTo>
                    <a:pt x="206" y="341"/>
                  </a:lnTo>
                  <a:lnTo>
                    <a:pt x="206" y="335"/>
                  </a:lnTo>
                  <a:lnTo>
                    <a:pt x="206" y="329"/>
                  </a:lnTo>
                  <a:lnTo>
                    <a:pt x="208" y="322"/>
                  </a:lnTo>
                  <a:lnTo>
                    <a:pt x="208" y="316"/>
                  </a:lnTo>
                  <a:lnTo>
                    <a:pt x="208" y="310"/>
                  </a:lnTo>
                  <a:lnTo>
                    <a:pt x="208" y="303"/>
                  </a:lnTo>
                  <a:lnTo>
                    <a:pt x="208" y="297"/>
                  </a:lnTo>
                  <a:lnTo>
                    <a:pt x="208" y="290"/>
                  </a:lnTo>
                  <a:lnTo>
                    <a:pt x="208" y="284"/>
                  </a:lnTo>
                  <a:lnTo>
                    <a:pt x="208" y="278"/>
                  </a:lnTo>
                  <a:lnTo>
                    <a:pt x="210" y="271"/>
                  </a:lnTo>
                  <a:lnTo>
                    <a:pt x="210" y="265"/>
                  </a:lnTo>
                  <a:lnTo>
                    <a:pt x="210" y="257"/>
                  </a:lnTo>
                  <a:lnTo>
                    <a:pt x="210" y="251"/>
                  </a:lnTo>
                  <a:lnTo>
                    <a:pt x="210" y="246"/>
                  </a:lnTo>
                  <a:lnTo>
                    <a:pt x="210" y="238"/>
                  </a:lnTo>
                  <a:lnTo>
                    <a:pt x="210" y="232"/>
                  </a:lnTo>
                  <a:lnTo>
                    <a:pt x="210" y="227"/>
                  </a:lnTo>
                  <a:lnTo>
                    <a:pt x="211" y="219"/>
                  </a:lnTo>
                  <a:lnTo>
                    <a:pt x="211" y="213"/>
                  </a:lnTo>
                  <a:lnTo>
                    <a:pt x="211" y="208"/>
                  </a:lnTo>
                  <a:lnTo>
                    <a:pt x="211" y="202"/>
                  </a:lnTo>
                  <a:lnTo>
                    <a:pt x="211" y="194"/>
                  </a:lnTo>
                  <a:lnTo>
                    <a:pt x="211" y="189"/>
                  </a:lnTo>
                  <a:lnTo>
                    <a:pt x="211" y="183"/>
                  </a:lnTo>
                  <a:lnTo>
                    <a:pt x="211" y="172"/>
                  </a:lnTo>
                  <a:lnTo>
                    <a:pt x="213" y="160"/>
                  </a:lnTo>
                  <a:lnTo>
                    <a:pt x="213" y="151"/>
                  </a:lnTo>
                  <a:lnTo>
                    <a:pt x="213" y="141"/>
                  </a:lnTo>
                  <a:lnTo>
                    <a:pt x="213" y="132"/>
                  </a:lnTo>
                  <a:lnTo>
                    <a:pt x="213" y="124"/>
                  </a:lnTo>
                  <a:lnTo>
                    <a:pt x="213" y="116"/>
                  </a:lnTo>
                  <a:lnTo>
                    <a:pt x="213" y="109"/>
                  </a:lnTo>
                  <a:lnTo>
                    <a:pt x="213" y="103"/>
                  </a:lnTo>
                  <a:lnTo>
                    <a:pt x="215" y="99"/>
                  </a:lnTo>
                  <a:lnTo>
                    <a:pt x="215" y="94"/>
                  </a:lnTo>
                  <a:lnTo>
                    <a:pt x="217" y="92"/>
                  </a:lnTo>
                  <a:lnTo>
                    <a:pt x="253" y="113"/>
                  </a:lnTo>
                  <a:lnTo>
                    <a:pt x="238" y="464"/>
                  </a:lnTo>
                  <a:lnTo>
                    <a:pt x="192" y="527"/>
                  </a:lnTo>
                  <a:lnTo>
                    <a:pt x="0" y="31"/>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5" name="Freeform 52"/>
            <p:cNvSpPr>
              <a:spLocks/>
            </p:cNvSpPr>
            <p:nvPr/>
          </p:nvSpPr>
          <p:spPr bwMode="auto">
            <a:xfrm flipH="1">
              <a:off x="4173" y="3142"/>
              <a:ext cx="165" cy="119"/>
            </a:xfrm>
            <a:custGeom>
              <a:avLst/>
              <a:gdLst>
                <a:gd name="T0" fmla="*/ 0 w 251"/>
                <a:gd name="T1" fmla="*/ 31 h 171"/>
                <a:gd name="T2" fmla="*/ 43 w 251"/>
                <a:gd name="T3" fmla="*/ 0 h 171"/>
                <a:gd name="T4" fmla="*/ 47 w 251"/>
                <a:gd name="T5" fmla="*/ 10 h 171"/>
                <a:gd name="T6" fmla="*/ 4 w 251"/>
                <a:gd name="T7" fmla="*/ 40 h 171"/>
                <a:gd name="T8" fmla="*/ 0 w 251"/>
                <a:gd name="T9" fmla="*/ 31 h 171"/>
                <a:gd name="T10" fmla="*/ 0 w 251"/>
                <a:gd name="T11" fmla="*/ 31 h 1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71">
                  <a:moveTo>
                    <a:pt x="0" y="133"/>
                  </a:moveTo>
                  <a:lnTo>
                    <a:pt x="230" y="0"/>
                  </a:lnTo>
                  <a:lnTo>
                    <a:pt x="251" y="42"/>
                  </a:lnTo>
                  <a:lnTo>
                    <a:pt x="21" y="171"/>
                  </a:lnTo>
                  <a:lnTo>
                    <a:pt x="0" y="1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6" name="Freeform 53"/>
            <p:cNvSpPr>
              <a:spLocks/>
            </p:cNvSpPr>
            <p:nvPr/>
          </p:nvSpPr>
          <p:spPr bwMode="auto">
            <a:xfrm flipH="1">
              <a:off x="4461" y="1190"/>
              <a:ext cx="132" cy="229"/>
            </a:xfrm>
            <a:custGeom>
              <a:avLst/>
              <a:gdLst>
                <a:gd name="T0" fmla="*/ 36 w 202"/>
                <a:gd name="T1" fmla="*/ 3 h 331"/>
                <a:gd name="T2" fmla="*/ 33 w 202"/>
                <a:gd name="T3" fmla="*/ 4 h 331"/>
                <a:gd name="T4" fmla="*/ 30 w 202"/>
                <a:gd name="T5" fmla="*/ 6 h 331"/>
                <a:gd name="T6" fmla="*/ 27 w 202"/>
                <a:gd name="T7" fmla="*/ 8 h 331"/>
                <a:gd name="T8" fmla="*/ 23 w 202"/>
                <a:gd name="T9" fmla="*/ 12 h 331"/>
                <a:gd name="T10" fmla="*/ 19 w 202"/>
                <a:gd name="T11" fmla="*/ 15 h 331"/>
                <a:gd name="T12" fmla="*/ 16 w 202"/>
                <a:gd name="T13" fmla="*/ 19 h 331"/>
                <a:gd name="T14" fmla="*/ 12 w 202"/>
                <a:gd name="T15" fmla="*/ 23 h 331"/>
                <a:gd name="T16" fmla="*/ 9 w 202"/>
                <a:gd name="T17" fmla="*/ 28 h 331"/>
                <a:gd name="T18" fmla="*/ 7 w 202"/>
                <a:gd name="T19" fmla="*/ 33 h 331"/>
                <a:gd name="T20" fmla="*/ 7 w 202"/>
                <a:gd name="T21" fmla="*/ 37 h 331"/>
                <a:gd name="T22" fmla="*/ 7 w 202"/>
                <a:gd name="T23" fmla="*/ 40 h 331"/>
                <a:gd name="T24" fmla="*/ 7 w 202"/>
                <a:gd name="T25" fmla="*/ 44 h 331"/>
                <a:gd name="T26" fmla="*/ 7 w 202"/>
                <a:gd name="T27" fmla="*/ 46 h 331"/>
                <a:gd name="T28" fmla="*/ 8 w 202"/>
                <a:gd name="T29" fmla="*/ 49 h 331"/>
                <a:gd name="T30" fmla="*/ 9 w 202"/>
                <a:gd name="T31" fmla="*/ 52 h 331"/>
                <a:gd name="T32" fmla="*/ 10 w 202"/>
                <a:gd name="T33" fmla="*/ 55 h 331"/>
                <a:gd name="T34" fmla="*/ 13 w 202"/>
                <a:gd name="T35" fmla="*/ 59 h 331"/>
                <a:gd name="T36" fmla="*/ 16 w 202"/>
                <a:gd name="T37" fmla="*/ 62 h 331"/>
                <a:gd name="T38" fmla="*/ 19 w 202"/>
                <a:gd name="T39" fmla="*/ 66 h 331"/>
                <a:gd name="T40" fmla="*/ 10 w 202"/>
                <a:gd name="T41" fmla="*/ 75 h 331"/>
                <a:gd name="T42" fmla="*/ 14 w 202"/>
                <a:gd name="T43" fmla="*/ 68 h 331"/>
                <a:gd name="T44" fmla="*/ 12 w 202"/>
                <a:gd name="T45" fmla="*/ 66 h 331"/>
                <a:gd name="T46" fmla="*/ 8 w 202"/>
                <a:gd name="T47" fmla="*/ 62 h 331"/>
                <a:gd name="T48" fmla="*/ 6 w 202"/>
                <a:gd name="T49" fmla="*/ 58 h 331"/>
                <a:gd name="T50" fmla="*/ 4 w 202"/>
                <a:gd name="T51" fmla="*/ 54 h 331"/>
                <a:gd name="T52" fmla="*/ 2 w 202"/>
                <a:gd name="T53" fmla="*/ 51 h 331"/>
                <a:gd name="T54" fmla="*/ 1 w 202"/>
                <a:gd name="T55" fmla="*/ 46 h 331"/>
                <a:gd name="T56" fmla="*/ 1 w 202"/>
                <a:gd name="T57" fmla="*/ 43 h 331"/>
                <a:gd name="T58" fmla="*/ 0 w 202"/>
                <a:gd name="T59" fmla="*/ 40 h 331"/>
                <a:gd name="T60" fmla="*/ 1 w 202"/>
                <a:gd name="T61" fmla="*/ 35 h 331"/>
                <a:gd name="T62" fmla="*/ 1 w 202"/>
                <a:gd name="T63" fmla="*/ 33 h 331"/>
                <a:gd name="T64" fmla="*/ 2 w 202"/>
                <a:gd name="T65" fmla="*/ 30 h 331"/>
                <a:gd name="T66" fmla="*/ 3 w 202"/>
                <a:gd name="T67" fmla="*/ 26 h 331"/>
                <a:gd name="T68" fmla="*/ 5 w 202"/>
                <a:gd name="T69" fmla="*/ 24 h 331"/>
                <a:gd name="T70" fmla="*/ 6 w 202"/>
                <a:gd name="T71" fmla="*/ 21 h 331"/>
                <a:gd name="T72" fmla="*/ 8 w 202"/>
                <a:gd name="T73" fmla="*/ 18 h 331"/>
                <a:gd name="T74" fmla="*/ 10 w 202"/>
                <a:gd name="T75" fmla="*/ 15 h 331"/>
                <a:gd name="T76" fmla="*/ 14 w 202"/>
                <a:gd name="T77" fmla="*/ 12 h 331"/>
                <a:gd name="T78" fmla="*/ 18 w 202"/>
                <a:gd name="T79" fmla="*/ 9 h 331"/>
                <a:gd name="T80" fmla="*/ 22 w 202"/>
                <a:gd name="T81" fmla="*/ 6 h 331"/>
                <a:gd name="T82" fmla="*/ 26 w 202"/>
                <a:gd name="T83" fmla="*/ 3 h 331"/>
                <a:gd name="T84" fmla="*/ 31 w 202"/>
                <a:gd name="T85" fmla="*/ 0 h 331"/>
                <a:gd name="T86" fmla="*/ 37 w 202"/>
                <a:gd name="T87" fmla="*/ 3 h 33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2" h="331">
                  <a:moveTo>
                    <a:pt x="202" y="14"/>
                  </a:moveTo>
                  <a:lnTo>
                    <a:pt x="198" y="14"/>
                  </a:lnTo>
                  <a:lnTo>
                    <a:pt x="189" y="17"/>
                  </a:lnTo>
                  <a:lnTo>
                    <a:pt x="181" y="19"/>
                  </a:lnTo>
                  <a:lnTo>
                    <a:pt x="175" y="23"/>
                  </a:lnTo>
                  <a:lnTo>
                    <a:pt x="166" y="27"/>
                  </a:lnTo>
                  <a:lnTo>
                    <a:pt x="158" y="33"/>
                  </a:lnTo>
                  <a:lnTo>
                    <a:pt x="147" y="36"/>
                  </a:lnTo>
                  <a:lnTo>
                    <a:pt x="135" y="44"/>
                  </a:lnTo>
                  <a:lnTo>
                    <a:pt x="126" y="50"/>
                  </a:lnTo>
                  <a:lnTo>
                    <a:pt x="116" y="57"/>
                  </a:lnTo>
                  <a:lnTo>
                    <a:pt x="105" y="65"/>
                  </a:lnTo>
                  <a:lnTo>
                    <a:pt x="94" y="74"/>
                  </a:lnTo>
                  <a:lnTo>
                    <a:pt x="84" y="84"/>
                  </a:lnTo>
                  <a:lnTo>
                    <a:pt x="77" y="93"/>
                  </a:lnTo>
                  <a:lnTo>
                    <a:pt x="67" y="101"/>
                  </a:lnTo>
                  <a:lnTo>
                    <a:pt x="58" y="111"/>
                  </a:lnTo>
                  <a:lnTo>
                    <a:pt x="52" y="122"/>
                  </a:lnTo>
                  <a:lnTo>
                    <a:pt x="46" y="133"/>
                  </a:lnTo>
                  <a:lnTo>
                    <a:pt x="40" y="145"/>
                  </a:lnTo>
                  <a:lnTo>
                    <a:pt x="37" y="156"/>
                  </a:lnTo>
                  <a:lnTo>
                    <a:pt x="35" y="162"/>
                  </a:lnTo>
                  <a:lnTo>
                    <a:pt x="35" y="170"/>
                  </a:lnTo>
                  <a:lnTo>
                    <a:pt x="35" y="175"/>
                  </a:lnTo>
                  <a:lnTo>
                    <a:pt x="35" y="183"/>
                  </a:lnTo>
                  <a:lnTo>
                    <a:pt x="35" y="189"/>
                  </a:lnTo>
                  <a:lnTo>
                    <a:pt x="37" y="194"/>
                  </a:lnTo>
                  <a:lnTo>
                    <a:pt x="37" y="202"/>
                  </a:lnTo>
                  <a:lnTo>
                    <a:pt x="40" y="208"/>
                  </a:lnTo>
                  <a:lnTo>
                    <a:pt x="42" y="213"/>
                  </a:lnTo>
                  <a:lnTo>
                    <a:pt x="44" y="221"/>
                  </a:lnTo>
                  <a:lnTo>
                    <a:pt x="50" y="228"/>
                  </a:lnTo>
                  <a:lnTo>
                    <a:pt x="56" y="236"/>
                  </a:lnTo>
                  <a:lnTo>
                    <a:pt x="59" y="242"/>
                  </a:lnTo>
                  <a:lnTo>
                    <a:pt x="65" y="249"/>
                  </a:lnTo>
                  <a:lnTo>
                    <a:pt x="71" y="257"/>
                  </a:lnTo>
                  <a:lnTo>
                    <a:pt x="78" y="265"/>
                  </a:lnTo>
                  <a:lnTo>
                    <a:pt x="86" y="272"/>
                  </a:lnTo>
                  <a:lnTo>
                    <a:pt x="94" y="280"/>
                  </a:lnTo>
                  <a:lnTo>
                    <a:pt x="103" y="287"/>
                  </a:lnTo>
                  <a:lnTo>
                    <a:pt x="115" y="297"/>
                  </a:lnTo>
                  <a:lnTo>
                    <a:pt x="59" y="331"/>
                  </a:lnTo>
                  <a:lnTo>
                    <a:pt x="46" y="314"/>
                  </a:lnTo>
                  <a:lnTo>
                    <a:pt x="75" y="295"/>
                  </a:lnTo>
                  <a:lnTo>
                    <a:pt x="71" y="293"/>
                  </a:lnTo>
                  <a:lnTo>
                    <a:pt x="65" y="287"/>
                  </a:lnTo>
                  <a:lnTo>
                    <a:pt x="56" y="278"/>
                  </a:lnTo>
                  <a:lnTo>
                    <a:pt x="44" y="268"/>
                  </a:lnTo>
                  <a:lnTo>
                    <a:pt x="38" y="261"/>
                  </a:lnTo>
                  <a:lnTo>
                    <a:pt x="33" y="253"/>
                  </a:lnTo>
                  <a:lnTo>
                    <a:pt x="27" y="244"/>
                  </a:lnTo>
                  <a:lnTo>
                    <a:pt x="21" y="236"/>
                  </a:lnTo>
                  <a:lnTo>
                    <a:pt x="16" y="227"/>
                  </a:lnTo>
                  <a:lnTo>
                    <a:pt x="12" y="219"/>
                  </a:lnTo>
                  <a:lnTo>
                    <a:pt x="8" y="209"/>
                  </a:lnTo>
                  <a:lnTo>
                    <a:pt x="6" y="200"/>
                  </a:lnTo>
                  <a:lnTo>
                    <a:pt x="2" y="192"/>
                  </a:lnTo>
                  <a:lnTo>
                    <a:pt x="2" y="187"/>
                  </a:lnTo>
                  <a:lnTo>
                    <a:pt x="0" y="181"/>
                  </a:lnTo>
                  <a:lnTo>
                    <a:pt x="0" y="175"/>
                  </a:lnTo>
                  <a:lnTo>
                    <a:pt x="0" y="164"/>
                  </a:lnTo>
                  <a:lnTo>
                    <a:pt x="2" y="152"/>
                  </a:lnTo>
                  <a:lnTo>
                    <a:pt x="2" y="147"/>
                  </a:lnTo>
                  <a:lnTo>
                    <a:pt x="6" y="141"/>
                  </a:lnTo>
                  <a:lnTo>
                    <a:pt x="6" y="133"/>
                  </a:lnTo>
                  <a:lnTo>
                    <a:pt x="10" y="128"/>
                  </a:lnTo>
                  <a:lnTo>
                    <a:pt x="14" y="122"/>
                  </a:lnTo>
                  <a:lnTo>
                    <a:pt x="16" y="116"/>
                  </a:lnTo>
                  <a:lnTo>
                    <a:pt x="19" y="109"/>
                  </a:lnTo>
                  <a:lnTo>
                    <a:pt x="25" y="103"/>
                  </a:lnTo>
                  <a:lnTo>
                    <a:pt x="27" y="97"/>
                  </a:lnTo>
                  <a:lnTo>
                    <a:pt x="33" y="92"/>
                  </a:lnTo>
                  <a:lnTo>
                    <a:pt x="40" y="84"/>
                  </a:lnTo>
                  <a:lnTo>
                    <a:pt x="46" y="78"/>
                  </a:lnTo>
                  <a:lnTo>
                    <a:pt x="52" y="71"/>
                  </a:lnTo>
                  <a:lnTo>
                    <a:pt x="59" y="65"/>
                  </a:lnTo>
                  <a:lnTo>
                    <a:pt x="67" y="59"/>
                  </a:lnTo>
                  <a:lnTo>
                    <a:pt x="77" y="52"/>
                  </a:lnTo>
                  <a:lnTo>
                    <a:pt x="86" y="46"/>
                  </a:lnTo>
                  <a:lnTo>
                    <a:pt x="96" y="40"/>
                  </a:lnTo>
                  <a:lnTo>
                    <a:pt x="105" y="33"/>
                  </a:lnTo>
                  <a:lnTo>
                    <a:pt x="118" y="27"/>
                  </a:lnTo>
                  <a:lnTo>
                    <a:pt x="130" y="19"/>
                  </a:lnTo>
                  <a:lnTo>
                    <a:pt x="143" y="14"/>
                  </a:lnTo>
                  <a:lnTo>
                    <a:pt x="156" y="8"/>
                  </a:lnTo>
                  <a:lnTo>
                    <a:pt x="172" y="0"/>
                  </a:lnTo>
                  <a:lnTo>
                    <a:pt x="202"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7" name="Freeform 54"/>
            <p:cNvSpPr>
              <a:spLocks/>
            </p:cNvSpPr>
            <p:nvPr/>
          </p:nvSpPr>
          <p:spPr bwMode="auto">
            <a:xfrm flipH="1">
              <a:off x="4388" y="1181"/>
              <a:ext cx="100" cy="354"/>
            </a:xfrm>
            <a:custGeom>
              <a:avLst/>
              <a:gdLst>
                <a:gd name="T0" fmla="*/ 7 w 152"/>
                <a:gd name="T1" fmla="*/ 1 h 509"/>
                <a:gd name="T2" fmla="*/ 10 w 152"/>
                <a:gd name="T3" fmla="*/ 3 h 509"/>
                <a:gd name="T4" fmla="*/ 13 w 152"/>
                <a:gd name="T5" fmla="*/ 7 h 509"/>
                <a:gd name="T6" fmla="*/ 14 w 152"/>
                <a:gd name="T7" fmla="*/ 10 h 509"/>
                <a:gd name="T8" fmla="*/ 16 w 152"/>
                <a:gd name="T9" fmla="*/ 15 h 509"/>
                <a:gd name="T10" fmla="*/ 16 w 152"/>
                <a:gd name="T11" fmla="*/ 20 h 509"/>
                <a:gd name="T12" fmla="*/ 16 w 152"/>
                <a:gd name="T13" fmla="*/ 28 h 509"/>
                <a:gd name="T14" fmla="*/ 17 w 152"/>
                <a:gd name="T15" fmla="*/ 33 h 509"/>
                <a:gd name="T16" fmla="*/ 20 w 152"/>
                <a:gd name="T17" fmla="*/ 38 h 509"/>
                <a:gd name="T18" fmla="*/ 22 w 152"/>
                <a:gd name="T19" fmla="*/ 42 h 509"/>
                <a:gd name="T20" fmla="*/ 27 w 152"/>
                <a:gd name="T21" fmla="*/ 49 h 509"/>
                <a:gd name="T22" fmla="*/ 28 w 152"/>
                <a:gd name="T23" fmla="*/ 54 h 509"/>
                <a:gd name="T24" fmla="*/ 26 w 152"/>
                <a:gd name="T25" fmla="*/ 57 h 509"/>
                <a:gd name="T26" fmla="*/ 22 w 152"/>
                <a:gd name="T27" fmla="*/ 61 h 509"/>
                <a:gd name="T28" fmla="*/ 24 w 152"/>
                <a:gd name="T29" fmla="*/ 66 h 509"/>
                <a:gd name="T30" fmla="*/ 26 w 152"/>
                <a:gd name="T31" fmla="*/ 71 h 509"/>
                <a:gd name="T32" fmla="*/ 28 w 152"/>
                <a:gd name="T33" fmla="*/ 77 h 509"/>
                <a:gd name="T34" fmla="*/ 28 w 152"/>
                <a:gd name="T35" fmla="*/ 83 h 509"/>
                <a:gd name="T36" fmla="*/ 28 w 152"/>
                <a:gd name="T37" fmla="*/ 90 h 509"/>
                <a:gd name="T38" fmla="*/ 26 w 152"/>
                <a:gd name="T39" fmla="*/ 95 h 509"/>
                <a:gd name="T40" fmla="*/ 21 w 152"/>
                <a:gd name="T41" fmla="*/ 97 h 509"/>
                <a:gd name="T42" fmla="*/ 17 w 152"/>
                <a:gd name="T43" fmla="*/ 104 h 509"/>
                <a:gd name="T44" fmla="*/ 16 w 152"/>
                <a:gd name="T45" fmla="*/ 108 h 509"/>
                <a:gd name="T46" fmla="*/ 18 w 152"/>
                <a:gd name="T47" fmla="*/ 113 h 509"/>
                <a:gd name="T48" fmla="*/ 18 w 152"/>
                <a:gd name="T49" fmla="*/ 118 h 509"/>
                <a:gd name="T50" fmla="*/ 16 w 152"/>
                <a:gd name="T51" fmla="*/ 119 h 509"/>
                <a:gd name="T52" fmla="*/ 15 w 152"/>
                <a:gd name="T53" fmla="*/ 118 h 509"/>
                <a:gd name="T54" fmla="*/ 13 w 152"/>
                <a:gd name="T55" fmla="*/ 114 h 509"/>
                <a:gd name="T56" fmla="*/ 12 w 152"/>
                <a:gd name="T57" fmla="*/ 108 h 509"/>
                <a:gd name="T58" fmla="*/ 13 w 152"/>
                <a:gd name="T59" fmla="*/ 101 h 509"/>
                <a:gd name="T60" fmla="*/ 16 w 152"/>
                <a:gd name="T61" fmla="*/ 97 h 509"/>
                <a:gd name="T62" fmla="*/ 20 w 152"/>
                <a:gd name="T63" fmla="*/ 93 h 509"/>
                <a:gd name="T64" fmla="*/ 25 w 152"/>
                <a:gd name="T65" fmla="*/ 90 h 509"/>
                <a:gd name="T66" fmla="*/ 25 w 152"/>
                <a:gd name="T67" fmla="*/ 86 h 509"/>
                <a:gd name="T68" fmla="*/ 25 w 152"/>
                <a:gd name="T69" fmla="*/ 82 h 509"/>
                <a:gd name="T70" fmla="*/ 24 w 152"/>
                <a:gd name="T71" fmla="*/ 77 h 509"/>
                <a:gd name="T72" fmla="*/ 21 w 152"/>
                <a:gd name="T73" fmla="*/ 71 h 509"/>
                <a:gd name="T74" fmla="*/ 17 w 152"/>
                <a:gd name="T75" fmla="*/ 61 h 509"/>
                <a:gd name="T76" fmla="*/ 20 w 152"/>
                <a:gd name="T77" fmla="*/ 57 h 509"/>
                <a:gd name="T78" fmla="*/ 23 w 152"/>
                <a:gd name="T79" fmla="*/ 55 h 509"/>
                <a:gd name="T80" fmla="*/ 22 w 152"/>
                <a:gd name="T81" fmla="*/ 50 h 509"/>
                <a:gd name="T82" fmla="*/ 21 w 152"/>
                <a:gd name="T83" fmla="*/ 47 h 509"/>
                <a:gd name="T84" fmla="*/ 18 w 152"/>
                <a:gd name="T85" fmla="*/ 42 h 509"/>
                <a:gd name="T86" fmla="*/ 14 w 152"/>
                <a:gd name="T87" fmla="*/ 38 h 509"/>
                <a:gd name="T88" fmla="*/ 12 w 152"/>
                <a:gd name="T89" fmla="*/ 33 h 509"/>
                <a:gd name="T90" fmla="*/ 11 w 152"/>
                <a:gd name="T91" fmla="*/ 29 h 509"/>
                <a:gd name="T92" fmla="*/ 11 w 152"/>
                <a:gd name="T93" fmla="*/ 24 h 509"/>
                <a:gd name="T94" fmla="*/ 10 w 152"/>
                <a:gd name="T95" fmla="*/ 17 h 509"/>
                <a:gd name="T96" fmla="*/ 6 w 152"/>
                <a:gd name="T97" fmla="*/ 10 h 509"/>
                <a:gd name="T98" fmla="*/ 2 w 152"/>
                <a:gd name="T99" fmla="*/ 6 h 509"/>
                <a:gd name="T100" fmla="*/ 5 w 152"/>
                <a:gd name="T101" fmla="*/ 0 h 50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2" h="509">
                  <a:moveTo>
                    <a:pt x="27" y="0"/>
                  </a:moveTo>
                  <a:lnTo>
                    <a:pt x="29" y="0"/>
                  </a:lnTo>
                  <a:lnTo>
                    <a:pt x="36" y="2"/>
                  </a:lnTo>
                  <a:lnTo>
                    <a:pt x="40" y="4"/>
                  </a:lnTo>
                  <a:lnTo>
                    <a:pt x="46" y="7"/>
                  </a:lnTo>
                  <a:lnTo>
                    <a:pt x="53" y="11"/>
                  </a:lnTo>
                  <a:lnTo>
                    <a:pt x="59" y="19"/>
                  </a:lnTo>
                  <a:lnTo>
                    <a:pt x="65" y="25"/>
                  </a:lnTo>
                  <a:lnTo>
                    <a:pt x="71" y="32"/>
                  </a:lnTo>
                  <a:lnTo>
                    <a:pt x="72" y="36"/>
                  </a:lnTo>
                  <a:lnTo>
                    <a:pt x="74" y="40"/>
                  </a:lnTo>
                  <a:lnTo>
                    <a:pt x="76" y="46"/>
                  </a:lnTo>
                  <a:lnTo>
                    <a:pt x="80" y="53"/>
                  </a:lnTo>
                  <a:lnTo>
                    <a:pt x="80" y="59"/>
                  </a:lnTo>
                  <a:lnTo>
                    <a:pt x="82" y="65"/>
                  </a:lnTo>
                  <a:lnTo>
                    <a:pt x="82" y="72"/>
                  </a:lnTo>
                  <a:lnTo>
                    <a:pt x="86" y="80"/>
                  </a:lnTo>
                  <a:lnTo>
                    <a:pt x="86" y="87"/>
                  </a:lnTo>
                  <a:lnTo>
                    <a:pt x="86" y="97"/>
                  </a:lnTo>
                  <a:lnTo>
                    <a:pt x="86" y="106"/>
                  </a:lnTo>
                  <a:lnTo>
                    <a:pt x="88" y="118"/>
                  </a:lnTo>
                  <a:lnTo>
                    <a:pt x="86" y="122"/>
                  </a:lnTo>
                  <a:lnTo>
                    <a:pt x="88" y="131"/>
                  </a:lnTo>
                  <a:lnTo>
                    <a:pt x="91" y="139"/>
                  </a:lnTo>
                  <a:lnTo>
                    <a:pt x="97" y="152"/>
                  </a:lnTo>
                  <a:lnTo>
                    <a:pt x="101" y="156"/>
                  </a:lnTo>
                  <a:lnTo>
                    <a:pt x="105" y="163"/>
                  </a:lnTo>
                  <a:lnTo>
                    <a:pt x="109" y="169"/>
                  </a:lnTo>
                  <a:lnTo>
                    <a:pt x="114" y="177"/>
                  </a:lnTo>
                  <a:lnTo>
                    <a:pt x="120" y="182"/>
                  </a:lnTo>
                  <a:lnTo>
                    <a:pt x="128" y="192"/>
                  </a:lnTo>
                  <a:lnTo>
                    <a:pt x="133" y="200"/>
                  </a:lnTo>
                  <a:lnTo>
                    <a:pt x="143" y="209"/>
                  </a:lnTo>
                  <a:lnTo>
                    <a:pt x="150" y="215"/>
                  </a:lnTo>
                  <a:lnTo>
                    <a:pt x="152" y="222"/>
                  </a:lnTo>
                  <a:lnTo>
                    <a:pt x="152" y="228"/>
                  </a:lnTo>
                  <a:lnTo>
                    <a:pt x="152" y="232"/>
                  </a:lnTo>
                  <a:lnTo>
                    <a:pt x="147" y="239"/>
                  </a:lnTo>
                  <a:lnTo>
                    <a:pt x="137" y="245"/>
                  </a:lnTo>
                  <a:lnTo>
                    <a:pt x="128" y="249"/>
                  </a:lnTo>
                  <a:lnTo>
                    <a:pt x="120" y="257"/>
                  </a:lnTo>
                  <a:lnTo>
                    <a:pt x="116" y="260"/>
                  </a:lnTo>
                  <a:lnTo>
                    <a:pt x="118" y="266"/>
                  </a:lnTo>
                  <a:lnTo>
                    <a:pt x="122" y="274"/>
                  </a:lnTo>
                  <a:lnTo>
                    <a:pt x="128" y="283"/>
                  </a:lnTo>
                  <a:lnTo>
                    <a:pt x="131" y="289"/>
                  </a:lnTo>
                  <a:lnTo>
                    <a:pt x="135" y="297"/>
                  </a:lnTo>
                  <a:lnTo>
                    <a:pt x="139" y="302"/>
                  </a:lnTo>
                  <a:lnTo>
                    <a:pt x="143" y="310"/>
                  </a:lnTo>
                  <a:lnTo>
                    <a:pt x="145" y="319"/>
                  </a:lnTo>
                  <a:lnTo>
                    <a:pt x="149" y="329"/>
                  </a:lnTo>
                  <a:lnTo>
                    <a:pt x="149" y="338"/>
                  </a:lnTo>
                  <a:lnTo>
                    <a:pt x="150" y="348"/>
                  </a:lnTo>
                  <a:lnTo>
                    <a:pt x="150" y="357"/>
                  </a:lnTo>
                  <a:lnTo>
                    <a:pt x="150" y="367"/>
                  </a:lnTo>
                  <a:lnTo>
                    <a:pt x="150" y="374"/>
                  </a:lnTo>
                  <a:lnTo>
                    <a:pt x="149" y="384"/>
                  </a:lnTo>
                  <a:lnTo>
                    <a:pt x="147" y="390"/>
                  </a:lnTo>
                  <a:lnTo>
                    <a:pt x="143" y="397"/>
                  </a:lnTo>
                  <a:lnTo>
                    <a:pt x="139" y="403"/>
                  </a:lnTo>
                  <a:lnTo>
                    <a:pt x="133" y="407"/>
                  </a:lnTo>
                  <a:lnTo>
                    <a:pt x="124" y="411"/>
                  </a:lnTo>
                  <a:lnTo>
                    <a:pt x="114" y="418"/>
                  </a:lnTo>
                  <a:lnTo>
                    <a:pt x="103" y="428"/>
                  </a:lnTo>
                  <a:lnTo>
                    <a:pt x="95" y="439"/>
                  </a:lnTo>
                  <a:lnTo>
                    <a:pt x="90" y="445"/>
                  </a:lnTo>
                  <a:lnTo>
                    <a:pt x="88" y="451"/>
                  </a:lnTo>
                  <a:lnTo>
                    <a:pt x="86" y="458"/>
                  </a:lnTo>
                  <a:lnTo>
                    <a:pt x="86" y="464"/>
                  </a:lnTo>
                  <a:lnTo>
                    <a:pt x="88" y="470"/>
                  </a:lnTo>
                  <a:lnTo>
                    <a:pt x="90" y="477"/>
                  </a:lnTo>
                  <a:lnTo>
                    <a:pt x="95" y="485"/>
                  </a:lnTo>
                  <a:lnTo>
                    <a:pt x="105" y="492"/>
                  </a:lnTo>
                  <a:lnTo>
                    <a:pt x="107" y="498"/>
                  </a:lnTo>
                  <a:lnTo>
                    <a:pt x="99" y="504"/>
                  </a:lnTo>
                  <a:lnTo>
                    <a:pt x="91" y="506"/>
                  </a:lnTo>
                  <a:lnTo>
                    <a:pt x="88" y="508"/>
                  </a:lnTo>
                  <a:lnTo>
                    <a:pt x="84" y="509"/>
                  </a:lnTo>
                  <a:lnTo>
                    <a:pt x="82" y="509"/>
                  </a:lnTo>
                  <a:lnTo>
                    <a:pt x="82" y="508"/>
                  </a:lnTo>
                  <a:lnTo>
                    <a:pt x="80" y="506"/>
                  </a:lnTo>
                  <a:lnTo>
                    <a:pt x="76" y="502"/>
                  </a:lnTo>
                  <a:lnTo>
                    <a:pt x="74" y="496"/>
                  </a:lnTo>
                  <a:lnTo>
                    <a:pt x="71" y="489"/>
                  </a:lnTo>
                  <a:lnTo>
                    <a:pt x="69" y="481"/>
                  </a:lnTo>
                  <a:lnTo>
                    <a:pt x="65" y="473"/>
                  </a:lnTo>
                  <a:lnTo>
                    <a:pt x="65" y="464"/>
                  </a:lnTo>
                  <a:lnTo>
                    <a:pt x="63" y="452"/>
                  </a:lnTo>
                  <a:lnTo>
                    <a:pt x="65" y="443"/>
                  </a:lnTo>
                  <a:lnTo>
                    <a:pt x="69" y="433"/>
                  </a:lnTo>
                  <a:lnTo>
                    <a:pt x="74" y="424"/>
                  </a:lnTo>
                  <a:lnTo>
                    <a:pt x="78" y="418"/>
                  </a:lnTo>
                  <a:lnTo>
                    <a:pt x="82" y="414"/>
                  </a:lnTo>
                  <a:lnTo>
                    <a:pt x="88" y="409"/>
                  </a:lnTo>
                  <a:lnTo>
                    <a:pt x="95" y="405"/>
                  </a:lnTo>
                  <a:lnTo>
                    <a:pt x="103" y="399"/>
                  </a:lnTo>
                  <a:lnTo>
                    <a:pt x="111" y="393"/>
                  </a:lnTo>
                  <a:lnTo>
                    <a:pt x="120" y="390"/>
                  </a:lnTo>
                  <a:lnTo>
                    <a:pt x="131" y="386"/>
                  </a:lnTo>
                  <a:lnTo>
                    <a:pt x="131" y="384"/>
                  </a:lnTo>
                  <a:lnTo>
                    <a:pt x="131" y="376"/>
                  </a:lnTo>
                  <a:lnTo>
                    <a:pt x="131" y="369"/>
                  </a:lnTo>
                  <a:lnTo>
                    <a:pt x="131" y="365"/>
                  </a:lnTo>
                  <a:lnTo>
                    <a:pt x="131" y="357"/>
                  </a:lnTo>
                  <a:lnTo>
                    <a:pt x="131" y="352"/>
                  </a:lnTo>
                  <a:lnTo>
                    <a:pt x="130" y="342"/>
                  </a:lnTo>
                  <a:lnTo>
                    <a:pt x="128" y="335"/>
                  </a:lnTo>
                  <a:lnTo>
                    <a:pt x="124" y="327"/>
                  </a:lnTo>
                  <a:lnTo>
                    <a:pt x="122" y="321"/>
                  </a:lnTo>
                  <a:lnTo>
                    <a:pt x="116" y="312"/>
                  </a:lnTo>
                  <a:lnTo>
                    <a:pt x="112" y="304"/>
                  </a:lnTo>
                  <a:lnTo>
                    <a:pt x="105" y="298"/>
                  </a:lnTo>
                  <a:lnTo>
                    <a:pt x="99" y="291"/>
                  </a:lnTo>
                  <a:lnTo>
                    <a:pt x="91" y="262"/>
                  </a:lnTo>
                  <a:lnTo>
                    <a:pt x="95" y="255"/>
                  </a:lnTo>
                  <a:lnTo>
                    <a:pt x="103" y="249"/>
                  </a:lnTo>
                  <a:lnTo>
                    <a:pt x="107" y="245"/>
                  </a:lnTo>
                  <a:lnTo>
                    <a:pt x="114" y="241"/>
                  </a:lnTo>
                  <a:lnTo>
                    <a:pt x="118" y="238"/>
                  </a:lnTo>
                  <a:lnTo>
                    <a:pt x="122" y="236"/>
                  </a:lnTo>
                  <a:lnTo>
                    <a:pt x="124" y="228"/>
                  </a:lnTo>
                  <a:lnTo>
                    <a:pt x="124" y="222"/>
                  </a:lnTo>
                  <a:lnTo>
                    <a:pt x="120" y="215"/>
                  </a:lnTo>
                  <a:lnTo>
                    <a:pt x="118" y="211"/>
                  </a:lnTo>
                  <a:lnTo>
                    <a:pt x="114" y="203"/>
                  </a:lnTo>
                  <a:lnTo>
                    <a:pt x="111" y="198"/>
                  </a:lnTo>
                  <a:lnTo>
                    <a:pt x="105" y="190"/>
                  </a:lnTo>
                  <a:lnTo>
                    <a:pt x="99" y="182"/>
                  </a:lnTo>
                  <a:lnTo>
                    <a:pt x="95" y="177"/>
                  </a:lnTo>
                  <a:lnTo>
                    <a:pt x="90" y="171"/>
                  </a:lnTo>
                  <a:lnTo>
                    <a:pt x="82" y="163"/>
                  </a:lnTo>
                  <a:lnTo>
                    <a:pt x="78" y="158"/>
                  </a:lnTo>
                  <a:lnTo>
                    <a:pt x="72" y="152"/>
                  </a:lnTo>
                  <a:lnTo>
                    <a:pt x="69" y="148"/>
                  </a:lnTo>
                  <a:lnTo>
                    <a:pt x="63" y="141"/>
                  </a:lnTo>
                  <a:lnTo>
                    <a:pt x="61" y="139"/>
                  </a:lnTo>
                  <a:lnTo>
                    <a:pt x="61" y="135"/>
                  </a:lnTo>
                  <a:lnTo>
                    <a:pt x="61" y="125"/>
                  </a:lnTo>
                  <a:lnTo>
                    <a:pt x="61" y="118"/>
                  </a:lnTo>
                  <a:lnTo>
                    <a:pt x="61" y="110"/>
                  </a:lnTo>
                  <a:lnTo>
                    <a:pt x="61" y="103"/>
                  </a:lnTo>
                  <a:lnTo>
                    <a:pt x="61" y="95"/>
                  </a:lnTo>
                  <a:lnTo>
                    <a:pt x="55" y="84"/>
                  </a:lnTo>
                  <a:lnTo>
                    <a:pt x="53" y="74"/>
                  </a:lnTo>
                  <a:lnTo>
                    <a:pt x="48" y="65"/>
                  </a:lnTo>
                  <a:lnTo>
                    <a:pt x="42" y="55"/>
                  </a:lnTo>
                  <a:lnTo>
                    <a:pt x="34" y="44"/>
                  </a:lnTo>
                  <a:lnTo>
                    <a:pt x="25" y="34"/>
                  </a:lnTo>
                  <a:lnTo>
                    <a:pt x="19" y="28"/>
                  </a:lnTo>
                  <a:lnTo>
                    <a:pt x="12" y="25"/>
                  </a:lnTo>
                  <a:lnTo>
                    <a:pt x="6" y="19"/>
                  </a:lnTo>
                  <a:lnTo>
                    <a:pt x="0" y="17"/>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8" name="Freeform 55"/>
            <p:cNvSpPr>
              <a:spLocks/>
            </p:cNvSpPr>
            <p:nvPr/>
          </p:nvSpPr>
          <p:spPr bwMode="auto">
            <a:xfrm flipH="1">
              <a:off x="4444" y="1152"/>
              <a:ext cx="210" cy="394"/>
            </a:xfrm>
            <a:custGeom>
              <a:avLst/>
              <a:gdLst>
                <a:gd name="T0" fmla="*/ 47 w 320"/>
                <a:gd name="T1" fmla="*/ 8 h 569"/>
                <a:gd name="T2" fmla="*/ 41 w 320"/>
                <a:gd name="T3" fmla="*/ 7 h 569"/>
                <a:gd name="T4" fmla="*/ 35 w 320"/>
                <a:gd name="T5" fmla="*/ 8 h 569"/>
                <a:gd name="T6" fmla="*/ 30 w 320"/>
                <a:gd name="T7" fmla="*/ 12 h 569"/>
                <a:gd name="T8" fmla="*/ 23 w 320"/>
                <a:gd name="T9" fmla="*/ 20 h 569"/>
                <a:gd name="T10" fmla="*/ 18 w 320"/>
                <a:gd name="T11" fmla="*/ 26 h 569"/>
                <a:gd name="T12" fmla="*/ 14 w 320"/>
                <a:gd name="T13" fmla="*/ 33 h 569"/>
                <a:gd name="T14" fmla="*/ 11 w 320"/>
                <a:gd name="T15" fmla="*/ 41 h 569"/>
                <a:gd name="T16" fmla="*/ 8 w 320"/>
                <a:gd name="T17" fmla="*/ 48 h 569"/>
                <a:gd name="T18" fmla="*/ 7 w 320"/>
                <a:gd name="T19" fmla="*/ 57 h 569"/>
                <a:gd name="T20" fmla="*/ 9 w 320"/>
                <a:gd name="T21" fmla="*/ 64 h 569"/>
                <a:gd name="T22" fmla="*/ 11 w 320"/>
                <a:gd name="T23" fmla="*/ 70 h 569"/>
                <a:gd name="T24" fmla="*/ 15 w 320"/>
                <a:gd name="T25" fmla="*/ 75 h 569"/>
                <a:gd name="T26" fmla="*/ 21 w 320"/>
                <a:gd name="T27" fmla="*/ 78 h 569"/>
                <a:gd name="T28" fmla="*/ 27 w 320"/>
                <a:gd name="T29" fmla="*/ 80 h 569"/>
                <a:gd name="T30" fmla="*/ 32 w 320"/>
                <a:gd name="T31" fmla="*/ 87 h 569"/>
                <a:gd name="T32" fmla="*/ 35 w 320"/>
                <a:gd name="T33" fmla="*/ 92 h 569"/>
                <a:gd name="T34" fmla="*/ 38 w 320"/>
                <a:gd name="T35" fmla="*/ 100 h 569"/>
                <a:gd name="T36" fmla="*/ 39 w 320"/>
                <a:gd name="T37" fmla="*/ 109 h 569"/>
                <a:gd name="T38" fmla="*/ 39 w 320"/>
                <a:gd name="T39" fmla="*/ 119 h 569"/>
                <a:gd name="T40" fmla="*/ 38 w 320"/>
                <a:gd name="T41" fmla="*/ 125 h 569"/>
                <a:gd name="T42" fmla="*/ 37 w 320"/>
                <a:gd name="T43" fmla="*/ 131 h 569"/>
                <a:gd name="T44" fmla="*/ 33 w 320"/>
                <a:gd name="T45" fmla="*/ 123 h 569"/>
                <a:gd name="T46" fmla="*/ 34 w 320"/>
                <a:gd name="T47" fmla="*/ 117 h 569"/>
                <a:gd name="T48" fmla="*/ 34 w 320"/>
                <a:gd name="T49" fmla="*/ 111 h 569"/>
                <a:gd name="T50" fmla="*/ 33 w 320"/>
                <a:gd name="T51" fmla="*/ 104 h 569"/>
                <a:gd name="T52" fmla="*/ 32 w 320"/>
                <a:gd name="T53" fmla="*/ 96 h 569"/>
                <a:gd name="T54" fmla="*/ 28 w 320"/>
                <a:gd name="T55" fmla="*/ 90 h 569"/>
                <a:gd name="T56" fmla="*/ 22 w 320"/>
                <a:gd name="T57" fmla="*/ 84 h 569"/>
                <a:gd name="T58" fmla="*/ 17 w 320"/>
                <a:gd name="T59" fmla="*/ 82 h 569"/>
                <a:gd name="T60" fmla="*/ 12 w 320"/>
                <a:gd name="T61" fmla="*/ 80 h 569"/>
                <a:gd name="T62" fmla="*/ 7 w 320"/>
                <a:gd name="T63" fmla="*/ 76 h 569"/>
                <a:gd name="T64" fmla="*/ 2 w 320"/>
                <a:gd name="T65" fmla="*/ 69 h 569"/>
                <a:gd name="T66" fmla="*/ 1 w 320"/>
                <a:gd name="T67" fmla="*/ 61 h 569"/>
                <a:gd name="T68" fmla="*/ 1 w 320"/>
                <a:gd name="T69" fmla="*/ 52 h 569"/>
                <a:gd name="T70" fmla="*/ 2 w 320"/>
                <a:gd name="T71" fmla="*/ 43 h 569"/>
                <a:gd name="T72" fmla="*/ 5 w 320"/>
                <a:gd name="T73" fmla="*/ 35 h 569"/>
                <a:gd name="T74" fmla="*/ 8 w 320"/>
                <a:gd name="T75" fmla="*/ 27 h 569"/>
                <a:gd name="T76" fmla="*/ 12 w 320"/>
                <a:gd name="T77" fmla="*/ 21 h 569"/>
                <a:gd name="T78" fmla="*/ 18 w 320"/>
                <a:gd name="T79" fmla="*/ 14 h 569"/>
                <a:gd name="T80" fmla="*/ 26 w 320"/>
                <a:gd name="T81" fmla="*/ 7 h 569"/>
                <a:gd name="T82" fmla="*/ 33 w 320"/>
                <a:gd name="T83" fmla="*/ 3 h 569"/>
                <a:gd name="T84" fmla="*/ 39 w 320"/>
                <a:gd name="T85" fmla="*/ 1 h 569"/>
                <a:gd name="T86" fmla="*/ 47 w 320"/>
                <a:gd name="T87" fmla="*/ 0 h 569"/>
                <a:gd name="T88" fmla="*/ 53 w 320"/>
                <a:gd name="T89" fmla="*/ 2 h 569"/>
                <a:gd name="T90" fmla="*/ 57 w 320"/>
                <a:gd name="T91" fmla="*/ 8 h 569"/>
                <a:gd name="T92" fmla="*/ 59 w 320"/>
                <a:gd name="T93" fmla="*/ 15 h 569"/>
                <a:gd name="T94" fmla="*/ 56 w 320"/>
                <a:gd name="T95" fmla="*/ 16 h 569"/>
                <a:gd name="T96" fmla="*/ 50 w 320"/>
                <a:gd name="T97" fmla="*/ 12 h 5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0" h="569">
                  <a:moveTo>
                    <a:pt x="268" y="55"/>
                  </a:moveTo>
                  <a:lnTo>
                    <a:pt x="265" y="51"/>
                  </a:lnTo>
                  <a:lnTo>
                    <a:pt x="257" y="44"/>
                  </a:lnTo>
                  <a:lnTo>
                    <a:pt x="251" y="38"/>
                  </a:lnTo>
                  <a:lnTo>
                    <a:pt x="244" y="34"/>
                  </a:lnTo>
                  <a:lnTo>
                    <a:pt x="234" y="32"/>
                  </a:lnTo>
                  <a:lnTo>
                    <a:pt x="227" y="32"/>
                  </a:lnTo>
                  <a:lnTo>
                    <a:pt x="219" y="30"/>
                  </a:lnTo>
                  <a:lnTo>
                    <a:pt x="213" y="32"/>
                  </a:lnTo>
                  <a:lnTo>
                    <a:pt x="206" y="32"/>
                  </a:lnTo>
                  <a:lnTo>
                    <a:pt x="200" y="34"/>
                  </a:lnTo>
                  <a:lnTo>
                    <a:pt x="192" y="36"/>
                  </a:lnTo>
                  <a:lnTo>
                    <a:pt x="185" y="42"/>
                  </a:lnTo>
                  <a:lnTo>
                    <a:pt x="175" y="44"/>
                  </a:lnTo>
                  <a:lnTo>
                    <a:pt x="168" y="51"/>
                  </a:lnTo>
                  <a:lnTo>
                    <a:pt x="158" y="55"/>
                  </a:lnTo>
                  <a:lnTo>
                    <a:pt x="149" y="63"/>
                  </a:lnTo>
                  <a:lnTo>
                    <a:pt x="137" y="72"/>
                  </a:lnTo>
                  <a:lnTo>
                    <a:pt x="128" y="82"/>
                  </a:lnTo>
                  <a:lnTo>
                    <a:pt x="122" y="88"/>
                  </a:lnTo>
                  <a:lnTo>
                    <a:pt x="116" y="93"/>
                  </a:lnTo>
                  <a:lnTo>
                    <a:pt x="111" y="99"/>
                  </a:lnTo>
                  <a:lnTo>
                    <a:pt x="107" y="105"/>
                  </a:lnTo>
                  <a:lnTo>
                    <a:pt x="99" y="112"/>
                  </a:lnTo>
                  <a:lnTo>
                    <a:pt x="93" y="120"/>
                  </a:lnTo>
                  <a:lnTo>
                    <a:pt x="88" y="127"/>
                  </a:lnTo>
                  <a:lnTo>
                    <a:pt x="82" y="135"/>
                  </a:lnTo>
                  <a:lnTo>
                    <a:pt x="74" y="143"/>
                  </a:lnTo>
                  <a:lnTo>
                    <a:pt x="69" y="152"/>
                  </a:lnTo>
                  <a:lnTo>
                    <a:pt x="63" y="160"/>
                  </a:lnTo>
                  <a:lnTo>
                    <a:pt x="59" y="169"/>
                  </a:lnTo>
                  <a:lnTo>
                    <a:pt x="55" y="177"/>
                  </a:lnTo>
                  <a:lnTo>
                    <a:pt x="52" y="184"/>
                  </a:lnTo>
                  <a:lnTo>
                    <a:pt x="48" y="194"/>
                  </a:lnTo>
                  <a:lnTo>
                    <a:pt x="46" y="203"/>
                  </a:lnTo>
                  <a:lnTo>
                    <a:pt x="42" y="211"/>
                  </a:lnTo>
                  <a:lnTo>
                    <a:pt x="42" y="221"/>
                  </a:lnTo>
                  <a:lnTo>
                    <a:pt x="40" y="228"/>
                  </a:lnTo>
                  <a:lnTo>
                    <a:pt x="40" y="238"/>
                  </a:lnTo>
                  <a:lnTo>
                    <a:pt x="40" y="245"/>
                  </a:lnTo>
                  <a:lnTo>
                    <a:pt x="40" y="253"/>
                  </a:lnTo>
                  <a:lnTo>
                    <a:pt x="42" y="262"/>
                  </a:lnTo>
                  <a:lnTo>
                    <a:pt x="46" y="270"/>
                  </a:lnTo>
                  <a:lnTo>
                    <a:pt x="46" y="278"/>
                  </a:lnTo>
                  <a:lnTo>
                    <a:pt x="50" y="283"/>
                  </a:lnTo>
                  <a:lnTo>
                    <a:pt x="52" y="291"/>
                  </a:lnTo>
                  <a:lnTo>
                    <a:pt x="57" y="299"/>
                  </a:lnTo>
                  <a:lnTo>
                    <a:pt x="59" y="304"/>
                  </a:lnTo>
                  <a:lnTo>
                    <a:pt x="65" y="310"/>
                  </a:lnTo>
                  <a:lnTo>
                    <a:pt x="71" y="316"/>
                  </a:lnTo>
                  <a:lnTo>
                    <a:pt x="76" y="321"/>
                  </a:lnTo>
                  <a:lnTo>
                    <a:pt x="82" y="325"/>
                  </a:lnTo>
                  <a:lnTo>
                    <a:pt x="90" y="329"/>
                  </a:lnTo>
                  <a:lnTo>
                    <a:pt x="95" y="333"/>
                  </a:lnTo>
                  <a:lnTo>
                    <a:pt x="105" y="337"/>
                  </a:lnTo>
                  <a:lnTo>
                    <a:pt x="112" y="339"/>
                  </a:lnTo>
                  <a:lnTo>
                    <a:pt x="122" y="340"/>
                  </a:lnTo>
                  <a:lnTo>
                    <a:pt x="131" y="340"/>
                  </a:lnTo>
                  <a:lnTo>
                    <a:pt x="143" y="342"/>
                  </a:lnTo>
                  <a:lnTo>
                    <a:pt x="147" y="346"/>
                  </a:lnTo>
                  <a:lnTo>
                    <a:pt x="151" y="350"/>
                  </a:lnTo>
                  <a:lnTo>
                    <a:pt x="158" y="358"/>
                  </a:lnTo>
                  <a:lnTo>
                    <a:pt x="166" y="365"/>
                  </a:lnTo>
                  <a:lnTo>
                    <a:pt x="175" y="377"/>
                  </a:lnTo>
                  <a:lnTo>
                    <a:pt x="177" y="382"/>
                  </a:lnTo>
                  <a:lnTo>
                    <a:pt x="183" y="388"/>
                  </a:lnTo>
                  <a:lnTo>
                    <a:pt x="187" y="394"/>
                  </a:lnTo>
                  <a:lnTo>
                    <a:pt x="192" y="401"/>
                  </a:lnTo>
                  <a:lnTo>
                    <a:pt x="194" y="409"/>
                  </a:lnTo>
                  <a:lnTo>
                    <a:pt x="198" y="416"/>
                  </a:lnTo>
                  <a:lnTo>
                    <a:pt x="202" y="424"/>
                  </a:lnTo>
                  <a:lnTo>
                    <a:pt x="204" y="434"/>
                  </a:lnTo>
                  <a:lnTo>
                    <a:pt x="206" y="443"/>
                  </a:lnTo>
                  <a:lnTo>
                    <a:pt x="209" y="453"/>
                  </a:lnTo>
                  <a:lnTo>
                    <a:pt x="211" y="464"/>
                  </a:lnTo>
                  <a:lnTo>
                    <a:pt x="213" y="474"/>
                  </a:lnTo>
                  <a:lnTo>
                    <a:pt x="213" y="483"/>
                  </a:lnTo>
                  <a:lnTo>
                    <a:pt x="213" y="494"/>
                  </a:lnTo>
                  <a:lnTo>
                    <a:pt x="211" y="506"/>
                  </a:lnTo>
                  <a:lnTo>
                    <a:pt x="211" y="517"/>
                  </a:lnTo>
                  <a:lnTo>
                    <a:pt x="209" y="523"/>
                  </a:lnTo>
                  <a:lnTo>
                    <a:pt x="209" y="529"/>
                  </a:lnTo>
                  <a:lnTo>
                    <a:pt x="208" y="536"/>
                  </a:lnTo>
                  <a:lnTo>
                    <a:pt x="206" y="542"/>
                  </a:lnTo>
                  <a:lnTo>
                    <a:pt x="204" y="550"/>
                  </a:lnTo>
                  <a:lnTo>
                    <a:pt x="202" y="555"/>
                  </a:lnTo>
                  <a:lnTo>
                    <a:pt x="200" y="561"/>
                  </a:lnTo>
                  <a:lnTo>
                    <a:pt x="198" y="569"/>
                  </a:lnTo>
                  <a:lnTo>
                    <a:pt x="177" y="551"/>
                  </a:lnTo>
                  <a:lnTo>
                    <a:pt x="177" y="550"/>
                  </a:lnTo>
                  <a:lnTo>
                    <a:pt x="179" y="544"/>
                  </a:lnTo>
                  <a:lnTo>
                    <a:pt x="179" y="536"/>
                  </a:lnTo>
                  <a:lnTo>
                    <a:pt x="183" y="529"/>
                  </a:lnTo>
                  <a:lnTo>
                    <a:pt x="183" y="523"/>
                  </a:lnTo>
                  <a:lnTo>
                    <a:pt x="183" y="517"/>
                  </a:lnTo>
                  <a:lnTo>
                    <a:pt x="183" y="510"/>
                  </a:lnTo>
                  <a:lnTo>
                    <a:pt x="185" y="504"/>
                  </a:lnTo>
                  <a:lnTo>
                    <a:pt x="185" y="496"/>
                  </a:lnTo>
                  <a:lnTo>
                    <a:pt x="185" y="491"/>
                  </a:lnTo>
                  <a:lnTo>
                    <a:pt x="185" y="483"/>
                  </a:lnTo>
                  <a:lnTo>
                    <a:pt x="185" y="475"/>
                  </a:lnTo>
                  <a:lnTo>
                    <a:pt x="183" y="468"/>
                  </a:lnTo>
                  <a:lnTo>
                    <a:pt x="181" y="460"/>
                  </a:lnTo>
                  <a:lnTo>
                    <a:pt x="179" y="451"/>
                  </a:lnTo>
                  <a:lnTo>
                    <a:pt x="177" y="443"/>
                  </a:lnTo>
                  <a:lnTo>
                    <a:pt x="175" y="435"/>
                  </a:lnTo>
                  <a:lnTo>
                    <a:pt x="171" y="428"/>
                  </a:lnTo>
                  <a:lnTo>
                    <a:pt x="170" y="418"/>
                  </a:lnTo>
                  <a:lnTo>
                    <a:pt x="166" y="413"/>
                  </a:lnTo>
                  <a:lnTo>
                    <a:pt x="160" y="405"/>
                  </a:lnTo>
                  <a:lnTo>
                    <a:pt x="156" y="397"/>
                  </a:lnTo>
                  <a:lnTo>
                    <a:pt x="151" y="392"/>
                  </a:lnTo>
                  <a:lnTo>
                    <a:pt x="145" y="384"/>
                  </a:lnTo>
                  <a:lnTo>
                    <a:pt x="135" y="378"/>
                  </a:lnTo>
                  <a:lnTo>
                    <a:pt x="128" y="373"/>
                  </a:lnTo>
                  <a:lnTo>
                    <a:pt x="120" y="367"/>
                  </a:lnTo>
                  <a:lnTo>
                    <a:pt x="111" y="363"/>
                  </a:lnTo>
                  <a:lnTo>
                    <a:pt x="103" y="361"/>
                  </a:lnTo>
                  <a:lnTo>
                    <a:pt x="95" y="359"/>
                  </a:lnTo>
                  <a:lnTo>
                    <a:pt x="90" y="358"/>
                  </a:lnTo>
                  <a:lnTo>
                    <a:pt x="84" y="358"/>
                  </a:lnTo>
                  <a:lnTo>
                    <a:pt x="76" y="354"/>
                  </a:lnTo>
                  <a:lnTo>
                    <a:pt x="71" y="352"/>
                  </a:lnTo>
                  <a:lnTo>
                    <a:pt x="65" y="350"/>
                  </a:lnTo>
                  <a:lnTo>
                    <a:pt x="61" y="348"/>
                  </a:lnTo>
                  <a:lnTo>
                    <a:pt x="50" y="342"/>
                  </a:lnTo>
                  <a:lnTo>
                    <a:pt x="42" y="337"/>
                  </a:lnTo>
                  <a:lnTo>
                    <a:pt x="35" y="331"/>
                  </a:lnTo>
                  <a:lnTo>
                    <a:pt x="27" y="323"/>
                  </a:lnTo>
                  <a:lnTo>
                    <a:pt x="21" y="316"/>
                  </a:lnTo>
                  <a:lnTo>
                    <a:pt x="16" y="308"/>
                  </a:lnTo>
                  <a:lnTo>
                    <a:pt x="12" y="300"/>
                  </a:lnTo>
                  <a:lnTo>
                    <a:pt x="8" y="293"/>
                  </a:lnTo>
                  <a:lnTo>
                    <a:pt x="6" y="283"/>
                  </a:lnTo>
                  <a:lnTo>
                    <a:pt x="4" y="274"/>
                  </a:lnTo>
                  <a:lnTo>
                    <a:pt x="2" y="264"/>
                  </a:lnTo>
                  <a:lnTo>
                    <a:pt x="2" y="257"/>
                  </a:lnTo>
                  <a:lnTo>
                    <a:pt x="0" y="245"/>
                  </a:lnTo>
                  <a:lnTo>
                    <a:pt x="0" y="236"/>
                  </a:lnTo>
                  <a:lnTo>
                    <a:pt x="2" y="226"/>
                  </a:lnTo>
                  <a:lnTo>
                    <a:pt x="4" y="217"/>
                  </a:lnTo>
                  <a:lnTo>
                    <a:pt x="6" y="207"/>
                  </a:lnTo>
                  <a:lnTo>
                    <a:pt x="8" y="198"/>
                  </a:lnTo>
                  <a:lnTo>
                    <a:pt x="12" y="188"/>
                  </a:lnTo>
                  <a:lnTo>
                    <a:pt x="16" y="179"/>
                  </a:lnTo>
                  <a:lnTo>
                    <a:pt x="17" y="169"/>
                  </a:lnTo>
                  <a:lnTo>
                    <a:pt x="21" y="160"/>
                  </a:lnTo>
                  <a:lnTo>
                    <a:pt x="25" y="150"/>
                  </a:lnTo>
                  <a:lnTo>
                    <a:pt x="31" y="143"/>
                  </a:lnTo>
                  <a:lnTo>
                    <a:pt x="33" y="135"/>
                  </a:lnTo>
                  <a:lnTo>
                    <a:pt x="38" y="127"/>
                  </a:lnTo>
                  <a:lnTo>
                    <a:pt x="42" y="120"/>
                  </a:lnTo>
                  <a:lnTo>
                    <a:pt x="48" y="112"/>
                  </a:lnTo>
                  <a:lnTo>
                    <a:pt x="52" y="105"/>
                  </a:lnTo>
                  <a:lnTo>
                    <a:pt x="57" y="97"/>
                  </a:lnTo>
                  <a:lnTo>
                    <a:pt x="65" y="89"/>
                  </a:lnTo>
                  <a:lnTo>
                    <a:pt x="73" y="82"/>
                  </a:lnTo>
                  <a:lnTo>
                    <a:pt x="80" y="76"/>
                  </a:lnTo>
                  <a:lnTo>
                    <a:pt x="90" y="68"/>
                  </a:lnTo>
                  <a:lnTo>
                    <a:pt x="99" y="61"/>
                  </a:lnTo>
                  <a:lnTo>
                    <a:pt x="111" y="53"/>
                  </a:lnTo>
                  <a:lnTo>
                    <a:pt x="120" y="46"/>
                  </a:lnTo>
                  <a:lnTo>
                    <a:pt x="130" y="38"/>
                  </a:lnTo>
                  <a:lnTo>
                    <a:pt x="141" y="32"/>
                  </a:lnTo>
                  <a:lnTo>
                    <a:pt x="152" y="27"/>
                  </a:lnTo>
                  <a:lnTo>
                    <a:pt x="164" y="21"/>
                  </a:lnTo>
                  <a:lnTo>
                    <a:pt x="175" y="17"/>
                  </a:lnTo>
                  <a:lnTo>
                    <a:pt x="181" y="13"/>
                  </a:lnTo>
                  <a:lnTo>
                    <a:pt x="187" y="11"/>
                  </a:lnTo>
                  <a:lnTo>
                    <a:pt x="192" y="10"/>
                  </a:lnTo>
                  <a:lnTo>
                    <a:pt x="198" y="10"/>
                  </a:lnTo>
                  <a:lnTo>
                    <a:pt x="209" y="4"/>
                  </a:lnTo>
                  <a:lnTo>
                    <a:pt x="221" y="2"/>
                  </a:lnTo>
                  <a:lnTo>
                    <a:pt x="230" y="0"/>
                  </a:lnTo>
                  <a:lnTo>
                    <a:pt x="242" y="0"/>
                  </a:lnTo>
                  <a:lnTo>
                    <a:pt x="251" y="0"/>
                  </a:lnTo>
                  <a:lnTo>
                    <a:pt x="261" y="0"/>
                  </a:lnTo>
                  <a:lnTo>
                    <a:pt x="270" y="2"/>
                  </a:lnTo>
                  <a:lnTo>
                    <a:pt x="280" y="6"/>
                  </a:lnTo>
                  <a:lnTo>
                    <a:pt x="287" y="10"/>
                  </a:lnTo>
                  <a:lnTo>
                    <a:pt x="295" y="15"/>
                  </a:lnTo>
                  <a:lnTo>
                    <a:pt x="299" y="19"/>
                  </a:lnTo>
                  <a:lnTo>
                    <a:pt x="306" y="29"/>
                  </a:lnTo>
                  <a:lnTo>
                    <a:pt x="310" y="36"/>
                  </a:lnTo>
                  <a:lnTo>
                    <a:pt x="314" y="48"/>
                  </a:lnTo>
                  <a:lnTo>
                    <a:pt x="316" y="53"/>
                  </a:lnTo>
                  <a:lnTo>
                    <a:pt x="316" y="59"/>
                  </a:lnTo>
                  <a:lnTo>
                    <a:pt x="318" y="67"/>
                  </a:lnTo>
                  <a:lnTo>
                    <a:pt x="320" y="72"/>
                  </a:lnTo>
                  <a:lnTo>
                    <a:pt x="316" y="72"/>
                  </a:lnTo>
                  <a:lnTo>
                    <a:pt x="310" y="72"/>
                  </a:lnTo>
                  <a:lnTo>
                    <a:pt x="301" y="68"/>
                  </a:lnTo>
                  <a:lnTo>
                    <a:pt x="293" y="67"/>
                  </a:lnTo>
                  <a:lnTo>
                    <a:pt x="284" y="61"/>
                  </a:lnTo>
                  <a:lnTo>
                    <a:pt x="274" y="59"/>
                  </a:lnTo>
                  <a:lnTo>
                    <a:pt x="270" y="55"/>
                  </a:lnTo>
                  <a:lnTo>
                    <a:pt x="268"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9" name="Freeform 56"/>
            <p:cNvSpPr>
              <a:spLocks/>
            </p:cNvSpPr>
            <p:nvPr/>
          </p:nvSpPr>
          <p:spPr bwMode="auto">
            <a:xfrm flipH="1">
              <a:off x="4026" y="1891"/>
              <a:ext cx="266" cy="225"/>
            </a:xfrm>
            <a:custGeom>
              <a:avLst/>
              <a:gdLst>
                <a:gd name="T0" fmla="*/ 5 w 405"/>
                <a:gd name="T1" fmla="*/ 61 h 325"/>
                <a:gd name="T2" fmla="*/ 7 w 405"/>
                <a:gd name="T3" fmla="*/ 63 h 325"/>
                <a:gd name="T4" fmla="*/ 9 w 405"/>
                <a:gd name="T5" fmla="*/ 64 h 325"/>
                <a:gd name="T6" fmla="*/ 12 w 405"/>
                <a:gd name="T7" fmla="*/ 63 h 325"/>
                <a:gd name="T8" fmla="*/ 15 w 405"/>
                <a:gd name="T9" fmla="*/ 62 h 325"/>
                <a:gd name="T10" fmla="*/ 18 w 405"/>
                <a:gd name="T11" fmla="*/ 60 h 325"/>
                <a:gd name="T12" fmla="*/ 20 w 405"/>
                <a:gd name="T13" fmla="*/ 57 h 325"/>
                <a:gd name="T14" fmla="*/ 22 w 405"/>
                <a:gd name="T15" fmla="*/ 55 h 325"/>
                <a:gd name="T16" fmla="*/ 25 w 405"/>
                <a:gd name="T17" fmla="*/ 53 h 325"/>
                <a:gd name="T18" fmla="*/ 28 w 405"/>
                <a:gd name="T19" fmla="*/ 51 h 325"/>
                <a:gd name="T20" fmla="*/ 31 w 405"/>
                <a:gd name="T21" fmla="*/ 48 h 325"/>
                <a:gd name="T22" fmla="*/ 35 w 405"/>
                <a:gd name="T23" fmla="*/ 44 h 325"/>
                <a:gd name="T24" fmla="*/ 38 w 405"/>
                <a:gd name="T25" fmla="*/ 39 h 325"/>
                <a:gd name="T26" fmla="*/ 42 w 405"/>
                <a:gd name="T27" fmla="*/ 35 h 325"/>
                <a:gd name="T28" fmla="*/ 47 w 405"/>
                <a:gd name="T29" fmla="*/ 30 h 325"/>
                <a:gd name="T30" fmla="*/ 51 w 405"/>
                <a:gd name="T31" fmla="*/ 24 h 325"/>
                <a:gd name="T32" fmla="*/ 56 w 405"/>
                <a:gd name="T33" fmla="*/ 18 h 325"/>
                <a:gd name="T34" fmla="*/ 60 w 405"/>
                <a:gd name="T35" fmla="*/ 12 h 325"/>
                <a:gd name="T36" fmla="*/ 66 w 405"/>
                <a:gd name="T37" fmla="*/ 4 h 325"/>
                <a:gd name="T38" fmla="*/ 76 w 405"/>
                <a:gd name="T39" fmla="*/ 0 h 325"/>
                <a:gd name="T40" fmla="*/ 74 w 405"/>
                <a:gd name="T41" fmla="*/ 1 h 325"/>
                <a:gd name="T42" fmla="*/ 72 w 405"/>
                <a:gd name="T43" fmla="*/ 4 h 325"/>
                <a:gd name="T44" fmla="*/ 69 w 405"/>
                <a:gd name="T45" fmla="*/ 8 h 325"/>
                <a:gd name="T46" fmla="*/ 67 w 405"/>
                <a:gd name="T47" fmla="*/ 12 h 325"/>
                <a:gd name="T48" fmla="*/ 66 w 405"/>
                <a:gd name="T49" fmla="*/ 15 h 325"/>
                <a:gd name="T50" fmla="*/ 63 w 405"/>
                <a:gd name="T51" fmla="*/ 18 h 325"/>
                <a:gd name="T52" fmla="*/ 60 w 405"/>
                <a:gd name="T53" fmla="*/ 21 h 325"/>
                <a:gd name="T54" fmla="*/ 58 w 405"/>
                <a:gd name="T55" fmla="*/ 25 h 325"/>
                <a:gd name="T56" fmla="*/ 55 w 405"/>
                <a:gd name="T57" fmla="*/ 29 h 325"/>
                <a:gd name="T58" fmla="*/ 52 w 405"/>
                <a:gd name="T59" fmla="*/ 33 h 325"/>
                <a:gd name="T60" fmla="*/ 49 w 405"/>
                <a:gd name="T61" fmla="*/ 37 h 325"/>
                <a:gd name="T62" fmla="*/ 47 w 405"/>
                <a:gd name="T63" fmla="*/ 42 h 325"/>
                <a:gd name="T64" fmla="*/ 43 w 405"/>
                <a:gd name="T65" fmla="*/ 46 h 325"/>
                <a:gd name="T66" fmla="*/ 40 w 405"/>
                <a:gd name="T67" fmla="*/ 49 h 325"/>
                <a:gd name="T68" fmla="*/ 37 w 405"/>
                <a:gd name="T69" fmla="*/ 52 h 325"/>
                <a:gd name="T70" fmla="*/ 33 w 405"/>
                <a:gd name="T71" fmla="*/ 55 h 325"/>
                <a:gd name="T72" fmla="*/ 30 w 405"/>
                <a:gd name="T73" fmla="*/ 60 h 325"/>
                <a:gd name="T74" fmla="*/ 27 w 405"/>
                <a:gd name="T75" fmla="*/ 63 h 325"/>
                <a:gd name="T76" fmla="*/ 24 w 405"/>
                <a:gd name="T77" fmla="*/ 65 h 325"/>
                <a:gd name="T78" fmla="*/ 21 w 405"/>
                <a:gd name="T79" fmla="*/ 69 h 325"/>
                <a:gd name="T80" fmla="*/ 18 w 405"/>
                <a:gd name="T81" fmla="*/ 71 h 325"/>
                <a:gd name="T82" fmla="*/ 15 w 405"/>
                <a:gd name="T83" fmla="*/ 72 h 325"/>
                <a:gd name="T84" fmla="*/ 12 w 405"/>
                <a:gd name="T85" fmla="*/ 73 h 325"/>
                <a:gd name="T86" fmla="*/ 10 w 405"/>
                <a:gd name="T87" fmla="*/ 74 h 325"/>
                <a:gd name="T88" fmla="*/ 8 w 405"/>
                <a:gd name="T89" fmla="*/ 75 h 325"/>
                <a:gd name="T90" fmla="*/ 5 w 405"/>
                <a:gd name="T91" fmla="*/ 75 h 325"/>
                <a:gd name="T92" fmla="*/ 3 w 405"/>
                <a:gd name="T93" fmla="*/ 74 h 325"/>
                <a:gd name="T94" fmla="*/ 1 w 405"/>
                <a:gd name="T95" fmla="*/ 71 h 325"/>
                <a:gd name="T96" fmla="*/ 1 w 405"/>
                <a:gd name="T97" fmla="*/ 68 h 325"/>
                <a:gd name="T98" fmla="*/ 2 w 405"/>
                <a:gd name="T99" fmla="*/ 64 h 325"/>
                <a:gd name="T100" fmla="*/ 3 w 405"/>
                <a:gd name="T101" fmla="*/ 61 h 325"/>
                <a:gd name="T102" fmla="*/ 5 w 405"/>
                <a:gd name="T103" fmla="*/ 60 h 3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05" h="325">
                  <a:moveTo>
                    <a:pt x="23" y="262"/>
                  </a:moveTo>
                  <a:lnTo>
                    <a:pt x="24" y="266"/>
                  </a:lnTo>
                  <a:lnTo>
                    <a:pt x="30" y="274"/>
                  </a:lnTo>
                  <a:lnTo>
                    <a:pt x="36" y="276"/>
                  </a:lnTo>
                  <a:lnTo>
                    <a:pt x="45" y="278"/>
                  </a:lnTo>
                  <a:lnTo>
                    <a:pt x="49" y="278"/>
                  </a:lnTo>
                  <a:lnTo>
                    <a:pt x="57" y="278"/>
                  </a:lnTo>
                  <a:lnTo>
                    <a:pt x="64" y="276"/>
                  </a:lnTo>
                  <a:lnTo>
                    <a:pt x="74" y="274"/>
                  </a:lnTo>
                  <a:lnTo>
                    <a:pt x="81" y="268"/>
                  </a:lnTo>
                  <a:lnTo>
                    <a:pt x="91" y="262"/>
                  </a:lnTo>
                  <a:lnTo>
                    <a:pt x="97" y="259"/>
                  </a:lnTo>
                  <a:lnTo>
                    <a:pt x="102" y="257"/>
                  </a:lnTo>
                  <a:lnTo>
                    <a:pt x="108" y="251"/>
                  </a:lnTo>
                  <a:lnTo>
                    <a:pt x="116" y="249"/>
                  </a:lnTo>
                  <a:lnTo>
                    <a:pt x="121" y="243"/>
                  </a:lnTo>
                  <a:lnTo>
                    <a:pt x="129" y="238"/>
                  </a:lnTo>
                  <a:lnTo>
                    <a:pt x="135" y="232"/>
                  </a:lnTo>
                  <a:lnTo>
                    <a:pt x="142" y="226"/>
                  </a:lnTo>
                  <a:lnTo>
                    <a:pt x="150" y="221"/>
                  </a:lnTo>
                  <a:lnTo>
                    <a:pt x="159" y="215"/>
                  </a:lnTo>
                  <a:lnTo>
                    <a:pt x="167" y="207"/>
                  </a:lnTo>
                  <a:lnTo>
                    <a:pt x="176" y="200"/>
                  </a:lnTo>
                  <a:lnTo>
                    <a:pt x="186" y="192"/>
                  </a:lnTo>
                  <a:lnTo>
                    <a:pt x="195" y="183"/>
                  </a:lnTo>
                  <a:lnTo>
                    <a:pt x="205" y="173"/>
                  </a:lnTo>
                  <a:lnTo>
                    <a:pt x="216" y="164"/>
                  </a:lnTo>
                  <a:lnTo>
                    <a:pt x="226" y="154"/>
                  </a:lnTo>
                  <a:lnTo>
                    <a:pt x="237" y="143"/>
                  </a:lnTo>
                  <a:lnTo>
                    <a:pt x="249" y="131"/>
                  </a:lnTo>
                  <a:lnTo>
                    <a:pt x="260" y="120"/>
                  </a:lnTo>
                  <a:lnTo>
                    <a:pt x="272" y="106"/>
                  </a:lnTo>
                  <a:lnTo>
                    <a:pt x="285" y="93"/>
                  </a:lnTo>
                  <a:lnTo>
                    <a:pt x="298" y="80"/>
                  </a:lnTo>
                  <a:lnTo>
                    <a:pt x="311" y="65"/>
                  </a:lnTo>
                  <a:lnTo>
                    <a:pt x="325" y="49"/>
                  </a:lnTo>
                  <a:lnTo>
                    <a:pt x="340" y="34"/>
                  </a:lnTo>
                  <a:lnTo>
                    <a:pt x="355" y="17"/>
                  </a:lnTo>
                  <a:lnTo>
                    <a:pt x="370" y="0"/>
                  </a:lnTo>
                  <a:lnTo>
                    <a:pt x="405" y="0"/>
                  </a:lnTo>
                  <a:lnTo>
                    <a:pt x="403" y="0"/>
                  </a:lnTo>
                  <a:lnTo>
                    <a:pt x="399" y="6"/>
                  </a:lnTo>
                  <a:lnTo>
                    <a:pt x="395" y="11"/>
                  </a:lnTo>
                  <a:lnTo>
                    <a:pt x="389" y="19"/>
                  </a:lnTo>
                  <a:lnTo>
                    <a:pt x="382" y="27"/>
                  </a:lnTo>
                  <a:lnTo>
                    <a:pt x="372" y="38"/>
                  </a:lnTo>
                  <a:lnTo>
                    <a:pt x="368" y="42"/>
                  </a:lnTo>
                  <a:lnTo>
                    <a:pt x="363" y="49"/>
                  </a:lnTo>
                  <a:lnTo>
                    <a:pt x="357" y="57"/>
                  </a:lnTo>
                  <a:lnTo>
                    <a:pt x="351" y="65"/>
                  </a:lnTo>
                  <a:lnTo>
                    <a:pt x="344" y="70"/>
                  </a:lnTo>
                  <a:lnTo>
                    <a:pt x="338" y="78"/>
                  </a:lnTo>
                  <a:lnTo>
                    <a:pt x="332" y="84"/>
                  </a:lnTo>
                  <a:lnTo>
                    <a:pt x="325" y="93"/>
                  </a:lnTo>
                  <a:lnTo>
                    <a:pt x="317" y="101"/>
                  </a:lnTo>
                  <a:lnTo>
                    <a:pt x="310" y="108"/>
                  </a:lnTo>
                  <a:lnTo>
                    <a:pt x="302" y="118"/>
                  </a:lnTo>
                  <a:lnTo>
                    <a:pt x="296" y="127"/>
                  </a:lnTo>
                  <a:lnTo>
                    <a:pt x="287" y="135"/>
                  </a:lnTo>
                  <a:lnTo>
                    <a:pt x="279" y="143"/>
                  </a:lnTo>
                  <a:lnTo>
                    <a:pt x="272" y="152"/>
                  </a:lnTo>
                  <a:lnTo>
                    <a:pt x="264" y="162"/>
                  </a:lnTo>
                  <a:lnTo>
                    <a:pt x="254" y="171"/>
                  </a:lnTo>
                  <a:lnTo>
                    <a:pt x="249" y="179"/>
                  </a:lnTo>
                  <a:lnTo>
                    <a:pt x="239" y="188"/>
                  </a:lnTo>
                  <a:lnTo>
                    <a:pt x="232" y="198"/>
                  </a:lnTo>
                  <a:lnTo>
                    <a:pt x="222" y="205"/>
                  </a:lnTo>
                  <a:lnTo>
                    <a:pt x="214" y="213"/>
                  </a:lnTo>
                  <a:lnTo>
                    <a:pt x="205" y="221"/>
                  </a:lnTo>
                  <a:lnTo>
                    <a:pt x="197" y="228"/>
                  </a:lnTo>
                  <a:lnTo>
                    <a:pt x="188" y="236"/>
                  </a:lnTo>
                  <a:lnTo>
                    <a:pt x="180" y="243"/>
                  </a:lnTo>
                  <a:lnTo>
                    <a:pt x="171" y="251"/>
                  </a:lnTo>
                  <a:lnTo>
                    <a:pt x="163" y="261"/>
                  </a:lnTo>
                  <a:lnTo>
                    <a:pt x="152" y="266"/>
                  </a:lnTo>
                  <a:lnTo>
                    <a:pt x="146" y="274"/>
                  </a:lnTo>
                  <a:lnTo>
                    <a:pt x="137" y="280"/>
                  </a:lnTo>
                  <a:lnTo>
                    <a:pt x="129" y="285"/>
                  </a:lnTo>
                  <a:lnTo>
                    <a:pt x="119" y="291"/>
                  </a:lnTo>
                  <a:lnTo>
                    <a:pt x="112" y="297"/>
                  </a:lnTo>
                  <a:lnTo>
                    <a:pt x="104" y="302"/>
                  </a:lnTo>
                  <a:lnTo>
                    <a:pt x="97" y="308"/>
                  </a:lnTo>
                  <a:lnTo>
                    <a:pt x="89" y="310"/>
                  </a:lnTo>
                  <a:lnTo>
                    <a:pt x="81" y="314"/>
                  </a:lnTo>
                  <a:lnTo>
                    <a:pt x="74" y="318"/>
                  </a:lnTo>
                  <a:lnTo>
                    <a:pt x="66" y="319"/>
                  </a:lnTo>
                  <a:lnTo>
                    <a:pt x="61" y="321"/>
                  </a:lnTo>
                  <a:lnTo>
                    <a:pt x="53" y="323"/>
                  </a:lnTo>
                  <a:lnTo>
                    <a:pt x="47" y="325"/>
                  </a:lnTo>
                  <a:lnTo>
                    <a:pt x="42" y="325"/>
                  </a:lnTo>
                  <a:lnTo>
                    <a:pt x="36" y="325"/>
                  </a:lnTo>
                  <a:lnTo>
                    <a:pt x="28" y="325"/>
                  </a:lnTo>
                  <a:lnTo>
                    <a:pt x="23" y="323"/>
                  </a:lnTo>
                  <a:lnTo>
                    <a:pt x="19" y="321"/>
                  </a:lnTo>
                  <a:lnTo>
                    <a:pt x="9" y="316"/>
                  </a:lnTo>
                  <a:lnTo>
                    <a:pt x="2" y="306"/>
                  </a:lnTo>
                  <a:lnTo>
                    <a:pt x="0" y="300"/>
                  </a:lnTo>
                  <a:lnTo>
                    <a:pt x="2" y="293"/>
                  </a:lnTo>
                  <a:lnTo>
                    <a:pt x="3" y="285"/>
                  </a:lnTo>
                  <a:lnTo>
                    <a:pt x="9" y="280"/>
                  </a:lnTo>
                  <a:lnTo>
                    <a:pt x="13" y="272"/>
                  </a:lnTo>
                  <a:lnTo>
                    <a:pt x="19" y="266"/>
                  </a:lnTo>
                  <a:lnTo>
                    <a:pt x="21" y="262"/>
                  </a:lnTo>
                  <a:lnTo>
                    <a:pt x="23" y="2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0" name="Freeform 57"/>
            <p:cNvSpPr>
              <a:spLocks/>
            </p:cNvSpPr>
            <p:nvPr/>
          </p:nvSpPr>
          <p:spPr bwMode="auto">
            <a:xfrm flipH="1">
              <a:off x="4062" y="1881"/>
              <a:ext cx="231" cy="111"/>
            </a:xfrm>
            <a:custGeom>
              <a:avLst/>
              <a:gdLst>
                <a:gd name="T0" fmla="*/ 1 w 350"/>
                <a:gd name="T1" fmla="*/ 13 h 159"/>
                <a:gd name="T2" fmla="*/ 3 w 350"/>
                <a:gd name="T3" fmla="*/ 17 h 159"/>
                <a:gd name="T4" fmla="*/ 6 w 350"/>
                <a:gd name="T5" fmla="*/ 22 h 159"/>
                <a:gd name="T6" fmla="*/ 9 w 350"/>
                <a:gd name="T7" fmla="*/ 24 h 159"/>
                <a:gd name="T8" fmla="*/ 11 w 350"/>
                <a:gd name="T9" fmla="*/ 25 h 159"/>
                <a:gd name="T10" fmla="*/ 14 w 350"/>
                <a:gd name="T11" fmla="*/ 25 h 159"/>
                <a:gd name="T12" fmla="*/ 17 w 350"/>
                <a:gd name="T13" fmla="*/ 25 h 159"/>
                <a:gd name="T14" fmla="*/ 20 w 350"/>
                <a:gd name="T15" fmla="*/ 24 h 159"/>
                <a:gd name="T16" fmla="*/ 23 w 350"/>
                <a:gd name="T17" fmla="*/ 22 h 159"/>
                <a:gd name="T18" fmla="*/ 26 w 350"/>
                <a:gd name="T19" fmla="*/ 20 h 159"/>
                <a:gd name="T20" fmla="*/ 28 w 350"/>
                <a:gd name="T21" fmla="*/ 18 h 159"/>
                <a:gd name="T22" fmla="*/ 30 w 350"/>
                <a:gd name="T23" fmla="*/ 15 h 159"/>
                <a:gd name="T24" fmla="*/ 34 w 350"/>
                <a:gd name="T25" fmla="*/ 14 h 159"/>
                <a:gd name="T26" fmla="*/ 36 w 350"/>
                <a:gd name="T27" fmla="*/ 12 h 159"/>
                <a:gd name="T28" fmla="*/ 39 w 350"/>
                <a:gd name="T29" fmla="*/ 8 h 159"/>
                <a:gd name="T30" fmla="*/ 43 w 350"/>
                <a:gd name="T31" fmla="*/ 4 h 159"/>
                <a:gd name="T32" fmla="*/ 46 w 350"/>
                <a:gd name="T33" fmla="*/ 1 h 159"/>
                <a:gd name="T34" fmla="*/ 48 w 350"/>
                <a:gd name="T35" fmla="*/ 0 h 159"/>
                <a:gd name="T36" fmla="*/ 66 w 350"/>
                <a:gd name="T37" fmla="*/ 13 h 159"/>
                <a:gd name="T38" fmla="*/ 53 w 350"/>
                <a:gd name="T39" fmla="*/ 5 h 159"/>
                <a:gd name="T40" fmla="*/ 51 w 350"/>
                <a:gd name="T41" fmla="*/ 7 h 159"/>
                <a:gd name="T42" fmla="*/ 49 w 350"/>
                <a:gd name="T43" fmla="*/ 10 h 159"/>
                <a:gd name="T44" fmla="*/ 46 w 350"/>
                <a:gd name="T45" fmla="*/ 13 h 159"/>
                <a:gd name="T46" fmla="*/ 43 w 350"/>
                <a:gd name="T47" fmla="*/ 16 h 159"/>
                <a:gd name="T48" fmla="*/ 38 w 350"/>
                <a:gd name="T49" fmla="*/ 20 h 159"/>
                <a:gd name="T50" fmla="*/ 34 w 350"/>
                <a:gd name="T51" fmla="*/ 24 h 159"/>
                <a:gd name="T52" fmla="*/ 30 w 350"/>
                <a:gd name="T53" fmla="*/ 28 h 159"/>
                <a:gd name="T54" fmla="*/ 28 w 350"/>
                <a:gd name="T55" fmla="*/ 29 h 159"/>
                <a:gd name="T56" fmla="*/ 26 w 350"/>
                <a:gd name="T57" fmla="*/ 31 h 159"/>
                <a:gd name="T58" fmla="*/ 23 w 350"/>
                <a:gd name="T59" fmla="*/ 33 h 159"/>
                <a:gd name="T60" fmla="*/ 21 w 350"/>
                <a:gd name="T61" fmla="*/ 34 h 159"/>
                <a:gd name="T62" fmla="*/ 17 w 350"/>
                <a:gd name="T63" fmla="*/ 36 h 159"/>
                <a:gd name="T64" fmla="*/ 13 w 350"/>
                <a:gd name="T65" fmla="*/ 38 h 159"/>
                <a:gd name="T66" fmla="*/ 9 w 350"/>
                <a:gd name="T67" fmla="*/ 38 h 159"/>
                <a:gd name="T68" fmla="*/ 6 w 350"/>
                <a:gd name="T69" fmla="*/ 37 h 159"/>
                <a:gd name="T70" fmla="*/ 4 w 350"/>
                <a:gd name="T71" fmla="*/ 35 h 159"/>
                <a:gd name="T72" fmla="*/ 3 w 350"/>
                <a:gd name="T73" fmla="*/ 31 h 159"/>
                <a:gd name="T74" fmla="*/ 0 w 350"/>
                <a:gd name="T75" fmla="*/ 10 h 1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0" h="159">
                  <a:moveTo>
                    <a:pt x="0" y="42"/>
                  </a:moveTo>
                  <a:lnTo>
                    <a:pt x="4" y="53"/>
                  </a:lnTo>
                  <a:lnTo>
                    <a:pt x="11" y="64"/>
                  </a:lnTo>
                  <a:lnTo>
                    <a:pt x="15" y="74"/>
                  </a:lnTo>
                  <a:lnTo>
                    <a:pt x="23" y="85"/>
                  </a:lnTo>
                  <a:lnTo>
                    <a:pt x="32" y="93"/>
                  </a:lnTo>
                  <a:lnTo>
                    <a:pt x="44" y="100"/>
                  </a:lnTo>
                  <a:lnTo>
                    <a:pt x="47" y="102"/>
                  </a:lnTo>
                  <a:lnTo>
                    <a:pt x="55" y="104"/>
                  </a:lnTo>
                  <a:lnTo>
                    <a:pt x="61" y="106"/>
                  </a:lnTo>
                  <a:lnTo>
                    <a:pt x="66" y="108"/>
                  </a:lnTo>
                  <a:lnTo>
                    <a:pt x="74" y="108"/>
                  </a:lnTo>
                  <a:lnTo>
                    <a:pt x="82" y="108"/>
                  </a:lnTo>
                  <a:lnTo>
                    <a:pt x="89" y="106"/>
                  </a:lnTo>
                  <a:lnTo>
                    <a:pt x="99" y="104"/>
                  </a:lnTo>
                  <a:lnTo>
                    <a:pt x="108" y="100"/>
                  </a:lnTo>
                  <a:lnTo>
                    <a:pt x="118" y="95"/>
                  </a:lnTo>
                  <a:lnTo>
                    <a:pt x="123" y="91"/>
                  </a:lnTo>
                  <a:lnTo>
                    <a:pt x="131" y="87"/>
                  </a:lnTo>
                  <a:lnTo>
                    <a:pt x="137" y="83"/>
                  </a:lnTo>
                  <a:lnTo>
                    <a:pt x="142" y="80"/>
                  </a:lnTo>
                  <a:lnTo>
                    <a:pt x="150" y="76"/>
                  </a:lnTo>
                  <a:lnTo>
                    <a:pt x="156" y="70"/>
                  </a:lnTo>
                  <a:lnTo>
                    <a:pt x="161" y="66"/>
                  </a:lnTo>
                  <a:lnTo>
                    <a:pt x="169" y="62"/>
                  </a:lnTo>
                  <a:lnTo>
                    <a:pt x="175" y="57"/>
                  </a:lnTo>
                  <a:lnTo>
                    <a:pt x="182" y="53"/>
                  </a:lnTo>
                  <a:lnTo>
                    <a:pt x="188" y="49"/>
                  </a:lnTo>
                  <a:lnTo>
                    <a:pt x="194" y="45"/>
                  </a:lnTo>
                  <a:lnTo>
                    <a:pt x="205" y="36"/>
                  </a:lnTo>
                  <a:lnTo>
                    <a:pt x="216" y="26"/>
                  </a:lnTo>
                  <a:lnTo>
                    <a:pt x="226" y="19"/>
                  </a:lnTo>
                  <a:lnTo>
                    <a:pt x="235" y="11"/>
                  </a:lnTo>
                  <a:lnTo>
                    <a:pt x="241" y="5"/>
                  </a:lnTo>
                  <a:lnTo>
                    <a:pt x="247" y="2"/>
                  </a:lnTo>
                  <a:lnTo>
                    <a:pt x="251" y="0"/>
                  </a:lnTo>
                  <a:lnTo>
                    <a:pt x="253" y="0"/>
                  </a:lnTo>
                  <a:lnTo>
                    <a:pt x="350" y="53"/>
                  </a:lnTo>
                  <a:lnTo>
                    <a:pt x="331" y="74"/>
                  </a:lnTo>
                  <a:lnTo>
                    <a:pt x="279" y="21"/>
                  </a:lnTo>
                  <a:lnTo>
                    <a:pt x="277" y="24"/>
                  </a:lnTo>
                  <a:lnTo>
                    <a:pt x="270" y="30"/>
                  </a:lnTo>
                  <a:lnTo>
                    <a:pt x="262" y="34"/>
                  </a:lnTo>
                  <a:lnTo>
                    <a:pt x="256" y="40"/>
                  </a:lnTo>
                  <a:lnTo>
                    <a:pt x="251" y="45"/>
                  </a:lnTo>
                  <a:lnTo>
                    <a:pt x="243" y="53"/>
                  </a:lnTo>
                  <a:lnTo>
                    <a:pt x="234" y="61"/>
                  </a:lnTo>
                  <a:lnTo>
                    <a:pt x="224" y="68"/>
                  </a:lnTo>
                  <a:lnTo>
                    <a:pt x="213" y="76"/>
                  </a:lnTo>
                  <a:lnTo>
                    <a:pt x="203" y="83"/>
                  </a:lnTo>
                  <a:lnTo>
                    <a:pt x="192" y="91"/>
                  </a:lnTo>
                  <a:lnTo>
                    <a:pt x="182" y="100"/>
                  </a:lnTo>
                  <a:lnTo>
                    <a:pt x="169" y="108"/>
                  </a:lnTo>
                  <a:lnTo>
                    <a:pt x="159" y="118"/>
                  </a:lnTo>
                  <a:lnTo>
                    <a:pt x="152" y="119"/>
                  </a:lnTo>
                  <a:lnTo>
                    <a:pt x="146" y="123"/>
                  </a:lnTo>
                  <a:lnTo>
                    <a:pt x="140" y="127"/>
                  </a:lnTo>
                  <a:lnTo>
                    <a:pt x="135" y="131"/>
                  </a:lnTo>
                  <a:lnTo>
                    <a:pt x="127" y="133"/>
                  </a:lnTo>
                  <a:lnTo>
                    <a:pt x="123" y="137"/>
                  </a:lnTo>
                  <a:lnTo>
                    <a:pt x="116" y="139"/>
                  </a:lnTo>
                  <a:lnTo>
                    <a:pt x="110" y="142"/>
                  </a:lnTo>
                  <a:lnTo>
                    <a:pt x="99" y="146"/>
                  </a:lnTo>
                  <a:lnTo>
                    <a:pt x="89" y="152"/>
                  </a:lnTo>
                  <a:lnTo>
                    <a:pt x="78" y="156"/>
                  </a:lnTo>
                  <a:lnTo>
                    <a:pt x="68" y="159"/>
                  </a:lnTo>
                  <a:lnTo>
                    <a:pt x="57" y="159"/>
                  </a:lnTo>
                  <a:lnTo>
                    <a:pt x="49" y="159"/>
                  </a:lnTo>
                  <a:lnTo>
                    <a:pt x="40" y="158"/>
                  </a:lnTo>
                  <a:lnTo>
                    <a:pt x="32" y="156"/>
                  </a:lnTo>
                  <a:lnTo>
                    <a:pt x="26" y="152"/>
                  </a:lnTo>
                  <a:lnTo>
                    <a:pt x="21" y="146"/>
                  </a:lnTo>
                  <a:lnTo>
                    <a:pt x="15" y="139"/>
                  </a:lnTo>
                  <a:lnTo>
                    <a:pt x="13" y="129"/>
                  </a:lnTo>
                  <a:lnTo>
                    <a:pt x="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1" name="Freeform 61"/>
            <p:cNvSpPr>
              <a:spLocks/>
            </p:cNvSpPr>
            <p:nvPr/>
          </p:nvSpPr>
          <p:spPr bwMode="auto">
            <a:xfrm flipH="1">
              <a:off x="4408" y="1381"/>
              <a:ext cx="57" cy="24"/>
            </a:xfrm>
            <a:custGeom>
              <a:avLst/>
              <a:gdLst>
                <a:gd name="T0" fmla="*/ 14 w 88"/>
                <a:gd name="T1" fmla="*/ 0 h 34"/>
                <a:gd name="T2" fmla="*/ 14 w 88"/>
                <a:gd name="T3" fmla="*/ 0 h 34"/>
                <a:gd name="T4" fmla="*/ 12 w 88"/>
                <a:gd name="T5" fmla="*/ 1 h 34"/>
                <a:gd name="T6" fmla="*/ 11 w 88"/>
                <a:gd name="T7" fmla="*/ 1 h 34"/>
                <a:gd name="T8" fmla="*/ 9 w 88"/>
                <a:gd name="T9" fmla="*/ 1 h 34"/>
                <a:gd name="T10" fmla="*/ 8 w 88"/>
                <a:gd name="T11" fmla="*/ 2 h 34"/>
                <a:gd name="T12" fmla="*/ 6 w 88"/>
                <a:gd name="T13" fmla="*/ 3 h 34"/>
                <a:gd name="T14" fmla="*/ 5 w 88"/>
                <a:gd name="T15" fmla="*/ 3 h 34"/>
                <a:gd name="T16" fmla="*/ 4 w 88"/>
                <a:gd name="T17" fmla="*/ 3 h 34"/>
                <a:gd name="T18" fmla="*/ 3 w 88"/>
                <a:gd name="T19" fmla="*/ 3 h 34"/>
                <a:gd name="T20" fmla="*/ 2 w 88"/>
                <a:gd name="T21" fmla="*/ 4 h 34"/>
                <a:gd name="T22" fmla="*/ 1 w 88"/>
                <a:gd name="T23" fmla="*/ 4 h 34"/>
                <a:gd name="T24" fmla="*/ 0 w 88"/>
                <a:gd name="T25" fmla="*/ 6 h 34"/>
                <a:gd name="T26" fmla="*/ 1 w 88"/>
                <a:gd name="T27" fmla="*/ 6 h 34"/>
                <a:gd name="T28" fmla="*/ 3 w 88"/>
                <a:gd name="T29" fmla="*/ 7 h 34"/>
                <a:gd name="T30" fmla="*/ 5 w 88"/>
                <a:gd name="T31" fmla="*/ 8 h 34"/>
                <a:gd name="T32" fmla="*/ 6 w 88"/>
                <a:gd name="T33" fmla="*/ 8 h 34"/>
                <a:gd name="T34" fmla="*/ 8 w 88"/>
                <a:gd name="T35" fmla="*/ 8 h 34"/>
                <a:gd name="T36" fmla="*/ 10 w 88"/>
                <a:gd name="T37" fmla="*/ 8 h 34"/>
                <a:gd name="T38" fmla="*/ 12 w 88"/>
                <a:gd name="T39" fmla="*/ 7 h 34"/>
                <a:gd name="T40" fmla="*/ 14 w 88"/>
                <a:gd name="T41" fmla="*/ 6 h 34"/>
                <a:gd name="T42" fmla="*/ 15 w 88"/>
                <a:gd name="T43" fmla="*/ 4 h 34"/>
                <a:gd name="T44" fmla="*/ 16 w 88"/>
                <a:gd name="T45" fmla="*/ 3 h 34"/>
                <a:gd name="T46" fmla="*/ 16 w 88"/>
                <a:gd name="T47" fmla="*/ 1 h 34"/>
                <a:gd name="T48" fmla="*/ 16 w 88"/>
                <a:gd name="T49" fmla="*/ 1 h 34"/>
                <a:gd name="T50" fmla="*/ 15 w 88"/>
                <a:gd name="T51" fmla="*/ 0 h 34"/>
                <a:gd name="T52" fmla="*/ 14 w 88"/>
                <a:gd name="T53" fmla="*/ 0 h 34"/>
                <a:gd name="T54" fmla="*/ 14 w 88"/>
                <a:gd name="T55" fmla="*/ 0 h 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 h="34">
                  <a:moveTo>
                    <a:pt x="82" y="0"/>
                  </a:moveTo>
                  <a:lnTo>
                    <a:pt x="78" y="0"/>
                  </a:lnTo>
                  <a:lnTo>
                    <a:pt x="73" y="2"/>
                  </a:lnTo>
                  <a:lnTo>
                    <a:pt x="63" y="4"/>
                  </a:lnTo>
                  <a:lnTo>
                    <a:pt x="52" y="6"/>
                  </a:lnTo>
                  <a:lnTo>
                    <a:pt x="44" y="8"/>
                  </a:lnTo>
                  <a:lnTo>
                    <a:pt x="38" y="10"/>
                  </a:lnTo>
                  <a:lnTo>
                    <a:pt x="31" y="11"/>
                  </a:lnTo>
                  <a:lnTo>
                    <a:pt x="25" y="13"/>
                  </a:lnTo>
                  <a:lnTo>
                    <a:pt x="17" y="13"/>
                  </a:lnTo>
                  <a:lnTo>
                    <a:pt x="12" y="17"/>
                  </a:lnTo>
                  <a:lnTo>
                    <a:pt x="4" y="19"/>
                  </a:lnTo>
                  <a:lnTo>
                    <a:pt x="0" y="21"/>
                  </a:lnTo>
                  <a:lnTo>
                    <a:pt x="8" y="25"/>
                  </a:lnTo>
                  <a:lnTo>
                    <a:pt x="17" y="29"/>
                  </a:lnTo>
                  <a:lnTo>
                    <a:pt x="27" y="30"/>
                  </a:lnTo>
                  <a:lnTo>
                    <a:pt x="36" y="34"/>
                  </a:lnTo>
                  <a:lnTo>
                    <a:pt x="48" y="34"/>
                  </a:lnTo>
                  <a:lnTo>
                    <a:pt x="59" y="34"/>
                  </a:lnTo>
                  <a:lnTo>
                    <a:pt x="69" y="29"/>
                  </a:lnTo>
                  <a:lnTo>
                    <a:pt x="78" y="23"/>
                  </a:lnTo>
                  <a:lnTo>
                    <a:pt x="84" y="17"/>
                  </a:lnTo>
                  <a:lnTo>
                    <a:pt x="88" y="11"/>
                  </a:lnTo>
                  <a:lnTo>
                    <a:pt x="88" y="6"/>
                  </a:lnTo>
                  <a:lnTo>
                    <a:pt x="88" y="4"/>
                  </a:lnTo>
                  <a:lnTo>
                    <a:pt x="84"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2" name="Freeform 62"/>
            <p:cNvSpPr>
              <a:spLocks/>
            </p:cNvSpPr>
            <p:nvPr/>
          </p:nvSpPr>
          <p:spPr bwMode="auto">
            <a:xfrm flipH="1">
              <a:off x="4465" y="1273"/>
              <a:ext cx="52" cy="28"/>
            </a:xfrm>
            <a:custGeom>
              <a:avLst/>
              <a:gdLst>
                <a:gd name="T0" fmla="*/ 0 w 79"/>
                <a:gd name="T1" fmla="*/ 6 h 40"/>
                <a:gd name="T2" fmla="*/ 11 w 79"/>
                <a:gd name="T3" fmla="*/ 1 h 40"/>
                <a:gd name="T4" fmla="*/ 11 w 79"/>
                <a:gd name="T5" fmla="*/ 1 h 40"/>
                <a:gd name="T6" fmla="*/ 12 w 79"/>
                <a:gd name="T7" fmla="*/ 1 h 40"/>
                <a:gd name="T8" fmla="*/ 13 w 79"/>
                <a:gd name="T9" fmla="*/ 0 h 40"/>
                <a:gd name="T10" fmla="*/ 14 w 79"/>
                <a:gd name="T11" fmla="*/ 1 h 40"/>
                <a:gd name="T12" fmla="*/ 14 w 79"/>
                <a:gd name="T13" fmla="*/ 1 h 40"/>
                <a:gd name="T14" fmla="*/ 14 w 79"/>
                <a:gd name="T15" fmla="*/ 1 h 40"/>
                <a:gd name="T16" fmla="*/ 14 w 79"/>
                <a:gd name="T17" fmla="*/ 2 h 40"/>
                <a:gd name="T18" fmla="*/ 14 w 79"/>
                <a:gd name="T19" fmla="*/ 3 h 40"/>
                <a:gd name="T20" fmla="*/ 13 w 79"/>
                <a:gd name="T21" fmla="*/ 4 h 40"/>
                <a:gd name="T22" fmla="*/ 13 w 79"/>
                <a:gd name="T23" fmla="*/ 6 h 40"/>
                <a:gd name="T24" fmla="*/ 12 w 79"/>
                <a:gd name="T25" fmla="*/ 6 h 40"/>
                <a:gd name="T26" fmla="*/ 11 w 79"/>
                <a:gd name="T27" fmla="*/ 8 h 40"/>
                <a:gd name="T28" fmla="*/ 9 w 79"/>
                <a:gd name="T29" fmla="*/ 8 h 40"/>
                <a:gd name="T30" fmla="*/ 9 w 79"/>
                <a:gd name="T31" fmla="*/ 9 h 40"/>
                <a:gd name="T32" fmla="*/ 6 w 79"/>
                <a:gd name="T33" fmla="*/ 10 h 40"/>
                <a:gd name="T34" fmla="*/ 4 w 79"/>
                <a:gd name="T35" fmla="*/ 10 h 40"/>
                <a:gd name="T36" fmla="*/ 3 w 79"/>
                <a:gd name="T37" fmla="*/ 9 h 40"/>
                <a:gd name="T38" fmla="*/ 1 w 79"/>
                <a:gd name="T39" fmla="*/ 9 h 40"/>
                <a:gd name="T40" fmla="*/ 1 w 79"/>
                <a:gd name="T41" fmla="*/ 9 h 40"/>
                <a:gd name="T42" fmla="*/ 1 w 79"/>
                <a:gd name="T43" fmla="*/ 9 h 40"/>
                <a:gd name="T44" fmla="*/ 0 w 79"/>
                <a:gd name="T45" fmla="*/ 6 h 40"/>
                <a:gd name="T46" fmla="*/ 0 w 79"/>
                <a:gd name="T47" fmla="*/ 6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9" h="40">
                  <a:moveTo>
                    <a:pt x="0" y="23"/>
                  </a:moveTo>
                  <a:lnTo>
                    <a:pt x="57" y="6"/>
                  </a:lnTo>
                  <a:lnTo>
                    <a:pt x="58" y="4"/>
                  </a:lnTo>
                  <a:lnTo>
                    <a:pt x="62" y="4"/>
                  </a:lnTo>
                  <a:lnTo>
                    <a:pt x="68" y="0"/>
                  </a:lnTo>
                  <a:lnTo>
                    <a:pt x="74" y="2"/>
                  </a:lnTo>
                  <a:lnTo>
                    <a:pt x="77" y="2"/>
                  </a:lnTo>
                  <a:lnTo>
                    <a:pt x="79" y="6"/>
                  </a:lnTo>
                  <a:lnTo>
                    <a:pt x="77" y="8"/>
                  </a:lnTo>
                  <a:lnTo>
                    <a:pt x="76" y="11"/>
                  </a:lnTo>
                  <a:lnTo>
                    <a:pt x="72" y="15"/>
                  </a:lnTo>
                  <a:lnTo>
                    <a:pt x="68" y="23"/>
                  </a:lnTo>
                  <a:lnTo>
                    <a:pt x="62" y="27"/>
                  </a:lnTo>
                  <a:lnTo>
                    <a:pt x="57" y="30"/>
                  </a:lnTo>
                  <a:lnTo>
                    <a:pt x="49" y="32"/>
                  </a:lnTo>
                  <a:lnTo>
                    <a:pt x="45" y="36"/>
                  </a:lnTo>
                  <a:lnTo>
                    <a:pt x="32" y="40"/>
                  </a:lnTo>
                  <a:lnTo>
                    <a:pt x="22" y="40"/>
                  </a:lnTo>
                  <a:lnTo>
                    <a:pt x="13" y="38"/>
                  </a:lnTo>
                  <a:lnTo>
                    <a:pt x="7" y="38"/>
                  </a:lnTo>
                  <a:lnTo>
                    <a:pt x="3" y="36"/>
                  </a:lnTo>
                  <a:lnTo>
                    <a:pt x="1" y="36"/>
                  </a:lnTo>
                  <a:lnTo>
                    <a:pt x="0"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3" name="Freeform 66"/>
            <p:cNvSpPr>
              <a:spLocks/>
            </p:cNvSpPr>
            <p:nvPr/>
          </p:nvSpPr>
          <p:spPr bwMode="auto">
            <a:xfrm flipH="1">
              <a:off x="4963" y="2126"/>
              <a:ext cx="79" cy="86"/>
            </a:xfrm>
            <a:custGeom>
              <a:avLst/>
              <a:gdLst>
                <a:gd name="T0" fmla="*/ 12 w 122"/>
                <a:gd name="T1" fmla="*/ 0 h 126"/>
                <a:gd name="T2" fmla="*/ 11 w 122"/>
                <a:gd name="T3" fmla="*/ 0 h 126"/>
                <a:gd name="T4" fmla="*/ 11 w 122"/>
                <a:gd name="T5" fmla="*/ 1 h 126"/>
                <a:gd name="T6" fmla="*/ 10 w 122"/>
                <a:gd name="T7" fmla="*/ 1 h 126"/>
                <a:gd name="T8" fmla="*/ 10 w 122"/>
                <a:gd name="T9" fmla="*/ 3 h 126"/>
                <a:gd name="T10" fmla="*/ 8 w 122"/>
                <a:gd name="T11" fmla="*/ 5 h 126"/>
                <a:gd name="T12" fmla="*/ 7 w 122"/>
                <a:gd name="T13" fmla="*/ 7 h 126"/>
                <a:gd name="T14" fmla="*/ 6 w 122"/>
                <a:gd name="T15" fmla="*/ 8 h 126"/>
                <a:gd name="T16" fmla="*/ 6 w 122"/>
                <a:gd name="T17" fmla="*/ 10 h 126"/>
                <a:gd name="T18" fmla="*/ 5 w 122"/>
                <a:gd name="T19" fmla="*/ 11 h 126"/>
                <a:gd name="T20" fmla="*/ 5 w 122"/>
                <a:gd name="T21" fmla="*/ 12 h 126"/>
                <a:gd name="T22" fmla="*/ 4 w 122"/>
                <a:gd name="T23" fmla="*/ 12 h 126"/>
                <a:gd name="T24" fmla="*/ 4 w 122"/>
                <a:gd name="T25" fmla="*/ 14 h 126"/>
                <a:gd name="T26" fmla="*/ 3 w 122"/>
                <a:gd name="T27" fmla="*/ 16 h 126"/>
                <a:gd name="T28" fmla="*/ 2 w 122"/>
                <a:gd name="T29" fmla="*/ 18 h 126"/>
                <a:gd name="T30" fmla="*/ 1 w 122"/>
                <a:gd name="T31" fmla="*/ 19 h 126"/>
                <a:gd name="T32" fmla="*/ 1 w 122"/>
                <a:gd name="T33" fmla="*/ 21 h 126"/>
                <a:gd name="T34" fmla="*/ 0 w 122"/>
                <a:gd name="T35" fmla="*/ 24 h 126"/>
                <a:gd name="T36" fmla="*/ 0 w 122"/>
                <a:gd name="T37" fmla="*/ 26 h 126"/>
                <a:gd name="T38" fmla="*/ 0 w 122"/>
                <a:gd name="T39" fmla="*/ 27 h 126"/>
                <a:gd name="T40" fmla="*/ 1 w 122"/>
                <a:gd name="T41" fmla="*/ 27 h 126"/>
                <a:gd name="T42" fmla="*/ 2 w 122"/>
                <a:gd name="T43" fmla="*/ 27 h 126"/>
                <a:gd name="T44" fmla="*/ 3 w 122"/>
                <a:gd name="T45" fmla="*/ 27 h 126"/>
                <a:gd name="T46" fmla="*/ 5 w 122"/>
                <a:gd name="T47" fmla="*/ 27 h 126"/>
                <a:gd name="T48" fmla="*/ 6 w 122"/>
                <a:gd name="T49" fmla="*/ 25 h 126"/>
                <a:gd name="T50" fmla="*/ 9 w 122"/>
                <a:gd name="T51" fmla="*/ 24 h 126"/>
                <a:gd name="T52" fmla="*/ 11 w 122"/>
                <a:gd name="T53" fmla="*/ 23 h 126"/>
                <a:gd name="T54" fmla="*/ 12 w 122"/>
                <a:gd name="T55" fmla="*/ 21 h 126"/>
                <a:gd name="T56" fmla="*/ 14 w 122"/>
                <a:gd name="T57" fmla="*/ 18 h 126"/>
                <a:gd name="T58" fmla="*/ 16 w 122"/>
                <a:gd name="T59" fmla="*/ 16 h 126"/>
                <a:gd name="T60" fmla="*/ 17 w 122"/>
                <a:gd name="T61" fmla="*/ 14 h 126"/>
                <a:gd name="T62" fmla="*/ 19 w 122"/>
                <a:gd name="T63" fmla="*/ 12 h 126"/>
                <a:gd name="T64" fmla="*/ 21 w 122"/>
                <a:gd name="T65" fmla="*/ 10 h 126"/>
                <a:gd name="T66" fmla="*/ 21 w 122"/>
                <a:gd name="T67" fmla="*/ 7 h 126"/>
                <a:gd name="T68" fmla="*/ 21 w 122"/>
                <a:gd name="T69" fmla="*/ 4 h 126"/>
                <a:gd name="T70" fmla="*/ 19 w 122"/>
                <a:gd name="T71" fmla="*/ 3 h 126"/>
                <a:gd name="T72" fmla="*/ 18 w 122"/>
                <a:gd name="T73" fmla="*/ 3 h 126"/>
                <a:gd name="T74" fmla="*/ 18 w 122"/>
                <a:gd name="T75" fmla="*/ 5 h 126"/>
                <a:gd name="T76" fmla="*/ 17 w 122"/>
                <a:gd name="T77" fmla="*/ 5 h 126"/>
                <a:gd name="T78" fmla="*/ 17 w 122"/>
                <a:gd name="T79" fmla="*/ 7 h 126"/>
                <a:gd name="T80" fmla="*/ 17 w 122"/>
                <a:gd name="T81" fmla="*/ 8 h 126"/>
                <a:gd name="T82" fmla="*/ 16 w 122"/>
                <a:gd name="T83" fmla="*/ 8 h 126"/>
                <a:gd name="T84" fmla="*/ 15 w 122"/>
                <a:gd name="T85" fmla="*/ 10 h 126"/>
                <a:gd name="T86" fmla="*/ 14 w 122"/>
                <a:gd name="T87" fmla="*/ 12 h 126"/>
                <a:gd name="T88" fmla="*/ 14 w 122"/>
                <a:gd name="T89" fmla="*/ 14 h 126"/>
                <a:gd name="T90" fmla="*/ 12 w 122"/>
                <a:gd name="T91" fmla="*/ 14 h 126"/>
                <a:gd name="T92" fmla="*/ 11 w 122"/>
                <a:gd name="T93" fmla="*/ 16 h 126"/>
                <a:gd name="T94" fmla="*/ 10 w 122"/>
                <a:gd name="T95" fmla="*/ 18 h 126"/>
                <a:gd name="T96" fmla="*/ 8 w 122"/>
                <a:gd name="T97" fmla="*/ 20 h 126"/>
                <a:gd name="T98" fmla="*/ 6 w 122"/>
                <a:gd name="T99" fmla="*/ 21 h 126"/>
                <a:gd name="T100" fmla="*/ 16 w 122"/>
                <a:gd name="T101" fmla="*/ 1 h 126"/>
                <a:gd name="T102" fmla="*/ 12 w 122"/>
                <a:gd name="T103" fmla="*/ 0 h 126"/>
                <a:gd name="T104" fmla="*/ 12 w 122"/>
                <a:gd name="T105" fmla="*/ 0 h 1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2" h="126">
                  <a:moveTo>
                    <a:pt x="67" y="0"/>
                  </a:moveTo>
                  <a:lnTo>
                    <a:pt x="65" y="0"/>
                  </a:lnTo>
                  <a:lnTo>
                    <a:pt x="63" y="4"/>
                  </a:lnTo>
                  <a:lnTo>
                    <a:pt x="59" y="6"/>
                  </a:lnTo>
                  <a:lnTo>
                    <a:pt x="55" y="14"/>
                  </a:lnTo>
                  <a:lnTo>
                    <a:pt x="48" y="21"/>
                  </a:lnTo>
                  <a:lnTo>
                    <a:pt x="42" y="31"/>
                  </a:lnTo>
                  <a:lnTo>
                    <a:pt x="38" y="37"/>
                  </a:lnTo>
                  <a:lnTo>
                    <a:pt x="34" y="42"/>
                  </a:lnTo>
                  <a:lnTo>
                    <a:pt x="30" y="48"/>
                  </a:lnTo>
                  <a:lnTo>
                    <a:pt x="27" y="56"/>
                  </a:lnTo>
                  <a:lnTo>
                    <a:pt x="25" y="58"/>
                  </a:lnTo>
                  <a:lnTo>
                    <a:pt x="21" y="63"/>
                  </a:lnTo>
                  <a:lnTo>
                    <a:pt x="15" y="71"/>
                  </a:lnTo>
                  <a:lnTo>
                    <a:pt x="13" y="80"/>
                  </a:lnTo>
                  <a:lnTo>
                    <a:pt x="8" y="88"/>
                  </a:lnTo>
                  <a:lnTo>
                    <a:pt x="4" y="97"/>
                  </a:lnTo>
                  <a:lnTo>
                    <a:pt x="0" y="109"/>
                  </a:lnTo>
                  <a:lnTo>
                    <a:pt x="0" y="120"/>
                  </a:lnTo>
                  <a:lnTo>
                    <a:pt x="0" y="124"/>
                  </a:lnTo>
                  <a:lnTo>
                    <a:pt x="6" y="126"/>
                  </a:lnTo>
                  <a:lnTo>
                    <a:pt x="10" y="126"/>
                  </a:lnTo>
                  <a:lnTo>
                    <a:pt x="19" y="126"/>
                  </a:lnTo>
                  <a:lnTo>
                    <a:pt x="27" y="122"/>
                  </a:lnTo>
                  <a:lnTo>
                    <a:pt x="38" y="116"/>
                  </a:lnTo>
                  <a:lnTo>
                    <a:pt x="49" y="111"/>
                  </a:lnTo>
                  <a:lnTo>
                    <a:pt x="61" y="105"/>
                  </a:lnTo>
                  <a:lnTo>
                    <a:pt x="72" y="96"/>
                  </a:lnTo>
                  <a:lnTo>
                    <a:pt x="82" y="86"/>
                  </a:lnTo>
                  <a:lnTo>
                    <a:pt x="91" y="75"/>
                  </a:lnTo>
                  <a:lnTo>
                    <a:pt x="101" y="65"/>
                  </a:lnTo>
                  <a:lnTo>
                    <a:pt x="108" y="54"/>
                  </a:lnTo>
                  <a:lnTo>
                    <a:pt x="116" y="42"/>
                  </a:lnTo>
                  <a:lnTo>
                    <a:pt x="118" y="31"/>
                  </a:lnTo>
                  <a:lnTo>
                    <a:pt x="122" y="19"/>
                  </a:lnTo>
                  <a:lnTo>
                    <a:pt x="107" y="14"/>
                  </a:lnTo>
                  <a:lnTo>
                    <a:pt x="105" y="14"/>
                  </a:lnTo>
                  <a:lnTo>
                    <a:pt x="103" y="21"/>
                  </a:lnTo>
                  <a:lnTo>
                    <a:pt x="101" y="23"/>
                  </a:lnTo>
                  <a:lnTo>
                    <a:pt x="99" y="29"/>
                  </a:lnTo>
                  <a:lnTo>
                    <a:pt x="95" y="35"/>
                  </a:lnTo>
                  <a:lnTo>
                    <a:pt x="91" y="40"/>
                  </a:lnTo>
                  <a:lnTo>
                    <a:pt x="86" y="46"/>
                  </a:lnTo>
                  <a:lnTo>
                    <a:pt x="82" y="54"/>
                  </a:lnTo>
                  <a:lnTo>
                    <a:pt x="76" y="61"/>
                  </a:lnTo>
                  <a:lnTo>
                    <a:pt x="70" y="67"/>
                  </a:lnTo>
                  <a:lnTo>
                    <a:pt x="63" y="75"/>
                  </a:lnTo>
                  <a:lnTo>
                    <a:pt x="55" y="82"/>
                  </a:lnTo>
                  <a:lnTo>
                    <a:pt x="46" y="90"/>
                  </a:lnTo>
                  <a:lnTo>
                    <a:pt x="38" y="99"/>
                  </a:lnTo>
                  <a:lnTo>
                    <a:pt x="93" y="6"/>
                  </a:lnTo>
                  <a:lnTo>
                    <a:pt x="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4" name="Freeform 67"/>
            <p:cNvSpPr>
              <a:spLocks/>
            </p:cNvSpPr>
            <p:nvPr/>
          </p:nvSpPr>
          <p:spPr bwMode="auto">
            <a:xfrm flipH="1">
              <a:off x="4950" y="2167"/>
              <a:ext cx="92" cy="68"/>
            </a:xfrm>
            <a:custGeom>
              <a:avLst/>
              <a:gdLst>
                <a:gd name="T0" fmla="*/ 4 w 139"/>
                <a:gd name="T1" fmla="*/ 15 h 97"/>
                <a:gd name="T2" fmla="*/ 4 w 139"/>
                <a:gd name="T3" fmla="*/ 15 h 97"/>
                <a:gd name="T4" fmla="*/ 4 w 139"/>
                <a:gd name="T5" fmla="*/ 17 h 97"/>
                <a:gd name="T6" fmla="*/ 5 w 139"/>
                <a:gd name="T7" fmla="*/ 18 h 97"/>
                <a:gd name="T8" fmla="*/ 6 w 139"/>
                <a:gd name="T9" fmla="*/ 18 h 97"/>
                <a:gd name="T10" fmla="*/ 7 w 139"/>
                <a:gd name="T11" fmla="*/ 18 h 97"/>
                <a:gd name="T12" fmla="*/ 9 w 139"/>
                <a:gd name="T13" fmla="*/ 18 h 97"/>
                <a:gd name="T14" fmla="*/ 11 w 139"/>
                <a:gd name="T15" fmla="*/ 15 h 97"/>
                <a:gd name="T16" fmla="*/ 13 w 139"/>
                <a:gd name="T17" fmla="*/ 14 h 97"/>
                <a:gd name="T18" fmla="*/ 13 w 139"/>
                <a:gd name="T19" fmla="*/ 13 h 97"/>
                <a:gd name="T20" fmla="*/ 15 w 139"/>
                <a:gd name="T21" fmla="*/ 12 h 97"/>
                <a:gd name="T22" fmla="*/ 16 w 139"/>
                <a:gd name="T23" fmla="*/ 10 h 97"/>
                <a:gd name="T24" fmla="*/ 17 w 139"/>
                <a:gd name="T25" fmla="*/ 9 h 97"/>
                <a:gd name="T26" fmla="*/ 19 w 139"/>
                <a:gd name="T27" fmla="*/ 6 h 97"/>
                <a:gd name="T28" fmla="*/ 20 w 139"/>
                <a:gd name="T29" fmla="*/ 4 h 97"/>
                <a:gd name="T30" fmla="*/ 23 w 139"/>
                <a:gd name="T31" fmla="*/ 3 h 97"/>
                <a:gd name="T32" fmla="*/ 24 w 139"/>
                <a:gd name="T33" fmla="*/ 0 h 97"/>
                <a:gd name="T34" fmla="*/ 26 w 139"/>
                <a:gd name="T35" fmla="*/ 3 h 97"/>
                <a:gd name="T36" fmla="*/ 26 w 139"/>
                <a:gd name="T37" fmla="*/ 4 h 97"/>
                <a:gd name="T38" fmla="*/ 25 w 139"/>
                <a:gd name="T39" fmla="*/ 4 h 97"/>
                <a:gd name="T40" fmla="*/ 24 w 139"/>
                <a:gd name="T41" fmla="*/ 6 h 97"/>
                <a:gd name="T42" fmla="*/ 24 w 139"/>
                <a:gd name="T43" fmla="*/ 9 h 97"/>
                <a:gd name="T44" fmla="*/ 21 w 139"/>
                <a:gd name="T45" fmla="*/ 11 h 97"/>
                <a:gd name="T46" fmla="*/ 20 w 139"/>
                <a:gd name="T47" fmla="*/ 13 h 97"/>
                <a:gd name="T48" fmla="*/ 17 w 139"/>
                <a:gd name="T49" fmla="*/ 15 h 97"/>
                <a:gd name="T50" fmla="*/ 16 w 139"/>
                <a:gd name="T51" fmla="*/ 18 h 97"/>
                <a:gd name="T52" fmla="*/ 14 w 139"/>
                <a:gd name="T53" fmla="*/ 19 h 97"/>
                <a:gd name="T54" fmla="*/ 13 w 139"/>
                <a:gd name="T55" fmla="*/ 20 h 97"/>
                <a:gd name="T56" fmla="*/ 13 w 139"/>
                <a:gd name="T57" fmla="*/ 20 h 97"/>
                <a:gd name="T58" fmla="*/ 11 w 139"/>
                <a:gd name="T59" fmla="*/ 22 h 97"/>
                <a:gd name="T60" fmla="*/ 9 w 139"/>
                <a:gd name="T61" fmla="*/ 23 h 97"/>
                <a:gd name="T62" fmla="*/ 7 w 139"/>
                <a:gd name="T63" fmla="*/ 24 h 97"/>
                <a:gd name="T64" fmla="*/ 5 w 139"/>
                <a:gd name="T65" fmla="*/ 23 h 97"/>
                <a:gd name="T66" fmla="*/ 3 w 139"/>
                <a:gd name="T67" fmla="*/ 22 h 97"/>
                <a:gd name="T68" fmla="*/ 2 w 139"/>
                <a:gd name="T69" fmla="*/ 20 h 97"/>
                <a:gd name="T70" fmla="*/ 1 w 139"/>
                <a:gd name="T71" fmla="*/ 19 h 97"/>
                <a:gd name="T72" fmla="*/ 1 w 139"/>
                <a:gd name="T73" fmla="*/ 18 h 97"/>
                <a:gd name="T74" fmla="*/ 0 w 139"/>
                <a:gd name="T75" fmla="*/ 15 h 97"/>
                <a:gd name="T76" fmla="*/ 4 w 139"/>
                <a:gd name="T77" fmla="*/ 15 h 97"/>
                <a:gd name="T78" fmla="*/ 4 w 139"/>
                <a:gd name="T79" fmla="*/ 15 h 9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39" h="97">
                  <a:moveTo>
                    <a:pt x="21" y="61"/>
                  </a:moveTo>
                  <a:lnTo>
                    <a:pt x="21" y="63"/>
                  </a:lnTo>
                  <a:lnTo>
                    <a:pt x="21" y="69"/>
                  </a:lnTo>
                  <a:lnTo>
                    <a:pt x="25" y="73"/>
                  </a:lnTo>
                  <a:lnTo>
                    <a:pt x="32" y="74"/>
                  </a:lnTo>
                  <a:lnTo>
                    <a:pt x="38" y="73"/>
                  </a:lnTo>
                  <a:lnTo>
                    <a:pt x="46" y="71"/>
                  </a:lnTo>
                  <a:lnTo>
                    <a:pt x="55" y="65"/>
                  </a:lnTo>
                  <a:lnTo>
                    <a:pt x="65" y="57"/>
                  </a:lnTo>
                  <a:lnTo>
                    <a:pt x="70" y="54"/>
                  </a:lnTo>
                  <a:lnTo>
                    <a:pt x="76" y="48"/>
                  </a:lnTo>
                  <a:lnTo>
                    <a:pt x="84" y="40"/>
                  </a:lnTo>
                  <a:lnTo>
                    <a:pt x="91" y="35"/>
                  </a:lnTo>
                  <a:lnTo>
                    <a:pt x="99" y="27"/>
                  </a:lnTo>
                  <a:lnTo>
                    <a:pt x="106" y="19"/>
                  </a:lnTo>
                  <a:lnTo>
                    <a:pt x="116" y="10"/>
                  </a:lnTo>
                  <a:lnTo>
                    <a:pt x="127" y="0"/>
                  </a:lnTo>
                  <a:lnTo>
                    <a:pt x="139" y="12"/>
                  </a:lnTo>
                  <a:lnTo>
                    <a:pt x="135" y="14"/>
                  </a:lnTo>
                  <a:lnTo>
                    <a:pt x="133" y="17"/>
                  </a:lnTo>
                  <a:lnTo>
                    <a:pt x="127" y="23"/>
                  </a:lnTo>
                  <a:lnTo>
                    <a:pt x="122" y="35"/>
                  </a:lnTo>
                  <a:lnTo>
                    <a:pt x="110" y="44"/>
                  </a:lnTo>
                  <a:lnTo>
                    <a:pt x="103" y="54"/>
                  </a:lnTo>
                  <a:lnTo>
                    <a:pt x="91" y="63"/>
                  </a:lnTo>
                  <a:lnTo>
                    <a:pt x="82" y="74"/>
                  </a:lnTo>
                  <a:lnTo>
                    <a:pt x="74" y="78"/>
                  </a:lnTo>
                  <a:lnTo>
                    <a:pt x="70" y="82"/>
                  </a:lnTo>
                  <a:lnTo>
                    <a:pt x="63" y="86"/>
                  </a:lnTo>
                  <a:lnTo>
                    <a:pt x="57" y="90"/>
                  </a:lnTo>
                  <a:lnTo>
                    <a:pt x="46" y="95"/>
                  </a:lnTo>
                  <a:lnTo>
                    <a:pt x="36" y="97"/>
                  </a:lnTo>
                  <a:lnTo>
                    <a:pt x="25" y="95"/>
                  </a:lnTo>
                  <a:lnTo>
                    <a:pt x="15" y="90"/>
                  </a:lnTo>
                  <a:lnTo>
                    <a:pt x="11" y="84"/>
                  </a:lnTo>
                  <a:lnTo>
                    <a:pt x="6" y="78"/>
                  </a:lnTo>
                  <a:lnTo>
                    <a:pt x="4" y="71"/>
                  </a:lnTo>
                  <a:lnTo>
                    <a:pt x="0" y="63"/>
                  </a:lnTo>
                  <a:lnTo>
                    <a:pt x="21"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5" name="Freeform 68"/>
            <p:cNvSpPr>
              <a:spLocks/>
            </p:cNvSpPr>
            <p:nvPr/>
          </p:nvSpPr>
          <p:spPr bwMode="auto">
            <a:xfrm flipH="1">
              <a:off x="4920" y="2153"/>
              <a:ext cx="113" cy="98"/>
            </a:xfrm>
            <a:custGeom>
              <a:avLst/>
              <a:gdLst>
                <a:gd name="T0" fmla="*/ 3 w 171"/>
                <a:gd name="T1" fmla="*/ 26 h 141"/>
                <a:gd name="T2" fmla="*/ 4 w 171"/>
                <a:gd name="T3" fmla="*/ 26 h 141"/>
                <a:gd name="T4" fmla="*/ 5 w 171"/>
                <a:gd name="T5" fmla="*/ 26 h 141"/>
                <a:gd name="T6" fmla="*/ 6 w 171"/>
                <a:gd name="T7" fmla="*/ 26 h 141"/>
                <a:gd name="T8" fmla="*/ 7 w 171"/>
                <a:gd name="T9" fmla="*/ 27 h 141"/>
                <a:gd name="T10" fmla="*/ 9 w 171"/>
                <a:gd name="T11" fmla="*/ 27 h 141"/>
                <a:gd name="T12" fmla="*/ 10 w 171"/>
                <a:gd name="T13" fmla="*/ 27 h 141"/>
                <a:gd name="T14" fmla="*/ 13 w 171"/>
                <a:gd name="T15" fmla="*/ 26 h 141"/>
                <a:gd name="T16" fmla="*/ 14 w 171"/>
                <a:gd name="T17" fmla="*/ 26 h 141"/>
                <a:gd name="T18" fmla="*/ 16 w 171"/>
                <a:gd name="T19" fmla="*/ 24 h 141"/>
                <a:gd name="T20" fmla="*/ 17 w 171"/>
                <a:gd name="T21" fmla="*/ 22 h 141"/>
                <a:gd name="T22" fmla="*/ 19 w 171"/>
                <a:gd name="T23" fmla="*/ 22 h 141"/>
                <a:gd name="T24" fmla="*/ 20 w 171"/>
                <a:gd name="T25" fmla="*/ 20 h 141"/>
                <a:gd name="T26" fmla="*/ 21 w 171"/>
                <a:gd name="T27" fmla="*/ 19 h 141"/>
                <a:gd name="T28" fmla="*/ 22 w 171"/>
                <a:gd name="T29" fmla="*/ 17 h 141"/>
                <a:gd name="T30" fmla="*/ 22 w 171"/>
                <a:gd name="T31" fmla="*/ 16 h 141"/>
                <a:gd name="T32" fmla="*/ 24 w 171"/>
                <a:gd name="T33" fmla="*/ 13 h 141"/>
                <a:gd name="T34" fmla="*/ 25 w 171"/>
                <a:gd name="T35" fmla="*/ 12 h 141"/>
                <a:gd name="T36" fmla="*/ 26 w 171"/>
                <a:gd name="T37" fmla="*/ 10 h 141"/>
                <a:gd name="T38" fmla="*/ 26 w 171"/>
                <a:gd name="T39" fmla="*/ 8 h 141"/>
                <a:gd name="T40" fmla="*/ 27 w 171"/>
                <a:gd name="T41" fmla="*/ 6 h 141"/>
                <a:gd name="T42" fmla="*/ 28 w 171"/>
                <a:gd name="T43" fmla="*/ 3 h 141"/>
                <a:gd name="T44" fmla="*/ 28 w 171"/>
                <a:gd name="T45" fmla="*/ 1 h 141"/>
                <a:gd name="T46" fmla="*/ 33 w 171"/>
                <a:gd name="T47" fmla="*/ 0 h 141"/>
                <a:gd name="T48" fmla="*/ 33 w 171"/>
                <a:gd name="T49" fmla="*/ 1 h 141"/>
                <a:gd name="T50" fmla="*/ 33 w 171"/>
                <a:gd name="T51" fmla="*/ 2 h 141"/>
                <a:gd name="T52" fmla="*/ 33 w 171"/>
                <a:gd name="T53" fmla="*/ 3 h 141"/>
                <a:gd name="T54" fmla="*/ 32 w 171"/>
                <a:gd name="T55" fmla="*/ 5 h 141"/>
                <a:gd name="T56" fmla="*/ 32 w 171"/>
                <a:gd name="T57" fmla="*/ 7 h 141"/>
                <a:gd name="T58" fmla="*/ 32 w 171"/>
                <a:gd name="T59" fmla="*/ 9 h 141"/>
                <a:gd name="T60" fmla="*/ 32 w 171"/>
                <a:gd name="T61" fmla="*/ 11 h 141"/>
                <a:gd name="T62" fmla="*/ 31 w 171"/>
                <a:gd name="T63" fmla="*/ 13 h 141"/>
                <a:gd name="T64" fmla="*/ 30 w 171"/>
                <a:gd name="T65" fmla="*/ 16 h 141"/>
                <a:gd name="T66" fmla="*/ 28 w 171"/>
                <a:gd name="T67" fmla="*/ 18 h 141"/>
                <a:gd name="T68" fmla="*/ 27 w 171"/>
                <a:gd name="T69" fmla="*/ 22 h 141"/>
                <a:gd name="T70" fmla="*/ 26 w 171"/>
                <a:gd name="T71" fmla="*/ 22 h 141"/>
                <a:gd name="T72" fmla="*/ 25 w 171"/>
                <a:gd name="T73" fmla="*/ 23 h 141"/>
                <a:gd name="T74" fmla="*/ 24 w 171"/>
                <a:gd name="T75" fmla="*/ 24 h 141"/>
                <a:gd name="T76" fmla="*/ 22 w 171"/>
                <a:gd name="T77" fmla="*/ 26 h 141"/>
                <a:gd name="T78" fmla="*/ 21 w 171"/>
                <a:gd name="T79" fmla="*/ 26 h 141"/>
                <a:gd name="T80" fmla="*/ 20 w 171"/>
                <a:gd name="T81" fmla="*/ 28 h 141"/>
                <a:gd name="T82" fmla="*/ 19 w 171"/>
                <a:gd name="T83" fmla="*/ 28 h 141"/>
                <a:gd name="T84" fmla="*/ 17 w 171"/>
                <a:gd name="T85" fmla="*/ 30 h 141"/>
                <a:gd name="T86" fmla="*/ 16 w 171"/>
                <a:gd name="T87" fmla="*/ 31 h 141"/>
                <a:gd name="T88" fmla="*/ 14 w 171"/>
                <a:gd name="T89" fmla="*/ 31 h 141"/>
                <a:gd name="T90" fmla="*/ 13 w 171"/>
                <a:gd name="T91" fmla="*/ 31 h 141"/>
                <a:gd name="T92" fmla="*/ 11 w 171"/>
                <a:gd name="T93" fmla="*/ 32 h 141"/>
                <a:gd name="T94" fmla="*/ 10 w 171"/>
                <a:gd name="T95" fmla="*/ 32 h 141"/>
                <a:gd name="T96" fmla="*/ 9 w 171"/>
                <a:gd name="T97" fmla="*/ 33 h 141"/>
                <a:gd name="T98" fmla="*/ 9 w 171"/>
                <a:gd name="T99" fmla="*/ 33 h 141"/>
                <a:gd name="T100" fmla="*/ 7 w 171"/>
                <a:gd name="T101" fmla="*/ 33 h 141"/>
                <a:gd name="T102" fmla="*/ 6 w 171"/>
                <a:gd name="T103" fmla="*/ 33 h 141"/>
                <a:gd name="T104" fmla="*/ 4 w 171"/>
                <a:gd name="T105" fmla="*/ 32 h 141"/>
                <a:gd name="T106" fmla="*/ 3 w 171"/>
                <a:gd name="T107" fmla="*/ 31 h 141"/>
                <a:gd name="T108" fmla="*/ 2 w 171"/>
                <a:gd name="T109" fmla="*/ 31 h 141"/>
                <a:gd name="T110" fmla="*/ 1 w 171"/>
                <a:gd name="T111" fmla="*/ 29 h 141"/>
                <a:gd name="T112" fmla="*/ 1 w 171"/>
                <a:gd name="T113" fmla="*/ 27 h 141"/>
                <a:gd name="T114" fmla="*/ 0 w 171"/>
                <a:gd name="T115" fmla="*/ 26 h 141"/>
                <a:gd name="T116" fmla="*/ 1 w 171"/>
                <a:gd name="T117" fmla="*/ 24 h 141"/>
                <a:gd name="T118" fmla="*/ 3 w 171"/>
                <a:gd name="T119" fmla="*/ 26 h 141"/>
                <a:gd name="T120" fmla="*/ 3 w 171"/>
                <a:gd name="T121" fmla="*/ 26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1" h="141">
                  <a:moveTo>
                    <a:pt x="17" y="109"/>
                  </a:moveTo>
                  <a:lnTo>
                    <a:pt x="19" y="111"/>
                  </a:lnTo>
                  <a:lnTo>
                    <a:pt x="23" y="113"/>
                  </a:lnTo>
                  <a:lnTo>
                    <a:pt x="29" y="113"/>
                  </a:lnTo>
                  <a:lnTo>
                    <a:pt x="36" y="116"/>
                  </a:lnTo>
                  <a:lnTo>
                    <a:pt x="44" y="115"/>
                  </a:lnTo>
                  <a:lnTo>
                    <a:pt x="53" y="115"/>
                  </a:lnTo>
                  <a:lnTo>
                    <a:pt x="63" y="111"/>
                  </a:lnTo>
                  <a:lnTo>
                    <a:pt x="74" y="109"/>
                  </a:lnTo>
                  <a:lnTo>
                    <a:pt x="84" y="103"/>
                  </a:lnTo>
                  <a:lnTo>
                    <a:pt x="93" y="95"/>
                  </a:lnTo>
                  <a:lnTo>
                    <a:pt x="99" y="90"/>
                  </a:lnTo>
                  <a:lnTo>
                    <a:pt x="105" y="86"/>
                  </a:lnTo>
                  <a:lnTo>
                    <a:pt x="111" y="80"/>
                  </a:lnTo>
                  <a:lnTo>
                    <a:pt x="116" y="75"/>
                  </a:lnTo>
                  <a:lnTo>
                    <a:pt x="120" y="67"/>
                  </a:lnTo>
                  <a:lnTo>
                    <a:pt x="126" y="59"/>
                  </a:lnTo>
                  <a:lnTo>
                    <a:pt x="130" y="52"/>
                  </a:lnTo>
                  <a:lnTo>
                    <a:pt x="135" y="44"/>
                  </a:lnTo>
                  <a:lnTo>
                    <a:pt x="139" y="35"/>
                  </a:lnTo>
                  <a:lnTo>
                    <a:pt x="143" y="25"/>
                  </a:lnTo>
                  <a:lnTo>
                    <a:pt x="147" y="14"/>
                  </a:lnTo>
                  <a:lnTo>
                    <a:pt x="150" y="2"/>
                  </a:lnTo>
                  <a:lnTo>
                    <a:pt x="171" y="0"/>
                  </a:lnTo>
                  <a:lnTo>
                    <a:pt x="171" y="4"/>
                  </a:lnTo>
                  <a:lnTo>
                    <a:pt x="171" y="8"/>
                  </a:lnTo>
                  <a:lnTo>
                    <a:pt x="171" y="14"/>
                  </a:lnTo>
                  <a:lnTo>
                    <a:pt x="169" y="21"/>
                  </a:lnTo>
                  <a:lnTo>
                    <a:pt x="169" y="29"/>
                  </a:lnTo>
                  <a:lnTo>
                    <a:pt x="168" y="38"/>
                  </a:lnTo>
                  <a:lnTo>
                    <a:pt x="166" y="48"/>
                  </a:lnTo>
                  <a:lnTo>
                    <a:pt x="162" y="57"/>
                  </a:lnTo>
                  <a:lnTo>
                    <a:pt x="156" y="67"/>
                  </a:lnTo>
                  <a:lnTo>
                    <a:pt x="150" y="78"/>
                  </a:lnTo>
                  <a:lnTo>
                    <a:pt x="143" y="90"/>
                  </a:lnTo>
                  <a:lnTo>
                    <a:pt x="137" y="94"/>
                  </a:lnTo>
                  <a:lnTo>
                    <a:pt x="133" y="99"/>
                  </a:lnTo>
                  <a:lnTo>
                    <a:pt x="126" y="103"/>
                  </a:lnTo>
                  <a:lnTo>
                    <a:pt x="120" y="109"/>
                  </a:lnTo>
                  <a:lnTo>
                    <a:pt x="112" y="113"/>
                  </a:lnTo>
                  <a:lnTo>
                    <a:pt x="107" y="118"/>
                  </a:lnTo>
                  <a:lnTo>
                    <a:pt x="99" y="122"/>
                  </a:lnTo>
                  <a:lnTo>
                    <a:pt x="92" y="128"/>
                  </a:lnTo>
                  <a:lnTo>
                    <a:pt x="82" y="130"/>
                  </a:lnTo>
                  <a:lnTo>
                    <a:pt x="74" y="134"/>
                  </a:lnTo>
                  <a:lnTo>
                    <a:pt x="67" y="135"/>
                  </a:lnTo>
                  <a:lnTo>
                    <a:pt x="61" y="137"/>
                  </a:lnTo>
                  <a:lnTo>
                    <a:pt x="53" y="137"/>
                  </a:lnTo>
                  <a:lnTo>
                    <a:pt x="48" y="139"/>
                  </a:lnTo>
                  <a:lnTo>
                    <a:pt x="42" y="139"/>
                  </a:lnTo>
                  <a:lnTo>
                    <a:pt x="38" y="141"/>
                  </a:lnTo>
                  <a:lnTo>
                    <a:pt x="29" y="139"/>
                  </a:lnTo>
                  <a:lnTo>
                    <a:pt x="21" y="137"/>
                  </a:lnTo>
                  <a:lnTo>
                    <a:pt x="15" y="134"/>
                  </a:lnTo>
                  <a:lnTo>
                    <a:pt x="12" y="132"/>
                  </a:lnTo>
                  <a:lnTo>
                    <a:pt x="6" y="124"/>
                  </a:lnTo>
                  <a:lnTo>
                    <a:pt x="2" y="115"/>
                  </a:lnTo>
                  <a:lnTo>
                    <a:pt x="0" y="109"/>
                  </a:lnTo>
                  <a:lnTo>
                    <a:pt x="2" y="107"/>
                  </a:lnTo>
                  <a:lnTo>
                    <a:pt x="17" y="1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6" name="Freeform 69"/>
            <p:cNvSpPr>
              <a:spLocks/>
            </p:cNvSpPr>
            <p:nvPr/>
          </p:nvSpPr>
          <p:spPr bwMode="auto">
            <a:xfrm flipH="1">
              <a:off x="4370" y="1498"/>
              <a:ext cx="161" cy="151"/>
            </a:xfrm>
            <a:custGeom>
              <a:avLst/>
              <a:gdLst>
                <a:gd name="T0" fmla="*/ 0 w 243"/>
                <a:gd name="T1" fmla="*/ 15 h 217"/>
                <a:gd name="T2" fmla="*/ 17 w 243"/>
                <a:gd name="T3" fmla="*/ 51 h 217"/>
                <a:gd name="T4" fmla="*/ 27 w 243"/>
                <a:gd name="T5" fmla="*/ 31 h 217"/>
                <a:gd name="T6" fmla="*/ 47 w 243"/>
                <a:gd name="T7" fmla="*/ 40 h 217"/>
                <a:gd name="T8" fmla="*/ 38 w 243"/>
                <a:gd name="T9" fmla="*/ 0 h 217"/>
                <a:gd name="T10" fmla="*/ 32 w 243"/>
                <a:gd name="T11" fmla="*/ 6 h 217"/>
                <a:gd name="T12" fmla="*/ 40 w 243"/>
                <a:gd name="T13" fmla="*/ 28 h 217"/>
                <a:gd name="T14" fmla="*/ 23 w 243"/>
                <a:gd name="T15" fmla="*/ 18 h 217"/>
                <a:gd name="T16" fmla="*/ 16 w 243"/>
                <a:gd name="T17" fmla="*/ 35 h 217"/>
                <a:gd name="T18" fmla="*/ 7 w 243"/>
                <a:gd name="T19" fmla="*/ 15 h 217"/>
                <a:gd name="T20" fmla="*/ 0 w 243"/>
                <a:gd name="T21" fmla="*/ 15 h 217"/>
                <a:gd name="T22" fmla="*/ 0 w 243"/>
                <a:gd name="T23" fmla="*/ 15 h 2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3" h="217">
                  <a:moveTo>
                    <a:pt x="0" y="65"/>
                  </a:moveTo>
                  <a:lnTo>
                    <a:pt x="89" y="217"/>
                  </a:lnTo>
                  <a:lnTo>
                    <a:pt x="138" y="135"/>
                  </a:lnTo>
                  <a:lnTo>
                    <a:pt x="243" y="171"/>
                  </a:lnTo>
                  <a:lnTo>
                    <a:pt x="199" y="0"/>
                  </a:lnTo>
                  <a:lnTo>
                    <a:pt x="169" y="27"/>
                  </a:lnTo>
                  <a:lnTo>
                    <a:pt x="205" y="118"/>
                  </a:lnTo>
                  <a:lnTo>
                    <a:pt x="117" y="78"/>
                  </a:lnTo>
                  <a:lnTo>
                    <a:pt x="83" y="149"/>
                  </a:lnTo>
                  <a:lnTo>
                    <a:pt x="34" y="63"/>
                  </a:lnTo>
                  <a:lnTo>
                    <a:pt x="0"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7" name="Freeform 70"/>
            <p:cNvSpPr>
              <a:spLocks/>
            </p:cNvSpPr>
            <p:nvPr/>
          </p:nvSpPr>
          <p:spPr bwMode="auto">
            <a:xfrm flipH="1">
              <a:off x="4401" y="1501"/>
              <a:ext cx="130" cy="65"/>
            </a:xfrm>
            <a:custGeom>
              <a:avLst/>
              <a:gdLst>
                <a:gd name="T0" fmla="*/ 0 w 195"/>
                <a:gd name="T1" fmla="*/ 15 h 93"/>
                <a:gd name="T2" fmla="*/ 22 w 195"/>
                <a:gd name="T3" fmla="*/ 12 h 93"/>
                <a:gd name="T4" fmla="*/ 39 w 195"/>
                <a:gd name="T5" fmla="*/ 0 h 93"/>
                <a:gd name="T6" fmla="*/ 36 w 195"/>
                <a:gd name="T7" fmla="*/ 10 h 93"/>
                <a:gd name="T8" fmla="*/ 23 w 195"/>
                <a:gd name="T9" fmla="*/ 19 h 93"/>
                <a:gd name="T10" fmla="*/ 7 w 195"/>
                <a:gd name="T11" fmla="*/ 22 h 93"/>
                <a:gd name="T12" fmla="*/ 0 w 195"/>
                <a:gd name="T13" fmla="*/ 15 h 93"/>
                <a:gd name="T14" fmla="*/ 0 w 195"/>
                <a:gd name="T15" fmla="*/ 15 h 9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5" h="93">
                  <a:moveTo>
                    <a:pt x="0" y="61"/>
                  </a:moveTo>
                  <a:lnTo>
                    <a:pt x="110" y="51"/>
                  </a:lnTo>
                  <a:lnTo>
                    <a:pt x="195" y="0"/>
                  </a:lnTo>
                  <a:lnTo>
                    <a:pt x="182" y="42"/>
                  </a:lnTo>
                  <a:lnTo>
                    <a:pt x="117" y="78"/>
                  </a:lnTo>
                  <a:lnTo>
                    <a:pt x="39" y="93"/>
                  </a:lnTo>
                  <a:lnTo>
                    <a:pt x="0"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8" name="Freeform 71"/>
            <p:cNvSpPr>
              <a:spLocks/>
            </p:cNvSpPr>
            <p:nvPr/>
          </p:nvSpPr>
          <p:spPr bwMode="auto">
            <a:xfrm flipH="1">
              <a:off x="4832" y="2937"/>
              <a:ext cx="185" cy="219"/>
            </a:xfrm>
            <a:custGeom>
              <a:avLst/>
              <a:gdLst>
                <a:gd name="T0" fmla="*/ 18 w 281"/>
                <a:gd name="T1" fmla="*/ 24 h 318"/>
                <a:gd name="T2" fmla="*/ 17 w 281"/>
                <a:gd name="T3" fmla="*/ 26 h 318"/>
                <a:gd name="T4" fmla="*/ 18 w 281"/>
                <a:gd name="T5" fmla="*/ 30 h 318"/>
                <a:gd name="T6" fmla="*/ 18 w 281"/>
                <a:gd name="T7" fmla="*/ 35 h 318"/>
                <a:gd name="T8" fmla="*/ 20 w 281"/>
                <a:gd name="T9" fmla="*/ 41 h 318"/>
                <a:gd name="T10" fmla="*/ 22 w 281"/>
                <a:gd name="T11" fmla="*/ 48 h 318"/>
                <a:gd name="T12" fmla="*/ 26 w 281"/>
                <a:gd name="T13" fmla="*/ 54 h 318"/>
                <a:gd name="T14" fmla="*/ 30 w 281"/>
                <a:gd name="T15" fmla="*/ 60 h 318"/>
                <a:gd name="T16" fmla="*/ 35 w 281"/>
                <a:gd name="T17" fmla="*/ 65 h 318"/>
                <a:gd name="T18" fmla="*/ 38 w 281"/>
                <a:gd name="T19" fmla="*/ 67 h 318"/>
                <a:gd name="T20" fmla="*/ 41 w 281"/>
                <a:gd name="T21" fmla="*/ 68 h 318"/>
                <a:gd name="T22" fmla="*/ 45 w 281"/>
                <a:gd name="T23" fmla="*/ 70 h 318"/>
                <a:gd name="T24" fmla="*/ 50 w 281"/>
                <a:gd name="T25" fmla="*/ 72 h 318"/>
                <a:gd name="T26" fmla="*/ 51 w 281"/>
                <a:gd name="T27" fmla="*/ 70 h 318"/>
                <a:gd name="T28" fmla="*/ 53 w 281"/>
                <a:gd name="T29" fmla="*/ 64 h 318"/>
                <a:gd name="T30" fmla="*/ 52 w 281"/>
                <a:gd name="T31" fmla="*/ 60 h 318"/>
                <a:gd name="T32" fmla="*/ 51 w 281"/>
                <a:gd name="T33" fmla="*/ 54 h 318"/>
                <a:gd name="T34" fmla="*/ 50 w 281"/>
                <a:gd name="T35" fmla="*/ 48 h 318"/>
                <a:gd name="T36" fmla="*/ 49 w 281"/>
                <a:gd name="T37" fmla="*/ 45 h 318"/>
                <a:gd name="T38" fmla="*/ 47 w 281"/>
                <a:gd name="T39" fmla="*/ 39 h 318"/>
                <a:gd name="T40" fmla="*/ 45 w 281"/>
                <a:gd name="T41" fmla="*/ 34 h 318"/>
                <a:gd name="T42" fmla="*/ 43 w 281"/>
                <a:gd name="T43" fmla="*/ 29 h 318"/>
                <a:gd name="T44" fmla="*/ 41 w 281"/>
                <a:gd name="T45" fmla="*/ 23 h 318"/>
                <a:gd name="T46" fmla="*/ 35 w 281"/>
                <a:gd name="T47" fmla="*/ 25 h 318"/>
                <a:gd name="T48" fmla="*/ 36 w 281"/>
                <a:gd name="T49" fmla="*/ 30 h 318"/>
                <a:gd name="T50" fmla="*/ 38 w 281"/>
                <a:gd name="T51" fmla="*/ 33 h 318"/>
                <a:gd name="T52" fmla="*/ 39 w 281"/>
                <a:gd name="T53" fmla="*/ 37 h 318"/>
                <a:gd name="T54" fmla="*/ 40 w 281"/>
                <a:gd name="T55" fmla="*/ 42 h 318"/>
                <a:gd name="T56" fmla="*/ 41 w 281"/>
                <a:gd name="T57" fmla="*/ 46 h 318"/>
                <a:gd name="T58" fmla="*/ 43 w 281"/>
                <a:gd name="T59" fmla="*/ 51 h 318"/>
                <a:gd name="T60" fmla="*/ 43 w 281"/>
                <a:gd name="T61" fmla="*/ 57 h 318"/>
                <a:gd name="T62" fmla="*/ 42 w 281"/>
                <a:gd name="T63" fmla="*/ 59 h 318"/>
                <a:gd name="T64" fmla="*/ 38 w 281"/>
                <a:gd name="T65" fmla="*/ 57 h 318"/>
                <a:gd name="T66" fmla="*/ 34 w 281"/>
                <a:gd name="T67" fmla="*/ 51 h 318"/>
                <a:gd name="T68" fmla="*/ 31 w 281"/>
                <a:gd name="T69" fmla="*/ 46 h 318"/>
                <a:gd name="T70" fmla="*/ 28 w 281"/>
                <a:gd name="T71" fmla="*/ 41 h 318"/>
                <a:gd name="T72" fmla="*/ 26 w 281"/>
                <a:gd name="T73" fmla="*/ 33 h 318"/>
                <a:gd name="T74" fmla="*/ 25 w 281"/>
                <a:gd name="T75" fmla="*/ 28 h 318"/>
                <a:gd name="T76" fmla="*/ 24 w 281"/>
                <a:gd name="T77" fmla="*/ 24 h 318"/>
                <a:gd name="T78" fmla="*/ 24 w 281"/>
                <a:gd name="T79" fmla="*/ 20 h 318"/>
                <a:gd name="T80" fmla="*/ 24 w 281"/>
                <a:gd name="T81" fmla="*/ 15 h 318"/>
                <a:gd name="T82" fmla="*/ 6 w 281"/>
                <a:gd name="T83" fmla="*/ 0 h 3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81" h="318">
                  <a:moveTo>
                    <a:pt x="0" y="15"/>
                  </a:moveTo>
                  <a:lnTo>
                    <a:pt x="32" y="120"/>
                  </a:lnTo>
                  <a:lnTo>
                    <a:pt x="95" y="107"/>
                  </a:lnTo>
                  <a:lnTo>
                    <a:pt x="93" y="107"/>
                  </a:lnTo>
                  <a:lnTo>
                    <a:pt x="93" y="114"/>
                  </a:lnTo>
                  <a:lnTo>
                    <a:pt x="93" y="116"/>
                  </a:lnTo>
                  <a:lnTo>
                    <a:pt x="95" y="122"/>
                  </a:lnTo>
                  <a:lnTo>
                    <a:pt x="95" y="129"/>
                  </a:lnTo>
                  <a:lnTo>
                    <a:pt x="97" y="135"/>
                  </a:lnTo>
                  <a:lnTo>
                    <a:pt x="97" y="141"/>
                  </a:lnTo>
                  <a:lnTo>
                    <a:pt x="97" y="148"/>
                  </a:lnTo>
                  <a:lnTo>
                    <a:pt x="99" y="156"/>
                  </a:lnTo>
                  <a:lnTo>
                    <a:pt x="103" y="165"/>
                  </a:lnTo>
                  <a:lnTo>
                    <a:pt x="105" y="175"/>
                  </a:lnTo>
                  <a:lnTo>
                    <a:pt x="107" y="183"/>
                  </a:lnTo>
                  <a:lnTo>
                    <a:pt x="110" y="192"/>
                  </a:lnTo>
                  <a:lnTo>
                    <a:pt x="114" y="202"/>
                  </a:lnTo>
                  <a:lnTo>
                    <a:pt x="118" y="211"/>
                  </a:lnTo>
                  <a:lnTo>
                    <a:pt x="124" y="221"/>
                  </a:lnTo>
                  <a:lnTo>
                    <a:pt x="129" y="230"/>
                  </a:lnTo>
                  <a:lnTo>
                    <a:pt x="135" y="240"/>
                  </a:lnTo>
                  <a:lnTo>
                    <a:pt x="141" y="247"/>
                  </a:lnTo>
                  <a:lnTo>
                    <a:pt x="148" y="257"/>
                  </a:lnTo>
                  <a:lnTo>
                    <a:pt x="156" y="266"/>
                  </a:lnTo>
                  <a:lnTo>
                    <a:pt x="165" y="274"/>
                  </a:lnTo>
                  <a:lnTo>
                    <a:pt x="173" y="281"/>
                  </a:lnTo>
                  <a:lnTo>
                    <a:pt x="184" y="289"/>
                  </a:lnTo>
                  <a:lnTo>
                    <a:pt x="188" y="291"/>
                  </a:lnTo>
                  <a:lnTo>
                    <a:pt x="196" y="293"/>
                  </a:lnTo>
                  <a:lnTo>
                    <a:pt x="202" y="297"/>
                  </a:lnTo>
                  <a:lnTo>
                    <a:pt x="207" y="300"/>
                  </a:lnTo>
                  <a:lnTo>
                    <a:pt x="213" y="302"/>
                  </a:lnTo>
                  <a:lnTo>
                    <a:pt x="219" y="304"/>
                  </a:lnTo>
                  <a:lnTo>
                    <a:pt x="226" y="306"/>
                  </a:lnTo>
                  <a:lnTo>
                    <a:pt x="234" y="310"/>
                  </a:lnTo>
                  <a:lnTo>
                    <a:pt x="240" y="310"/>
                  </a:lnTo>
                  <a:lnTo>
                    <a:pt x="249" y="312"/>
                  </a:lnTo>
                  <a:lnTo>
                    <a:pt x="257" y="316"/>
                  </a:lnTo>
                  <a:lnTo>
                    <a:pt x="266" y="318"/>
                  </a:lnTo>
                  <a:lnTo>
                    <a:pt x="266" y="316"/>
                  </a:lnTo>
                  <a:lnTo>
                    <a:pt x="272" y="312"/>
                  </a:lnTo>
                  <a:lnTo>
                    <a:pt x="274" y="308"/>
                  </a:lnTo>
                  <a:lnTo>
                    <a:pt x="278" y="302"/>
                  </a:lnTo>
                  <a:lnTo>
                    <a:pt x="278" y="295"/>
                  </a:lnTo>
                  <a:lnTo>
                    <a:pt x="281" y="285"/>
                  </a:lnTo>
                  <a:lnTo>
                    <a:pt x="280" y="280"/>
                  </a:lnTo>
                  <a:lnTo>
                    <a:pt x="280" y="274"/>
                  </a:lnTo>
                  <a:lnTo>
                    <a:pt x="278" y="266"/>
                  </a:lnTo>
                  <a:lnTo>
                    <a:pt x="278" y="259"/>
                  </a:lnTo>
                  <a:lnTo>
                    <a:pt x="276" y="251"/>
                  </a:lnTo>
                  <a:lnTo>
                    <a:pt x="274" y="242"/>
                  </a:lnTo>
                  <a:lnTo>
                    <a:pt x="270" y="232"/>
                  </a:lnTo>
                  <a:lnTo>
                    <a:pt x="268" y="223"/>
                  </a:lnTo>
                  <a:lnTo>
                    <a:pt x="266" y="215"/>
                  </a:lnTo>
                  <a:lnTo>
                    <a:pt x="262" y="209"/>
                  </a:lnTo>
                  <a:lnTo>
                    <a:pt x="260" y="202"/>
                  </a:lnTo>
                  <a:lnTo>
                    <a:pt x="259" y="198"/>
                  </a:lnTo>
                  <a:lnTo>
                    <a:pt x="257" y="190"/>
                  </a:lnTo>
                  <a:lnTo>
                    <a:pt x="253" y="183"/>
                  </a:lnTo>
                  <a:lnTo>
                    <a:pt x="251" y="175"/>
                  </a:lnTo>
                  <a:lnTo>
                    <a:pt x="249" y="169"/>
                  </a:lnTo>
                  <a:lnTo>
                    <a:pt x="245" y="160"/>
                  </a:lnTo>
                  <a:lnTo>
                    <a:pt x="241" y="152"/>
                  </a:lnTo>
                  <a:lnTo>
                    <a:pt x="240" y="145"/>
                  </a:lnTo>
                  <a:lnTo>
                    <a:pt x="236" y="137"/>
                  </a:lnTo>
                  <a:lnTo>
                    <a:pt x="232" y="129"/>
                  </a:lnTo>
                  <a:lnTo>
                    <a:pt x="226" y="120"/>
                  </a:lnTo>
                  <a:lnTo>
                    <a:pt x="222" y="110"/>
                  </a:lnTo>
                  <a:lnTo>
                    <a:pt x="219" y="101"/>
                  </a:lnTo>
                  <a:lnTo>
                    <a:pt x="183" y="107"/>
                  </a:lnTo>
                  <a:lnTo>
                    <a:pt x="184" y="112"/>
                  </a:lnTo>
                  <a:lnTo>
                    <a:pt x="186" y="116"/>
                  </a:lnTo>
                  <a:lnTo>
                    <a:pt x="190" y="126"/>
                  </a:lnTo>
                  <a:lnTo>
                    <a:pt x="192" y="131"/>
                  </a:lnTo>
                  <a:lnTo>
                    <a:pt x="194" y="135"/>
                  </a:lnTo>
                  <a:lnTo>
                    <a:pt x="196" y="143"/>
                  </a:lnTo>
                  <a:lnTo>
                    <a:pt x="200" y="148"/>
                  </a:lnTo>
                  <a:lnTo>
                    <a:pt x="202" y="156"/>
                  </a:lnTo>
                  <a:lnTo>
                    <a:pt x="205" y="162"/>
                  </a:lnTo>
                  <a:lnTo>
                    <a:pt x="207" y="167"/>
                  </a:lnTo>
                  <a:lnTo>
                    <a:pt x="211" y="175"/>
                  </a:lnTo>
                  <a:lnTo>
                    <a:pt x="213" y="183"/>
                  </a:lnTo>
                  <a:lnTo>
                    <a:pt x="215" y="188"/>
                  </a:lnTo>
                  <a:lnTo>
                    <a:pt x="217" y="194"/>
                  </a:lnTo>
                  <a:lnTo>
                    <a:pt x="219" y="202"/>
                  </a:lnTo>
                  <a:lnTo>
                    <a:pt x="222" y="207"/>
                  </a:lnTo>
                  <a:lnTo>
                    <a:pt x="224" y="215"/>
                  </a:lnTo>
                  <a:lnTo>
                    <a:pt x="226" y="221"/>
                  </a:lnTo>
                  <a:lnTo>
                    <a:pt x="228" y="226"/>
                  </a:lnTo>
                  <a:lnTo>
                    <a:pt x="230" y="238"/>
                  </a:lnTo>
                  <a:lnTo>
                    <a:pt x="232" y="247"/>
                  </a:lnTo>
                  <a:lnTo>
                    <a:pt x="232" y="255"/>
                  </a:lnTo>
                  <a:lnTo>
                    <a:pt x="232" y="261"/>
                  </a:lnTo>
                  <a:lnTo>
                    <a:pt x="228" y="264"/>
                  </a:lnTo>
                  <a:lnTo>
                    <a:pt x="224" y="264"/>
                  </a:lnTo>
                  <a:lnTo>
                    <a:pt x="217" y="264"/>
                  </a:lnTo>
                  <a:lnTo>
                    <a:pt x="213" y="261"/>
                  </a:lnTo>
                  <a:lnTo>
                    <a:pt x="203" y="253"/>
                  </a:lnTo>
                  <a:lnTo>
                    <a:pt x="196" y="247"/>
                  </a:lnTo>
                  <a:lnTo>
                    <a:pt x="186" y="238"/>
                  </a:lnTo>
                  <a:lnTo>
                    <a:pt x="179" y="228"/>
                  </a:lnTo>
                  <a:lnTo>
                    <a:pt x="173" y="221"/>
                  </a:lnTo>
                  <a:lnTo>
                    <a:pt x="167" y="213"/>
                  </a:lnTo>
                  <a:lnTo>
                    <a:pt x="164" y="205"/>
                  </a:lnTo>
                  <a:lnTo>
                    <a:pt x="158" y="198"/>
                  </a:lnTo>
                  <a:lnTo>
                    <a:pt x="154" y="188"/>
                  </a:lnTo>
                  <a:lnTo>
                    <a:pt x="150" y="181"/>
                  </a:lnTo>
                  <a:lnTo>
                    <a:pt x="146" y="171"/>
                  </a:lnTo>
                  <a:lnTo>
                    <a:pt x="143" y="160"/>
                  </a:lnTo>
                  <a:lnTo>
                    <a:pt x="139" y="148"/>
                  </a:lnTo>
                  <a:lnTo>
                    <a:pt x="135" y="139"/>
                  </a:lnTo>
                  <a:lnTo>
                    <a:pt x="133" y="131"/>
                  </a:lnTo>
                  <a:lnTo>
                    <a:pt x="131" y="126"/>
                  </a:lnTo>
                  <a:lnTo>
                    <a:pt x="129" y="120"/>
                  </a:lnTo>
                  <a:lnTo>
                    <a:pt x="129" y="114"/>
                  </a:lnTo>
                  <a:lnTo>
                    <a:pt x="127" y="107"/>
                  </a:lnTo>
                  <a:lnTo>
                    <a:pt x="127" y="101"/>
                  </a:lnTo>
                  <a:lnTo>
                    <a:pt x="126" y="95"/>
                  </a:lnTo>
                  <a:lnTo>
                    <a:pt x="126" y="88"/>
                  </a:lnTo>
                  <a:lnTo>
                    <a:pt x="124" y="80"/>
                  </a:lnTo>
                  <a:lnTo>
                    <a:pt x="124" y="74"/>
                  </a:lnTo>
                  <a:lnTo>
                    <a:pt x="124" y="67"/>
                  </a:lnTo>
                  <a:lnTo>
                    <a:pt x="124" y="61"/>
                  </a:lnTo>
                  <a:lnTo>
                    <a:pt x="57" y="88"/>
                  </a:lnTo>
                  <a:lnTo>
                    <a:pt x="29"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9" name="Freeform 72"/>
            <p:cNvSpPr>
              <a:spLocks/>
            </p:cNvSpPr>
            <p:nvPr/>
          </p:nvSpPr>
          <p:spPr bwMode="auto">
            <a:xfrm flipH="1">
              <a:off x="4417" y="1587"/>
              <a:ext cx="198" cy="296"/>
            </a:xfrm>
            <a:custGeom>
              <a:avLst/>
              <a:gdLst>
                <a:gd name="T0" fmla="*/ 11 w 301"/>
                <a:gd name="T1" fmla="*/ 6 h 426"/>
                <a:gd name="T2" fmla="*/ 11 w 301"/>
                <a:gd name="T3" fmla="*/ 6 h 426"/>
                <a:gd name="T4" fmla="*/ 11 w 301"/>
                <a:gd name="T5" fmla="*/ 6 h 426"/>
                <a:gd name="T6" fmla="*/ 10 w 301"/>
                <a:gd name="T7" fmla="*/ 8 h 426"/>
                <a:gd name="T8" fmla="*/ 9 w 301"/>
                <a:gd name="T9" fmla="*/ 9 h 426"/>
                <a:gd name="T10" fmla="*/ 8 w 301"/>
                <a:gd name="T11" fmla="*/ 12 h 426"/>
                <a:gd name="T12" fmla="*/ 7 w 301"/>
                <a:gd name="T13" fmla="*/ 14 h 426"/>
                <a:gd name="T14" fmla="*/ 6 w 301"/>
                <a:gd name="T15" fmla="*/ 17 h 426"/>
                <a:gd name="T16" fmla="*/ 5 w 301"/>
                <a:gd name="T17" fmla="*/ 19 h 426"/>
                <a:gd name="T18" fmla="*/ 3 w 301"/>
                <a:gd name="T19" fmla="*/ 22 h 426"/>
                <a:gd name="T20" fmla="*/ 2 w 301"/>
                <a:gd name="T21" fmla="*/ 24 h 426"/>
                <a:gd name="T22" fmla="*/ 1 w 301"/>
                <a:gd name="T23" fmla="*/ 26 h 426"/>
                <a:gd name="T24" fmla="*/ 1 w 301"/>
                <a:gd name="T25" fmla="*/ 28 h 426"/>
                <a:gd name="T26" fmla="*/ 0 w 301"/>
                <a:gd name="T27" fmla="*/ 31 h 426"/>
                <a:gd name="T28" fmla="*/ 0 w 301"/>
                <a:gd name="T29" fmla="*/ 32 h 426"/>
                <a:gd name="T30" fmla="*/ 0 w 301"/>
                <a:gd name="T31" fmla="*/ 33 h 426"/>
                <a:gd name="T32" fmla="*/ 1 w 301"/>
                <a:gd name="T33" fmla="*/ 33 h 426"/>
                <a:gd name="T34" fmla="*/ 1 w 301"/>
                <a:gd name="T35" fmla="*/ 33 h 426"/>
                <a:gd name="T36" fmla="*/ 3 w 301"/>
                <a:gd name="T37" fmla="*/ 33 h 426"/>
                <a:gd name="T38" fmla="*/ 4 w 301"/>
                <a:gd name="T39" fmla="*/ 33 h 426"/>
                <a:gd name="T40" fmla="*/ 5 w 301"/>
                <a:gd name="T41" fmla="*/ 33 h 426"/>
                <a:gd name="T42" fmla="*/ 6 w 301"/>
                <a:gd name="T43" fmla="*/ 33 h 426"/>
                <a:gd name="T44" fmla="*/ 8 w 301"/>
                <a:gd name="T45" fmla="*/ 33 h 426"/>
                <a:gd name="T46" fmla="*/ 9 w 301"/>
                <a:gd name="T47" fmla="*/ 33 h 426"/>
                <a:gd name="T48" fmla="*/ 11 w 301"/>
                <a:gd name="T49" fmla="*/ 33 h 426"/>
                <a:gd name="T50" fmla="*/ 12 w 301"/>
                <a:gd name="T51" fmla="*/ 32 h 426"/>
                <a:gd name="T52" fmla="*/ 14 w 301"/>
                <a:gd name="T53" fmla="*/ 32 h 426"/>
                <a:gd name="T54" fmla="*/ 14 w 301"/>
                <a:gd name="T55" fmla="*/ 32 h 426"/>
                <a:gd name="T56" fmla="*/ 16 w 301"/>
                <a:gd name="T57" fmla="*/ 32 h 426"/>
                <a:gd name="T58" fmla="*/ 17 w 301"/>
                <a:gd name="T59" fmla="*/ 32 h 426"/>
                <a:gd name="T60" fmla="*/ 18 w 301"/>
                <a:gd name="T61" fmla="*/ 32 h 426"/>
                <a:gd name="T62" fmla="*/ 11 w 301"/>
                <a:gd name="T63" fmla="*/ 50 h 426"/>
                <a:gd name="T64" fmla="*/ 57 w 301"/>
                <a:gd name="T65" fmla="*/ 99 h 426"/>
                <a:gd name="T66" fmla="*/ 55 w 301"/>
                <a:gd name="T67" fmla="*/ 90 h 426"/>
                <a:gd name="T68" fmla="*/ 18 w 301"/>
                <a:gd name="T69" fmla="*/ 50 h 426"/>
                <a:gd name="T70" fmla="*/ 24 w 301"/>
                <a:gd name="T71" fmla="*/ 23 h 426"/>
                <a:gd name="T72" fmla="*/ 8 w 301"/>
                <a:gd name="T73" fmla="*/ 26 h 426"/>
                <a:gd name="T74" fmla="*/ 18 w 301"/>
                <a:gd name="T75" fmla="*/ 0 h 426"/>
                <a:gd name="T76" fmla="*/ 11 w 301"/>
                <a:gd name="T77" fmla="*/ 6 h 426"/>
                <a:gd name="T78" fmla="*/ 11 w 301"/>
                <a:gd name="T79" fmla="*/ 6 h 42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01" h="426">
                  <a:moveTo>
                    <a:pt x="61" y="24"/>
                  </a:moveTo>
                  <a:lnTo>
                    <a:pt x="59" y="24"/>
                  </a:lnTo>
                  <a:lnTo>
                    <a:pt x="57" y="28"/>
                  </a:lnTo>
                  <a:lnTo>
                    <a:pt x="53" y="34"/>
                  </a:lnTo>
                  <a:lnTo>
                    <a:pt x="50" y="41"/>
                  </a:lnTo>
                  <a:lnTo>
                    <a:pt x="42" y="51"/>
                  </a:lnTo>
                  <a:lnTo>
                    <a:pt x="36" y="60"/>
                  </a:lnTo>
                  <a:lnTo>
                    <a:pt x="31" y="70"/>
                  </a:lnTo>
                  <a:lnTo>
                    <a:pt x="25" y="83"/>
                  </a:lnTo>
                  <a:lnTo>
                    <a:pt x="17" y="93"/>
                  </a:lnTo>
                  <a:lnTo>
                    <a:pt x="12" y="102"/>
                  </a:lnTo>
                  <a:lnTo>
                    <a:pt x="6" y="112"/>
                  </a:lnTo>
                  <a:lnTo>
                    <a:pt x="4" y="121"/>
                  </a:lnTo>
                  <a:lnTo>
                    <a:pt x="0" y="129"/>
                  </a:lnTo>
                  <a:lnTo>
                    <a:pt x="0" y="137"/>
                  </a:lnTo>
                  <a:lnTo>
                    <a:pt x="0" y="138"/>
                  </a:lnTo>
                  <a:lnTo>
                    <a:pt x="6" y="140"/>
                  </a:lnTo>
                  <a:lnTo>
                    <a:pt x="8" y="140"/>
                  </a:lnTo>
                  <a:lnTo>
                    <a:pt x="15" y="140"/>
                  </a:lnTo>
                  <a:lnTo>
                    <a:pt x="21" y="138"/>
                  </a:lnTo>
                  <a:lnTo>
                    <a:pt x="29" y="138"/>
                  </a:lnTo>
                  <a:lnTo>
                    <a:pt x="34" y="138"/>
                  </a:lnTo>
                  <a:lnTo>
                    <a:pt x="44" y="138"/>
                  </a:lnTo>
                  <a:lnTo>
                    <a:pt x="52" y="138"/>
                  </a:lnTo>
                  <a:lnTo>
                    <a:pt x="59" y="138"/>
                  </a:lnTo>
                  <a:lnTo>
                    <a:pt x="67" y="137"/>
                  </a:lnTo>
                  <a:lnTo>
                    <a:pt x="74" y="137"/>
                  </a:lnTo>
                  <a:lnTo>
                    <a:pt x="78" y="137"/>
                  </a:lnTo>
                  <a:lnTo>
                    <a:pt x="86" y="137"/>
                  </a:lnTo>
                  <a:lnTo>
                    <a:pt x="93" y="137"/>
                  </a:lnTo>
                  <a:lnTo>
                    <a:pt x="97" y="137"/>
                  </a:lnTo>
                  <a:lnTo>
                    <a:pt x="59" y="215"/>
                  </a:lnTo>
                  <a:lnTo>
                    <a:pt x="301" y="426"/>
                  </a:lnTo>
                  <a:lnTo>
                    <a:pt x="291" y="384"/>
                  </a:lnTo>
                  <a:lnTo>
                    <a:pt x="101" y="213"/>
                  </a:lnTo>
                  <a:lnTo>
                    <a:pt x="133" y="100"/>
                  </a:lnTo>
                  <a:lnTo>
                    <a:pt x="42" y="114"/>
                  </a:lnTo>
                  <a:lnTo>
                    <a:pt x="97" y="0"/>
                  </a:lnTo>
                  <a:lnTo>
                    <a:pt x="61"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0" name="Freeform 73"/>
            <p:cNvSpPr>
              <a:spLocks/>
            </p:cNvSpPr>
            <p:nvPr/>
          </p:nvSpPr>
          <p:spPr bwMode="auto">
            <a:xfrm flipH="1">
              <a:off x="3991" y="3147"/>
              <a:ext cx="325" cy="233"/>
            </a:xfrm>
            <a:custGeom>
              <a:avLst/>
              <a:gdLst>
                <a:gd name="T0" fmla="*/ 44 w 492"/>
                <a:gd name="T1" fmla="*/ 62 h 337"/>
                <a:gd name="T2" fmla="*/ 39 w 492"/>
                <a:gd name="T3" fmla="*/ 50 h 337"/>
                <a:gd name="T4" fmla="*/ 43 w 492"/>
                <a:gd name="T5" fmla="*/ 50 h 337"/>
                <a:gd name="T6" fmla="*/ 48 w 492"/>
                <a:gd name="T7" fmla="*/ 48 h 337"/>
                <a:gd name="T8" fmla="*/ 52 w 492"/>
                <a:gd name="T9" fmla="*/ 48 h 337"/>
                <a:gd name="T10" fmla="*/ 55 w 492"/>
                <a:gd name="T11" fmla="*/ 47 h 337"/>
                <a:gd name="T12" fmla="*/ 59 w 492"/>
                <a:gd name="T13" fmla="*/ 46 h 337"/>
                <a:gd name="T14" fmla="*/ 63 w 492"/>
                <a:gd name="T15" fmla="*/ 45 h 337"/>
                <a:gd name="T16" fmla="*/ 67 w 492"/>
                <a:gd name="T17" fmla="*/ 43 h 337"/>
                <a:gd name="T18" fmla="*/ 70 w 492"/>
                <a:gd name="T19" fmla="*/ 41 h 337"/>
                <a:gd name="T20" fmla="*/ 74 w 492"/>
                <a:gd name="T21" fmla="*/ 39 h 337"/>
                <a:gd name="T22" fmla="*/ 78 w 492"/>
                <a:gd name="T23" fmla="*/ 37 h 337"/>
                <a:gd name="T24" fmla="*/ 81 w 492"/>
                <a:gd name="T25" fmla="*/ 34 h 337"/>
                <a:gd name="T26" fmla="*/ 87 w 492"/>
                <a:gd name="T27" fmla="*/ 29 h 337"/>
                <a:gd name="T28" fmla="*/ 90 w 492"/>
                <a:gd name="T29" fmla="*/ 23 h 337"/>
                <a:gd name="T30" fmla="*/ 92 w 492"/>
                <a:gd name="T31" fmla="*/ 19 h 337"/>
                <a:gd name="T32" fmla="*/ 93 w 492"/>
                <a:gd name="T33" fmla="*/ 15 h 337"/>
                <a:gd name="T34" fmla="*/ 94 w 492"/>
                <a:gd name="T35" fmla="*/ 10 h 337"/>
                <a:gd name="T36" fmla="*/ 94 w 492"/>
                <a:gd name="T37" fmla="*/ 6 h 337"/>
                <a:gd name="T38" fmla="*/ 92 w 492"/>
                <a:gd name="T39" fmla="*/ 1 h 337"/>
                <a:gd name="T40" fmla="*/ 89 w 492"/>
                <a:gd name="T41" fmla="*/ 0 h 337"/>
                <a:gd name="T42" fmla="*/ 84 w 492"/>
                <a:gd name="T43" fmla="*/ 1 h 337"/>
                <a:gd name="T44" fmla="*/ 78 w 492"/>
                <a:gd name="T45" fmla="*/ 4 h 337"/>
                <a:gd name="T46" fmla="*/ 73 w 492"/>
                <a:gd name="T47" fmla="*/ 6 h 337"/>
                <a:gd name="T48" fmla="*/ 69 w 492"/>
                <a:gd name="T49" fmla="*/ 8 h 337"/>
                <a:gd name="T50" fmla="*/ 66 w 492"/>
                <a:gd name="T51" fmla="*/ 10 h 337"/>
                <a:gd name="T52" fmla="*/ 62 w 492"/>
                <a:gd name="T53" fmla="*/ 11 h 337"/>
                <a:gd name="T54" fmla="*/ 58 w 492"/>
                <a:gd name="T55" fmla="*/ 13 h 337"/>
                <a:gd name="T56" fmla="*/ 54 w 492"/>
                <a:gd name="T57" fmla="*/ 13 h 337"/>
                <a:gd name="T58" fmla="*/ 50 w 492"/>
                <a:gd name="T59" fmla="*/ 14 h 337"/>
                <a:gd name="T60" fmla="*/ 46 w 492"/>
                <a:gd name="T61" fmla="*/ 14 h 337"/>
                <a:gd name="T62" fmla="*/ 41 w 492"/>
                <a:gd name="T63" fmla="*/ 14 h 337"/>
                <a:gd name="T64" fmla="*/ 37 w 492"/>
                <a:gd name="T65" fmla="*/ 13 h 337"/>
                <a:gd name="T66" fmla="*/ 33 w 492"/>
                <a:gd name="T67" fmla="*/ 12 h 337"/>
                <a:gd name="T68" fmla="*/ 26 w 492"/>
                <a:gd name="T69" fmla="*/ 17 h 337"/>
                <a:gd name="T70" fmla="*/ 29 w 492"/>
                <a:gd name="T71" fmla="*/ 21 h 337"/>
                <a:gd name="T72" fmla="*/ 32 w 492"/>
                <a:gd name="T73" fmla="*/ 23 h 337"/>
                <a:gd name="T74" fmla="*/ 36 w 492"/>
                <a:gd name="T75" fmla="*/ 25 h 337"/>
                <a:gd name="T76" fmla="*/ 41 w 492"/>
                <a:gd name="T77" fmla="*/ 26 h 337"/>
                <a:gd name="T78" fmla="*/ 44 w 492"/>
                <a:gd name="T79" fmla="*/ 26 h 337"/>
                <a:gd name="T80" fmla="*/ 49 w 492"/>
                <a:gd name="T81" fmla="*/ 26 h 337"/>
                <a:gd name="T82" fmla="*/ 54 w 492"/>
                <a:gd name="T83" fmla="*/ 25 h 337"/>
                <a:gd name="T84" fmla="*/ 58 w 492"/>
                <a:gd name="T85" fmla="*/ 24 h 337"/>
                <a:gd name="T86" fmla="*/ 64 w 492"/>
                <a:gd name="T87" fmla="*/ 22 h 337"/>
                <a:gd name="T88" fmla="*/ 70 w 492"/>
                <a:gd name="T89" fmla="*/ 19 h 337"/>
                <a:gd name="T90" fmla="*/ 78 w 492"/>
                <a:gd name="T91" fmla="*/ 18 h 337"/>
                <a:gd name="T92" fmla="*/ 83 w 492"/>
                <a:gd name="T93" fmla="*/ 16 h 337"/>
                <a:gd name="T94" fmla="*/ 81 w 492"/>
                <a:gd name="T95" fmla="*/ 21 h 337"/>
                <a:gd name="T96" fmla="*/ 77 w 492"/>
                <a:gd name="T97" fmla="*/ 23 h 337"/>
                <a:gd name="T98" fmla="*/ 73 w 492"/>
                <a:gd name="T99" fmla="*/ 26 h 337"/>
                <a:gd name="T100" fmla="*/ 69 w 492"/>
                <a:gd name="T101" fmla="*/ 28 h 337"/>
                <a:gd name="T102" fmla="*/ 65 w 492"/>
                <a:gd name="T103" fmla="*/ 30 h 337"/>
                <a:gd name="T104" fmla="*/ 61 w 492"/>
                <a:gd name="T105" fmla="*/ 32 h 337"/>
                <a:gd name="T106" fmla="*/ 57 w 492"/>
                <a:gd name="T107" fmla="*/ 34 h 337"/>
                <a:gd name="T108" fmla="*/ 52 w 492"/>
                <a:gd name="T109" fmla="*/ 35 h 337"/>
                <a:gd name="T110" fmla="*/ 47 w 492"/>
                <a:gd name="T111" fmla="*/ 38 h 337"/>
                <a:gd name="T112" fmla="*/ 40 w 492"/>
                <a:gd name="T113" fmla="*/ 39 h 337"/>
                <a:gd name="T114" fmla="*/ 33 w 492"/>
                <a:gd name="T115" fmla="*/ 41 h 337"/>
                <a:gd name="T116" fmla="*/ 33 w 492"/>
                <a:gd name="T117" fmla="*/ 58 h 337"/>
                <a:gd name="T118" fmla="*/ 0 w 492"/>
                <a:gd name="T119" fmla="*/ 34 h 3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92" h="337">
                  <a:moveTo>
                    <a:pt x="0" y="149"/>
                  </a:moveTo>
                  <a:lnTo>
                    <a:pt x="95" y="337"/>
                  </a:lnTo>
                  <a:lnTo>
                    <a:pt x="235" y="269"/>
                  </a:lnTo>
                  <a:lnTo>
                    <a:pt x="193" y="221"/>
                  </a:lnTo>
                  <a:lnTo>
                    <a:pt x="195" y="221"/>
                  </a:lnTo>
                  <a:lnTo>
                    <a:pt x="203" y="221"/>
                  </a:lnTo>
                  <a:lnTo>
                    <a:pt x="209" y="219"/>
                  </a:lnTo>
                  <a:lnTo>
                    <a:pt x="216" y="219"/>
                  </a:lnTo>
                  <a:lnTo>
                    <a:pt x="226" y="217"/>
                  </a:lnTo>
                  <a:lnTo>
                    <a:pt x="235" y="217"/>
                  </a:lnTo>
                  <a:lnTo>
                    <a:pt x="245" y="215"/>
                  </a:lnTo>
                  <a:lnTo>
                    <a:pt x="254" y="211"/>
                  </a:lnTo>
                  <a:lnTo>
                    <a:pt x="260" y="211"/>
                  </a:lnTo>
                  <a:lnTo>
                    <a:pt x="268" y="210"/>
                  </a:lnTo>
                  <a:lnTo>
                    <a:pt x="273" y="210"/>
                  </a:lnTo>
                  <a:lnTo>
                    <a:pt x="279" y="210"/>
                  </a:lnTo>
                  <a:lnTo>
                    <a:pt x="285" y="208"/>
                  </a:lnTo>
                  <a:lnTo>
                    <a:pt x="290" y="206"/>
                  </a:lnTo>
                  <a:lnTo>
                    <a:pt x="298" y="204"/>
                  </a:lnTo>
                  <a:lnTo>
                    <a:pt x="304" y="202"/>
                  </a:lnTo>
                  <a:lnTo>
                    <a:pt x="311" y="200"/>
                  </a:lnTo>
                  <a:lnTo>
                    <a:pt x="319" y="200"/>
                  </a:lnTo>
                  <a:lnTo>
                    <a:pt x="325" y="196"/>
                  </a:lnTo>
                  <a:lnTo>
                    <a:pt x="332" y="196"/>
                  </a:lnTo>
                  <a:lnTo>
                    <a:pt x="338" y="192"/>
                  </a:lnTo>
                  <a:lnTo>
                    <a:pt x="346" y="191"/>
                  </a:lnTo>
                  <a:lnTo>
                    <a:pt x="351" y="187"/>
                  </a:lnTo>
                  <a:lnTo>
                    <a:pt x="357" y="185"/>
                  </a:lnTo>
                  <a:lnTo>
                    <a:pt x="365" y="183"/>
                  </a:lnTo>
                  <a:lnTo>
                    <a:pt x="370" y="179"/>
                  </a:lnTo>
                  <a:lnTo>
                    <a:pt x="378" y="177"/>
                  </a:lnTo>
                  <a:lnTo>
                    <a:pt x="384" y="175"/>
                  </a:lnTo>
                  <a:lnTo>
                    <a:pt x="389" y="170"/>
                  </a:lnTo>
                  <a:lnTo>
                    <a:pt x="397" y="168"/>
                  </a:lnTo>
                  <a:lnTo>
                    <a:pt x="403" y="164"/>
                  </a:lnTo>
                  <a:lnTo>
                    <a:pt x="408" y="160"/>
                  </a:lnTo>
                  <a:lnTo>
                    <a:pt x="414" y="156"/>
                  </a:lnTo>
                  <a:lnTo>
                    <a:pt x="422" y="153"/>
                  </a:lnTo>
                  <a:lnTo>
                    <a:pt x="427" y="149"/>
                  </a:lnTo>
                  <a:lnTo>
                    <a:pt x="433" y="145"/>
                  </a:lnTo>
                  <a:lnTo>
                    <a:pt x="442" y="135"/>
                  </a:lnTo>
                  <a:lnTo>
                    <a:pt x="452" y="128"/>
                  </a:lnTo>
                  <a:lnTo>
                    <a:pt x="461" y="116"/>
                  </a:lnTo>
                  <a:lnTo>
                    <a:pt x="471" y="107"/>
                  </a:lnTo>
                  <a:lnTo>
                    <a:pt x="473" y="101"/>
                  </a:lnTo>
                  <a:lnTo>
                    <a:pt x="477" y="95"/>
                  </a:lnTo>
                  <a:lnTo>
                    <a:pt x="480" y="90"/>
                  </a:lnTo>
                  <a:lnTo>
                    <a:pt x="482" y="84"/>
                  </a:lnTo>
                  <a:lnTo>
                    <a:pt x="484" y="76"/>
                  </a:lnTo>
                  <a:lnTo>
                    <a:pt x="486" y="71"/>
                  </a:lnTo>
                  <a:lnTo>
                    <a:pt x="490" y="65"/>
                  </a:lnTo>
                  <a:lnTo>
                    <a:pt x="492" y="57"/>
                  </a:lnTo>
                  <a:lnTo>
                    <a:pt x="492" y="50"/>
                  </a:lnTo>
                  <a:lnTo>
                    <a:pt x="492" y="44"/>
                  </a:lnTo>
                  <a:lnTo>
                    <a:pt x="492" y="38"/>
                  </a:lnTo>
                  <a:lnTo>
                    <a:pt x="492" y="33"/>
                  </a:lnTo>
                  <a:lnTo>
                    <a:pt x="492" y="23"/>
                  </a:lnTo>
                  <a:lnTo>
                    <a:pt x="490" y="18"/>
                  </a:lnTo>
                  <a:lnTo>
                    <a:pt x="486" y="10"/>
                  </a:lnTo>
                  <a:lnTo>
                    <a:pt x="482" y="6"/>
                  </a:lnTo>
                  <a:lnTo>
                    <a:pt x="479" y="2"/>
                  </a:lnTo>
                  <a:lnTo>
                    <a:pt x="473" y="2"/>
                  </a:lnTo>
                  <a:lnTo>
                    <a:pt x="465" y="0"/>
                  </a:lnTo>
                  <a:lnTo>
                    <a:pt x="458" y="2"/>
                  </a:lnTo>
                  <a:lnTo>
                    <a:pt x="450" y="4"/>
                  </a:lnTo>
                  <a:lnTo>
                    <a:pt x="441" y="6"/>
                  </a:lnTo>
                  <a:lnTo>
                    <a:pt x="431" y="10"/>
                  </a:lnTo>
                  <a:lnTo>
                    <a:pt x="422" y="14"/>
                  </a:lnTo>
                  <a:lnTo>
                    <a:pt x="408" y="18"/>
                  </a:lnTo>
                  <a:lnTo>
                    <a:pt x="399" y="23"/>
                  </a:lnTo>
                  <a:lnTo>
                    <a:pt x="391" y="25"/>
                  </a:lnTo>
                  <a:lnTo>
                    <a:pt x="385" y="27"/>
                  </a:lnTo>
                  <a:lnTo>
                    <a:pt x="380" y="31"/>
                  </a:lnTo>
                  <a:lnTo>
                    <a:pt x="372" y="33"/>
                  </a:lnTo>
                  <a:lnTo>
                    <a:pt x="365" y="35"/>
                  </a:lnTo>
                  <a:lnTo>
                    <a:pt x="359" y="38"/>
                  </a:lnTo>
                  <a:lnTo>
                    <a:pt x="353" y="40"/>
                  </a:lnTo>
                  <a:lnTo>
                    <a:pt x="346" y="42"/>
                  </a:lnTo>
                  <a:lnTo>
                    <a:pt x="338" y="44"/>
                  </a:lnTo>
                  <a:lnTo>
                    <a:pt x="332" y="48"/>
                  </a:lnTo>
                  <a:lnTo>
                    <a:pt x="325" y="48"/>
                  </a:lnTo>
                  <a:lnTo>
                    <a:pt x="319" y="52"/>
                  </a:lnTo>
                  <a:lnTo>
                    <a:pt x="311" y="52"/>
                  </a:lnTo>
                  <a:lnTo>
                    <a:pt x="304" y="56"/>
                  </a:lnTo>
                  <a:lnTo>
                    <a:pt x="296" y="57"/>
                  </a:lnTo>
                  <a:lnTo>
                    <a:pt x="290" y="59"/>
                  </a:lnTo>
                  <a:lnTo>
                    <a:pt x="281" y="59"/>
                  </a:lnTo>
                  <a:lnTo>
                    <a:pt x="275" y="59"/>
                  </a:lnTo>
                  <a:lnTo>
                    <a:pt x="268" y="61"/>
                  </a:lnTo>
                  <a:lnTo>
                    <a:pt x="260" y="61"/>
                  </a:lnTo>
                  <a:lnTo>
                    <a:pt x="252" y="61"/>
                  </a:lnTo>
                  <a:lnTo>
                    <a:pt x="245" y="61"/>
                  </a:lnTo>
                  <a:lnTo>
                    <a:pt x="237" y="61"/>
                  </a:lnTo>
                  <a:lnTo>
                    <a:pt x="231" y="63"/>
                  </a:lnTo>
                  <a:lnTo>
                    <a:pt x="224" y="61"/>
                  </a:lnTo>
                  <a:lnTo>
                    <a:pt x="216" y="61"/>
                  </a:lnTo>
                  <a:lnTo>
                    <a:pt x="209" y="59"/>
                  </a:lnTo>
                  <a:lnTo>
                    <a:pt x="203" y="59"/>
                  </a:lnTo>
                  <a:lnTo>
                    <a:pt x="195" y="57"/>
                  </a:lnTo>
                  <a:lnTo>
                    <a:pt x="188" y="56"/>
                  </a:lnTo>
                  <a:lnTo>
                    <a:pt x="182" y="52"/>
                  </a:lnTo>
                  <a:lnTo>
                    <a:pt x="174" y="50"/>
                  </a:lnTo>
                  <a:lnTo>
                    <a:pt x="136" y="61"/>
                  </a:lnTo>
                  <a:lnTo>
                    <a:pt x="136" y="67"/>
                  </a:lnTo>
                  <a:lnTo>
                    <a:pt x="138" y="71"/>
                  </a:lnTo>
                  <a:lnTo>
                    <a:pt x="142" y="76"/>
                  </a:lnTo>
                  <a:lnTo>
                    <a:pt x="144" y="84"/>
                  </a:lnTo>
                  <a:lnTo>
                    <a:pt x="152" y="92"/>
                  </a:lnTo>
                  <a:lnTo>
                    <a:pt x="157" y="94"/>
                  </a:lnTo>
                  <a:lnTo>
                    <a:pt x="161" y="97"/>
                  </a:lnTo>
                  <a:lnTo>
                    <a:pt x="169" y="101"/>
                  </a:lnTo>
                  <a:lnTo>
                    <a:pt x="176" y="105"/>
                  </a:lnTo>
                  <a:lnTo>
                    <a:pt x="182" y="107"/>
                  </a:lnTo>
                  <a:lnTo>
                    <a:pt x="192" y="109"/>
                  </a:lnTo>
                  <a:lnTo>
                    <a:pt x="201" y="109"/>
                  </a:lnTo>
                  <a:lnTo>
                    <a:pt x="211" y="111"/>
                  </a:lnTo>
                  <a:lnTo>
                    <a:pt x="216" y="111"/>
                  </a:lnTo>
                  <a:lnTo>
                    <a:pt x="222" y="111"/>
                  </a:lnTo>
                  <a:lnTo>
                    <a:pt x="228" y="111"/>
                  </a:lnTo>
                  <a:lnTo>
                    <a:pt x="235" y="113"/>
                  </a:lnTo>
                  <a:lnTo>
                    <a:pt x="241" y="111"/>
                  </a:lnTo>
                  <a:lnTo>
                    <a:pt x="249" y="111"/>
                  </a:lnTo>
                  <a:lnTo>
                    <a:pt x="256" y="111"/>
                  </a:lnTo>
                  <a:lnTo>
                    <a:pt x="264" y="111"/>
                  </a:lnTo>
                  <a:lnTo>
                    <a:pt x="271" y="109"/>
                  </a:lnTo>
                  <a:lnTo>
                    <a:pt x="279" y="109"/>
                  </a:lnTo>
                  <a:lnTo>
                    <a:pt x="289" y="107"/>
                  </a:lnTo>
                  <a:lnTo>
                    <a:pt x="298" y="107"/>
                  </a:lnTo>
                  <a:lnTo>
                    <a:pt x="306" y="103"/>
                  </a:lnTo>
                  <a:lnTo>
                    <a:pt x="315" y="101"/>
                  </a:lnTo>
                  <a:lnTo>
                    <a:pt x="327" y="99"/>
                  </a:lnTo>
                  <a:lnTo>
                    <a:pt x="338" y="97"/>
                  </a:lnTo>
                  <a:lnTo>
                    <a:pt x="347" y="94"/>
                  </a:lnTo>
                  <a:lnTo>
                    <a:pt x="359" y="90"/>
                  </a:lnTo>
                  <a:lnTo>
                    <a:pt x="370" y="86"/>
                  </a:lnTo>
                  <a:lnTo>
                    <a:pt x="384" y="84"/>
                  </a:lnTo>
                  <a:lnTo>
                    <a:pt x="395" y="78"/>
                  </a:lnTo>
                  <a:lnTo>
                    <a:pt x="408" y="76"/>
                  </a:lnTo>
                  <a:lnTo>
                    <a:pt x="422" y="73"/>
                  </a:lnTo>
                  <a:lnTo>
                    <a:pt x="435" y="67"/>
                  </a:lnTo>
                  <a:lnTo>
                    <a:pt x="435" y="69"/>
                  </a:lnTo>
                  <a:lnTo>
                    <a:pt x="431" y="76"/>
                  </a:lnTo>
                  <a:lnTo>
                    <a:pt x="427" y="82"/>
                  </a:lnTo>
                  <a:lnTo>
                    <a:pt x="422" y="90"/>
                  </a:lnTo>
                  <a:lnTo>
                    <a:pt x="416" y="94"/>
                  </a:lnTo>
                  <a:lnTo>
                    <a:pt x="412" y="95"/>
                  </a:lnTo>
                  <a:lnTo>
                    <a:pt x="406" y="101"/>
                  </a:lnTo>
                  <a:lnTo>
                    <a:pt x="401" y="107"/>
                  </a:lnTo>
                  <a:lnTo>
                    <a:pt x="393" y="109"/>
                  </a:lnTo>
                  <a:lnTo>
                    <a:pt x="385" y="114"/>
                  </a:lnTo>
                  <a:lnTo>
                    <a:pt x="376" y="118"/>
                  </a:lnTo>
                  <a:lnTo>
                    <a:pt x="366" y="124"/>
                  </a:lnTo>
                  <a:lnTo>
                    <a:pt x="361" y="126"/>
                  </a:lnTo>
                  <a:lnTo>
                    <a:pt x="355" y="128"/>
                  </a:lnTo>
                  <a:lnTo>
                    <a:pt x="347" y="130"/>
                  </a:lnTo>
                  <a:lnTo>
                    <a:pt x="344" y="134"/>
                  </a:lnTo>
                  <a:lnTo>
                    <a:pt x="336" y="135"/>
                  </a:lnTo>
                  <a:lnTo>
                    <a:pt x="330" y="137"/>
                  </a:lnTo>
                  <a:lnTo>
                    <a:pt x="323" y="141"/>
                  </a:lnTo>
                  <a:lnTo>
                    <a:pt x="315" y="143"/>
                  </a:lnTo>
                  <a:lnTo>
                    <a:pt x="308" y="145"/>
                  </a:lnTo>
                  <a:lnTo>
                    <a:pt x="298" y="149"/>
                  </a:lnTo>
                  <a:lnTo>
                    <a:pt x="290" y="151"/>
                  </a:lnTo>
                  <a:lnTo>
                    <a:pt x="283" y="153"/>
                  </a:lnTo>
                  <a:lnTo>
                    <a:pt x="273" y="154"/>
                  </a:lnTo>
                  <a:lnTo>
                    <a:pt x="264" y="158"/>
                  </a:lnTo>
                  <a:lnTo>
                    <a:pt x="254" y="162"/>
                  </a:lnTo>
                  <a:lnTo>
                    <a:pt x="245" y="166"/>
                  </a:lnTo>
                  <a:lnTo>
                    <a:pt x="233" y="168"/>
                  </a:lnTo>
                  <a:lnTo>
                    <a:pt x="222" y="170"/>
                  </a:lnTo>
                  <a:lnTo>
                    <a:pt x="211" y="173"/>
                  </a:lnTo>
                  <a:lnTo>
                    <a:pt x="199" y="175"/>
                  </a:lnTo>
                  <a:lnTo>
                    <a:pt x="186" y="177"/>
                  </a:lnTo>
                  <a:lnTo>
                    <a:pt x="174" y="181"/>
                  </a:lnTo>
                  <a:lnTo>
                    <a:pt x="161" y="185"/>
                  </a:lnTo>
                  <a:lnTo>
                    <a:pt x="150" y="187"/>
                  </a:lnTo>
                  <a:lnTo>
                    <a:pt x="174" y="255"/>
                  </a:lnTo>
                  <a:lnTo>
                    <a:pt x="123" y="282"/>
                  </a:lnTo>
                  <a:lnTo>
                    <a:pt x="49" y="109"/>
                  </a:lnTo>
                  <a:lnTo>
                    <a:pt x="0"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41011" name="Group 123"/>
            <p:cNvGrpSpPr>
              <a:grpSpLocks/>
            </p:cNvGrpSpPr>
            <p:nvPr/>
          </p:nvGrpSpPr>
          <p:grpSpPr bwMode="auto">
            <a:xfrm>
              <a:off x="3648" y="1488"/>
              <a:ext cx="720" cy="528"/>
              <a:chOff x="96" y="864"/>
              <a:chExt cx="1488" cy="1081"/>
            </a:xfrm>
          </p:grpSpPr>
          <p:sp>
            <p:nvSpPr>
              <p:cNvPr id="41012" name="AutoShape 78"/>
              <p:cNvSpPr>
                <a:spLocks noChangeAspect="1" noChangeArrowheads="1" noTextEdit="1"/>
              </p:cNvSpPr>
              <p:nvPr/>
            </p:nvSpPr>
            <p:spPr bwMode="auto">
              <a:xfrm>
                <a:off x="96" y="864"/>
                <a:ext cx="1488" cy="1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1013" name="Freeform 80"/>
              <p:cNvSpPr>
                <a:spLocks/>
              </p:cNvSpPr>
              <p:nvPr/>
            </p:nvSpPr>
            <p:spPr bwMode="auto">
              <a:xfrm>
                <a:off x="182" y="874"/>
                <a:ext cx="1179" cy="1020"/>
              </a:xfrm>
              <a:custGeom>
                <a:avLst/>
                <a:gdLst>
                  <a:gd name="T0" fmla="*/ 85 w 2358"/>
                  <a:gd name="T1" fmla="*/ 128 h 2038"/>
                  <a:gd name="T2" fmla="*/ 130 w 2358"/>
                  <a:gd name="T3" fmla="*/ 109 h 2038"/>
                  <a:gd name="T4" fmla="*/ 135 w 2358"/>
                  <a:gd name="T5" fmla="*/ 106 h 2038"/>
                  <a:gd name="T6" fmla="*/ 139 w 2358"/>
                  <a:gd name="T7" fmla="*/ 102 h 2038"/>
                  <a:gd name="T8" fmla="*/ 142 w 2358"/>
                  <a:gd name="T9" fmla="*/ 98 h 2038"/>
                  <a:gd name="T10" fmla="*/ 144 w 2358"/>
                  <a:gd name="T11" fmla="*/ 95 h 2038"/>
                  <a:gd name="T12" fmla="*/ 146 w 2358"/>
                  <a:gd name="T13" fmla="*/ 91 h 2038"/>
                  <a:gd name="T14" fmla="*/ 147 w 2358"/>
                  <a:gd name="T15" fmla="*/ 88 h 2038"/>
                  <a:gd name="T16" fmla="*/ 148 w 2358"/>
                  <a:gd name="T17" fmla="*/ 85 h 2038"/>
                  <a:gd name="T18" fmla="*/ 148 w 2358"/>
                  <a:gd name="T19" fmla="*/ 81 h 2038"/>
                  <a:gd name="T20" fmla="*/ 147 w 2358"/>
                  <a:gd name="T21" fmla="*/ 78 h 2038"/>
                  <a:gd name="T22" fmla="*/ 146 w 2358"/>
                  <a:gd name="T23" fmla="*/ 75 h 2038"/>
                  <a:gd name="T24" fmla="*/ 145 w 2358"/>
                  <a:gd name="T25" fmla="*/ 72 h 2038"/>
                  <a:gd name="T26" fmla="*/ 143 w 2358"/>
                  <a:gd name="T27" fmla="*/ 68 h 2038"/>
                  <a:gd name="T28" fmla="*/ 140 w 2358"/>
                  <a:gd name="T29" fmla="*/ 65 h 2038"/>
                  <a:gd name="T30" fmla="*/ 138 w 2358"/>
                  <a:gd name="T31" fmla="*/ 62 h 2038"/>
                  <a:gd name="T32" fmla="*/ 135 w 2358"/>
                  <a:gd name="T33" fmla="*/ 59 h 2038"/>
                  <a:gd name="T34" fmla="*/ 132 w 2358"/>
                  <a:gd name="T35" fmla="*/ 56 h 2038"/>
                  <a:gd name="T36" fmla="*/ 129 w 2358"/>
                  <a:gd name="T37" fmla="*/ 54 h 2038"/>
                  <a:gd name="T38" fmla="*/ 125 w 2358"/>
                  <a:gd name="T39" fmla="*/ 52 h 2038"/>
                  <a:gd name="T40" fmla="*/ 122 w 2358"/>
                  <a:gd name="T41" fmla="*/ 50 h 2038"/>
                  <a:gd name="T42" fmla="*/ 118 w 2358"/>
                  <a:gd name="T43" fmla="*/ 48 h 2038"/>
                  <a:gd name="T44" fmla="*/ 123 w 2358"/>
                  <a:gd name="T45" fmla="*/ 25 h 2038"/>
                  <a:gd name="T46" fmla="*/ 126 w 2358"/>
                  <a:gd name="T47" fmla="*/ 24 h 2038"/>
                  <a:gd name="T48" fmla="*/ 129 w 2358"/>
                  <a:gd name="T49" fmla="*/ 23 h 2038"/>
                  <a:gd name="T50" fmla="*/ 132 w 2358"/>
                  <a:gd name="T51" fmla="*/ 22 h 2038"/>
                  <a:gd name="T52" fmla="*/ 134 w 2358"/>
                  <a:gd name="T53" fmla="*/ 20 h 2038"/>
                  <a:gd name="T54" fmla="*/ 137 w 2358"/>
                  <a:gd name="T55" fmla="*/ 17 h 2038"/>
                  <a:gd name="T56" fmla="*/ 138 w 2358"/>
                  <a:gd name="T57" fmla="*/ 14 h 2038"/>
                  <a:gd name="T58" fmla="*/ 138 w 2358"/>
                  <a:gd name="T59" fmla="*/ 11 h 2038"/>
                  <a:gd name="T60" fmla="*/ 137 w 2358"/>
                  <a:gd name="T61" fmla="*/ 9 h 2038"/>
                  <a:gd name="T62" fmla="*/ 134 w 2358"/>
                  <a:gd name="T63" fmla="*/ 7 h 2038"/>
                  <a:gd name="T64" fmla="*/ 132 w 2358"/>
                  <a:gd name="T65" fmla="*/ 5 h 2038"/>
                  <a:gd name="T66" fmla="*/ 129 w 2358"/>
                  <a:gd name="T67" fmla="*/ 4 h 2038"/>
                  <a:gd name="T68" fmla="*/ 126 w 2358"/>
                  <a:gd name="T69" fmla="*/ 3 h 2038"/>
                  <a:gd name="T70" fmla="*/ 119 w 2358"/>
                  <a:gd name="T71" fmla="*/ 6 h 2038"/>
                  <a:gd name="T72" fmla="*/ 118 w 2358"/>
                  <a:gd name="T73" fmla="*/ 4 h 2038"/>
                  <a:gd name="T74" fmla="*/ 116 w 2358"/>
                  <a:gd name="T75" fmla="*/ 1 h 2038"/>
                  <a:gd name="T76" fmla="*/ 113 w 2358"/>
                  <a:gd name="T77" fmla="*/ 0 h 2038"/>
                  <a:gd name="T78" fmla="*/ 111 w 2358"/>
                  <a:gd name="T79" fmla="*/ 1 h 2038"/>
                  <a:gd name="T80" fmla="*/ 108 w 2358"/>
                  <a:gd name="T81" fmla="*/ 2 h 2038"/>
                  <a:gd name="T82" fmla="*/ 105 w 2358"/>
                  <a:gd name="T83" fmla="*/ 5 h 2038"/>
                  <a:gd name="T84" fmla="*/ 103 w 2358"/>
                  <a:gd name="T85" fmla="*/ 7 h 2038"/>
                  <a:gd name="T86" fmla="*/ 102 w 2358"/>
                  <a:gd name="T87" fmla="*/ 9 h 2038"/>
                  <a:gd name="T88" fmla="*/ 68 w 2358"/>
                  <a:gd name="T89" fmla="*/ 24 h 2038"/>
                  <a:gd name="T90" fmla="*/ 58 w 2358"/>
                  <a:gd name="T91" fmla="*/ 27 h 2038"/>
                  <a:gd name="T92" fmla="*/ 50 w 2358"/>
                  <a:gd name="T93" fmla="*/ 30 h 2038"/>
                  <a:gd name="T94" fmla="*/ 43 w 2358"/>
                  <a:gd name="T95" fmla="*/ 34 h 2038"/>
                  <a:gd name="T96" fmla="*/ 36 w 2358"/>
                  <a:gd name="T97" fmla="*/ 37 h 2038"/>
                  <a:gd name="T98" fmla="*/ 31 w 2358"/>
                  <a:gd name="T99" fmla="*/ 41 h 2038"/>
                  <a:gd name="T100" fmla="*/ 26 w 2358"/>
                  <a:gd name="T101" fmla="*/ 45 h 2038"/>
                  <a:gd name="T102" fmla="*/ 23 w 2358"/>
                  <a:gd name="T103" fmla="*/ 48 h 2038"/>
                  <a:gd name="T104" fmla="*/ 20 w 2358"/>
                  <a:gd name="T105" fmla="*/ 50 h 2038"/>
                  <a:gd name="T106" fmla="*/ 18 w 2358"/>
                  <a:gd name="T107" fmla="*/ 53 h 2038"/>
                  <a:gd name="T108" fmla="*/ 17 w 2358"/>
                  <a:gd name="T109" fmla="*/ 65 h 2038"/>
                  <a:gd name="T110" fmla="*/ 15 w 2358"/>
                  <a:gd name="T111" fmla="*/ 67 h 2038"/>
                  <a:gd name="T112" fmla="*/ 13 w 2358"/>
                  <a:gd name="T113" fmla="*/ 70 h 2038"/>
                  <a:gd name="T114" fmla="*/ 13 w 2358"/>
                  <a:gd name="T115" fmla="*/ 72 h 2038"/>
                  <a:gd name="T116" fmla="*/ 12 w 2358"/>
                  <a:gd name="T117" fmla="*/ 74 h 2038"/>
                  <a:gd name="T118" fmla="*/ 12 w 2358"/>
                  <a:gd name="T119" fmla="*/ 77 h 2038"/>
                  <a:gd name="T120" fmla="*/ 12 w 2358"/>
                  <a:gd name="T121" fmla="*/ 81 h 20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358" h="2038">
                    <a:moveTo>
                      <a:pt x="183" y="1320"/>
                    </a:moveTo>
                    <a:lnTo>
                      <a:pt x="0" y="1325"/>
                    </a:lnTo>
                    <a:lnTo>
                      <a:pt x="0" y="1527"/>
                    </a:lnTo>
                    <a:lnTo>
                      <a:pt x="690" y="1886"/>
                    </a:lnTo>
                    <a:lnTo>
                      <a:pt x="670" y="2006"/>
                    </a:lnTo>
                    <a:lnTo>
                      <a:pt x="1352" y="2038"/>
                    </a:lnTo>
                    <a:lnTo>
                      <a:pt x="2080" y="1930"/>
                    </a:lnTo>
                    <a:lnTo>
                      <a:pt x="2023" y="1778"/>
                    </a:lnTo>
                    <a:lnTo>
                      <a:pt x="2037" y="1768"/>
                    </a:lnTo>
                    <a:lnTo>
                      <a:pt x="2052" y="1757"/>
                    </a:lnTo>
                    <a:lnTo>
                      <a:pt x="2065" y="1747"/>
                    </a:lnTo>
                    <a:lnTo>
                      <a:pt x="2080" y="1738"/>
                    </a:lnTo>
                    <a:lnTo>
                      <a:pt x="2092" y="1728"/>
                    </a:lnTo>
                    <a:lnTo>
                      <a:pt x="2105" y="1719"/>
                    </a:lnTo>
                    <a:lnTo>
                      <a:pt x="2119" y="1709"/>
                    </a:lnTo>
                    <a:lnTo>
                      <a:pt x="2130" y="1700"/>
                    </a:lnTo>
                    <a:lnTo>
                      <a:pt x="2141" y="1690"/>
                    </a:lnTo>
                    <a:lnTo>
                      <a:pt x="2153" y="1681"/>
                    </a:lnTo>
                    <a:lnTo>
                      <a:pt x="2164" y="1669"/>
                    </a:lnTo>
                    <a:lnTo>
                      <a:pt x="2176" y="1662"/>
                    </a:lnTo>
                    <a:lnTo>
                      <a:pt x="2185" y="1652"/>
                    </a:lnTo>
                    <a:lnTo>
                      <a:pt x="2196" y="1643"/>
                    </a:lnTo>
                    <a:lnTo>
                      <a:pt x="2206" y="1631"/>
                    </a:lnTo>
                    <a:lnTo>
                      <a:pt x="2216" y="1624"/>
                    </a:lnTo>
                    <a:lnTo>
                      <a:pt x="2223" y="1612"/>
                    </a:lnTo>
                    <a:lnTo>
                      <a:pt x="2233" y="1603"/>
                    </a:lnTo>
                    <a:lnTo>
                      <a:pt x="2242" y="1593"/>
                    </a:lnTo>
                    <a:lnTo>
                      <a:pt x="2250" y="1584"/>
                    </a:lnTo>
                    <a:lnTo>
                      <a:pt x="2257" y="1574"/>
                    </a:lnTo>
                    <a:lnTo>
                      <a:pt x="2265" y="1565"/>
                    </a:lnTo>
                    <a:lnTo>
                      <a:pt x="2271" y="1555"/>
                    </a:lnTo>
                    <a:lnTo>
                      <a:pt x="2280" y="1546"/>
                    </a:lnTo>
                    <a:lnTo>
                      <a:pt x="2286" y="1536"/>
                    </a:lnTo>
                    <a:lnTo>
                      <a:pt x="2292" y="1527"/>
                    </a:lnTo>
                    <a:lnTo>
                      <a:pt x="2297" y="1517"/>
                    </a:lnTo>
                    <a:lnTo>
                      <a:pt x="2303" y="1510"/>
                    </a:lnTo>
                    <a:lnTo>
                      <a:pt x="2309" y="1498"/>
                    </a:lnTo>
                    <a:lnTo>
                      <a:pt x="2314" y="1489"/>
                    </a:lnTo>
                    <a:lnTo>
                      <a:pt x="2318" y="1481"/>
                    </a:lnTo>
                    <a:lnTo>
                      <a:pt x="2324" y="1472"/>
                    </a:lnTo>
                    <a:lnTo>
                      <a:pt x="2328" y="1462"/>
                    </a:lnTo>
                    <a:lnTo>
                      <a:pt x="2332" y="1453"/>
                    </a:lnTo>
                    <a:lnTo>
                      <a:pt x="2333" y="1443"/>
                    </a:lnTo>
                    <a:lnTo>
                      <a:pt x="2337" y="1434"/>
                    </a:lnTo>
                    <a:lnTo>
                      <a:pt x="2341" y="1424"/>
                    </a:lnTo>
                    <a:lnTo>
                      <a:pt x="2343" y="1415"/>
                    </a:lnTo>
                    <a:lnTo>
                      <a:pt x="2345" y="1405"/>
                    </a:lnTo>
                    <a:lnTo>
                      <a:pt x="2349" y="1398"/>
                    </a:lnTo>
                    <a:lnTo>
                      <a:pt x="2349" y="1388"/>
                    </a:lnTo>
                    <a:lnTo>
                      <a:pt x="2351" y="1379"/>
                    </a:lnTo>
                    <a:lnTo>
                      <a:pt x="2352" y="1369"/>
                    </a:lnTo>
                    <a:lnTo>
                      <a:pt x="2354" y="1361"/>
                    </a:lnTo>
                    <a:lnTo>
                      <a:pt x="2354" y="1352"/>
                    </a:lnTo>
                    <a:lnTo>
                      <a:pt x="2356" y="1344"/>
                    </a:lnTo>
                    <a:lnTo>
                      <a:pt x="2356" y="1335"/>
                    </a:lnTo>
                    <a:lnTo>
                      <a:pt x="2358" y="1325"/>
                    </a:lnTo>
                    <a:lnTo>
                      <a:pt x="2356" y="1316"/>
                    </a:lnTo>
                    <a:lnTo>
                      <a:pt x="2356" y="1308"/>
                    </a:lnTo>
                    <a:lnTo>
                      <a:pt x="2356" y="1299"/>
                    </a:lnTo>
                    <a:lnTo>
                      <a:pt x="2356" y="1291"/>
                    </a:lnTo>
                    <a:lnTo>
                      <a:pt x="2354" y="1282"/>
                    </a:lnTo>
                    <a:lnTo>
                      <a:pt x="2354" y="1272"/>
                    </a:lnTo>
                    <a:lnTo>
                      <a:pt x="2352" y="1264"/>
                    </a:lnTo>
                    <a:lnTo>
                      <a:pt x="2352" y="1257"/>
                    </a:lnTo>
                    <a:lnTo>
                      <a:pt x="2349" y="1247"/>
                    </a:lnTo>
                    <a:lnTo>
                      <a:pt x="2347" y="1238"/>
                    </a:lnTo>
                    <a:lnTo>
                      <a:pt x="2345" y="1230"/>
                    </a:lnTo>
                    <a:lnTo>
                      <a:pt x="2343" y="1223"/>
                    </a:lnTo>
                    <a:lnTo>
                      <a:pt x="2341" y="1215"/>
                    </a:lnTo>
                    <a:lnTo>
                      <a:pt x="2337" y="1207"/>
                    </a:lnTo>
                    <a:lnTo>
                      <a:pt x="2335" y="1200"/>
                    </a:lnTo>
                    <a:lnTo>
                      <a:pt x="2333" y="1192"/>
                    </a:lnTo>
                    <a:lnTo>
                      <a:pt x="2328" y="1183"/>
                    </a:lnTo>
                    <a:lnTo>
                      <a:pt x="2324" y="1173"/>
                    </a:lnTo>
                    <a:lnTo>
                      <a:pt x="2320" y="1166"/>
                    </a:lnTo>
                    <a:lnTo>
                      <a:pt x="2316" y="1156"/>
                    </a:lnTo>
                    <a:lnTo>
                      <a:pt x="2311" y="1147"/>
                    </a:lnTo>
                    <a:lnTo>
                      <a:pt x="2307" y="1137"/>
                    </a:lnTo>
                    <a:lnTo>
                      <a:pt x="2301" y="1129"/>
                    </a:lnTo>
                    <a:lnTo>
                      <a:pt x="2297" y="1120"/>
                    </a:lnTo>
                    <a:lnTo>
                      <a:pt x="2292" y="1112"/>
                    </a:lnTo>
                    <a:lnTo>
                      <a:pt x="2286" y="1103"/>
                    </a:lnTo>
                    <a:lnTo>
                      <a:pt x="2280" y="1093"/>
                    </a:lnTo>
                    <a:lnTo>
                      <a:pt x="2276" y="1086"/>
                    </a:lnTo>
                    <a:lnTo>
                      <a:pt x="2269" y="1076"/>
                    </a:lnTo>
                    <a:lnTo>
                      <a:pt x="2263" y="1069"/>
                    </a:lnTo>
                    <a:lnTo>
                      <a:pt x="2257" y="1059"/>
                    </a:lnTo>
                    <a:lnTo>
                      <a:pt x="2252" y="1051"/>
                    </a:lnTo>
                    <a:lnTo>
                      <a:pt x="2246" y="1042"/>
                    </a:lnTo>
                    <a:lnTo>
                      <a:pt x="2238" y="1034"/>
                    </a:lnTo>
                    <a:lnTo>
                      <a:pt x="2233" y="1025"/>
                    </a:lnTo>
                    <a:lnTo>
                      <a:pt x="2225" y="1015"/>
                    </a:lnTo>
                    <a:lnTo>
                      <a:pt x="2217" y="1008"/>
                    </a:lnTo>
                    <a:lnTo>
                      <a:pt x="2212" y="1000"/>
                    </a:lnTo>
                    <a:lnTo>
                      <a:pt x="2204" y="992"/>
                    </a:lnTo>
                    <a:lnTo>
                      <a:pt x="2198" y="985"/>
                    </a:lnTo>
                    <a:lnTo>
                      <a:pt x="2191" y="975"/>
                    </a:lnTo>
                    <a:lnTo>
                      <a:pt x="2183" y="968"/>
                    </a:lnTo>
                    <a:lnTo>
                      <a:pt x="2176" y="960"/>
                    </a:lnTo>
                    <a:lnTo>
                      <a:pt x="2168" y="953"/>
                    </a:lnTo>
                    <a:lnTo>
                      <a:pt x="2160" y="943"/>
                    </a:lnTo>
                    <a:lnTo>
                      <a:pt x="2153" y="937"/>
                    </a:lnTo>
                    <a:lnTo>
                      <a:pt x="2145" y="928"/>
                    </a:lnTo>
                    <a:lnTo>
                      <a:pt x="2138" y="922"/>
                    </a:lnTo>
                    <a:lnTo>
                      <a:pt x="2128" y="913"/>
                    </a:lnTo>
                    <a:lnTo>
                      <a:pt x="2120" y="907"/>
                    </a:lnTo>
                    <a:lnTo>
                      <a:pt x="2111" y="899"/>
                    </a:lnTo>
                    <a:lnTo>
                      <a:pt x="2103" y="892"/>
                    </a:lnTo>
                    <a:lnTo>
                      <a:pt x="2094" y="884"/>
                    </a:lnTo>
                    <a:lnTo>
                      <a:pt x="2086" y="878"/>
                    </a:lnTo>
                    <a:lnTo>
                      <a:pt x="2077" y="871"/>
                    </a:lnTo>
                    <a:lnTo>
                      <a:pt x="2069" y="865"/>
                    </a:lnTo>
                    <a:lnTo>
                      <a:pt x="2060" y="857"/>
                    </a:lnTo>
                    <a:lnTo>
                      <a:pt x="2052" y="852"/>
                    </a:lnTo>
                    <a:lnTo>
                      <a:pt x="2042" y="844"/>
                    </a:lnTo>
                    <a:lnTo>
                      <a:pt x="2033" y="838"/>
                    </a:lnTo>
                    <a:lnTo>
                      <a:pt x="2025" y="833"/>
                    </a:lnTo>
                    <a:lnTo>
                      <a:pt x="2016" y="827"/>
                    </a:lnTo>
                    <a:lnTo>
                      <a:pt x="2008" y="821"/>
                    </a:lnTo>
                    <a:lnTo>
                      <a:pt x="1999" y="818"/>
                    </a:lnTo>
                    <a:lnTo>
                      <a:pt x="1989" y="812"/>
                    </a:lnTo>
                    <a:lnTo>
                      <a:pt x="1980" y="806"/>
                    </a:lnTo>
                    <a:lnTo>
                      <a:pt x="1970" y="799"/>
                    </a:lnTo>
                    <a:lnTo>
                      <a:pt x="1961" y="795"/>
                    </a:lnTo>
                    <a:lnTo>
                      <a:pt x="1951" y="789"/>
                    </a:lnTo>
                    <a:lnTo>
                      <a:pt x="1942" y="785"/>
                    </a:lnTo>
                    <a:lnTo>
                      <a:pt x="1932" y="781"/>
                    </a:lnTo>
                    <a:lnTo>
                      <a:pt x="1925" y="778"/>
                    </a:lnTo>
                    <a:lnTo>
                      <a:pt x="1915" y="772"/>
                    </a:lnTo>
                    <a:lnTo>
                      <a:pt x="1904" y="768"/>
                    </a:lnTo>
                    <a:lnTo>
                      <a:pt x="1894" y="764"/>
                    </a:lnTo>
                    <a:lnTo>
                      <a:pt x="1887" y="762"/>
                    </a:lnTo>
                    <a:lnTo>
                      <a:pt x="1877" y="757"/>
                    </a:lnTo>
                    <a:lnTo>
                      <a:pt x="1868" y="755"/>
                    </a:lnTo>
                    <a:lnTo>
                      <a:pt x="1856" y="751"/>
                    </a:lnTo>
                    <a:lnTo>
                      <a:pt x="1848" y="749"/>
                    </a:lnTo>
                    <a:lnTo>
                      <a:pt x="1848" y="540"/>
                    </a:lnTo>
                    <a:lnTo>
                      <a:pt x="1968" y="392"/>
                    </a:lnTo>
                    <a:lnTo>
                      <a:pt x="1970" y="390"/>
                    </a:lnTo>
                    <a:lnTo>
                      <a:pt x="1978" y="388"/>
                    </a:lnTo>
                    <a:lnTo>
                      <a:pt x="1982" y="386"/>
                    </a:lnTo>
                    <a:lnTo>
                      <a:pt x="1989" y="384"/>
                    </a:lnTo>
                    <a:lnTo>
                      <a:pt x="1995" y="382"/>
                    </a:lnTo>
                    <a:lnTo>
                      <a:pt x="2003" y="380"/>
                    </a:lnTo>
                    <a:lnTo>
                      <a:pt x="2012" y="376"/>
                    </a:lnTo>
                    <a:lnTo>
                      <a:pt x="2020" y="375"/>
                    </a:lnTo>
                    <a:lnTo>
                      <a:pt x="2029" y="371"/>
                    </a:lnTo>
                    <a:lnTo>
                      <a:pt x="2039" y="367"/>
                    </a:lnTo>
                    <a:lnTo>
                      <a:pt x="2048" y="361"/>
                    </a:lnTo>
                    <a:lnTo>
                      <a:pt x="2060" y="357"/>
                    </a:lnTo>
                    <a:lnTo>
                      <a:pt x="2065" y="355"/>
                    </a:lnTo>
                    <a:lnTo>
                      <a:pt x="2071" y="354"/>
                    </a:lnTo>
                    <a:lnTo>
                      <a:pt x="2077" y="352"/>
                    </a:lnTo>
                    <a:lnTo>
                      <a:pt x="2082" y="350"/>
                    </a:lnTo>
                    <a:lnTo>
                      <a:pt x="2092" y="344"/>
                    </a:lnTo>
                    <a:lnTo>
                      <a:pt x="2103" y="338"/>
                    </a:lnTo>
                    <a:lnTo>
                      <a:pt x="2107" y="335"/>
                    </a:lnTo>
                    <a:lnTo>
                      <a:pt x="2113" y="333"/>
                    </a:lnTo>
                    <a:lnTo>
                      <a:pt x="2119" y="329"/>
                    </a:lnTo>
                    <a:lnTo>
                      <a:pt x="2124" y="327"/>
                    </a:lnTo>
                    <a:lnTo>
                      <a:pt x="2134" y="319"/>
                    </a:lnTo>
                    <a:lnTo>
                      <a:pt x="2143" y="312"/>
                    </a:lnTo>
                    <a:lnTo>
                      <a:pt x="2153" y="306"/>
                    </a:lnTo>
                    <a:lnTo>
                      <a:pt x="2160" y="298"/>
                    </a:lnTo>
                    <a:lnTo>
                      <a:pt x="2168" y="291"/>
                    </a:lnTo>
                    <a:lnTo>
                      <a:pt x="2176" y="283"/>
                    </a:lnTo>
                    <a:lnTo>
                      <a:pt x="2181" y="274"/>
                    </a:lnTo>
                    <a:lnTo>
                      <a:pt x="2187" y="266"/>
                    </a:lnTo>
                    <a:lnTo>
                      <a:pt x="2191" y="259"/>
                    </a:lnTo>
                    <a:lnTo>
                      <a:pt x="2195" y="249"/>
                    </a:lnTo>
                    <a:lnTo>
                      <a:pt x="2196" y="241"/>
                    </a:lnTo>
                    <a:lnTo>
                      <a:pt x="2198" y="232"/>
                    </a:lnTo>
                    <a:lnTo>
                      <a:pt x="2198" y="222"/>
                    </a:lnTo>
                    <a:lnTo>
                      <a:pt x="2198" y="215"/>
                    </a:lnTo>
                    <a:lnTo>
                      <a:pt x="2198" y="207"/>
                    </a:lnTo>
                    <a:lnTo>
                      <a:pt x="2198" y="201"/>
                    </a:lnTo>
                    <a:lnTo>
                      <a:pt x="2198" y="192"/>
                    </a:lnTo>
                    <a:lnTo>
                      <a:pt x="2196" y="184"/>
                    </a:lnTo>
                    <a:lnTo>
                      <a:pt x="2196" y="179"/>
                    </a:lnTo>
                    <a:lnTo>
                      <a:pt x="2196" y="173"/>
                    </a:lnTo>
                    <a:lnTo>
                      <a:pt x="2195" y="165"/>
                    </a:lnTo>
                    <a:lnTo>
                      <a:pt x="2193" y="158"/>
                    </a:lnTo>
                    <a:lnTo>
                      <a:pt x="2191" y="152"/>
                    </a:lnTo>
                    <a:lnTo>
                      <a:pt x="2187" y="146"/>
                    </a:lnTo>
                    <a:lnTo>
                      <a:pt x="2183" y="139"/>
                    </a:lnTo>
                    <a:lnTo>
                      <a:pt x="2179" y="133"/>
                    </a:lnTo>
                    <a:lnTo>
                      <a:pt x="2176" y="127"/>
                    </a:lnTo>
                    <a:lnTo>
                      <a:pt x="2172" y="122"/>
                    </a:lnTo>
                    <a:lnTo>
                      <a:pt x="2164" y="116"/>
                    </a:lnTo>
                    <a:lnTo>
                      <a:pt x="2158" y="110"/>
                    </a:lnTo>
                    <a:lnTo>
                      <a:pt x="2151" y="104"/>
                    </a:lnTo>
                    <a:lnTo>
                      <a:pt x="2143" y="99"/>
                    </a:lnTo>
                    <a:lnTo>
                      <a:pt x="2134" y="93"/>
                    </a:lnTo>
                    <a:lnTo>
                      <a:pt x="2124" y="87"/>
                    </a:lnTo>
                    <a:lnTo>
                      <a:pt x="2119" y="85"/>
                    </a:lnTo>
                    <a:lnTo>
                      <a:pt x="2113" y="82"/>
                    </a:lnTo>
                    <a:lnTo>
                      <a:pt x="2107" y="80"/>
                    </a:lnTo>
                    <a:lnTo>
                      <a:pt x="2101" y="78"/>
                    </a:lnTo>
                    <a:lnTo>
                      <a:pt x="2094" y="74"/>
                    </a:lnTo>
                    <a:lnTo>
                      <a:pt x="2088" y="72"/>
                    </a:lnTo>
                    <a:lnTo>
                      <a:pt x="2080" y="68"/>
                    </a:lnTo>
                    <a:lnTo>
                      <a:pt x="2075" y="66"/>
                    </a:lnTo>
                    <a:lnTo>
                      <a:pt x="2067" y="65"/>
                    </a:lnTo>
                    <a:lnTo>
                      <a:pt x="2060" y="63"/>
                    </a:lnTo>
                    <a:lnTo>
                      <a:pt x="2050" y="59"/>
                    </a:lnTo>
                    <a:lnTo>
                      <a:pt x="2042" y="57"/>
                    </a:lnTo>
                    <a:lnTo>
                      <a:pt x="2033" y="53"/>
                    </a:lnTo>
                    <a:lnTo>
                      <a:pt x="2023" y="51"/>
                    </a:lnTo>
                    <a:lnTo>
                      <a:pt x="2014" y="47"/>
                    </a:lnTo>
                    <a:lnTo>
                      <a:pt x="2006" y="46"/>
                    </a:lnTo>
                    <a:lnTo>
                      <a:pt x="1995" y="44"/>
                    </a:lnTo>
                    <a:lnTo>
                      <a:pt x="1985" y="42"/>
                    </a:lnTo>
                    <a:lnTo>
                      <a:pt x="1974" y="40"/>
                    </a:lnTo>
                    <a:lnTo>
                      <a:pt x="1964" y="38"/>
                    </a:lnTo>
                    <a:lnTo>
                      <a:pt x="1896" y="87"/>
                    </a:lnTo>
                    <a:lnTo>
                      <a:pt x="1894" y="85"/>
                    </a:lnTo>
                    <a:lnTo>
                      <a:pt x="1894" y="84"/>
                    </a:lnTo>
                    <a:lnTo>
                      <a:pt x="1894" y="78"/>
                    </a:lnTo>
                    <a:lnTo>
                      <a:pt x="1892" y="74"/>
                    </a:lnTo>
                    <a:lnTo>
                      <a:pt x="1890" y="66"/>
                    </a:lnTo>
                    <a:lnTo>
                      <a:pt x="1888" y="59"/>
                    </a:lnTo>
                    <a:lnTo>
                      <a:pt x="1885" y="51"/>
                    </a:lnTo>
                    <a:lnTo>
                      <a:pt x="1883" y="44"/>
                    </a:lnTo>
                    <a:lnTo>
                      <a:pt x="1875" y="34"/>
                    </a:lnTo>
                    <a:lnTo>
                      <a:pt x="1869" y="27"/>
                    </a:lnTo>
                    <a:lnTo>
                      <a:pt x="1862" y="19"/>
                    </a:lnTo>
                    <a:lnTo>
                      <a:pt x="1852" y="13"/>
                    </a:lnTo>
                    <a:lnTo>
                      <a:pt x="1847" y="9"/>
                    </a:lnTo>
                    <a:lnTo>
                      <a:pt x="1841" y="8"/>
                    </a:lnTo>
                    <a:lnTo>
                      <a:pt x="1835" y="4"/>
                    </a:lnTo>
                    <a:lnTo>
                      <a:pt x="1829" y="4"/>
                    </a:lnTo>
                    <a:lnTo>
                      <a:pt x="1822" y="2"/>
                    </a:lnTo>
                    <a:lnTo>
                      <a:pt x="1812" y="0"/>
                    </a:lnTo>
                    <a:lnTo>
                      <a:pt x="1805" y="0"/>
                    </a:lnTo>
                    <a:lnTo>
                      <a:pt x="1797" y="2"/>
                    </a:lnTo>
                    <a:lnTo>
                      <a:pt x="1791" y="2"/>
                    </a:lnTo>
                    <a:lnTo>
                      <a:pt x="1786" y="2"/>
                    </a:lnTo>
                    <a:lnTo>
                      <a:pt x="1782" y="2"/>
                    </a:lnTo>
                    <a:lnTo>
                      <a:pt x="1776" y="2"/>
                    </a:lnTo>
                    <a:lnTo>
                      <a:pt x="1765" y="4"/>
                    </a:lnTo>
                    <a:lnTo>
                      <a:pt x="1757" y="8"/>
                    </a:lnTo>
                    <a:lnTo>
                      <a:pt x="1748" y="9"/>
                    </a:lnTo>
                    <a:lnTo>
                      <a:pt x="1738" y="13"/>
                    </a:lnTo>
                    <a:lnTo>
                      <a:pt x="1731" y="17"/>
                    </a:lnTo>
                    <a:lnTo>
                      <a:pt x="1721" y="25"/>
                    </a:lnTo>
                    <a:lnTo>
                      <a:pt x="1713" y="28"/>
                    </a:lnTo>
                    <a:lnTo>
                      <a:pt x="1706" y="34"/>
                    </a:lnTo>
                    <a:lnTo>
                      <a:pt x="1698" y="40"/>
                    </a:lnTo>
                    <a:lnTo>
                      <a:pt x="1693" y="46"/>
                    </a:lnTo>
                    <a:lnTo>
                      <a:pt x="1687" y="51"/>
                    </a:lnTo>
                    <a:lnTo>
                      <a:pt x="1681" y="57"/>
                    </a:lnTo>
                    <a:lnTo>
                      <a:pt x="1674" y="65"/>
                    </a:lnTo>
                    <a:lnTo>
                      <a:pt x="1670" y="72"/>
                    </a:lnTo>
                    <a:lnTo>
                      <a:pt x="1664" y="78"/>
                    </a:lnTo>
                    <a:lnTo>
                      <a:pt x="1658" y="84"/>
                    </a:lnTo>
                    <a:lnTo>
                      <a:pt x="1655" y="89"/>
                    </a:lnTo>
                    <a:lnTo>
                      <a:pt x="1651" y="97"/>
                    </a:lnTo>
                    <a:lnTo>
                      <a:pt x="1647" y="101"/>
                    </a:lnTo>
                    <a:lnTo>
                      <a:pt x="1643" y="108"/>
                    </a:lnTo>
                    <a:lnTo>
                      <a:pt x="1639" y="114"/>
                    </a:lnTo>
                    <a:lnTo>
                      <a:pt x="1637" y="120"/>
                    </a:lnTo>
                    <a:lnTo>
                      <a:pt x="1634" y="127"/>
                    </a:lnTo>
                    <a:lnTo>
                      <a:pt x="1630" y="133"/>
                    </a:lnTo>
                    <a:lnTo>
                      <a:pt x="1628" y="139"/>
                    </a:lnTo>
                    <a:lnTo>
                      <a:pt x="1628" y="141"/>
                    </a:lnTo>
                    <a:lnTo>
                      <a:pt x="1679" y="192"/>
                    </a:lnTo>
                    <a:lnTo>
                      <a:pt x="1679" y="251"/>
                    </a:lnTo>
                    <a:lnTo>
                      <a:pt x="1133" y="359"/>
                    </a:lnTo>
                    <a:lnTo>
                      <a:pt x="1105" y="367"/>
                    </a:lnTo>
                    <a:lnTo>
                      <a:pt x="1078" y="373"/>
                    </a:lnTo>
                    <a:lnTo>
                      <a:pt x="1054" y="380"/>
                    </a:lnTo>
                    <a:lnTo>
                      <a:pt x="1027" y="388"/>
                    </a:lnTo>
                    <a:lnTo>
                      <a:pt x="1000" y="395"/>
                    </a:lnTo>
                    <a:lnTo>
                      <a:pt x="976" y="403"/>
                    </a:lnTo>
                    <a:lnTo>
                      <a:pt x="953" y="413"/>
                    </a:lnTo>
                    <a:lnTo>
                      <a:pt x="928" y="420"/>
                    </a:lnTo>
                    <a:lnTo>
                      <a:pt x="905" y="428"/>
                    </a:lnTo>
                    <a:lnTo>
                      <a:pt x="881" y="437"/>
                    </a:lnTo>
                    <a:lnTo>
                      <a:pt x="860" y="445"/>
                    </a:lnTo>
                    <a:lnTo>
                      <a:pt x="837" y="456"/>
                    </a:lnTo>
                    <a:lnTo>
                      <a:pt x="814" y="464"/>
                    </a:lnTo>
                    <a:lnTo>
                      <a:pt x="793" y="473"/>
                    </a:lnTo>
                    <a:lnTo>
                      <a:pt x="772" y="483"/>
                    </a:lnTo>
                    <a:lnTo>
                      <a:pt x="753" y="492"/>
                    </a:lnTo>
                    <a:lnTo>
                      <a:pt x="732" y="502"/>
                    </a:lnTo>
                    <a:lnTo>
                      <a:pt x="713" y="511"/>
                    </a:lnTo>
                    <a:lnTo>
                      <a:pt x="692" y="521"/>
                    </a:lnTo>
                    <a:lnTo>
                      <a:pt x="675" y="532"/>
                    </a:lnTo>
                    <a:lnTo>
                      <a:pt x="656" y="542"/>
                    </a:lnTo>
                    <a:lnTo>
                      <a:pt x="637" y="551"/>
                    </a:lnTo>
                    <a:lnTo>
                      <a:pt x="620" y="561"/>
                    </a:lnTo>
                    <a:lnTo>
                      <a:pt x="603" y="572"/>
                    </a:lnTo>
                    <a:lnTo>
                      <a:pt x="586" y="582"/>
                    </a:lnTo>
                    <a:lnTo>
                      <a:pt x="571" y="591"/>
                    </a:lnTo>
                    <a:lnTo>
                      <a:pt x="554" y="601"/>
                    </a:lnTo>
                    <a:lnTo>
                      <a:pt x="540" y="612"/>
                    </a:lnTo>
                    <a:lnTo>
                      <a:pt x="525" y="622"/>
                    </a:lnTo>
                    <a:lnTo>
                      <a:pt x="510" y="631"/>
                    </a:lnTo>
                    <a:lnTo>
                      <a:pt x="496" y="641"/>
                    </a:lnTo>
                    <a:lnTo>
                      <a:pt x="485" y="652"/>
                    </a:lnTo>
                    <a:lnTo>
                      <a:pt x="470" y="660"/>
                    </a:lnTo>
                    <a:lnTo>
                      <a:pt x="457" y="669"/>
                    </a:lnTo>
                    <a:lnTo>
                      <a:pt x="445" y="679"/>
                    </a:lnTo>
                    <a:lnTo>
                      <a:pt x="434" y="688"/>
                    </a:lnTo>
                    <a:lnTo>
                      <a:pt x="422" y="696"/>
                    </a:lnTo>
                    <a:lnTo>
                      <a:pt x="411" y="705"/>
                    </a:lnTo>
                    <a:lnTo>
                      <a:pt x="399" y="713"/>
                    </a:lnTo>
                    <a:lnTo>
                      <a:pt x="390" y="722"/>
                    </a:lnTo>
                    <a:lnTo>
                      <a:pt x="379" y="730"/>
                    </a:lnTo>
                    <a:lnTo>
                      <a:pt x="371" y="738"/>
                    </a:lnTo>
                    <a:lnTo>
                      <a:pt x="361" y="745"/>
                    </a:lnTo>
                    <a:lnTo>
                      <a:pt x="354" y="753"/>
                    </a:lnTo>
                    <a:lnTo>
                      <a:pt x="344" y="761"/>
                    </a:lnTo>
                    <a:lnTo>
                      <a:pt x="337" y="768"/>
                    </a:lnTo>
                    <a:lnTo>
                      <a:pt x="329" y="776"/>
                    </a:lnTo>
                    <a:lnTo>
                      <a:pt x="323" y="783"/>
                    </a:lnTo>
                    <a:lnTo>
                      <a:pt x="318" y="787"/>
                    </a:lnTo>
                    <a:lnTo>
                      <a:pt x="312" y="793"/>
                    </a:lnTo>
                    <a:lnTo>
                      <a:pt x="306" y="799"/>
                    </a:lnTo>
                    <a:lnTo>
                      <a:pt x="301" y="806"/>
                    </a:lnTo>
                    <a:lnTo>
                      <a:pt x="291" y="814"/>
                    </a:lnTo>
                    <a:lnTo>
                      <a:pt x="285" y="823"/>
                    </a:lnTo>
                    <a:lnTo>
                      <a:pt x="278" y="829"/>
                    </a:lnTo>
                    <a:lnTo>
                      <a:pt x="276" y="833"/>
                    </a:lnTo>
                    <a:lnTo>
                      <a:pt x="272" y="837"/>
                    </a:lnTo>
                    <a:lnTo>
                      <a:pt x="272" y="838"/>
                    </a:lnTo>
                    <a:lnTo>
                      <a:pt x="282" y="1025"/>
                    </a:lnTo>
                    <a:lnTo>
                      <a:pt x="280" y="1025"/>
                    </a:lnTo>
                    <a:lnTo>
                      <a:pt x="276" y="1029"/>
                    </a:lnTo>
                    <a:lnTo>
                      <a:pt x="270" y="1031"/>
                    </a:lnTo>
                    <a:lnTo>
                      <a:pt x="263" y="1038"/>
                    </a:lnTo>
                    <a:lnTo>
                      <a:pt x="257" y="1040"/>
                    </a:lnTo>
                    <a:lnTo>
                      <a:pt x="253" y="1046"/>
                    </a:lnTo>
                    <a:lnTo>
                      <a:pt x="247" y="1050"/>
                    </a:lnTo>
                    <a:lnTo>
                      <a:pt x="242" y="1055"/>
                    </a:lnTo>
                    <a:lnTo>
                      <a:pt x="236" y="1061"/>
                    </a:lnTo>
                    <a:lnTo>
                      <a:pt x="232" y="1069"/>
                    </a:lnTo>
                    <a:lnTo>
                      <a:pt x="226" y="1076"/>
                    </a:lnTo>
                    <a:lnTo>
                      <a:pt x="223" y="1086"/>
                    </a:lnTo>
                    <a:lnTo>
                      <a:pt x="217" y="1093"/>
                    </a:lnTo>
                    <a:lnTo>
                      <a:pt x="211" y="1103"/>
                    </a:lnTo>
                    <a:lnTo>
                      <a:pt x="207" y="1107"/>
                    </a:lnTo>
                    <a:lnTo>
                      <a:pt x="206" y="1112"/>
                    </a:lnTo>
                    <a:lnTo>
                      <a:pt x="204" y="1118"/>
                    </a:lnTo>
                    <a:lnTo>
                      <a:pt x="202" y="1124"/>
                    </a:lnTo>
                    <a:lnTo>
                      <a:pt x="198" y="1129"/>
                    </a:lnTo>
                    <a:lnTo>
                      <a:pt x="196" y="1135"/>
                    </a:lnTo>
                    <a:lnTo>
                      <a:pt x="194" y="1141"/>
                    </a:lnTo>
                    <a:lnTo>
                      <a:pt x="192" y="1148"/>
                    </a:lnTo>
                    <a:lnTo>
                      <a:pt x="190" y="1154"/>
                    </a:lnTo>
                    <a:lnTo>
                      <a:pt x="188" y="1162"/>
                    </a:lnTo>
                    <a:lnTo>
                      <a:pt x="187" y="1169"/>
                    </a:lnTo>
                    <a:lnTo>
                      <a:pt x="187" y="1177"/>
                    </a:lnTo>
                    <a:lnTo>
                      <a:pt x="185" y="1183"/>
                    </a:lnTo>
                    <a:lnTo>
                      <a:pt x="183" y="1190"/>
                    </a:lnTo>
                    <a:lnTo>
                      <a:pt x="181" y="1196"/>
                    </a:lnTo>
                    <a:lnTo>
                      <a:pt x="181" y="1205"/>
                    </a:lnTo>
                    <a:lnTo>
                      <a:pt x="179" y="1213"/>
                    </a:lnTo>
                    <a:lnTo>
                      <a:pt x="179" y="1223"/>
                    </a:lnTo>
                    <a:lnTo>
                      <a:pt x="179" y="1230"/>
                    </a:lnTo>
                    <a:lnTo>
                      <a:pt x="179" y="1240"/>
                    </a:lnTo>
                    <a:lnTo>
                      <a:pt x="177" y="1249"/>
                    </a:lnTo>
                    <a:lnTo>
                      <a:pt x="177" y="1259"/>
                    </a:lnTo>
                    <a:lnTo>
                      <a:pt x="177" y="1268"/>
                    </a:lnTo>
                    <a:lnTo>
                      <a:pt x="179" y="1278"/>
                    </a:lnTo>
                    <a:lnTo>
                      <a:pt x="179" y="1287"/>
                    </a:lnTo>
                    <a:lnTo>
                      <a:pt x="179" y="1299"/>
                    </a:lnTo>
                    <a:lnTo>
                      <a:pt x="181" y="1308"/>
                    </a:lnTo>
                    <a:lnTo>
                      <a:pt x="183" y="13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4" name="Freeform 81"/>
              <p:cNvSpPr>
                <a:spLocks/>
              </p:cNvSpPr>
              <p:nvPr/>
            </p:nvSpPr>
            <p:spPr bwMode="auto">
              <a:xfrm>
                <a:off x="357" y="1273"/>
                <a:ext cx="569" cy="328"/>
              </a:xfrm>
              <a:custGeom>
                <a:avLst/>
                <a:gdLst>
                  <a:gd name="T0" fmla="*/ 2 w 1139"/>
                  <a:gd name="T1" fmla="*/ 24 h 656"/>
                  <a:gd name="T2" fmla="*/ 1 w 1139"/>
                  <a:gd name="T3" fmla="*/ 25 h 656"/>
                  <a:gd name="T4" fmla="*/ 0 w 1139"/>
                  <a:gd name="T5" fmla="*/ 27 h 656"/>
                  <a:gd name="T6" fmla="*/ 0 w 1139"/>
                  <a:gd name="T7" fmla="*/ 29 h 656"/>
                  <a:gd name="T8" fmla="*/ 0 w 1139"/>
                  <a:gd name="T9" fmla="*/ 31 h 656"/>
                  <a:gd name="T10" fmla="*/ 0 w 1139"/>
                  <a:gd name="T11" fmla="*/ 33 h 656"/>
                  <a:gd name="T12" fmla="*/ 0 w 1139"/>
                  <a:gd name="T13" fmla="*/ 36 h 656"/>
                  <a:gd name="T14" fmla="*/ 2 w 1139"/>
                  <a:gd name="T15" fmla="*/ 39 h 656"/>
                  <a:gd name="T16" fmla="*/ 5 w 1139"/>
                  <a:gd name="T17" fmla="*/ 40 h 656"/>
                  <a:gd name="T18" fmla="*/ 7 w 1139"/>
                  <a:gd name="T19" fmla="*/ 41 h 656"/>
                  <a:gd name="T20" fmla="*/ 9 w 1139"/>
                  <a:gd name="T21" fmla="*/ 41 h 656"/>
                  <a:gd name="T22" fmla="*/ 11 w 1139"/>
                  <a:gd name="T23" fmla="*/ 41 h 656"/>
                  <a:gd name="T24" fmla="*/ 13 w 1139"/>
                  <a:gd name="T25" fmla="*/ 41 h 656"/>
                  <a:gd name="T26" fmla="*/ 16 w 1139"/>
                  <a:gd name="T27" fmla="*/ 40 h 656"/>
                  <a:gd name="T28" fmla="*/ 18 w 1139"/>
                  <a:gd name="T29" fmla="*/ 39 h 656"/>
                  <a:gd name="T30" fmla="*/ 21 w 1139"/>
                  <a:gd name="T31" fmla="*/ 37 h 656"/>
                  <a:gd name="T32" fmla="*/ 25 w 1139"/>
                  <a:gd name="T33" fmla="*/ 35 h 656"/>
                  <a:gd name="T34" fmla="*/ 27 w 1139"/>
                  <a:gd name="T35" fmla="*/ 34 h 656"/>
                  <a:gd name="T36" fmla="*/ 30 w 1139"/>
                  <a:gd name="T37" fmla="*/ 34 h 656"/>
                  <a:gd name="T38" fmla="*/ 32 w 1139"/>
                  <a:gd name="T39" fmla="*/ 35 h 656"/>
                  <a:gd name="T40" fmla="*/ 35 w 1139"/>
                  <a:gd name="T41" fmla="*/ 35 h 656"/>
                  <a:gd name="T42" fmla="*/ 38 w 1139"/>
                  <a:gd name="T43" fmla="*/ 36 h 656"/>
                  <a:gd name="T44" fmla="*/ 41 w 1139"/>
                  <a:gd name="T45" fmla="*/ 36 h 656"/>
                  <a:gd name="T46" fmla="*/ 44 w 1139"/>
                  <a:gd name="T47" fmla="*/ 36 h 656"/>
                  <a:gd name="T48" fmla="*/ 47 w 1139"/>
                  <a:gd name="T49" fmla="*/ 37 h 656"/>
                  <a:gd name="T50" fmla="*/ 50 w 1139"/>
                  <a:gd name="T51" fmla="*/ 37 h 656"/>
                  <a:gd name="T52" fmla="*/ 54 w 1139"/>
                  <a:gd name="T53" fmla="*/ 37 h 656"/>
                  <a:gd name="T54" fmla="*/ 57 w 1139"/>
                  <a:gd name="T55" fmla="*/ 36 h 656"/>
                  <a:gd name="T56" fmla="*/ 61 w 1139"/>
                  <a:gd name="T57" fmla="*/ 36 h 656"/>
                  <a:gd name="T58" fmla="*/ 64 w 1139"/>
                  <a:gd name="T59" fmla="*/ 34 h 656"/>
                  <a:gd name="T60" fmla="*/ 67 w 1139"/>
                  <a:gd name="T61" fmla="*/ 33 h 656"/>
                  <a:gd name="T62" fmla="*/ 69 w 1139"/>
                  <a:gd name="T63" fmla="*/ 31 h 656"/>
                  <a:gd name="T64" fmla="*/ 70 w 1139"/>
                  <a:gd name="T65" fmla="*/ 28 h 656"/>
                  <a:gd name="T66" fmla="*/ 71 w 1139"/>
                  <a:gd name="T67" fmla="*/ 26 h 656"/>
                  <a:gd name="T68" fmla="*/ 71 w 1139"/>
                  <a:gd name="T69" fmla="*/ 24 h 656"/>
                  <a:gd name="T70" fmla="*/ 70 w 1139"/>
                  <a:gd name="T71" fmla="*/ 21 h 656"/>
                  <a:gd name="T72" fmla="*/ 68 w 1139"/>
                  <a:gd name="T73" fmla="*/ 18 h 656"/>
                  <a:gd name="T74" fmla="*/ 66 w 1139"/>
                  <a:gd name="T75" fmla="*/ 16 h 656"/>
                  <a:gd name="T76" fmla="*/ 64 w 1139"/>
                  <a:gd name="T77" fmla="*/ 13 h 656"/>
                  <a:gd name="T78" fmla="*/ 61 w 1139"/>
                  <a:gd name="T79" fmla="*/ 11 h 656"/>
                  <a:gd name="T80" fmla="*/ 58 w 1139"/>
                  <a:gd name="T81" fmla="*/ 9 h 656"/>
                  <a:gd name="T82" fmla="*/ 54 w 1139"/>
                  <a:gd name="T83" fmla="*/ 8 h 656"/>
                  <a:gd name="T84" fmla="*/ 51 w 1139"/>
                  <a:gd name="T85" fmla="*/ 7 h 656"/>
                  <a:gd name="T86" fmla="*/ 49 w 1139"/>
                  <a:gd name="T87" fmla="*/ 6 h 656"/>
                  <a:gd name="T88" fmla="*/ 47 w 1139"/>
                  <a:gd name="T89" fmla="*/ 5 h 656"/>
                  <a:gd name="T90" fmla="*/ 45 w 1139"/>
                  <a:gd name="T91" fmla="*/ 5 h 656"/>
                  <a:gd name="T92" fmla="*/ 43 w 1139"/>
                  <a:gd name="T93" fmla="*/ 4 h 656"/>
                  <a:gd name="T94" fmla="*/ 41 w 1139"/>
                  <a:gd name="T95" fmla="*/ 4 h 656"/>
                  <a:gd name="T96" fmla="*/ 38 w 1139"/>
                  <a:gd name="T97" fmla="*/ 4 h 656"/>
                  <a:gd name="T98" fmla="*/ 36 w 1139"/>
                  <a:gd name="T99" fmla="*/ 3 h 656"/>
                  <a:gd name="T100" fmla="*/ 21 w 1139"/>
                  <a:gd name="T101" fmla="*/ 1 h 656"/>
                  <a:gd name="T102" fmla="*/ 18 w 1139"/>
                  <a:gd name="T103" fmla="*/ 0 h 656"/>
                  <a:gd name="T104" fmla="*/ 15 w 1139"/>
                  <a:gd name="T105" fmla="*/ 1 h 656"/>
                  <a:gd name="T106" fmla="*/ 12 w 1139"/>
                  <a:gd name="T107" fmla="*/ 2 h 656"/>
                  <a:gd name="T108" fmla="*/ 9 w 1139"/>
                  <a:gd name="T109" fmla="*/ 3 h 656"/>
                  <a:gd name="T110" fmla="*/ 7 w 1139"/>
                  <a:gd name="T111" fmla="*/ 5 h 656"/>
                  <a:gd name="T112" fmla="*/ 5 w 1139"/>
                  <a:gd name="T113" fmla="*/ 7 h 656"/>
                  <a:gd name="T114" fmla="*/ 3 w 1139"/>
                  <a:gd name="T115" fmla="*/ 9 h 656"/>
                  <a:gd name="T116" fmla="*/ 1 w 1139"/>
                  <a:gd name="T117" fmla="*/ 11 h 656"/>
                  <a:gd name="T118" fmla="*/ 0 w 1139"/>
                  <a:gd name="T119" fmla="*/ 14 h 656"/>
                  <a:gd name="T120" fmla="*/ 0 w 1139"/>
                  <a:gd name="T121" fmla="*/ 16 h 656"/>
                  <a:gd name="T122" fmla="*/ 0 w 1139"/>
                  <a:gd name="T123" fmla="*/ 18 h 656"/>
                  <a:gd name="T124" fmla="*/ 1 w 1139"/>
                  <a:gd name="T125" fmla="*/ 19 h 6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39" h="656">
                    <a:moveTo>
                      <a:pt x="36" y="317"/>
                    </a:moveTo>
                    <a:lnTo>
                      <a:pt x="143" y="300"/>
                    </a:lnTo>
                    <a:lnTo>
                      <a:pt x="198" y="374"/>
                    </a:lnTo>
                    <a:lnTo>
                      <a:pt x="42" y="372"/>
                    </a:lnTo>
                    <a:lnTo>
                      <a:pt x="40" y="372"/>
                    </a:lnTo>
                    <a:lnTo>
                      <a:pt x="38" y="376"/>
                    </a:lnTo>
                    <a:lnTo>
                      <a:pt x="34" y="378"/>
                    </a:lnTo>
                    <a:lnTo>
                      <a:pt x="32" y="384"/>
                    </a:lnTo>
                    <a:lnTo>
                      <a:pt x="29" y="389"/>
                    </a:lnTo>
                    <a:lnTo>
                      <a:pt x="25" y="397"/>
                    </a:lnTo>
                    <a:lnTo>
                      <a:pt x="23" y="403"/>
                    </a:lnTo>
                    <a:lnTo>
                      <a:pt x="21" y="407"/>
                    </a:lnTo>
                    <a:lnTo>
                      <a:pt x="19" y="412"/>
                    </a:lnTo>
                    <a:lnTo>
                      <a:pt x="19" y="418"/>
                    </a:lnTo>
                    <a:lnTo>
                      <a:pt x="15" y="422"/>
                    </a:lnTo>
                    <a:lnTo>
                      <a:pt x="13" y="427"/>
                    </a:lnTo>
                    <a:lnTo>
                      <a:pt x="11" y="433"/>
                    </a:lnTo>
                    <a:lnTo>
                      <a:pt x="10" y="439"/>
                    </a:lnTo>
                    <a:lnTo>
                      <a:pt x="8" y="446"/>
                    </a:lnTo>
                    <a:lnTo>
                      <a:pt x="8" y="452"/>
                    </a:lnTo>
                    <a:lnTo>
                      <a:pt x="6" y="460"/>
                    </a:lnTo>
                    <a:lnTo>
                      <a:pt x="4" y="467"/>
                    </a:lnTo>
                    <a:lnTo>
                      <a:pt x="2" y="473"/>
                    </a:lnTo>
                    <a:lnTo>
                      <a:pt x="2" y="481"/>
                    </a:lnTo>
                    <a:lnTo>
                      <a:pt x="0" y="486"/>
                    </a:lnTo>
                    <a:lnTo>
                      <a:pt x="0" y="496"/>
                    </a:lnTo>
                    <a:lnTo>
                      <a:pt x="0" y="504"/>
                    </a:lnTo>
                    <a:lnTo>
                      <a:pt x="0" y="511"/>
                    </a:lnTo>
                    <a:lnTo>
                      <a:pt x="0" y="521"/>
                    </a:lnTo>
                    <a:lnTo>
                      <a:pt x="2" y="528"/>
                    </a:lnTo>
                    <a:lnTo>
                      <a:pt x="2" y="538"/>
                    </a:lnTo>
                    <a:lnTo>
                      <a:pt x="4" y="545"/>
                    </a:lnTo>
                    <a:lnTo>
                      <a:pt x="6" y="553"/>
                    </a:lnTo>
                    <a:lnTo>
                      <a:pt x="10" y="562"/>
                    </a:lnTo>
                    <a:lnTo>
                      <a:pt x="11" y="570"/>
                    </a:lnTo>
                    <a:lnTo>
                      <a:pt x="17" y="580"/>
                    </a:lnTo>
                    <a:lnTo>
                      <a:pt x="23" y="587"/>
                    </a:lnTo>
                    <a:lnTo>
                      <a:pt x="29" y="595"/>
                    </a:lnTo>
                    <a:lnTo>
                      <a:pt x="34" y="602"/>
                    </a:lnTo>
                    <a:lnTo>
                      <a:pt x="44" y="610"/>
                    </a:lnTo>
                    <a:lnTo>
                      <a:pt x="51" y="616"/>
                    </a:lnTo>
                    <a:lnTo>
                      <a:pt x="61" y="625"/>
                    </a:lnTo>
                    <a:lnTo>
                      <a:pt x="70" y="631"/>
                    </a:lnTo>
                    <a:lnTo>
                      <a:pt x="80" y="637"/>
                    </a:lnTo>
                    <a:lnTo>
                      <a:pt x="88" y="639"/>
                    </a:lnTo>
                    <a:lnTo>
                      <a:pt x="93" y="640"/>
                    </a:lnTo>
                    <a:lnTo>
                      <a:pt x="99" y="642"/>
                    </a:lnTo>
                    <a:lnTo>
                      <a:pt x="105" y="646"/>
                    </a:lnTo>
                    <a:lnTo>
                      <a:pt x="110" y="646"/>
                    </a:lnTo>
                    <a:lnTo>
                      <a:pt x="116" y="648"/>
                    </a:lnTo>
                    <a:lnTo>
                      <a:pt x="122" y="650"/>
                    </a:lnTo>
                    <a:lnTo>
                      <a:pt x="127" y="652"/>
                    </a:lnTo>
                    <a:lnTo>
                      <a:pt x="133" y="652"/>
                    </a:lnTo>
                    <a:lnTo>
                      <a:pt x="141" y="654"/>
                    </a:lnTo>
                    <a:lnTo>
                      <a:pt x="146" y="654"/>
                    </a:lnTo>
                    <a:lnTo>
                      <a:pt x="154" y="656"/>
                    </a:lnTo>
                    <a:lnTo>
                      <a:pt x="160" y="656"/>
                    </a:lnTo>
                    <a:lnTo>
                      <a:pt x="167" y="656"/>
                    </a:lnTo>
                    <a:lnTo>
                      <a:pt x="173" y="656"/>
                    </a:lnTo>
                    <a:lnTo>
                      <a:pt x="183" y="656"/>
                    </a:lnTo>
                    <a:lnTo>
                      <a:pt x="188" y="654"/>
                    </a:lnTo>
                    <a:lnTo>
                      <a:pt x="196" y="654"/>
                    </a:lnTo>
                    <a:lnTo>
                      <a:pt x="204" y="654"/>
                    </a:lnTo>
                    <a:lnTo>
                      <a:pt x="211" y="652"/>
                    </a:lnTo>
                    <a:lnTo>
                      <a:pt x="219" y="650"/>
                    </a:lnTo>
                    <a:lnTo>
                      <a:pt x="226" y="648"/>
                    </a:lnTo>
                    <a:lnTo>
                      <a:pt x="234" y="646"/>
                    </a:lnTo>
                    <a:lnTo>
                      <a:pt x="243" y="644"/>
                    </a:lnTo>
                    <a:lnTo>
                      <a:pt x="251" y="640"/>
                    </a:lnTo>
                    <a:lnTo>
                      <a:pt x="259" y="639"/>
                    </a:lnTo>
                    <a:lnTo>
                      <a:pt x="266" y="635"/>
                    </a:lnTo>
                    <a:lnTo>
                      <a:pt x="276" y="631"/>
                    </a:lnTo>
                    <a:lnTo>
                      <a:pt x="283" y="627"/>
                    </a:lnTo>
                    <a:lnTo>
                      <a:pt x="291" y="621"/>
                    </a:lnTo>
                    <a:lnTo>
                      <a:pt x="300" y="616"/>
                    </a:lnTo>
                    <a:lnTo>
                      <a:pt x="308" y="612"/>
                    </a:lnTo>
                    <a:lnTo>
                      <a:pt x="318" y="606"/>
                    </a:lnTo>
                    <a:lnTo>
                      <a:pt x="327" y="601"/>
                    </a:lnTo>
                    <a:lnTo>
                      <a:pt x="335" y="595"/>
                    </a:lnTo>
                    <a:lnTo>
                      <a:pt x="344" y="589"/>
                    </a:lnTo>
                    <a:lnTo>
                      <a:pt x="375" y="551"/>
                    </a:lnTo>
                    <a:lnTo>
                      <a:pt x="380" y="549"/>
                    </a:lnTo>
                    <a:lnTo>
                      <a:pt x="388" y="547"/>
                    </a:lnTo>
                    <a:lnTo>
                      <a:pt x="396" y="545"/>
                    </a:lnTo>
                    <a:lnTo>
                      <a:pt x="403" y="545"/>
                    </a:lnTo>
                    <a:lnTo>
                      <a:pt x="411" y="543"/>
                    </a:lnTo>
                    <a:lnTo>
                      <a:pt x="418" y="542"/>
                    </a:lnTo>
                    <a:lnTo>
                      <a:pt x="426" y="542"/>
                    </a:lnTo>
                    <a:lnTo>
                      <a:pt x="436" y="542"/>
                    </a:lnTo>
                    <a:lnTo>
                      <a:pt x="443" y="542"/>
                    </a:lnTo>
                    <a:lnTo>
                      <a:pt x="451" y="542"/>
                    </a:lnTo>
                    <a:lnTo>
                      <a:pt x="458" y="542"/>
                    </a:lnTo>
                    <a:lnTo>
                      <a:pt x="468" y="542"/>
                    </a:lnTo>
                    <a:lnTo>
                      <a:pt x="475" y="542"/>
                    </a:lnTo>
                    <a:lnTo>
                      <a:pt x="485" y="543"/>
                    </a:lnTo>
                    <a:lnTo>
                      <a:pt x="493" y="543"/>
                    </a:lnTo>
                    <a:lnTo>
                      <a:pt x="502" y="545"/>
                    </a:lnTo>
                    <a:lnTo>
                      <a:pt x="510" y="545"/>
                    </a:lnTo>
                    <a:lnTo>
                      <a:pt x="519" y="545"/>
                    </a:lnTo>
                    <a:lnTo>
                      <a:pt x="527" y="547"/>
                    </a:lnTo>
                    <a:lnTo>
                      <a:pt x="536" y="549"/>
                    </a:lnTo>
                    <a:lnTo>
                      <a:pt x="546" y="549"/>
                    </a:lnTo>
                    <a:lnTo>
                      <a:pt x="553" y="551"/>
                    </a:lnTo>
                    <a:lnTo>
                      <a:pt x="563" y="551"/>
                    </a:lnTo>
                    <a:lnTo>
                      <a:pt x="572" y="553"/>
                    </a:lnTo>
                    <a:lnTo>
                      <a:pt x="580" y="555"/>
                    </a:lnTo>
                    <a:lnTo>
                      <a:pt x="590" y="557"/>
                    </a:lnTo>
                    <a:lnTo>
                      <a:pt x="599" y="557"/>
                    </a:lnTo>
                    <a:lnTo>
                      <a:pt x="609" y="559"/>
                    </a:lnTo>
                    <a:lnTo>
                      <a:pt x="618" y="561"/>
                    </a:lnTo>
                    <a:lnTo>
                      <a:pt x="628" y="562"/>
                    </a:lnTo>
                    <a:lnTo>
                      <a:pt x="637" y="564"/>
                    </a:lnTo>
                    <a:lnTo>
                      <a:pt x="647" y="566"/>
                    </a:lnTo>
                    <a:lnTo>
                      <a:pt x="656" y="566"/>
                    </a:lnTo>
                    <a:lnTo>
                      <a:pt x="666" y="568"/>
                    </a:lnTo>
                    <a:lnTo>
                      <a:pt x="675" y="568"/>
                    </a:lnTo>
                    <a:lnTo>
                      <a:pt x="685" y="570"/>
                    </a:lnTo>
                    <a:lnTo>
                      <a:pt x="694" y="572"/>
                    </a:lnTo>
                    <a:lnTo>
                      <a:pt x="704" y="572"/>
                    </a:lnTo>
                    <a:lnTo>
                      <a:pt x="713" y="574"/>
                    </a:lnTo>
                    <a:lnTo>
                      <a:pt x="725" y="576"/>
                    </a:lnTo>
                    <a:lnTo>
                      <a:pt x="734" y="576"/>
                    </a:lnTo>
                    <a:lnTo>
                      <a:pt x="744" y="578"/>
                    </a:lnTo>
                    <a:lnTo>
                      <a:pt x="753" y="578"/>
                    </a:lnTo>
                    <a:lnTo>
                      <a:pt x="764" y="580"/>
                    </a:lnTo>
                    <a:lnTo>
                      <a:pt x="774" y="580"/>
                    </a:lnTo>
                    <a:lnTo>
                      <a:pt x="785" y="580"/>
                    </a:lnTo>
                    <a:lnTo>
                      <a:pt x="795" y="582"/>
                    </a:lnTo>
                    <a:lnTo>
                      <a:pt x="804" y="582"/>
                    </a:lnTo>
                    <a:lnTo>
                      <a:pt x="814" y="582"/>
                    </a:lnTo>
                    <a:lnTo>
                      <a:pt x="825" y="582"/>
                    </a:lnTo>
                    <a:lnTo>
                      <a:pt x="835" y="582"/>
                    </a:lnTo>
                    <a:lnTo>
                      <a:pt x="846" y="582"/>
                    </a:lnTo>
                    <a:lnTo>
                      <a:pt x="856" y="580"/>
                    </a:lnTo>
                    <a:lnTo>
                      <a:pt x="867" y="580"/>
                    </a:lnTo>
                    <a:lnTo>
                      <a:pt x="877" y="578"/>
                    </a:lnTo>
                    <a:lnTo>
                      <a:pt x="888" y="578"/>
                    </a:lnTo>
                    <a:lnTo>
                      <a:pt x="899" y="576"/>
                    </a:lnTo>
                    <a:lnTo>
                      <a:pt x="909" y="574"/>
                    </a:lnTo>
                    <a:lnTo>
                      <a:pt x="920" y="572"/>
                    </a:lnTo>
                    <a:lnTo>
                      <a:pt x="932" y="570"/>
                    </a:lnTo>
                    <a:lnTo>
                      <a:pt x="943" y="568"/>
                    </a:lnTo>
                    <a:lnTo>
                      <a:pt x="953" y="566"/>
                    </a:lnTo>
                    <a:lnTo>
                      <a:pt x="964" y="564"/>
                    </a:lnTo>
                    <a:lnTo>
                      <a:pt x="976" y="562"/>
                    </a:lnTo>
                    <a:lnTo>
                      <a:pt x="987" y="557"/>
                    </a:lnTo>
                    <a:lnTo>
                      <a:pt x="998" y="553"/>
                    </a:lnTo>
                    <a:lnTo>
                      <a:pt x="1012" y="549"/>
                    </a:lnTo>
                    <a:lnTo>
                      <a:pt x="1023" y="545"/>
                    </a:lnTo>
                    <a:lnTo>
                      <a:pt x="1033" y="540"/>
                    </a:lnTo>
                    <a:lnTo>
                      <a:pt x="1042" y="536"/>
                    </a:lnTo>
                    <a:lnTo>
                      <a:pt x="1052" y="530"/>
                    </a:lnTo>
                    <a:lnTo>
                      <a:pt x="1061" y="524"/>
                    </a:lnTo>
                    <a:lnTo>
                      <a:pt x="1069" y="519"/>
                    </a:lnTo>
                    <a:lnTo>
                      <a:pt x="1076" y="513"/>
                    </a:lnTo>
                    <a:lnTo>
                      <a:pt x="1084" y="507"/>
                    </a:lnTo>
                    <a:lnTo>
                      <a:pt x="1092" y="502"/>
                    </a:lnTo>
                    <a:lnTo>
                      <a:pt x="1099" y="496"/>
                    </a:lnTo>
                    <a:lnTo>
                      <a:pt x="1105" y="488"/>
                    </a:lnTo>
                    <a:lnTo>
                      <a:pt x="1111" y="481"/>
                    </a:lnTo>
                    <a:lnTo>
                      <a:pt x="1116" y="475"/>
                    </a:lnTo>
                    <a:lnTo>
                      <a:pt x="1120" y="467"/>
                    </a:lnTo>
                    <a:lnTo>
                      <a:pt x="1124" y="462"/>
                    </a:lnTo>
                    <a:lnTo>
                      <a:pt x="1126" y="454"/>
                    </a:lnTo>
                    <a:lnTo>
                      <a:pt x="1130" y="446"/>
                    </a:lnTo>
                    <a:lnTo>
                      <a:pt x="1131" y="439"/>
                    </a:lnTo>
                    <a:lnTo>
                      <a:pt x="1133" y="431"/>
                    </a:lnTo>
                    <a:lnTo>
                      <a:pt x="1135" y="424"/>
                    </a:lnTo>
                    <a:lnTo>
                      <a:pt x="1137" y="416"/>
                    </a:lnTo>
                    <a:lnTo>
                      <a:pt x="1137" y="408"/>
                    </a:lnTo>
                    <a:lnTo>
                      <a:pt x="1139" y="399"/>
                    </a:lnTo>
                    <a:lnTo>
                      <a:pt x="1139" y="391"/>
                    </a:lnTo>
                    <a:lnTo>
                      <a:pt x="1139" y="384"/>
                    </a:lnTo>
                    <a:lnTo>
                      <a:pt x="1137" y="376"/>
                    </a:lnTo>
                    <a:lnTo>
                      <a:pt x="1137" y="369"/>
                    </a:lnTo>
                    <a:lnTo>
                      <a:pt x="1135" y="361"/>
                    </a:lnTo>
                    <a:lnTo>
                      <a:pt x="1133" y="351"/>
                    </a:lnTo>
                    <a:lnTo>
                      <a:pt x="1130" y="344"/>
                    </a:lnTo>
                    <a:lnTo>
                      <a:pt x="1128" y="334"/>
                    </a:lnTo>
                    <a:lnTo>
                      <a:pt x="1124" y="327"/>
                    </a:lnTo>
                    <a:lnTo>
                      <a:pt x="1120" y="319"/>
                    </a:lnTo>
                    <a:lnTo>
                      <a:pt x="1116" y="310"/>
                    </a:lnTo>
                    <a:lnTo>
                      <a:pt x="1112" y="302"/>
                    </a:lnTo>
                    <a:lnTo>
                      <a:pt x="1107" y="292"/>
                    </a:lnTo>
                    <a:lnTo>
                      <a:pt x="1103" y="285"/>
                    </a:lnTo>
                    <a:lnTo>
                      <a:pt x="1097" y="277"/>
                    </a:lnTo>
                    <a:lnTo>
                      <a:pt x="1090" y="268"/>
                    </a:lnTo>
                    <a:lnTo>
                      <a:pt x="1084" y="260"/>
                    </a:lnTo>
                    <a:lnTo>
                      <a:pt x="1078" y="253"/>
                    </a:lnTo>
                    <a:lnTo>
                      <a:pt x="1071" y="245"/>
                    </a:lnTo>
                    <a:lnTo>
                      <a:pt x="1063" y="237"/>
                    </a:lnTo>
                    <a:lnTo>
                      <a:pt x="1055" y="230"/>
                    </a:lnTo>
                    <a:lnTo>
                      <a:pt x="1048" y="222"/>
                    </a:lnTo>
                    <a:lnTo>
                      <a:pt x="1038" y="213"/>
                    </a:lnTo>
                    <a:lnTo>
                      <a:pt x="1031" y="207"/>
                    </a:lnTo>
                    <a:lnTo>
                      <a:pt x="1021" y="199"/>
                    </a:lnTo>
                    <a:lnTo>
                      <a:pt x="1014" y="192"/>
                    </a:lnTo>
                    <a:lnTo>
                      <a:pt x="1002" y="184"/>
                    </a:lnTo>
                    <a:lnTo>
                      <a:pt x="993" y="176"/>
                    </a:lnTo>
                    <a:lnTo>
                      <a:pt x="983" y="169"/>
                    </a:lnTo>
                    <a:lnTo>
                      <a:pt x="974" y="163"/>
                    </a:lnTo>
                    <a:lnTo>
                      <a:pt x="960" y="157"/>
                    </a:lnTo>
                    <a:lnTo>
                      <a:pt x="951" y="150"/>
                    </a:lnTo>
                    <a:lnTo>
                      <a:pt x="939" y="144"/>
                    </a:lnTo>
                    <a:lnTo>
                      <a:pt x="928" y="138"/>
                    </a:lnTo>
                    <a:lnTo>
                      <a:pt x="915" y="133"/>
                    </a:lnTo>
                    <a:lnTo>
                      <a:pt x="903" y="127"/>
                    </a:lnTo>
                    <a:lnTo>
                      <a:pt x="890" y="121"/>
                    </a:lnTo>
                    <a:lnTo>
                      <a:pt x="879" y="118"/>
                    </a:lnTo>
                    <a:lnTo>
                      <a:pt x="871" y="114"/>
                    </a:lnTo>
                    <a:lnTo>
                      <a:pt x="861" y="110"/>
                    </a:lnTo>
                    <a:lnTo>
                      <a:pt x="852" y="106"/>
                    </a:lnTo>
                    <a:lnTo>
                      <a:pt x="844" y="104"/>
                    </a:lnTo>
                    <a:lnTo>
                      <a:pt x="837" y="100"/>
                    </a:lnTo>
                    <a:lnTo>
                      <a:pt x="829" y="99"/>
                    </a:lnTo>
                    <a:lnTo>
                      <a:pt x="822" y="95"/>
                    </a:lnTo>
                    <a:lnTo>
                      <a:pt x="814" y="93"/>
                    </a:lnTo>
                    <a:lnTo>
                      <a:pt x="806" y="89"/>
                    </a:lnTo>
                    <a:lnTo>
                      <a:pt x="801" y="87"/>
                    </a:lnTo>
                    <a:lnTo>
                      <a:pt x="793" y="85"/>
                    </a:lnTo>
                    <a:lnTo>
                      <a:pt x="787" y="83"/>
                    </a:lnTo>
                    <a:lnTo>
                      <a:pt x="782" y="80"/>
                    </a:lnTo>
                    <a:lnTo>
                      <a:pt x="774" y="78"/>
                    </a:lnTo>
                    <a:lnTo>
                      <a:pt x="768" y="76"/>
                    </a:lnTo>
                    <a:lnTo>
                      <a:pt x="763" y="76"/>
                    </a:lnTo>
                    <a:lnTo>
                      <a:pt x="757" y="72"/>
                    </a:lnTo>
                    <a:lnTo>
                      <a:pt x="751" y="72"/>
                    </a:lnTo>
                    <a:lnTo>
                      <a:pt x="745" y="70"/>
                    </a:lnTo>
                    <a:lnTo>
                      <a:pt x="740" y="68"/>
                    </a:lnTo>
                    <a:lnTo>
                      <a:pt x="734" y="66"/>
                    </a:lnTo>
                    <a:lnTo>
                      <a:pt x="728" y="66"/>
                    </a:lnTo>
                    <a:lnTo>
                      <a:pt x="723" y="64"/>
                    </a:lnTo>
                    <a:lnTo>
                      <a:pt x="719" y="64"/>
                    </a:lnTo>
                    <a:lnTo>
                      <a:pt x="709" y="60"/>
                    </a:lnTo>
                    <a:lnTo>
                      <a:pt x="700" y="60"/>
                    </a:lnTo>
                    <a:lnTo>
                      <a:pt x="692" y="59"/>
                    </a:lnTo>
                    <a:lnTo>
                      <a:pt x="683" y="59"/>
                    </a:lnTo>
                    <a:lnTo>
                      <a:pt x="673" y="57"/>
                    </a:lnTo>
                    <a:lnTo>
                      <a:pt x="666" y="55"/>
                    </a:lnTo>
                    <a:lnTo>
                      <a:pt x="656" y="53"/>
                    </a:lnTo>
                    <a:lnTo>
                      <a:pt x="648" y="53"/>
                    </a:lnTo>
                    <a:lnTo>
                      <a:pt x="641" y="53"/>
                    </a:lnTo>
                    <a:lnTo>
                      <a:pt x="631" y="51"/>
                    </a:lnTo>
                    <a:lnTo>
                      <a:pt x="624" y="51"/>
                    </a:lnTo>
                    <a:lnTo>
                      <a:pt x="618" y="51"/>
                    </a:lnTo>
                    <a:lnTo>
                      <a:pt x="609" y="51"/>
                    </a:lnTo>
                    <a:lnTo>
                      <a:pt x="601" y="49"/>
                    </a:lnTo>
                    <a:lnTo>
                      <a:pt x="593" y="49"/>
                    </a:lnTo>
                    <a:lnTo>
                      <a:pt x="586" y="49"/>
                    </a:lnTo>
                    <a:lnTo>
                      <a:pt x="576" y="47"/>
                    </a:lnTo>
                    <a:lnTo>
                      <a:pt x="569" y="47"/>
                    </a:lnTo>
                    <a:lnTo>
                      <a:pt x="559" y="47"/>
                    </a:lnTo>
                    <a:lnTo>
                      <a:pt x="552" y="47"/>
                    </a:lnTo>
                    <a:lnTo>
                      <a:pt x="346" y="9"/>
                    </a:lnTo>
                    <a:lnTo>
                      <a:pt x="337" y="5"/>
                    </a:lnTo>
                    <a:lnTo>
                      <a:pt x="327" y="3"/>
                    </a:lnTo>
                    <a:lnTo>
                      <a:pt x="318" y="2"/>
                    </a:lnTo>
                    <a:lnTo>
                      <a:pt x="308" y="2"/>
                    </a:lnTo>
                    <a:lnTo>
                      <a:pt x="299" y="0"/>
                    </a:lnTo>
                    <a:lnTo>
                      <a:pt x="289" y="0"/>
                    </a:lnTo>
                    <a:lnTo>
                      <a:pt x="280" y="0"/>
                    </a:lnTo>
                    <a:lnTo>
                      <a:pt x="272" y="2"/>
                    </a:lnTo>
                    <a:lnTo>
                      <a:pt x="261" y="2"/>
                    </a:lnTo>
                    <a:lnTo>
                      <a:pt x="253" y="3"/>
                    </a:lnTo>
                    <a:lnTo>
                      <a:pt x="243" y="5"/>
                    </a:lnTo>
                    <a:lnTo>
                      <a:pt x="234" y="9"/>
                    </a:lnTo>
                    <a:lnTo>
                      <a:pt x="226" y="11"/>
                    </a:lnTo>
                    <a:lnTo>
                      <a:pt x="217" y="13"/>
                    </a:lnTo>
                    <a:lnTo>
                      <a:pt x="207" y="17"/>
                    </a:lnTo>
                    <a:lnTo>
                      <a:pt x="200" y="21"/>
                    </a:lnTo>
                    <a:lnTo>
                      <a:pt x="190" y="24"/>
                    </a:lnTo>
                    <a:lnTo>
                      <a:pt x="181" y="28"/>
                    </a:lnTo>
                    <a:lnTo>
                      <a:pt x="171" y="32"/>
                    </a:lnTo>
                    <a:lnTo>
                      <a:pt x="164" y="38"/>
                    </a:lnTo>
                    <a:lnTo>
                      <a:pt x="154" y="41"/>
                    </a:lnTo>
                    <a:lnTo>
                      <a:pt x="146" y="45"/>
                    </a:lnTo>
                    <a:lnTo>
                      <a:pt x="139" y="53"/>
                    </a:lnTo>
                    <a:lnTo>
                      <a:pt x="131" y="59"/>
                    </a:lnTo>
                    <a:lnTo>
                      <a:pt x="122" y="64"/>
                    </a:lnTo>
                    <a:lnTo>
                      <a:pt x="114" y="70"/>
                    </a:lnTo>
                    <a:lnTo>
                      <a:pt x="107" y="76"/>
                    </a:lnTo>
                    <a:lnTo>
                      <a:pt x="101" y="81"/>
                    </a:lnTo>
                    <a:lnTo>
                      <a:pt x="93" y="87"/>
                    </a:lnTo>
                    <a:lnTo>
                      <a:pt x="88" y="95"/>
                    </a:lnTo>
                    <a:lnTo>
                      <a:pt x="80" y="102"/>
                    </a:lnTo>
                    <a:lnTo>
                      <a:pt x="74" y="110"/>
                    </a:lnTo>
                    <a:lnTo>
                      <a:pt x="68" y="116"/>
                    </a:lnTo>
                    <a:lnTo>
                      <a:pt x="61" y="121"/>
                    </a:lnTo>
                    <a:lnTo>
                      <a:pt x="55" y="129"/>
                    </a:lnTo>
                    <a:lnTo>
                      <a:pt x="51" y="137"/>
                    </a:lnTo>
                    <a:lnTo>
                      <a:pt x="46" y="144"/>
                    </a:lnTo>
                    <a:lnTo>
                      <a:pt x="40" y="152"/>
                    </a:lnTo>
                    <a:lnTo>
                      <a:pt x="34" y="157"/>
                    </a:lnTo>
                    <a:lnTo>
                      <a:pt x="30" y="165"/>
                    </a:lnTo>
                    <a:lnTo>
                      <a:pt x="27" y="173"/>
                    </a:lnTo>
                    <a:lnTo>
                      <a:pt x="23" y="178"/>
                    </a:lnTo>
                    <a:lnTo>
                      <a:pt x="19" y="186"/>
                    </a:lnTo>
                    <a:lnTo>
                      <a:pt x="17" y="194"/>
                    </a:lnTo>
                    <a:lnTo>
                      <a:pt x="13" y="201"/>
                    </a:lnTo>
                    <a:lnTo>
                      <a:pt x="11" y="209"/>
                    </a:lnTo>
                    <a:lnTo>
                      <a:pt x="10" y="215"/>
                    </a:lnTo>
                    <a:lnTo>
                      <a:pt x="10" y="222"/>
                    </a:lnTo>
                    <a:lnTo>
                      <a:pt x="6" y="230"/>
                    </a:lnTo>
                    <a:lnTo>
                      <a:pt x="6" y="237"/>
                    </a:lnTo>
                    <a:lnTo>
                      <a:pt x="6" y="243"/>
                    </a:lnTo>
                    <a:lnTo>
                      <a:pt x="6" y="251"/>
                    </a:lnTo>
                    <a:lnTo>
                      <a:pt x="6" y="256"/>
                    </a:lnTo>
                    <a:lnTo>
                      <a:pt x="6" y="262"/>
                    </a:lnTo>
                    <a:lnTo>
                      <a:pt x="6" y="268"/>
                    </a:lnTo>
                    <a:lnTo>
                      <a:pt x="8" y="275"/>
                    </a:lnTo>
                    <a:lnTo>
                      <a:pt x="10" y="281"/>
                    </a:lnTo>
                    <a:lnTo>
                      <a:pt x="11" y="287"/>
                    </a:lnTo>
                    <a:lnTo>
                      <a:pt x="13" y="292"/>
                    </a:lnTo>
                    <a:lnTo>
                      <a:pt x="17" y="298"/>
                    </a:lnTo>
                    <a:lnTo>
                      <a:pt x="21" y="302"/>
                    </a:lnTo>
                    <a:lnTo>
                      <a:pt x="25" y="308"/>
                    </a:lnTo>
                    <a:lnTo>
                      <a:pt x="30" y="311"/>
                    </a:lnTo>
                    <a:lnTo>
                      <a:pt x="36" y="317"/>
                    </a:lnTo>
                    <a:close/>
                  </a:path>
                </a:pathLst>
              </a:custGeom>
              <a:solidFill>
                <a:srgbClr val="C769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5" name="Freeform 82"/>
              <p:cNvSpPr>
                <a:spLocks/>
              </p:cNvSpPr>
              <p:nvPr/>
            </p:nvSpPr>
            <p:spPr bwMode="auto">
              <a:xfrm>
                <a:off x="381" y="1292"/>
                <a:ext cx="538" cy="296"/>
              </a:xfrm>
              <a:custGeom>
                <a:avLst/>
                <a:gdLst>
                  <a:gd name="T0" fmla="*/ 14 w 1077"/>
                  <a:gd name="T1" fmla="*/ 0 h 591"/>
                  <a:gd name="T2" fmla="*/ 12 w 1077"/>
                  <a:gd name="T3" fmla="*/ 1 h 591"/>
                  <a:gd name="T4" fmla="*/ 9 w 1077"/>
                  <a:gd name="T5" fmla="*/ 2 h 591"/>
                  <a:gd name="T6" fmla="*/ 5 w 1077"/>
                  <a:gd name="T7" fmla="*/ 3 h 591"/>
                  <a:gd name="T8" fmla="*/ 3 w 1077"/>
                  <a:gd name="T9" fmla="*/ 6 h 591"/>
                  <a:gd name="T10" fmla="*/ 1 w 1077"/>
                  <a:gd name="T11" fmla="*/ 9 h 591"/>
                  <a:gd name="T12" fmla="*/ 0 w 1077"/>
                  <a:gd name="T13" fmla="*/ 11 h 591"/>
                  <a:gd name="T14" fmla="*/ 0 w 1077"/>
                  <a:gd name="T15" fmla="*/ 14 h 591"/>
                  <a:gd name="T16" fmla="*/ 0 w 1077"/>
                  <a:gd name="T17" fmla="*/ 22 h 591"/>
                  <a:gd name="T18" fmla="*/ 0 w 1077"/>
                  <a:gd name="T19" fmla="*/ 24 h 591"/>
                  <a:gd name="T20" fmla="*/ 0 w 1077"/>
                  <a:gd name="T21" fmla="*/ 26 h 591"/>
                  <a:gd name="T22" fmla="*/ 0 w 1077"/>
                  <a:gd name="T23" fmla="*/ 29 h 591"/>
                  <a:gd name="T24" fmla="*/ 1 w 1077"/>
                  <a:gd name="T25" fmla="*/ 33 h 591"/>
                  <a:gd name="T26" fmla="*/ 2 w 1077"/>
                  <a:gd name="T27" fmla="*/ 36 h 591"/>
                  <a:gd name="T28" fmla="*/ 5 w 1077"/>
                  <a:gd name="T29" fmla="*/ 37 h 591"/>
                  <a:gd name="T30" fmla="*/ 8 w 1077"/>
                  <a:gd name="T31" fmla="*/ 37 h 591"/>
                  <a:gd name="T32" fmla="*/ 11 w 1077"/>
                  <a:gd name="T33" fmla="*/ 37 h 591"/>
                  <a:gd name="T34" fmla="*/ 14 w 1077"/>
                  <a:gd name="T35" fmla="*/ 36 h 591"/>
                  <a:gd name="T36" fmla="*/ 13 w 1077"/>
                  <a:gd name="T37" fmla="*/ 27 h 591"/>
                  <a:gd name="T38" fmla="*/ 15 w 1077"/>
                  <a:gd name="T39" fmla="*/ 28 h 591"/>
                  <a:gd name="T40" fmla="*/ 17 w 1077"/>
                  <a:gd name="T41" fmla="*/ 28 h 591"/>
                  <a:gd name="T42" fmla="*/ 20 w 1077"/>
                  <a:gd name="T43" fmla="*/ 29 h 591"/>
                  <a:gd name="T44" fmla="*/ 22 w 1077"/>
                  <a:gd name="T45" fmla="*/ 30 h 591"/>
                  <a:gd name="T46" fmla="*/ 26 w 1077"/>
                  <a:gd name="T47" fmla="*/ 31 h 591"/>
                  <a:gd name="T48" fmla="*/ 29 w 1077"/>
                  <a:gd name="T49" fmla="*/ 31 h 591"/>
                  <a:gd name="T50" fmla="*/ 32 w 1077"/>
                  <a:gd name="T51" fmla="*/ 32 h 591"/>
                  <a:gd name="T52" fmla="*/ 36 w 1077"/>
                  <a:gd name="T53" fmla="*/ 32 h 591"/>
                  <a:gd name="T54" fmla="*/ 39 w 1077"/>
                  <a:gd name="T55" fmla="*/ 32 h 591"/>
                  <a:gd name="T56" fmla="*/ 42 w 1077"/>
                  <a:gd name="T57" fmla="*/ 31 h 591"/>
                  <a:gd name="T58" fmla="*/ 44 w 1077"/>
                  <a:gd name="T59" fmla="*/ 30 h 591"/>
                  <a:gd name="T60" fmla="*/ 46 w 1077"/>
                  <a:gd name="T61" fmla="*/ 30 h 591"/>
                  <a:gd name="T62" fmla="*/ 50 w 1077"/>
                  <a:gd name="T63" fmla="*/ 29 h 591"/>
                  <a:gd name="T64" fmla="*/ 53 w 1077"/>
                  <a:gd name="T65" fmla="*/ 28 h 591"/>
                  <a:gd name="T66" fmla="*/ 55 w 1077"/>
                  <a:gd name="T67" fmla="*/ 27 h 591"/>
                  <a:gd name="T68" fmla="*/ 56 w 1077"/>
                  <a:gd name="T69" fmla="*/ 31 h 591"/>
                  <a:gd name="T70" fmla="*/ 59 w 1077"/>
                  <a:gd name="T71" fmla="*/ 31 h 591"/>
                  <a:gd name="T72" fmla="*/ 62 w 1077"/>
                  <a:gd name="T73" fmla="*/ 30 h 591"/>
                  <a:gd name="T74" fmla="*/ 65 w 1077"/>
                  <a:gd name="T75" fmla="*/ 28 h 591"/>
                  <a:gd name="T76" fmla="*/ 66 w 1077"/>
                  <a:gd name="T77" fmla="*/ 26 h 591"/>
                  <a:gd name="T78" fmla="*/ 67 w 1077"/>
                  <a:gd name="T79" fmla="*/ 23 h 591"/>
                  <a:gd name="T80" fmla="*/ 66 w 1077"/>
                  <a:gd name="T81" fmla="*/ 20 h 591"/>
                  <a:gd name="T82" fmla="*/ 63 w 1077"/>
                  <a:gd name="T83" fmla="*/ 18 h 591"/>
                  <a:gd name="T84" fmla="*/ 59 w 1077"/>
                  <a:gd name="T85" fmla="*/ 22 h 591"/>
                  <a:gd name="T86" fmla="*/ 53 w 1077"/>
                  <a:gd name="T87" fmla="*/ 8 h 591"/>
                  <a:gd name="T88" fmla="*/ 51 w 1077"/>
                  <a:gd name="T89" fmla="*/ 7 h 591"/>
                  <a:gd name="T90" fmla="*/ 48 w 1077"/>
                  <a:gd name="T91" fmla="*/ 6 h 591"/>
                  <a:gd name="T92" fmla="*/ 44 w 1077"/>
                  <a:gd name="T93" fmla="*/ 4 h 591"/>
                  <a:gd name="T94" fmla="*/ 41 w 1077"/>
                  <a:gd name="T95" fmla="*/ 3 h 591"/>
                  <a:gd name="T96" fmla="*/ 38 w 1077"/>
                  <a:gd name="T97" fmla="*/ 3 h 591"/>
                  <a:gd name="T98" fmla="*/ 36 w 1077"/>
                  <a:gd name="T99" fmla="*/ 3 h 591"/>
                  <a:gd name="T100" fmla="*/ 34 w 1077"/>
                  <a:gd name="T101" fmla="*/ 4 h 591"/>
                  <a:gd name="T102" fmla="*/ 31 w 1077"/>
                  <a:gd name="T103" fmla="*/ 4 h 591"/>
                  <a:gd name="T104" fmla="*/ 28 w 1077"/>
                  <a:gd name="T105" fmla="*/ 5 h 591"/>
                  <a:gd name="T106" fmla="*/ 25 w 1077"/>
                  <a:gd name="T107" fmla="*/ 6 h 591"/>
                  <a:gd name="T108" fmla="*/ 22 w 1077"/>
                  <a:gd name="T109" fmla="*/ 7 h 591"/>
                  <a:gd name="T110" fmla="*/ 20 w 1077"/>
                  <a:gd name="T111" fmla="*/ 8 h 591"/>
                  <a:gd name="T112" fmla="*/ 17 w 1077"/>
                  <a:gd name="T113" fmla="*/ 9 h 591"/>
                  <a:gd name="T114" fmla="*/ 16 w 1077"/>
                  <a:gd name="T115" fmla="*/ 10 h 5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77" h="591">
                    <a:moveTo>
                      <a:pt x="271" y="2"/>
                    </a:moveTo>
                    <a:lnTo>
                      <a:pt x="269" y="0"/>
                    </a:lnTo>
                    <a:lnTo>
                      <a:pt x="263" y="0"/>
                    </a:lnTo>
                    <a:lnTo>
                      <a:pt x="253" y="0"/>
                    </a:lnTo>
                    <a:lnTo>
                      <a:pt x="246" y="0"/>
                    </a:lnTo>
                    <a:lnTo>
                      <a:pt x="238" y="0"/>
                    </a:lnTo>
                    <a:lnTo>
                      <a:pt x="232" y="0"/>
                    </a:lnTo>
                    <a:lnTo>
                      <a:pt x="227" y="2"/>
                    </a:lnTo>
                    <a:lnTo>
                      <a:pt x="221" y="2"/>
                    </a:lnTo>
                    <a:lnTo>
                      <a:pt x="212" y="2"/>
                    </a:lnTo>
                    <a:lnTo>
                      <a:pt x="204" y="3"/>
                    </a:lnTo>
                    <a:lnTo>
                      <a:pt x="196" y="3"/>
                    </a:lnTo>
                    <a:lnTo>
                      <a:pt x="189" y="7"/>
                    </a:lnTo>
                    <a:lnTo>
                      <a:pt x="181" y="7"/>
                    </a:lnTo>
                    <a:lnTo>
                      <a:pt x="172" y="9"/>
                    </a:lnTo>
                    <a:lnTo>
                      <a:pt x="162" y="13"/>
                    </a:lnTo>
                    <a:lnTo>
                      <a:pt x="155" y="17"/>
                    </a:lnTo>
                    <a:lnTo>
                      <a:pt x="145" y="19"/>
                    </a:lnTo>
                    <a:lnTo>
                      <a:pt x="137" y="22"/>
                    </a:lnTo>
                    <a:lnTo>
                      <a:pt x="128" y="26"/>
                    </a:lnTo>
                    <a:lnTo>
                      <a:pt x="118" y="30"/>
                    </a:lnTo>
                    <a:lnTo>
                      <a:pt x="111" y="34"/>
                    </a:lnTo>
                    <a:lnTo>
                      <a:pt x="101" y="40"/>
                    </a:lnTo>
                    <a:lnTo>
                      <a:pt x="94" y="45"/>
                    </a:lnTo>
                    <a:lnTo>
                      <a:pt x="86" y="51"/>
                    </a:lnTo>
                    <a:lnTo>
                      <a:pt x="77" y="57"/>
                    </a:lnTo>
                    <a:lnTo>
                      <a:pt x="71" y="64"/>
                    </a:lnTo>
                    <a:lnTo>
                      <a:pt x="63" y="72"/>
                    </a:lnTo>
                    <a:lnTo>
                      <a:pt x="58" y="81"/>
                    </a:lnTo>
                    <a:lnTo>
                      <a:pt x="52" y="87"/>
                    </a:lnTo>
                    <a:lnTo>
                      <a:pt x="46" y="95"/>
                    </a:lnTo>
                    <a:lnTo>
                      <a:pt x="40" y="104"/>
                    </a:lnTo>
                    <a:lnTo>
                      <a:pt x="35" y="112"/>
                    </a:lnTo>
                    <a:lnTo>
                      <a:pt x="29" y="118"/>
                    </a:lnTo>
                    <a:lnTo>
                      <a:pt x="25" y="125"/>
                    </a:lnTo>
                    <a:lnTo>
                      <a:pt x="23" y="133"/>
                    </a:lnTo>
                    <a:lnTo>
                      <a:pt x="19" y="140"/>
                    </a:lnTo>
                    <a:lnTo>
                      <a:pt x="16" y="146"/>
                    </a:lnTo>
                    <a:lnTo>
                      <a:pt x="14" y="154"/>
                    </a:lnTo>
                    <a:lnTo>
                      <a:pt x="12" y="159"/>
                    </a:lnTo>
                    <a:lnTo>
                      <a:pt x="10" y="165"/>
                    </a:lnTo>
                    <a:lnTo>
                      <a:pt x="6" y="171"/>
                    </a:lnTo>
                    <a:lnTo>
                      <a:pt x="6" y="177"/>
                    </a:lnTo>
                    <a:lnTo>
                      <a:pt x="4" y="182"/>
                    </a:lnTo>
                    <a:lnTo>
                      <a:pt x="4" y="188"/>
                    </a:lnTo>
                    <a:lnTo>
                      <a:pt x="2" y="196"/>
                    </a:lnTo>
                    <a:lnTo>
                      <a:pt x="0" y="205"/>
                    </a:lnTo>
                    <a:lnTo>
                      <a:pt x="0" y="213"/>
                    </a:lnTo>
                    <a:lnTo>
                      <a:pt x="0" y="218"/>
                    </a:lnTo>
                    <a:lnTo>
                      <a:pt x="2" y="226"/>
                    </a:lnTo>
                    <a:lnTo>
                      <a:pt x="2" y="230"/>
                    </a:lnTo>
                    <a:lnTo>
                      <a:pt x="109" y="220"/>
                    </a:lnTo>
                    <a:lnTo>
                      <a:pt x="185" y="372"/>
                    </a:lnTo>
                    <a:lnTo>
                      <a:pt x="10" y="348"/>
                    </a:lnTo>
                    <a:lnTo>
                      <a:pt x="8" y="351"/>
                    </a:lnTo>
                    <a:lnTo>
                      <a:pt x="8" y="357"/>
                    </a:lnTo>
                    <a:lnTo>
                      <a:pt x="6" y="367"/>
                    </a:lnTo>
                    <a:lnTo>
                      <a:pt x="6" y="370"/>
                    </a:lnTo>
                    <a:lnTo>
                      <a:pt x="4" y="374"/>
                    </a:lnTo>
                    <a:lnTo>
                      <a:pt x="4" y="380"/>
                    </a:lnTo>
                    <a:lnTo>
                      <a:pt x="4" y="388"/>
                    </a:lnTo>
                    <a:lnTo>
                      <a:pt x="4" y="393"/>
                    </a:lnTo>
                    <a:lnTo>
                      <a:pt x="4" y="399"/>
                    </a:lnTo>
                    <a:lnTo>
                      <a:pt x="4" y="407"/>
                    </a:lnTo>
                    <a:lnTo>
                      <a:pt x="4" y="414"/>
                    </a:lnTo>
                    <a:lnTo>
                      <a:pt x="4" y="422"/>
                    </a:lnTo>
                    <a:lnTo>
                      <a:pt x="4" y="429"/>
                    </a:lnTo>
                    <a:lnTo>
                      <a:pt x="4" y="437"/>
                    </a:lnTo>
                    <a:lnTo>
                      <a:pt x="4" y="445"/>
                    </a:lnTo>
                    <a:lnTo>
                      <a:pt x="4" y="454"/>
                    </a:lnTo>
                    <a:lnTo>
                      <a:pt x="6" y="462"/>
                    </a:lnTo>
                    <a:lnTo>
                      <a:pt x="6" y="471"/>
                    </a:lnTo>
                    <a:lnTo>
                      <a:pt x="8" y="479"/>
                    </a:lnTo>
                    <a:lnTo>
                      <a:pt x="10" y="488"/>
                    </a:lnTo>
                    <a:lnTo>
                      <a:pt x="12" y="498"/>
                    </a:lnTo>
                    <a:lnTo>
                      <a:pt x="14" y="505"/>
                    </a:lnTo>
                    <a:lnTo>
                      <a:pt x="16" y="515"/>
                    </a:lnTo>
                    <a:lnTo>
                      <a:pt x="19" y="523"/>
                    </a:lnTo>
                    <a:lnTo>
                      <a:pt x="21" y="532"/>
                    </a:lnTo>
                    <a:lnTo>
                      <a:pt x="25" y="542"/>
                    </a:lnTo>
                    <a:lnTo>
                      <a:pt x="29" y="549"/>
                    </a:lnTo>
                    <a:lnTo>
                      <a:pt x="33" y="557"/>
                    </a:lnTo>
                    <a:lnTo>
                      <a:pt x="39" y="563"/>
                    </a:lnTo>
                    <a:lnTo>
                      <a:pt x="44" y="568"/>
                    </a:lnTo>
                    <a:lnTo>
                      <a:pt x="52" y="574"/>
                    </a:lnTo>
                    <a:lnTo>
                      <a:pt x="58" y="578"/>
                    </a:lnTo>
                    <a:lnTo>
                      <a:pt x="65" y="583"/>
                    </a:lnTo>
                    <a:lnTo>
                      <a:pt x="73" y="585"/>
                    </a:lnTo>
                    <a:lnTo>
                      <a:pt x="80" y="589"/>
                    </a:lnTo>
                    <a:lnTo>
                      <a:pt x="90" y="589"/>
                    </a:lnTo>
                    <a:lnTo>
                      <a:pt x="97" y="591"/>
                    </a:lnTo>
                    <a:lnTo>
                      <a:pt x="107" y="591"/>
                    </a:lnTo>
                    <a:lnTo>
                      <a:pt x="115" y="591"/>
                    </a:lnTo>
                    <a:lnTo>
                      <a:pt x="124" y="591"/>
                    </a:lnTo>
                    <a:lnTo>
                      <a:pt x="134" y="589"/>
                    </a:lnTo>
                    <a:lnTo>
                      <a:pt x="143" y="589"/>
                    </a:lnTo>
                    <a:lnTo>
                      <a:pt x="153" y="587"/>
                    </a:lnTo>
                    <a:lnTo>
                      <a:pt x="160" y="585"/>
                    </a:lnTo>
                    <a:lnTo>
                      <a:pt x="170" y="583"/>
                    </a:lnTo>
                    <a:lnTo>
                      <a:pt x="179" y="580"/>
                    </a:lnTo>
                    <a:lnTo>
                      <a:pt x="187" y="578"/>
                    </a:lnTo>
                    <a:lnTo>
                      <a:pt x="194" y="576"/>
                    </a:lnTo>
                    <a:lnTo>
                      <a:pt x="202" y="574"/>
                    </a:lnTo>
                    <a:lnTo>
                      <a:pt x="208" y="572"/>
                    </a:lnTo>
                    <a:lnTo>
                      <a:pt x="217" y="570"/>
                    </a:lnTo>
                    <a:lnTo>
                      <a:pt x="221" y="566"/>
                    </a:lnTo>
                    <a:lnTo>
                      <a:pt x="227" y="564"/>
                    </a:lnTo>
                    <a:lnTo>
                      <a:pt x="231" y="563"/>
                    </a:lnTo>
                    <a:lnTo>
                      <a:pt x="236" y="563"/>
                    </a:lnTo>
                    <a:lnTo>
                      <a:pt x="242" y="559"/>
                    </a:lnTo>
                    <a:lnTo>
                      <a:pt x="244" y="559"/>
                    </a:lnTo>
                    <a:lnTo>
                      <a:pt x="170" y="496"/>
                    </a:lnTo>
                    <a:lnTo>
                      <a:pt x="219" y="431"/>
                    </a:lnTo>
                    <a:lnTo>
                      <a:pt x="223" y="431"/>
                    </a:lnTo>
                    <a:lnTo>
                      <a:pt x="225" y="431"/>
                    </a:lnTo>
                    <a:lnTo>
                      <a:pt x="231" y="435"/>
                    </a:lnTo>
                    <a:lnTo>
                      <a:pt x="236" y="435"/>
                    </a:lnTo>
                    <a:lnTo>
                      <a:pt x="244" y="439"/>
                    </a:lnTo>
                    <a:lnTo>
                      <a:pt x="248" y="439"/>
                    </a:lnTo>
                    <a:lnTo>
                      <a:pt x="253" y="441"/>
                    </a:lnTo>
                    <a:lnTo>
                      <a:pt x="257" y="443"/>
                    </a:lnTo>
                    <a:lnTo>
                      <a:pt x="265" y="445"/>
                    </a:lnTo>
                    <a:lnTo>
                      <a:pt x="269" y="447"/>
                    </a:lnTo>
                    <a:lnTo>
                      <a:pt x="274" y="448"/>
                    </a:lnTo>
                    <a:lnTo>
                      <a:pt x="280" y="448"/>
                    </a:lnTo>
                    <a:lnTo>
                      <a:pt x="286" y="452"/>
                    </a:lnTo>
                    <a:lnTo>
                      <a:pt x="291" y="452"/>
                    </a:lnTo>
                    <a:lnTo>
                      <a:pt x="299" y="456"/>
                    </a:lnTo>
                    <a:lnTo>
                      <a:pt x="305" y="456"/>
                    </a:lnTo>
                    <a:lnTo>
                      <a:pt x="314" y="460"/>
                    </a:lnTo>
                    <a:lnTo>
                      <a:pt x="320" y="460"/>
                    </a:lnTo>
                    <a:lnTo>
                      <a:pt x="328" y="464"/>
                    </a:lnTo>
                    <a:lnTo>
                      <a:pt x="333" y="464"/>
                    </a:lnTo>
                    <a:lnTo>
                      <a:pt x="343" y="467"/>
                    </a:lnTo>
                    <a:lnTo>
                      <a:pt x="350" y="469"/>
                    </a:lnTo>
                    <a:lnTo>
                      <a:pt x="358" y="471"/>
                    </a:lnTo>
                    <a:lnTo>
                      <a:pt x="367" y="473"/>
                    </a:lnTo>
                    <a:lnTo>
                      <a:pt x="375" y="475"/>
                    </a:lnTo>
                    <a:lnTo>
                      <a:pt x="383" y="477"/>
                    </a:lnTo>
                    <a:lnTo>
                      <a:pt x="390" y="479"/>
                    </a:lnTo>
                    <a:lnTo>
                      <a:pt x="400" y="481"/>
                    </a:lnTo>
                    <a:lnTo>
                      <a:pt x="409" y="483"/>
                    </a:lnTo>
                    <a:lnTo>
                      <a:pt x="417" y="483"/>
                    </a:lnTo>
                    <a:lnTo>
                      <a:pt x="426" y="485"/>
                    </a:lnTo>
                    <a:lnTo>
                      <a:pt x="434" y="486"/>
                    </a:lnTo>
                    <a:lnTo>
                      <a:pt x="444" y="488"/>
                    </a:lnTo>
                    <a:lnTo>
                      <a:pt x="453" y="490"/>
                    </a:lnTo>
                    <a:lnTo>
                      <a:pt x="463" y="490"/>
                    </a:lnTo>
                    <a:lnTo>
                      <a:pt x="470" y="492"/>
                    </a:lnTo>
                    <a:lnTo>
                      <a:pt x="480" y="494"/>
                    </a:lnTo>
                    <a:lnTo>
                      <a:pt x="489" y="496"/>
                    </a:lnTo>
                    <a:lnTo>
                      <a:pt x="499" y="496"/>
                    </a:lnTo>
                    <a:lnTo>
                      <a:pt x="508" y="498"/>
                    </a:lnTo>
                    <a:lnTo>
                      <a:pt x="518" y="500"/>
                    </a:lnTo>
                    <a:lnTo>
                      <a:pt x="525" y="500"/>
                    </a:lnTo>
                    <a:lnTo>
                      <a:pt x="535" y="500"/>
                    </a:lnTo>
                    <a:lnTo>
                      <a:pt x="544" y="500"/>
                    </a:lnTo>
                    <a:lnTo>
                      <a:pt x="552" y="502"/>
                    </a:lnTo>
                    <a:lnTo>
                      <a:pt x="561" y="502"/>
                    </a:lnTo>
                    <a:lnTo>
                      <a:pt x="569" y="502"/>
                    </a:lnTo>
                    <a:lnTo>
                      <a:pt x="579" y="502"/>
                    </a:lnTo>
                    <a:lnTo>
                      <a:pt x="588" y="502"/>
                    </a:lnTo>
                    <a:lnTo>
                      <a:pt x="596" y="500"/>
                    </a:lnTo>
                    <a:lnTo>
                      <a:pt x="603" y="500"/>
                    </a:lnTo>
                    <a:lnTo>
                      <a:pt x="613" y="500"/>
                    </a:lnTo>
                    <a:lnTo>
                      <a:pt x="620" y="500"/>
                    </a:lnTo>
                    <a:lnTo>
                      <a:pt x="628" y="498"/>
                    </a:lnTo>
                    <a:lnTo>
                      <a:pt x="638" y="496"/>
                    </a:lnTo>
                    <a:lnTo>
                      <a:pt x="645" y="496"/>
                    </a:lnTo>
                    <a:lnTo>
                      <a:pt x="653" y="494"/>
                    </a:lnTo>
                    <a:lnTo>
                      <a:pt x="660" y="490"/>
                    </a:lnTo>
                    <a:lnTo>
                      <a:pt x="666" y="490"/>
                    </a:lnTo>
                    <a:lnTo>
                      <a:pt x="674" y="486"/>
                    </a:lnTo>
                    <a:lnTo>
                      <a:pt x="681" y="486"/>
                    </a:lnTo>
                    <a:lnTo>
                      <a:pt x="687" y="485"/>
                    </a:lnTo>
                    <a:lnTo>
                      <a:pt x="695" y="483"/>
                    </a:lnTo>
                    <a:lnTo>
                      <a:pt x="700" y="481"/>
                    </a:lnTo>
                    <a:lnTo>
                      <a:pt x="708" y="479"/>
                    </a:lnTo>
                    <a:lnTo>
                      <a:pt x="714" y="477"/>
                    </a:lnTo>
                    <a:lnTo>
                      <a:pt x="719" y="475"/>
                    </a:lnTo>
                    <a:lnTo>
                      <a:pt x="725" y="473"/>
                    </a:lnTo>
                    <a:lnTo>
                      <a:pt x="733" y="473"/>
                    </a:lnTo>
                    <a:lnTo>
                      <a:pt x="738" y="471"/>
                    </a:lnTo>
                    <a:lnTo>
                      <a:pt x="744" y="469"/>
                    </a:lnTo>
                    <a:lnTo>
                      <a:pt x="750" y="467"/>
                    </a:lnTo>
                    <a:lnTo>
                      <a:pt x="757" y="467"/>
                    </a:lnTo>
                    <a:lnTo>
                      <a:pt x="767" y="464"/>
                    </a:lnTo>
                    <a:lnTo>
                      <a:pt x="778" y="460"/>
                    </a:lnTo>
                    <a:lnTo>
                      <a:pt x="788" y="458"/>
                    </a:lnTo>
                    <a:lnTo>
                      <a:pt x="797" y="454"/>
                    </a:lnTo>
                    <a:lnTo>
                      <a:pt x="807" y="452"/>
                    </a:lnTo>
                    <a:lnTo>
                      <a:pt x="814" y="448"/>
                    </a:lnTo>
                    <a:lnTo>
                      <a:pt x="824" y="445"/>
                    </a:lnTo>
                    <a:lnTo>
                      <a:pt x="831" y="443"/>
                    </a:lnTo>
                    <a:lnTo>
                      <a:pt x="837" y="441"/>
                    </a:lnTo>
                    <a:lnTo>
                      <a:pt x="845" y="437"/>
                    </a:lnTo>
                    <a:lnTo>
                      <a:pt x="850" y="435"/>
                    </a:lnTo>
                    <a:lnTo>
                      <a:pt x="856" y="433"/>
                    </a:lnTo>
                    <a:lnTo>
                      <a:pt x="866" y="429"/>
                    </a:lnTo>
                    <a:lnTo>
                      <a:pt x="875" y="426"/>
                    </a:lnTo>
                    <a:lnTo>
                      <a:pt x="881" y="424"/>
                    </a:lnTo>
                    <a:lnTo>
                      <a:pt x="887" y="422"/>
                    </a:lnTo>
                    <a:lnTo>
                      <a:pt x="889" y="420"/>
                    </a:lnTo>
                    <a:lnTo>
                      <a:pt x="890" y="420"/>
                    </a:lnTo>
                    <a:lnTo>
                      <a:pt x="889" y="496"/>
                    </a:lnTo>
                    <a:lnTo>
                      <a:pt x="890" y="496"/>
                    </a:lnTo>
                    <a:lnTo>
                      <a:pt x="896" y="496"/>
                    </a:lnTo>
                    <a:lnTo>
                      <a:pt x="898" y="494"/>
                    </a:lnTo>
                    <a:lnTo>
                      <a:pt x="904" y="494"/>
                    </a:lnTo>
                    <a:lnTo>
                      <a:pt x="909" y="492"/>
                    </a:lnTo>
                    <a:lnTo>
                      <a:pt x="915" y="492"/>
                    </a:lnTo>
                    <a:lnTo>
                      <a:pt x="921" y="490"/>
                    </a:lnTo>
                    <a:lnTo>
                      <a:pt x="928" y="490"/>
                    </a:lnTo>
                    <a:lnTo>
                      <a:pt x="934" y="488"/>
                    </a:lnTo>
                    <a:lnTo>
                      <a:pt x="944" y="488"/>
                    </a:lnTo>
                    <a:lnTo>
                      <a:pt x="951" y="486"/>
                    </a:lnTo>
                    <a:lnTo>
                      <a:pt x="959" y="485"/>
                    </a:lnTo>
                    <a:lnTo>
                      <a:pt x="968" y="483"/>
                    </a:lnTo>
                    <a:lnTo>
                      <a:pt x="976" y="481"/>
                    </a:lnTo>
                    <a:lnTo>
                      <a:pt x="984" y="477"/>
                    </a:lnTo>
                    <a:lnTo>
                      <a:pt x="993" y="473"/>
                    </a:lnTo>
                    <a:lnTo>
                      <a:pt x="1001" y="471"/>
                    </a:lnTo>
                    <a:lnTo>
                      <a:pt x="1010" y="467"/>
                    </a:lnTo>
                    <a:lnTo>
                      <a:pt x="1018" y="464"/>
                    </a:lnTo>
                    <a:lnTo>
                      <a:pt x="1025" y="458"/>
                    </a:lnTo>
                    <a:lnTo>
                      <a:pt x="1033" y="454"/>
                    </a:lnTo>
                    <a:lnTo>
                      <a:pt x="1041" y="448"/>
                    </a:lnTo>
                    <a:lnTo>
                      <a:pt x="1046" y="443"/>
                    </a:lnTo>
                    <a:lnTo>
                      <a:pt x="1052" y="437"/>
                    </a:lnTo>
                    <a:lnTo>
                      <a:pt x="1058" y="431"/>
                    </a:lnTo>
                    <a:lnTo>
                      <a:pt x="1063" y="426"/>
                    </a:lnTo>
                    <a:lnTo>
                      <a:pt x="1067" y="418"/>
                    </a:lnTo>
                    <a:lnTo>
                      <a:pt x="1071" y="410"/>
                    </a:lnTo>
                    <a:lnTo>
                      <a:pt x="1075" y="403"/>
                    </a:lnTo>
                    <a:lnTo>
                      <a:pt x="1077" y="395"/>
                    </a:lnTo>
                    <a:lnTo>
                      <a:pt x="1077" y="386"/>
                    </a:lnTo>
                    <a:lnTo>
                      <a:pt x="1077" y="376"/>
                    </a:lnTo>
                    <a:lnTo>
                      <a:pt x="1077" y="369"/>
                    </a:lnTo>
                    <a:lnTo>
                      <a:pt x="1077" y="359"/>
                    </a:lnTo>
                    <a:lnTo>
                      <a:pt x="1075" y="351"/>
                    </a:lnTo>
                    <a:lnTo>
                      <a:pt x="1073" y="346"/>
                    </a:lnTo>
                    <a:lnTo>
                      <a:pt x="1071" y="338"/>
                    </a:lnTo>
                    <a:lnTo>
                      <a:pt x="1069" y="332"/>
                    </a:lnTo>
                    <a:lnTo>
                      <a:pt x="1065" y="325"/>
                    </a:lnTo>
                    <a:lnTo>
                      <a:pt x="1062" y="317"/>
                    </a:lnTo>
                    <a:lnTo>
                      <a:pt x="1058" y="312"/>
                    </a:lnTo>
                    <a:lnTo>
                      <a:pt x="1054" y="308"/>
                    </a:lnTo>
                    <a:lnTo>
                      <a:pt x="1046" y="296"/>
                    </a:lnTo>
                    <a:lnTo>
                      <a:pt x="1037" y="289"/>
                    </a:lnTo>
                    <a:lnTo>
                      <a:pt x="1027" y="281"/>
                    </a:lnTo>
                    <a:lnTo>
                      <a:pt x="1020" y="273"/>
                    </a:lnTo>
                    <a:lnTo>
                      <a:pt x="1012" y="268"/>
                    </a:lnTo>
                    <a:lnTo>
                      <a:pt x="1005" y="264"/>
                    </a:lnTo>
                    <a:lnTo>
                      <a:pt x="997" y="260"/>
                    </a:lnTo>
                    <a:lnTo>
                      <a:pt x="993" y="256"/>
                    </a:lnTo>
                    <a:lnTo>
                      <a:pt x="989" y="256"/>
                    </a:lnTo>
                    <a:lnTo>
                      <a:pt x="951" y="338"/>
                    </a:lnTo>
                    <a:lnTo>
                      <a:pt x="858" y="277"/>
                    </a:lnTo>
                    <a:lnTo>
                      <a:pt x="932" y="230"/>
                    </a:lnTo>
                    <a:lnTo>
                      <a:pt x="890" y="194"/>
                    </a:lnTo>
                    <a:lnTo>
                      <a:pt x="830" y="258"/>
                    </a:lnTo>
                    <a:lnTo>
                      <a:pt x="765" y="150"/>
                    </a:lnTo>
                    <a:lnTo>
                      <a:pt x="856" y="127"/>
                    </a:lnTo>
                    <a:lnTo>
                      <a:pt x="854" y="125"/>
                    </a:lnTo>
                    <a:lnTo>
                      <a:pt x="849" y="123"/>
                    </a:lnTo>
                    <a:lnTo>
                      <a:pt x="841" y="118"/>
                    </a:lnTo>
                    <a:lnTo>
                      <a:pt x="833" y="114"/>
                    </a:lnTo>
                    <a:lnTo>
                      <a:pt x="828" y="110"/>
                    </a:lnTo>
                    <a:lnTo>
                      <a:pt x="822" y="106"/>
                    </a:lnTo>
                    <a:lnTo>
                      <a:pt x="814" y="102"/>
                    </a:lnTo>
                    <a:lnTo>
                      <a:pt x="807" y="100"/>
                    </a:lnTo>
                    <a:lnTo>
                      <a:pt x="799" y="95"/>
                    </a:lnTo>
                    <a:lnTo>
                      <a:pt x="792" y="91"/>
                    </a:lnTo>
                    <a:lnTo>
                      <a:pt x="784" y="87"/>
                    </a:lnTo>
                    <a:lnTo>
                      <a:pt x="776" y="83"/>
                    </a:lnTo>
                    <a:lnTo>
                      <a:pt x="767" y="80"/>
                    </a:lnTo>
                    <a:lnTo>
                      <a:pt x="757" y="76"/>
                    </a:lnTo>
                    <a:lnTo>
                      <a:pt x="748" y="72"/>
                    </a:lnTo>
                    <a:lnTo>
                      <a:pt x="740" y="68"/>
                    </a:lnTo>
                    <a:lnTo>
                      <a:pt x="731" y="64"/>
                    </a:lnTo>
                    <a:lnTo>
                      <a:pt x="719" y="61"/>
                    </a:lnTo>
                    <a:lnTo>
                      <a:pt x="710" y="57"/>
                    </a:lnTo>
                    <a:lnTo>
                      <a:pt x="702" y="53"/>
                    </a:lnTo>
                    <a:lnTo>
                      <a:pt x="691" y="51"/>
                    </a:lnTo>
                    <a:lnTo>
                      <a:pt x="683" y="47"/>
                    </a:lnTo>
                    <a:lnTo>
                      <a:pt x="672" y="45"/>
                    </a:lnTo>
                    <a:lnTo>
                      <a:pt x="662" y="43"/>
                    </a:lnTo>
                    <a:lnTo>
                      <a:pt x="653" y="42"/>
                    </a:lnTo>
                    <a:lnTo>
                      <a:pt x="645" y="42"/>
                    </a:lnTo>
                    <a:lnTo>
                      <a:pt x="636" y="42"/>
                    </a:lnTo>
                    <a:lnTo>
                      <a:pt x="628" y="42"/>
                    </a:lnTo>
                    <a:lnTo>
                      <a:pt x="622" y="42"/>
                    </a:lnTo>
                    <a:lnTo>
                      <a:pt x="618" y="42"/>
                    </a:lnTo>
                    <a:lnTo>
                      <a:pt x="613" y="42"/>
                    </a:lnTo>
                    <a:lnTo>
                      <a:pt x="607" y="42"/>
                    </a:lnTo>
                    <a:lnTo>
                      <a:pt x="601" y="42"/>
                    </a:lnTo>
                    <a:lnTo>
                      <a:pt x="596" y="42"/>
                    </a:lnTo>
                    <a:lnTo>
                      <a:pt x="590" y="43"/>
                    </a:lnTo>
                    <a:lnTo>
                      <a:pt x="584" y="45"/>
                    </a:lnTo>
                    <a:lnTo>
                      <a:pt x="579" y="45"/>
                    </a:lnTo>
                    <a:lnTo>
                      <a:pt x="571" y="47"/>
                    </a:lnTo>
                    <a:lnTo>
                      <a:pt x="565" y="47"/>
                    </a:lnTo>
                    <a:lnTo>
                      <a:pt x="560" y="49"/>
                    </a:lnTo>
                    <a:lnTo>
                      <a:pt x="552" y="51"/>
                    </a:lnTo>
                    <a:lnTo>
                      <a:pt x="544" y="53"/>
                    </a:lnTo>
                    <a:lnTo>
                      <a:pt x="537" y="53"/>
                    </a:lnTo>
                    <a:lnTo>
                      <a:pt x="531" y="57"/>
                    </a:lnTo>
                    <a:lnTo>
                      <a:pt x="523" y="59"/>
                    </a:lnTo>
                    <a:lnTo>
                      <a:pt x="516" y="61"/>
                    </a:lnTo>
                    <a:lnTo>
                      <a:pt x="508" y="62"/>
                    </a:lnTo>
                    <a:lnTo>
                      <a:pt x="501" y="64"/>
                    </a:lnTo>
                    <a:lnTo>
                      <a:pt x="491" y="66"/>
                    </a:lnTo>
                    <a:lnTo>
                      <a:pt x="483" y="68"/>
                    </a:lnTo>
                    <a:lnTo>
                      <a:pt x="476" y="70"/>
                    </a:lnTo>
                    <a:lnTo>
                      <a:pt x="470" y="74"/>
                    </a:lnTo>
                    <a:lnTo>
                      <a:pt x="461" y="76"/>
                    </a:lnTo>
                    <a:lnTo>
                      <a:pt x="453" y="78"/>
                    </a:lnTo>
                    <a:lnTo>
                      <a:pt x="445" y="80"/>
                    </a:lnTo>
                    <a:lnTo>
                      <a:pt x="438" y="83"/>
                    </a:lnTo>
                    <a:lnTo>
                      <a:pt x="430" y="85"/>
                    </a:lnTo>
                    <a:lnTo>
                      <a:pt x="423" y="87"/>
                    </a:lnTo>
                    <a:lnTo>
                      <a:pt x="415" y="91"/>
                    </a:lnTo>
                    <a:lnTo>
                      <a:pt x="409" y="93"/>
                    </a:lnTo>
                    <a:lnTo>
                      <a:pt x="400" y="95"/>
                    </a:lnTo>
                    <a:lnTo>
                      <a:pt x="392" y="97"/>
                    </a:lnTo>
                    <a:lnTo>
                      <a:pt x="385" y="100"/>
                    </a:lnTo>
                    <a:lnTo>
                      <a:pt x="379" y="102"/>
                    </a:lnTo>
                    <a:lnTo>
                      <a:pt x="371" y="104"/>
                    </a:lnTo>
                    <a:lnTo>
                      <a:pt x="364" y="108"/>
                    </a:lnTo>
                    <a:lnTo>
                      <a:pt x="356" y="110"/>
                    </a:lnTo>
                    <a:lnTo>
                      <a:pt x="350" y="112"/>
                    </a:lnTo>
                    <a:lnTo>
                      <a:pt x="343" y="114"/>
                    </a:lnTo>
                    <a:lnTo>
                      <a:pt x="337" y="116"/>
                    </a:lnTo>
                    <a:lnTo>
                      <a:pt x="331" y="118"/>
                    </a:lnTo>
                    <a:lnTo>
                      <a:pt x="326" y="121"/>
                    </a:lnTo>
                    <a:lnTo>
                      <a:pt x="320" y="123"/>
                    </a:lnTo>
                    <a:lnTo>
                      <a:pt x="314" y="125"/>
                    </a:lnTo>
                    <a:lnTo>
                      <a:pt x="309" y="127"/>
                    </a:lnTo>
                    <a:lnTo>
                      <a:pt x="303" y="129"/>
                    </a:lnTo>
                    <a:lnTo>
                      <a:pt x="293" y="133"/>
                    </a:lnTo>
                    <a:lnTo>
                      <a:pt x="284" y="137"/>
                    </a:lnTo>
                    <a:lnTo>
                      <a:pt x="276" y="138"/>
                    </a:lnTo>
                    <a:lnTo>
                      <a:pt x="272" y="142"/>
                    </a:lnTo>
                    <a:lnTo>
                      <a:pt x="267" y="144"/>
                    </a:lnTo>
                    <a:lnTo>
                      <a:pt x="263" y="146"/>
                    </a:lnTo>
                    <a:lnTo>
                      <a:pt x="259" y="146"/>
                    </a:lnTo>
                    <a:lnTo>
                      <a:pt x="259" y="148"/>
                    </a:lnTo>
                    <a:lnTo>
                      <a:pt x="238" y="30"/>
                    </a:lnTo>
                    <a:lnTo>
                      <a:pt x="373" y="19"/>
                    </a:lnTo>
                    <a:lnTo>
                      <a:pt x="271" y="2"/>
                    </a:lnTo>
                    <a:close/>
                  </a:path>
                </a:pathLst>
              </a:custGeom>
              <a:solidFill>
                <a:srgbClr val="E085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6" name="Freeform 83"/>
              <p:cNvSpPr>
                <a:spLocks/>
              </p:cNvSpPr>
              <p:nvPr/>
            </p:nvSpPr>
            <p:spPr bwMode="auto">
              <a:xfrm>
                <a:off x="513" y="1365"/>
                <a:ext cx="147" cy="151"/>
              </a:xfrm>
              <a:custGeom>
                <a:avLst/>
                <a:gdLst>
                  <a:gd name="T0" fmla="*/ 0 w 293"/>
                  <a:gd name="T1" fmla="*/ 13 h 302"/>
                  <a:gd name="T2" fmla="*/ 1 w 293"/>
                  <a:gd name="T3" fmla="*/ 12 h 302"/>
                  <a:gd name="T4" fmla="*/ 1 w 293"/>
                  <a:gd name="T5" fmla="*/ 12 h 302"/>
                  <a:gd name="T6" fmla="*/ 2 w 293"/>
                  <a:gd name="T7" fmla="*/ 11 h 302"/>
                  <a:gd name="T8" fmla="*/ 2 w 293"/>
                  <a:gd name="T9" fmla="*/ 10 h 302"/>
                  <a:gd name="T10" fmla="*/ 3 w 293"/>
                  <a:gd name="T11" fmla="*/ 9 h 302"/>
                  <a:gd name="T12" fmla="*/ 4 w 293"/>
                  <a:gd name="T13" fmla="*/ 8 h 302"/>
                  <a:gd name="T14" fmla="*/ 5 w 293"/>
                  <a:gd name="T15" fmla="*/ 7 h 302"/>
                  <a:gd name="T16" fmla="*/ 6 w 293"/>
                  <a:gd name="T17" fmla="*/ 5 h 302"/>
                  <a:gd name="T18" fmla="*/ 7 w 293"/>
                  <a:gd name="T19" fmla="*/ 4 h 302"/>
                  <a:gd name="T20" fmla="*/ 8 w 293"/>
                  <a:gd name="T21" fmla="*/ 3 h 302"/>
                  <a:gd name="T22" fmla="*/ 9 w 293"/>
                  <a:gd name="T23" fmla="*/ 2 h 302"/>
                  <a:gd name="T24" fmla="*/ 11 w 293"/>
                  <a:gd name="T25" fmla="*/ 2 h 302"/>
                  <a:gd name="T26" fmla="*/ 11 w 293"/>
                  <a:gd name="T27" fmla="*/ 1 h 302"/>
                  <a:gd name="T28" fmla="*/ 12 w 293"/>
                  <a:gd name="T29" fmla="*/ 1 h 302"/>
                  <a:gd name="T30" fmla="*/ 13 w 293"/>
                  <a:gd name="T31" fmla="*/ 1 h 302"/>
                  <a:gd name="T32" fmla="*/ 13 w 293"/>
                  <a:gd name="T33" fmla="*/ 1 h 302"/>
                  <a:gd name="T34" fmla="*/ 14 w 293"/>
                  <a:gd name="T35" fmla="*/ 0 h 302"/>
                  <a:gd name="T36" fmla="*/ 15 w 293"/>
                  <a:gd name="T37" fmla="*/ 1 h 302"/>
                  <a:gd name="T38" fmla="*/ 16 w 293"/>
                  <a:gd name="T39" fmla="*/ 1 h 302"/>
                  <a:gd name="T40" fmla="*/ 17 w 293"/>
                  <a:gd name="T41" fmla="*/ 1 h 302"/>
                  <a:gd name="T42" fmla="*/ 18 w 293"/>
                  <a:gd name="T43" fmla="*/ 1 h 302"/>
                  <a:gd name="T44" fmla="*/ 18 w 293"/>
                  <a:gd name="T45" fmla="*/ 2 h 302"/>
                  <a:gd name="T46" fmla="*/ 19 w 293"/>
                  <a:gd name="T47" fmla="*/ 3 h 302"/>
                  <a:gd name="T48" fmla="*/ 19 w 293"/>
                  <a:gd name="T49" fmla="*/ 4 h 302"/>
                  <a:gd name="T50" fmla="*/ 19 w 293"/>
                  <a:gd name="T51" fmla="*/ 5 h 302"/>
                  <a:gd name="T52" fmla="*/ 19 w 293"/>
                  <a:gd name="T53" fmla="*/ 5 h 302"/>
                  <a:gd name="T54" fmla="*/ 18 w 293"/>
                  <a:gd name="T55" fmla="*/ 6 h 302"/>
                  <a:gd name="T56" fmla="*/ 18 w 293"/>
                  <a:gd name="T57" fmla="*/ 7 h 302"/>
                  <a:gd name="T58" fmla="*/ 18 w 293"/>
                  <a:gd name="T59" fmla="*/ 8 h 302"/>
                  <a:gd name="T60" fmla="*/ 18 w 293"/>
                  <a:gd name="T61" fmla="*/ 9 h 302"/>
                  <a:gd name="T62" fmla="*/ 17 w 293"/>
                  <a:gd name="T63" fmla="*/ 10 h 302"/>
                  <a:gd name="T64" fmla="*/ 17 w 293"/>
                  <a:gd name="T65" fmla="*/ 10 h 302"/>
                  <a:gd name="T66" fmla="*/ 4 w 293"/>
                  <a:gd name="T67" fmla="*/ 19 h 3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93" h="302">
                    <a:moveTo>
                      <a:pt x="61" y="302"/>
                    </a:moveTo>
                    <a:lnTo>
                      <a:pt x="0" y="200"/>
                    </a:lnTo>
                    <a:lnTo>
                      <a:pt x="2" y="198"/>
                    </a:lnTo>
                    <a:lnTo>
                      <a:pt x="6" y="192"/>
                    </a:lnTo>
                    <a:lnTo>
                      <a:pt x="7" y="186"/>
                    </a:lnTo>
                    <a:lnTo>
                      <a:pt x="11" y="181"/>
                    </a:lnTo>
                    <a:lnTo>
                      <a:pt x="13" y="175"/>
                    </a:lnTo>
                    <a:lnTo>
                      <a:pt x="19" y="167"/>
                    </a:lnTo>
                    <a:lnTo>
                      <a:pt x="23" y="160"/>
                    </a:lnTo>
                    <a:lnTo>
                      <a:pt x="28" y="152"/>
                    </a:lnTo>
                    <a:lnTo>
                      <a:pt x="34" y="145"/>
                    </a:lnTo>
                    <a:lnTo>
                      <a:pt x="40" y="137"/>
                    </a:lnTo>
                    <a:lnTo>
                      <a:pt x="47" y="126"/>
                    </a:lnTo>
                    <a:lnTo>
                      <a:pt x="55" y="118"/>
                    </a:lnTo>
                    <a:lnTo>
                      <a:pt x="63" y="108"/>
                    </a:lnTo>
                    <a:lnTo>
                      <a:pt x="70" y="99"/>
                    </a:lnTo>
                    <a:lnTo>
                      <a:pt x="78" y="89"/>
                    </a:lnTo>
                    <a:lnTo>
                      <a:pt x="87" y="80"/>
                    </a:lnTo>
                    <a:lnTo>
                      <a:pt x="97" y="70"/>
                    </a:lnTo>
                    <a:lnTo>
                      <a:pt x="104" y="61"/>
                    </a:lnTo>
                    <a:lnTo>
                      <a:pt x="114" y="53"/>
                    </a:lnTo>
                    <a:lnTo>
                      <a:pt x="123" y="44"/>
                    </a:lnTo>
                    <a:lnTo>
                      <a:pt x="133" y="36"/>
                    </a:lnTo>
                    <a:lnTo>
                      <a:pt x="144" y="31"/>
                    </a:lnTo>
                    <a:lnTo>
                      <a:pt x="154" y="23"/>
                    </a:lnTo>
                    <a:lnTo>
                      <a:pt x="165" y="17"/>
                    </a:lnTo>
                    <a:lnTo>
                      <a:pt x="169" y="13"/>
                    </a:lnTo>
                    <a:lnTo>
                      <a:pt x="175" y="11"/>
                    </a:lnTo>
                    <a:lnTo>
                      <a:pt x="180" y="10"/>
                    </a:lnTo>
                    <a:lnTo>
                      <a:pt x="186" y="8"/>
                    </a:lnTo>
                    <a:lnTo>
                      <a:pt x="192" y="6"/>
                    </a:lnTo>
                    <a:lnTo>
                      <a:pt x="198" y="4"/>
                    </a:lnTo>
                    <a:lnTo>
                      <a:pt x="201" y="2"/>
                    </a:lnTo>
                    <a:lnTo>
                      <a:pt x="207" y="2"/>
                    </a:lnTo>
                    <a:lnTo>
                      <a:pt x="213" y="2"/>
                    </a:lnTo>
                    <a:lnTo>
                      <a:pt x="218" y="0"/>
                    </a:lnTo>
                    <a:lnTo>
                      <a:pt x="224" y="0"/>
                    </a:lnTo>
                    <a:lnTo>
                      <a:pt x="230" y="2"/>
                    </a:lnTo>
                    <a:lnTo>
                      <a:pt x="239" y="2"/>
                    </a:lnTo>
                    <a:lnTo>
                      <a:pt x="249" y="2"/>
                    </a:lnTo>
                    <a:lnTo>
                      <a:pt x="257" y="4"/>
                    </a:lnTo>
                    <a:lnTo>
                      <a:pt x="264" y="8"/>
                    </a:lnTo>
                    <a:lnTo>
                      <a:pt x="270" y="10"/>
                    </a:lnTo>
                    <a:lnTo>
                      <a:pt x="276" y="15"/>
                    </a:lnTo>
                    <a:lnTo>
                      <a:pt x="279" y="19"/>
                    </a:lnTo>
                    <a:lnTo>
                      <a:pt x="285" y="25"/>
                    </a:lnTo>
                    <a:lnTo>
                      <a:pt x="287" y="31"/>
                    </a:lnTo>
                    <a:lnTo>
                      <a:pt x="289" y="36"/>
                    </a:lnTo>
                    <a:lnTo>
                      <a:pt x="291" y="44"/>
                    </a:lnTo>
                    <a:lnTo>
                      <a:pt x="293" y="51"/>
                    </a:lnTo>
                    <a:lnTo>
                      <a:pt x="293" y="57"/>
                    </a:lnTo>
                    <a:lnTo>
                      <a:pt x="293" y="65"/>
                    </a:lnTo>
                    <a:lnTo>
                      <a:pt x="291" y="72"/>
                    </a:lnTo>
                    <a:lnTo>
                      <a:pt x="291" y="80"/>
                    </a:lnTo>
                    <a:lnTo>
                      <a:pt x="289" y="88"/>
                    </a:lnTo>
                    <a:lnTo>
                      <a:pt x="287" y="93"/>
                    </a:lnTo>
                    <a:lnTo>
                      <a:pt x="285" y="101"/>
                    </a:lnTo>
                    <a:lnTo>
                      <a:pt x="285" y="108"/>
                    </a:lnTo>
                    <a:lnTo>
                      <a:pt x="281" y="114"/>
                    </a:lnTo>
                    <a:lnTo>
                      <a:pt x="279" y="120"/>
                    </a:lnTo>
                    <a:lnTo>
                      <a:pt x="277" y="126"/>
                    </a:lnTo>
                    <a:lnTo>
                      <a:pt x="276" y="133"/>
                    </a:lnTo>
                    <a:lnTo>
                      <a:pt x="272" y="143"/>
                    </a:lnTo>
                    <a:lnTo>
                      <a:pt x="268" y="150"/>
                    </a:lnTo>
                    <a:lnTo>
                      <a:pt x="266" y="156"/>
                    </a:lnTo>
                    <a:lnTo>
                      <a:pt x="266" y="158"/>
                    </a:lnTo>
                    <a:lnTo>
                      <a:pt x="228" y="268"/>
                    </a:lnTo>
                    <a:lnTo>
                      <a:pt x="61" y="3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7" name="Freeform 84"/>
              <p:cNvSpPr>
                <a:spLocks/>
              </p:cNvSpPr>
              <p:nvPr/>
            </p:nvSpPr>
            <p:spPr bwMode="auto">
              <a:xfrm>
                <a:off x="532" y="1387"/>
                <a:ext cx="112" cy="116"/>
              </a:xfrm>
              <a:custGeom>
                <a:avLst/>
                <a:gdLst>
                  <a:gd name="T0" fmla="*/ 0 w 222"/>
                  <a:gd name="T1" fmla="*/ 11 h 232"/>
                  <a:gd name="T2" fmla="*/ 1 w 222"/>
                  <a:gd name="T3" fmla="*/ 10 h 232"/>
                  <a:gd name="T4" fmla="*/ 1 w 222"/>
                  <a:gd name="T5" fmla="*/ 9 h 232"/>
                  <a:gd name="T6" fmla="*/ 2 w 222"/>
                  <a:gd name="T7" fmla="*/ 8 h 232"/>
                  <a:gd name="T8" fmla="*/ 2 w 222"/>
                  <a:gd name="T9" fmla="*/ 8 h 232"/>
                  <a:gd name="T10" fmla="*/ 3 w 222"/>
                  <a:gd name="T11" fmla="*/ 7 h 232"/>
                  <a:gd name="T12" fmla="*/ 3 w 222"/>
                  <a:gd name="T13" fmla="*/ 6 h 232"/>
                  <a:gd name="T14" fmla="*/ 4 w 222"/>
                  <a:gd name="T15" fmla="*/ 5 h 232"/>
                  <a:gd name="T16" fmla="*/ 5 w 222"/>
                  <a:gd name="T17" fmla="*/ 4 h 232"/>
                  <a:gd name="T18" fmla="*/ 6 w 222"/>
                  <a:gd name="T19" fmla="*/ 3 h 232"/>
                  <a:gd name="T20" fmla="*/ 7 w 222"/>
                  <a:gd name="T21" fmla="*/ 2 h 232"/>
                  <a:gd name="T22" fmla="*/ 8 w 222"/>
                  <a:gd name="T23" fmla="*/ 2 h 232"/>
                  <a:gd name="T24" fmla="*/ 9 w 222"/>
                  <a:gd name="T25" fmla="*/ 1 h 232"/>
                  <a:gd name="T26" fmla="*/ 10 w 222"/>
                  <a:gd name="T27" fmla="*/ 1 h 232"/>
                  <a:gd name="T28" fmla="*/ 11 w 222"/>
                  <a:gd name="T29" fmla="*/ 1 h 232"/>
                  <a:gd name="T30" fmla="*/ 12 w 222"/>
                  <a:gd name="T31" fmla="*/ 1 h 232"/>
                  <a:gd name="T32" fmla="*/ 12 w 222"/>
                  <a:gd name="T33" fmla="*/ 0 h 232"/>
                  <a:gd name="T34" fmla="*/ 13 w 222"/>
                  <a:gd name="T35" fmla="*/ 0 h 232"/>
                  <a:gd name="T36" fmla="*/ 14 w 222"/>
                  <a:gd name="T37" fmla="*/ 1 h 232"/>
                  <a:gd name="T38" fmla="*/ 14 w 222"/>
                  <a:gd name="T39" fmla="*/ 1 h 232"/>
                  <a:gd name="T40" fmla="*/ 14 w 222"/>
                  <a:gd name="T41" fmla="*/ 2 h 232"/>
                  <a:gd name="T42" fmla="*/ 14 w 222"/>
                  <a:gd name="T43" fmla="*/ 2 h 232"/>
                  <a:gd name="T44" fmla="*/ 14 w 222"/>
                  <a:gd name="T45" fmla="*/ 3 h 232"/>
                  <a:gd name="T46" fmla="*/ 14 w 222"/>
                  <a:gd name="T47" fmla="*/ 4 h 232"/>
                  <a:gd name="T48" fmla="*/ 13 w 222"/>
                  <a:gd name="T49" fmla="*/ 5 h 232"/>
                  <a:gd name="T50" fmla="*/ 13 w 222"/>
                  <a:gd name="T51" fmla="*/ 6 h 232"/>
                  <a:gd name="T52" fmla="*/ 13 w 222"/>
                  <a:gd name="T53" fmla="*/ 7 h 232"/>
                  <a:gd name="T54" fmla="*/ 12 w 222"/>
                  <a:gd name="T55" fmla="*/ 8 h 232"/>
                  <a:gd name="T56" fmla="*/ 12 w 222"/>
                  <a:gd name="T57" fmla="*/ 8 h 232"/>
                  <a:gd name="T58" fmla="*/ 11 w 222"/>
                  <a:gd name="T59" fmla="*/ 9 h 232"/>
                  <a:gd name="T60" fmla="*/ 11 w 222"/>
                  <a:gd name="T61" fmla="*/ 10 h 232"/>
                  <a:gd name="T62" fmla="*/ 11 w 222"/>
                  <a:gd name="T63" fmla="*/ 11 h 232"/>
                  <a:gd name="T64" fmla="*/ 11 w 222"/>
                  <a:gd name="T65" fmla="*/ 11 h 232"/>
                  <a:gd name="T66" fmla="*/ 10 w 222"/>
                  <a:gd name="T67" fmla="*/ 12 h 232"/>
                  <a:gd name="T68" fmla="*/ 9 w 222"/>
                  <a:gd name="T69" fmla="*/ 13 h 232"/>
                  <a:gd name="T70" fmla="*/ 9 w 222"/>
                  <a:gd name="T71" fmla="*/ 13 h 232"/>
                  <a:gd name="T72" fmla="*/ 8 w 222"/>
                  <a:gd name="T73" fmla="*/ 13 h 232"/>
                  <a:gd name="T74" fmla="*/ 7 w 222"/>
                  <a:gd name="T75" fmla="*/ 14 h 232"/>
                  <a:gd name="T76" fmla="*/ 6 w 222"/>
                  <a:gd name="T77" fmla="*/ 14 h 232"/>
                  <a:gd name="T78" fmla="*/ 5 w 222"/>
                  <a:gd name="T79" fmla="*/ 14 h 232"/>
                  <a:gd name="T80" fmla="*/ 4 w 222"/>
                  <a:gd name="T81" fmla="*/ 14 h 232"/>
                  <a:gd name="T82" fmla="*/ 4 w 222"/>
                  <a:gd name="T83" fmla="*/ 15 h 232"/>
                  <a:gd name="T84" fmla="*/ 3 w 222"/>
                  <a:gd name="T85" fmla="*/ 15 h 232"/>
                  <a:gd name="T86" fmla="*/ 2 w 222"/>
                  <a:gd name="T87" fmla="*/ 15 h 232"/>
                  <a:gd name="T88" fmla="*/ 0 w 222"/>
                  <a:gd name="T89" fmla="*/ 11 h 2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2" h="232">
                    <a:moveTo>
                      <a:pt x="0" y="169"/>
                    </a:moveTo>
                    <a:lnTo>
                      <a:pt x="0" y="167"/>
                    </a:lnTo>
                    <a:lnTo>
                      <a:pt x="2" y="163"/>
                    </a:lnTo>
                    <a:lnTo>
                      <a:pt x="6" y="154"/>
                    </a:lnTo>
                    <a:lnTo>
                      <a:pt x="9" y="146"/>
                    </a:lnTo>
                    <a:lnTo>
                      <a:pt x="11" y="141"/>
                    </a:lnTo>
                    <a:lnTo>
                      <a:pt x="15" y="135"/>
                    </a:lnTo>
                    <a:lnTo>
                      <a:pt x="17" y="127"/>
                    </a:lnTo>
                    <a:lnTo>
                      <a:pt x="21" y="122"/>
                    </a:lnTo>
                    <a:lnTo>
                      <a:pt x="25" y="114"/>
                    </a:lnTo>
                    <a:lnTo>
                      <a:pt x="30" y="106"/>
                    </a:lnTo>
                    <a:lnTo>
                      <a:pt x="34" y="101"/>
                    </a:lnTo>
                    <a:lnTo>
                      <a:pt x="40" y="93"/>
                    </a:lnTo>
                    <a:lnTo>
                      <a:pt x="44" y="85"/>
                    </a:lnTo>
                    <a:lnTo>
                      <a:pt x="49" y="78"/>
                    </a:lnTo>
                    <a:lnTo>
                      <a:pt x="57" y="70"/>
                    </a:lnTo>
                    <a:lnTo>
                      <a:pt x="63" y="63"/>
                    </a:lnTo>
                    <a:lnTo>
                      <a:pt x="68" y="55"/>
                    </a:lnTo>
                    <a:lnTo>
                      <a:pt x="76" y="49"/>
                    </a:lnTo>
                    <a:lnTo>
                      <a:pt x="84" y="44"/>
                    </a:lnTo>
                    <a:lnTo>
                      <a:pt x="91" y="36"/>
                    </a:lnTo>
                    <a:lnTo>
                      <a:pt x="101" y="30"/>
                    </a:lnTo>
                    <a:lnTo>
                      <a:pt x="108" y="25"/>
                    </a:lnTo>
                    <a:lnTo>
                      <a:pt x="118" y="19"/>
                    </a:lnTo>
                    <a:lnTo>
                      <a:pt x="127" y="15"/>
                    </a:lnTo>
                    <a:lnTo>
                      <a:pt x="137" y="11"/>
                    </a:lnTo>
                    <a:lnTo>
                      <a:pt x="148" y="7"/>
                    </a:lnTo>
                    <a:lnTo>
                      <a:pt x="154" y="6"/>
                    </a:lnTo>
                    <a:lnTo>
                      <a:pt x="160" y="4"/>
                    </a:lnTo>
                    <a:lnTo>
                      <a:pt x="165" y="4"/>
                    </a:lnTo>
                    <a:lnTo>
                      <a:pt x="171" y="4"/>
                    </a:lnTo>
                    <a:lnTo>
                      <a:pt x="177" y="2"/>
                    </a:lnTo>
                    <a:lnTo>
                      <a:pt x="180" y="0"/>
                    </a:lnTo>
                    <a:lnTo>
                      <a:pt x="186" y="0"/>
                    </a:lnTo>
                    <a:lnTo>
                      <a:pt x="192" y="0"/>
                    </a:lnTo>
                    <a:lnTo>
                      <a:pt x="200" y="0"/>
                    </a:lnTo>
                    <a:lnTo>
                      <a:pt x="207" y="2"/>
                    </a:lnTo>
                    <a:lnTo>
                      <a:pt x="211" y="2"/>
                    </a:lnTo>
                    <a:lnTo>
                      <a:pt x="215" y="6"/>
                    </a:lnTo>
                    <a:lnTo>
                      <a:pt x="219" y="9"/>
                    </a:lnTo>
                    <a:lnTo>
                      <a:pt x="220" y="13"/>
                    </a:lnTo>
                    <a:lnTo>
                      <a:pt x="220" y="17"/>
                    </a:lnTo>
                    <a:lnTo>
                      <a:pt x="222" y="23"/>
                    </a:lnTo>
                    <a:lnTo>
                      <a:pt x="220" y="28"/>
                    </a:lnTo>
                    <a:lnTo>
                      <a:pt x="220" y="34"/>
                    </a:lnTo>
                    <a:lnTo>
                      <a:pt x="219" y="40"/>
                    </a:lnTo>
                    <a:lnTo>
                      <a:pt x="217" y="47"/>
                    </a:lnTo>
                    <a:lnTo>
                      <a:pt x="215" y="55"/>
                    </a:lnTo>
                    <a:lnTo>
                      <a:pt x="213" y="63"/>
                    </a:lnTo>
                    <a:lnTo>
                      <a:pt x="207" y="68"/>
                    </a:lnTo>
                    <a:lnTo>
                      <a:pt x="203" y="76"/>
                    </a:lnTo>
                    <a:lnTo>
                      <a:pt x="200" y="83"/>
                    </a:lnTo>
                    <a:lnTo>
                      <a:pt x="196" y="91"/>
                    </a:lnTo>
                    <a:lnTo>
                      <a:pt x="192" y="99"/>
                    </a:lnTo>
                    <a:lnTo>
                      <a:pt x="188" y="106"/>
                    </a:lnTo>
                    <a:lnTo>
                      <a:pt x="184" y="114"/>
                    </a:lnTo>
                    <a:lnTo>
                      <a:pt x="180" y="122"/>
                    </a:lnTo>
                    <a:lnTo>
                      <a:pt x="177" y="127"/>
                    </a:lnTo>
                    <a:lnTo>
                      <a:pt x="175" y="135"/>
                    </a:lnTo>
                    <a:lnTo>
                      <a:pt x="171" y="141"/>
                    </a:lnTo>
                    <a:lnTo>
                      <a:pt x="169" y="148"/>
                    </a:lnTo>
                    <a:lnTo>
                      <a:pt x="167" y="152"/>
                    </a:lnTo>
                    <a:lnTo>
                      <a:pt x="167" y="158"/>
                    </a:lnTo>
                    <a:lnTo>
                      <a:pt x="167" y="161"/>
                    </a:lnTo>
                    <a:lnTo>
                      <a:pt x="169" y="167"/>
                    </a:lnTo>
                    <a:lnTo>
                      <a:pt x="167" y="173"/>
                    </a:lnTo>
                    <a:lnTo>
                      <a:pt x="163" y="180"/>
                    </a:lnTo>
                    <a:lnTo>
                      <a:pt x="158" y="186"/>
                    </a:lnTo>
                    <a:lnTo>
                      <a:pt x="148" y="192"/>
                    </a:lnTo>
                    <a:lnTo>
                      <a:pt x="142" y="194"/>
                    </a:lnTo>
                    <a:lnTo>
                      <a:pt x="137" y="198"/>
                    </a:lnTo>
                    <a:lnTo>
                      <a:pt x="129" y="199"/>
                    </a:lnTo>
                    <a:lnTo>
                      <a:pt x="123" y="203"/>
                    </a:lnTo>
                    <a:lnTo>
                      <a:pt x="118" y="205"/>
                    </a:lnTo>
                    <a:lnTo>
                      <a:pt x="110" y="207"/>
                    </a:lnTo>
                    <a:lnTo>
                      <a:pt x="104" y="211"/>
                    </a:lnTo>
                    <a:lnTo>
                      <a:pt x="99" y="213"/>
                    </a:lnTo>
                    <a:lnTo>
                      <a:pt x="89" y="215"/>
                    </a:lnTo>
                    <a:lnTo>
                      <a:pt x="84" y="217"/>
                    </a:lnTo>
                    <a:lnTo>
                      <a:pt x="76" y="218"/>
                    </a:lnTo>
                    <a:lnTo>
                      <a:pt x="70" y="220"/>
                    </a:lnTo>
                    <a:lnTo>
                      <a:pt x="63" y="222"/>
                    </a:lnTo>
                    <a:lnTo>
                      <a:pt x="57" y="224"/>
                    </a:lnTo>
                    <a:lnTo>
                      <a:pt x="49" y="226"/>
                    </a:lnTo>
                    <a:lnTo>
                      <a:pt x="45" y="228"/>
                    </a:lnTo>
                    <a:lnTo>
                      <a:pt x="36" y="228"/>
                    </a:lnTo>
                    <a:lnTo>
                      <a:pt x="28" y="230"/>
                    </a:lnTo>
                    <a:lnTo>
                      <a:pt x="23" y="232"/>
                    </a:lnTo>
                    <a:lnTo>
                      <a:pt x="0" y="16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8" name="Freeform 85"/>
              <p:cNvSpPr>
                <a:spLocks/>
              </p:cNvSpPr>
              <p:nvPr/>
            </p:nvSpPr>
            <p:spPr bwMode="auto">
              <a:xfrm>
                <a:off x="553" y="1419"/>
                <a:ext cx="46" cy="62"/>
              </a:xfrm>
              <a:custGeom>
                <a:avLst/>
                <a:gdLst>
                  <a:gd name="T0" fmla="*/ 4 w 91"/>
                  <a:gd name="T1" fmla="*/ 8 h 124"/>
                  <a:gd name="T2" fmla="*/ 4 w 91"/>
                  <a:gd name="T3" fmla="*/ 8 h 124"/>
                  <a:gd name="T4" fmla="*/ 5 w 91"/>
                  <a:gd name="T5" fmla="*/ 8 h 124"/>
                  <a:gd name="T6" fmla="*/ 5 w 91"/>
                  <a:gd name="T7" fmla="*/ 7 h 124"/>
                  <a:gd name="T8" fmla="*/ 6 w 91"/>
                  <a:gd name="T9" fmla="*/ 7 h 124"/>
                  <a:gd name="T10" fmla="*/ 6 w 91"/>
                  <a:gd name="T11" fmla="*/ 6 h 124"/>
                  <a:gd name="T12" fmla="*/ 6 w 91"/>
                  <a:gd name="T13" fmla="*/ 6 h 124"/>
                  <a:gd name="T14" fmla="*/ 6 w 91"/>
                  <a:gd name="T15" fmla="*/ 5 h 124"/>
                  <a:gd name="T16" fmla="*/ 6 w 91"/>
                  <a:gd name="T17" fmla="*/ 5 h 124"/>
                  <a:gd name="T18" fmla="*/ 6 w 91"/>
                  <a:gd name="T19" fmla="*/ 4 h 124"/>
                  <a:gd name="T20" fmla="*/ 6 w 91"/>
                  <a:gd name="T21" fmla="*/ 4 h 124"/>
                  <a:gd name="T22" fmla="*/ 6 w 91"/>
                  <a:gd name="T23" fmla="*/ 4 h 124"/>
                  <a:gd name="T24" fmla="*/ 6 w 91"/>
                  <a:gd name="T25" fmla="*/ 3 h 124"/>
                  <a:gd name="T26" fmla="*/ 6 w 91"/>
                  <a:gd name="T27" fmla="*/ 3 h 124"/>
                  <a:gd name="T28" fmla="*/ 6 w 91"/>
                  <a:gd name="T29" fmla="*/ 3 h 124"/>
                  <a:gd name="T30" fmla="*/ 6 w 91"/>
                  <a:gd name="T31" fmla="*/ 2 h 124"/>
                  <a:gd name="T32" fmla="*/ 6 w 91"/>
                  <a:gd name="T33" fmla="*/ 2 h 124"/>
                  <a:gd name="T34" fmla="*/ 6 w 91"/>
                  <a:gd name="T35" fmla="*/ 2 h 124"/>
                  <a:gd name="T36" fmla="*/ 6 w 91"/>
                  <a:gd name="T37" fmla="*/ 1 h 124"/>
                  <a:gd name="T38" fmla="*/ 6 w 91"/>
                  <a:gd name="T39" fmla="*/ 1 h 124"/>
                  <a:gd name="T40" fmla="*/ 6 w 91"/>
                  <a:gd name="T41" fmla="*/ 1 h 124"/>
                  <a:gd name="T42" fmla="*/ 5 w 91"/>
                  <a:gd name="T43" fmla="*/ 0 h 124"/>
                  <a:gd name="T44" fmla="*/ 5 w 91"/>
                  <a:gd name="T45" fmla="*/ 1 h 124"/>
                  <a:gd name="T46" fmla="*/ 4 w 91"/>
                  <a:gd name="T47" fmla="*/ 1 h 124"/>
                  <a:gd name="T48" fmla="*/ 4 w 91"/>
                  <a:gd name="T49" fmla="*/ 1 h 124"/>
                  <a:gd name="T50" fmla="*/ 4 w 91"/>
                  <a:gd name="T51" fmla="*/ 1 h 124"/>
                  <a:gd name="T52" fmla="*/ 3 w 91"/>
                  <a:gd name="T53" fmla="*/ 1 h 124"/>
                  <a:gd name="T54" fmla="*/ 3 w 91"/>
                  <a:gd name="T55" fmla="*/ 1 h 124"/>
                  <a:gd name="T56" fmla="*/ 3 w 91"/>
                  <a:gd name="T57" fmla="*/ 2 h 124"/>
                  <a:gd name="T58" fmla="*/ 2 w 91"/>
                  <a:gd name="T59" fmla="*/ 2 h 124"/>
                  <a:gd name="T60" fmla="*/ 2 w 91"/>
                  <a:gd name="T61" fmla="*/ 3 h 124"/>
                  <a:gd name="T62" fmla="*/ 2 w 91"/>
                  <a:gd name="T63" fmla="*/ 3 h 124"/>
                  <a:gd name="T64" fmla="*/ 1 w 91"/>
                  <a:gd name="T65" fmla="*/ 3 h 124"/>
                  <a:gd name="T66" fmla="*/ 1 w 91"/>
                  <a:gd name="T67" fmla="*/ 4 h 124"/>
                  <a:gd name="T68" fmla="*/ 1 w 91"/>
                  <a:gd name="T69" fmla="*/ 4 h 124"/>
                  <a:gd name="T70" fmla="*/ 1 w 91"/>
                  <a:gd name="T71" fmla="*/ 5 h 124"/>
                  <a:gd name="T72" fmla="*/ 0 w 91"/>
                  <a:gd name="T73" fmla="*/ 5 h 124"/>
                  <a:gd name="T74" fmla="*/ 0 w 91"/>
                  <a:gd name="T75" fmla="*/ 5 h 124"/>
                  <a:gd name="T76" fmla="*/ 1 w 91"/>
                  <a:gd name="T77" fmla="*/ 6 h 124"/>
                  <a:gd name="T78" fmla="*/ 1 w 91"/>
                  <a:gd name="T79" fmla="*/ 6 h 124"/>
                  <a:gd name="T80" fmla="*/ 1 w 91"/>
                  <a:gd name="T81" fmla="*/ 7 h 124"/>
                  <a:gd name="T82" fmla="*/ 1 w 91"/>
                  <a:gd name="T83" fmla="*/ 7 h 124"/>
                  <a:gd name="T84" fmla="*/ 2 w 91"/>
                  <a:gd name="T85" fmla="*/ 8 h 124"/>
                  <a:gd name="T86" fmla="*/ 2 w 91"/>
                  <a:gd name="T87" fmla="*/ 8 h 124"/>
                  <a:gd name="T88" fmla="*/ 3 w 91"/>
                  <a:gd name="T89" fmla="*/ 8 h 124"/>
                  <a:gd name="T90" fmla="*/ 3 w 91"/>
                  <a:gd name="T91" fmla="*/ 8 h 124"/>
                  <a:gd name="T92" fmla="*/ 4 w 91"/>
                  <a:gd name="T93" fmla="*/ 8 h 124"/>
                  <a:gd name="T94" fmla="*/ 4 w 91"/>
                  <a:gd name="T95" fmla="*/ 8 h 1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1" h="124">
                    <a:moveTo>
                      <a:pt x="53" y="124"/>
                    </a:moveTo>
                    <a:lnTo>
                      <a:pt x="62" y="120"/>
                    </a:lnTo>
                    <a:lnTo>
                      <a:pt x="70" y="116"/>
                    </a:lnTo>
                    <a:lnTo>
                      <a:pt x="78" y="111"/>
                    </a:lnTo>
                    <a:lnTo>
                      <a:pt x="83" y="103"/>
                    </a:lnTo>
                    <a:lnTo>
                      <a:pt x="87" y="96"/>
                    </a:lnTo>
                    <a:lnTo>
                      <a:pt x="91" y="88"/>
                    </a:lnTo>
                    <a:lnTo>
                      <a:pt x="91" y="78"/>
                    </a:lnTo>
                    <a:lnTo>
                      <a:pt x="91" y="71"/>
                    </a:lnTo>
                    <a:lnTo>
                      <a:pt x="91" y="63"/>
                    </a:lnTo>
                    <a:lnTo>
                      <a:pt x="89" y="58"/>
                    </a:lnTo>
                    <a:lnTo>
                      <a:pt x="89" y="52"/>
                    </a:lnTo>
                    <a:lnTo>
                      <a:pt x="89" y="48"/>
                    </a:lnTo>
                    <a:lnTo>
                      <a:pt x="89" y="40"/>
                    </a:lnTo>
                    <a:lnTo>
                      <a:pt x="89" y="35"/>
                    </a:lnTo>
                    <a:lnTo>
                      <a:pt x="89" y="29"/>
                    </a:lnTo>
                    <a:lnTo>
                      <a:pt x="89" y="25"/>
                    </a:lnTo>
                    <a:lnTo>
                      <a:pt x="87" y="18"/>
                    </a:lnTo>
                    <a:lnTo>
                      <a:pt x="85" y="14"/>
                    </a:lnTo>
                    <a:lnTo>
                      <a:pt x="83" y="8"/>
                    </a:lnTo>
                    <a:lnTo>
                      <a:pt x="83" y="6"/>
                    </a:lnTo>
                    <a:lnTo>
                      <a:pt x="78" y="0"/>
                    </a:lnTo>
                    <a:lnTo>
                      <a:pt x="70" y="2"/>
                    </a:lnTo>
                    <a:lnTo>
                      <a:pt x="64" y="2"/>
                    </a:lnTo>
                    <a:lnTo>
                      <a:pt x="59" y="4"/>
                    </a:lnTo>
                    <a:lnTo>
                      <a:pt x="51" y="8"/>
                    </a:lnTo>
                    <a:lnTo>
                      <a:pt x="47" y="12"/>
                    </a:lnTo>
                    <a:lnTo>
                      <a:pt x="40" y="16"/>
                    </a:lnTo>
                    <a:lnTo>
                      <a:pt x="34" y="23"/>
                    </a:lnTo>
                    <a:lnTo>
                      <a:pt x="28" y="29"/>
                    </a:lnTo>
                    <a:lnTo>
                      <a:pt x="24" y="37"/>
                    </a:lnTo>
                    <a:lnTo>
                      <a:pt x="19" y="42"/>
                    </a:lnTo>
                    <a:lnTo>
                      <a:pt x="13" y="48"/>
                    </a:lnTo>
                    <a:lnTo>
                      <a:pt x="7" y="54"/>
                    </a:lnTo>
                    <a:lnTo>
                      <a:pt x="5" y="61"/>
                    </a:lnTo>
                    <a:lnTo>
                      <a:pt x="2" y="69"/>
                    </a:lnTo>
                    <a:lnTo>
                      <a:pt x="0" y="75"/>
                    </a:lnTo>
                    <a:lnTo>
                      <a:pt x="0" y="80"/>
                    </a:lnTo>
                    <a:lnTo>
                      <a:pt x="2" y="86"/>
                    </a:lnTo>
                    <a:lnTo>
                      <a:pt x="3" y="94"/>
                    </a:lnTo>
                    <a:lnTo>
                      <a:pt x="7" y="101"/>
                    </a:lnTo>
                    <a:lnTo>
                      <a:pt x="13" y="109"/>
                    </a:lnTo>
                    <a:lnTo>
                      <a:pt x="21" y="116"/>
                    </a:lnTo>
                    <a:lnTo>
                      <a:pt x="26" y="120"/>
                    </a:lnTo>
                    <a:lnTo>
                      <a:pt x="36" y="122"/>
                    </a:lnTo>
                    <a:lnTo>
                      <a:pt x="43" y="124"/>
                    </a:lnTo>
                    <a:lnTo>
                      <a:pt x="53" y="124"/>
                    </a:lnTo>
                    <a:close/>
                  </a:path>
                </a:pathLst>
              </a:custGeom>
              <a:solidFill>
                <a:srgbClr val="B3B3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9" name="Freeform 86"/>
              <p:cNvSpPr>
                <a:spLocks/>
              </p:cNvSpPr>
              <p:nvPr/>
            </p:nvSpPr>
            <p:spPr bwMode="auto">
              <a:xfrm>
                <a:off x="477" y="1523"/>
                <a:ext cx="149" cy="30"/>
              </a:xfrm>
              <a:custGeom>
                <a:avLst/>
                <a:gdLst>
                  <a:gd name="T0" fmla="*/ 14 w 296"/>
                  <a:gd name="T1" fmla="*/ 3 h 61"/>
                  <a:gd name="T2" fmla="*/ 0 w 296"/>
                  <a:gd name="T3" fmla="*/ 2 h 61"/>
                  <a:gd name="T4" fmla="*/ 2 w 296"/>
                  <a:gd name="T5" fmla="*/ 0 h 61"/>
                  <a:gd name="T6" fmla="*/ 19 w 296"/>
                  <a:gd name="T7" fmla="*/ 3 h 61"/>
                  <a:gd name="T8" fmla="*/ 14 w 296"/>
                  <a:gd name="T9" fmla="*/ 3 h 61"/>
                  <a:gd name="T10" fmla="*/ 14 w 296"/>
                  <a:gd name="T11" fmla="*/ 3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 h="61">
                    <a:moveTo>
                      <a:pt x="211" y="61"/>
                    </a:moveTo>
                    <a:lnTo>
                      <a:pt x="0" y="36"/>
                    </a:lnTo>
                    <a:lnTo>
                      <a:pt x="32" y="0"/>
                    </a:lnTo>
                    <a:lnTo>
                      <a:pt x="296" y="53"/>
                    </a:lnTo>
                    <a:lnTo>
                      <a:pt x="211"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0" name="Freeform 87"/>
              <p:cNvSpPr>
                <a:spLocks/>
              </p:cNvSpPr>
              <p:nvPr/>
            </p:nvSpPr>
            <p:spPr bwMode="auto">
              <a:xfrm>
                <a:off x="454" y="993"/>
                <a:ext cx="651" cy="492"/>
              </a:xfrm>
              <a:custGeom>
                <a:avLst/>
                <a:gdLst>
                  <a:gd name="T0" fmla="*/ 2 w 1301"/>
                  <a:gd name="T1" fmla="*/ 28 h 983"/>
                  <a:gd name="T2" fmla="*/ 4 w 1301"/>
                  <a:gd name="T3" fmla="*/ 26 h 983"/>
                  <a:gd name="T4" fmla="*/ 7 w 1301"/>
                  <a:gd name="T5" fmla="*/ 24 h 983"/>
                  <a:gd name="T6" fmla="*/ 11 w 1301"/>
                  <a:gd name="T7" fmla="*/ 23 h 983"/>
                  <a:gd name="T8" fmla="*/ 15 w 1301"/>
                  <a:gd name="T9" fmla="*/ 21 h 983"/>
                  <a:gd name="T10" fmla="*/ 20 w 1301"/>
                  <a:gd name="T11" fmla="*/ 19 h 983"/>
                  <a:gd name="T12" fmla="*/ 26 w 1301"/>
                  <a:gd name="T13" fmla="*/ 17 h 983"/>
                  <a:gd name="T14" fmla="*/ 34 w 1301"/>
                  <a:gd name="T15" fmla="*/ 16 h 983"/>
                  <a:gd name="T16" fmla="*/ 42 w 1301"/>
                  <a:gd name="T17" fmla="*/ 14 h 983"/>
                  <a:gd name="T18" fmla="*/ 50 w 1301"/>
                  <a:gd name="T19" fmla="*/ 12 h 983"/>
                  <a:gd name="T20" fmla="*/ 56 w 1301"/>
                  <a:gd name="T21" fmla="*/ 10 h 983"/>
                  <a:gd name="T22" fmla="*/ 61 w 1301"/>
                  <a:gd name="T23" fmla="*/ 9 h 983"/>
                  <a:gd name="T24" fmla="*/ 65 w 1301"/>
                  <a:gd name="T25" fmla="*/ 7 h 983"/>
                  <a:gd name="T26" fmla="*/ 68 w 1301"/>
                  <a:gd name="T27" fmla="*/ 5 h 983"/>
                  <a:gd name="T28" fmla="*/ 71 w 1301"/>
                  <a:gd name="T29" fmla="*/ 4 h 983"/>
                  <a:gd name="T30" fmla="*/ 73 w 1301"/>
                  <a:gd name="T31" fmla="*/ 1 h 983"/>
                  <a:gd name="T32" fmla="*/ 82 w 1301"/>
                  <a:gd name="T33" fmla="*/ 3 h 983"/>
                  <a:gd name="T34" fmla="*/ 81 w 1301"/>
                  <a:gd name="T35" fmla="*/ 5 h 983"/>
                  <a:gd name="T36" fmla="*/ 80 w 1301"/>
                  <a:gd name="T37" fmla="*/ 8 h 983"/>
                  <a:gd name="T38" fmla="*/ 79 w 1301"/>
                  <a:gd name="T39" fmla="*/ 11 h 983"/>
                  <a:gd name="T40" fmla="*/ 78 w 1301"/>
                  <a:gd name="T41" fmla="*/ 14 h 983"/>
                  <a:gd name="T42" fmla="*/ 77 w 1301"/>
                  <a:gd name="T43" fmla="*/ 18 h 983"/>
                  <a:gd name="T44" fmla="*/ 76 w 1301"/>
                  <a:gd name="T45" fmla="*/ 22 h 983"/>
                  <a:gd name="T46" fmla="*/ 76 w 1301"/>
                  <a:gd name="T47" fmla="*/ 26 h 983"/>
                  <a:gd name="T48" fmla="*/ 75 w 1301"/>
                  <a:gd name="T49" fmla="*/ 30 h 983"/>
                  <a:gd name="T50" fmla="*/ 75 w 1301"/>
                  <a:gd name="T51" fmla="*/ 33 h 983"/>
                  <a:gd name="T52" fmla="*/ 75 w 1301"/>
                  <a:gd name="T53" fmla="*/ 36 h 983"/>
                  <a:gd name="T54" fmla="*/ 75 w 1301"/>
                  <a:gd name="T55" fmla="*/ 38 h 983"/>
                  <a:gd name="T56" fmla="*/ 74 w 1301"/>
                  <a:gd name="T57" fmla="*/ 41 h 983"/>
                  <a:gd name="T58" fmla="*/ 73 w 1301"/>
                  <a:gd name="T59" fmla="*/ 45 h 983"/>
                  <a:gd name="T60" fmla="*/ 72 w 1301"/>
                  <a:gd name="T61" fmla="*/ 48 h 983"/>
                  <a:gd name="T62" fmla="*/ 72 w 1301"/>
                  <a:gd name="T63" fmla="*/ 51 h 983"/>
                  <a:gd name="T64" fmla="*/ 71 w 1301"/>
                  <a:gd name="T65" fmla="*/ 54 h 983"/>
                  <a:gd name="T66" fmla="*/ 70 w 1301"/>
                  <a:gd name="T67" fmla="*/ 57 h 983"/>
                  <a:gd name="T68" fmla="*/ 69 w 1301"/>
                  <a:gd name="T69" fmla="*/ 60 h 983"/>
                  <a:gd name="T70" fmla="*/ 68 w 1301"/>
                  <a:gd name="T71" fmla="*/ 62 h 983"/>
                  <a:gd name="T72" fmla="*/ 61 w 1301"/>
                  <a:gd name="T73" fmla="*/ 36 h 983"/>
                  <a:gd name="T74" fmla="*/ 58 w 1301"/>
                  <a:gd name="T75" fmla="*/ 35 h 983"/>
                  <a:gd name="T76" fmla="*/ 56 w 1301"/>
                  <a:gd name="T77" fmla="*/ 34 h 983"/>
                  <a:gd name="T78" fmla="*/ 53 w 1301"/>
                  <a:gd name="T79" fmla="*/ 33 h 983"/>
                  <a:gd name="T80" fmla="*/ 50 w 1301"/>
                  <a:gd name="T81" fmla="*/ 32 h 983"/>
                  <a:gd name="T82" fmla="*/ 48 w 1301"/>
                  <a:gd name="T83" fmla="*/ 32 h 983"/>
                  <a:gd name="T84" fmla="*/ 45 w 1301"/>
                  <a:gd name="T85" fmla="*/ 31 h 983"/>
                  <a:gd name="T86" fmla="*/ 42 w 1301"/>
                  <a:gd name="T87" fmla="*/ 30 h 983"/>
                  <a:gd name="T88" fmla="*/ 39 w 1301"/>
                  <a:gd name="T89" fmla="*/ 30 h 983"/>
                  <a:gd name="T90" fmla="*/ 36 w 1301"/>
                  <a:gd name="T91" fmla="*/ 30 h 983"/>
                  <a:gd name="T92" fmla="*/ 33 w 1301"/>
                  <a:gd name="T93" fmla="*/ 30 h 983"/>
                  <a:gd name="T94" fmla="*/ 31 w 1301"/>
                  <a:gd name="T95" fmla="*/ 30 h 983"/>
                  <a:gd name="T96" fmla="*/ 28 w 1301"/>
                  <a:gd name="T97" fmla="*/ 30 h 983"/>
                  <a:gd name="T98" fmla="*/ 26 w 1301"/>
                  <a:gd name="T99" fmla="*/ 30 h 983"/>
                  <a:gd name="T100" fmla="*/ 23 w 1301"/>
                  <a:gd name="T101" fmla="*/ 31 h 983"/>
                  <a:gd name="T102" fmla="*/ 20 w 1301"/>
                  <a:gd name="T103" fmla="*/ 31 h 983"/>
                  <a:gd name="T104" fmla="*/ 17 w 1301"/>
                  <a:gd name="T105" fmla="*/ 32 h 98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01" h="983">
                    <a:moveTo>
                      <a:pt x="0" y="454"/>
                    </a:moveTo>
                    <a:lnTo>
                      <a:pt x="0" y="452"/>
                    </a:lnTo>
                    <a:lnTo>
                      <a:pt x="6" y="446"/>
                    </a:lnTo>
                    <a:lnTo>
                      <a:pt x="9" y="443"/>
                    </a:lnTo>
                    <a:lnTo>
                      <a:pt x="15" y="439"/>
                    </a:lnTo>
                    <a:lnTo>
                      <a:pt x="21" y="435"/>
                    </a:lnTo>
                    <a:lnTo>
                      <a:pt x="30" y="429"/>
                    </a:lnTo>
                    <a:lnTo>
                      <a:pt x="38" y="424"/>
                    </a:lnTo>
                    <a:lnTo>
                      <a:pt x="47" y="418"/>
                    </a:lnTo>
                    <a:lnTo>
                      <a:pt x="51" y="414"/>
                    </a:lnTo>
                    <a:lnTo>
                      <a:pt x="57" y="410"/>
                    </a:lnTo>
                    <a:lnTo>
                      <a:pt x="63" y="407"/>
                    </a:lnTo>
                    <a:lnTo>
                      <a:pt x="70" y="405"/>
                    </a:lnTo>
                    <a:lnTo>
                      <a:pt x="76" y="399"/>
                    </a:lnTo>
                    <a:lnTo>
                      <a:pt x="84" y="397"/>
                    </a:lnTo>
                    <a:lnTo>
                      <a:pt x="89" y="391"/>
                    </a:lnTo>
                    <a:lnTo>
                      <a:pt x="99" y="388"/>
                    </a:lnTo>
                    <a:lnTo>
                      <a:pt x="106" y="384"/>
                    </a:lnTo>
                    <a:lnTo>
                      <a:pt x="116" y="380"/>
                    </a:lnTo>
                    <a:lnTo>
                      <a:pt x="124" y="376"/>
                    </a:lnTo>
                    <a:lnTo>
                      <a:pt x="133" y="372"/>
                    </a:lnTo>
                    <a:lnTo>
                      <a:pt x="143" y="367"/>
                    </a:lnTo>
                    <a:lnTo>
                      <a:pt x="152" y="363"/>
                    </a:lnTo>
                    <a:lnTo>
                      <a:pt x="162" y="357"/>
                    </a:lnTo>
                    <a:lnTo>
                      <a:pt x="173" y="353"/>
                    </a:lnTo>
                    <a:lnTo>
                      <a:pt x="182" y="349"/>
                    </a:lnTo>
                    <a:lnTo>
                      <a:pt x="194" y="344"/>
                    </a:lnTo>
                    <a:lnTo>
                      <a:pt x="205" y="338"/>
                    </a:lnTo>
                    <a:lnTo>
                      <a:pt x="219" y="334"/>
                    </a:lnTo>
                    <a:lnTo>
                      <a:pt x="230" y="329"/>
                    </a:lnTo>
                    <a:lnTo>
                      <a:pt x="243" y="325"/>
                    </a:lnTo>
                    <a:lnTo>
                      <a:pt x="257" y="319"/>
                    </a:lnTo>
                    <a:lnTo>
                      <a:pt x="272" y="315"/>
                    </a:lnTo>
                    <a:lnTo>
                      <a:pt x="285" y="310"/>
                    </a:lnTo>
                    <a:lnTo>
                      <a:pt x="300" y="306"/>
                    </a:lnTo>
                    <a:lnTo>
                      <a:pt x="316" y="300"/>
                    </a:lnTo>
                    <a:lnTo>
                      <a:pt x="331" y="296"/>
                    </a:lnTo>
                    <a:lnTo>
                      <a:pt x="346" y="291"/>
                    </a:lnTo>
                    <a:lnTo>
                      <a:pt x="363" y="285"/>
                    </a:lnTo>
                    <a:lnTo>
                      <a:pt x="380" y="281"/>
                    </a:lnTo>
                    <a:lnTo>
                      <a:pt x="397" y="275"/>
                    </a:lnTo>
                    <a:lnTo>
                      <a:pt x="414" y="272"/>
                    </a:lnTo>
                    <a:lnTo>
                      <a:pt x="433" y="266"/>
                    </a:lnTo>
                    <a:lnTo>
                      <a:pt x="452" y="262"/>
                    </a:lnTo>
                    <a:lnTo>
                      <a:pt x="471" y="256"/>
                    </a:lnTo>
                    <a:lnTo>
                      <a:pt x="492" y="251"/>
                    </a:lnTo>
                    <a:lnTo>
                      <a:pt x="511" y="247"/>
                    </a:lnTo>
                    <a:lnTo>
                      <a:pt x="532" y="243"/>
                    </a:lnTo>
                    <a:lnTo>
                      <a:pt x="553" y="239"/>
                    </a:lnTo>
                    <a:lnTo>
                      <a:pt x="574" y="233"/>
                    </a:lnTo>
                    <a:lnTo>
                      <a:pt x="597" y="230"/>
                    </a:lnTo>
                    <a:lnTo>
                      <a:pt x="620" y="226"/>
                    </a:lnTo>
                    <a:lnTo>
                      <a:pt x="645" y="222"/>
                    </a:lnTo>
                    <a:lnTo>
                      <a:pt x="667" y="216"/>
                    </a:lnTo>
                    <a:lnTo>
                      <a:pt x="690" y="211"/>
                    </a:lnTo>
                    <a:lnTo>
                      <a:pt x="711" y="207"/>
                    </a:lnTo>
                    <a:lnTo>
                      <a:pt x="732" y="203"/>
                    </a:lnTo>
                    <a:lnTo>
                      <a:pt x="751" y="197"/>
                    </a:lnTo>
                    <a:lnTo>
                      <a:pt x="772" y="194"/>
                    </a:lnTo>
                    <a:lnTo>
                      <a:pt x="791" y="188"/>
                    </a:lnTo>
                    <a:lnTo>
                      <a:pt x="810" y="184"/>
                    </a:lnTo>
                    <a:lnTo>
                      <a:pt x="827" y="178"/>
                    </a:lnTo>
                    <a:lnTo>
                      <a:pt x="844" y="175"/>
                    </a:lnTo>
                    <a:lnTo>
                      <a:pt x="861" y="169"/>
                    </a:lnTo>
                    <a:lnTo>
                      <a:pt x="878" y="165"/>
                    </a:lnTo>
                    <a:lnTo>
                      <a:pt x="892" y="159"/>
                    </a:lnTo>
                    <a:lnTo>
                      <a:pt x="909" y="156"/>
                    </a:lnTo>
                    <a:lnTo>
                      <a:pt x="922" y="150"/>
                    </a:lnTo>
                    <a:lnTo>
                      <a:pt x="937" y="146"/>
                    </a:lnTo>
                    <a:lnTo>
                      <a:pt x="951" y="140"/>
                    </a:lnTo>
                    <a:lnTo>
                      <a:pt x="962" y="137"/>
                    </a:lnTo>
                    <a:lnTo>
                      <a:pt x="974" y="131"/>
                    </a:lnTo>
                    <a:lnTo>
                      <a:pt x="987" y="127"/>
                    </a:lnTo>
                    <a:lnTo>
                      <a:pt x="998" y="121"/>
                    </a:lnTo>
                    <a:lnTo>
                      <a:pt x="1008" y="117"/>
                    </a:lnTo>
                    <a:lnTo>
                      <a:pt x="1019" y="114"/>
                    </a:lnTo>
                    <a:lnTo>
                      <a:pt x="1029" y="110"/>
                    </a:lnTo>
                    <a:lnTo>
                      <a:pt x="1038" y="104"/>
                    </a:lnTo>
                    <a:lnTo>
                      <a:pt x="1048" y="100"/>
                    </a:lnTo>
                    <a:lnTo>
                      <a:pt x="1055" y="97"/>
                    </a:lnTo>
                    <a:lnTo>
                      <a:pt x="1065" y="93"/>
                    </a:lnTo>
                    <a:lnTo>
                      <a:pt x="1071" y="87"/>
                    </a:lnTo>
                    <a:lnTo>
                      <a:pt x="1078" y="83"/>
                    </a:lnTo>
                    <a:lnTo>
                      <a:pt x="1086" y="78"/>
                    </a:lnTo>
                    <a:lnTo>
                      <a:pt x="1093" y="76"/>
                    </a:lnTo>
                    <a:lnTo>
                      <a:pt x="1099" y="70"/>
                    </a:lnTo>
                    <a:lnTo>
                      <a:pt x="1105" y="66"/>
                    </a:lnTo>
                    <a:lnTo>
                      <a:pt x="1110" y="62"/>
                    </a:lnTo>
                    <a:lnTo>
                      <a:pt x="1116" y="59"/>
                    </a:lnTo>
                    <a:lnTo>
                      <a:pt x="1124" y="51"/>
                    </a:lnTo>
                    <a:lnTo>
                      <a:pt x="1133" y="45"/>
                    </a:lnTo>
                    <a:lnTo>
                      <a:pt x="1141" y="38"/>
                    </a:lnTo>
                    <a:lnTo>
                      <a:pt x="1147" y="32"/>
                    </a:lnTo>
                    <a:lnTo>
                      <a:pt x="1150" y="26"/>
                    </a:lnTo>
                    <a:lnTo>
                      <a:pt x="1156" y="21"/>
                    </a:lnTo>
                    <a:lnTo>
                      <a:pt x="1162" y="11"/>
                    </a:lnTo>
                    <a:lnTo>
                      <a:pt x="1166" y="5"/>
                    </a:lnTo>
                    <a:lnTo>
                      <a:pt x="1167" y="2"/>
                    </a:lnTo>
                    <a:lnTo>
                      <a:pt x="1167" y="0"/>
                    </a:lnTo>
                    <a:lnTo>
                      <a:pt x="1301" y="43"/>
                    </a:lnTo>
                    <a:lnTo>
                      <a:pt x="1299" y="47"/>
                    </a:lnTo>
                    <a:lnTo>
                      <a:pt x="1297" y="51"/>
                    </a:lnTo>
                    <a:lnTo>
                      <a:pt x="1295" y="59"/>
                    </a:lnTo>
                    <a:lnTo>
                      <a:pt x="1293" y="60"/>
                    </a:lnTo>
                    <a:lnTo>
                      <a:pt x="1293" y="66"/>
                    </a:lnTo>
                    <a:lnTo>
                      <a:pt x="1291" y="72"/>
                    </a:lnTo>
                    <a:lnTo>
                      <a:pt x="1289" y="78"/>
                    </a:lnTo>
                    <a:lnTo>
                      <a:pt x="1287" y="83"/>
                    </a:lnTo>
                    <a:lnTo>
                      <a:pt x="1285" y="89"/>
                    </a:lnTo>
                    <a:lnTo>
                      <a:pt x="1283" y="95"/>
                    </a:lnTo>
                    <a:lnTo>
                      <a:pt x="1282" y="102"/>
                    </a:lnTo>
                    <a:lnTo>
                      <a:pt x="1280" y="108"/>
                    </a:lnTo>
                    <a:lnTo>
                      <a:pt x="1278" y="116"/>
                    </a:lnTo>
                    <a:lnTo>
                      <a:pt x="1274" y="123"/>
                    </a:lnTo>
                    <a:lnTo>
                      <a:pt x="1272" y="133"/>
                    </a:lnTo>
                    <a:lnTo>
                      <a:pt x="1268" y="140"/>
                    </a:lnTo>
                    <a:lnTo>
                      <a:pt x="1266" y="148"/>
                    </a:lnTo>
                    <a:lnTo>
                      <a:pt x="1264" y="157"/>
                    </a:lnTo>
                    <a:lnTo>
                      <a:pt x="1263" y="167"/>
                    </a:lnTo>
                    <a:lnTo>
                      <a:pt x="1259" y="176"/>
                    </a:lnTo>
                    <a:lnTo>
                      <a:pt x="1257" y="184"/>
                    </a:lnTo>
                    <a:lnTo>
                      <a:pt x="1253" y="194"/>
                    </a:lnTo>
                    <a:lnTo>
                      <a:pt x="1251" y="205"/>
                    </a:lnTo>
                    <a:lnTo>
                      <a:pt x="1249" y="213"/>
                    </a:lnTo>
                    <a:lnTo>
                      <a:pt x="1245" y="224"/>
                    </a:lnTo>
                    <a:lnTo>
                      <a:pt x="1244" y="233"/>
                    </a:lnTo>
                    <a:lnTo>
                      <a:pt x="1242" y="245"/>
                    </a:lnTo>
                    <a:lnTo>
                      <a:pt x="1238" y="254"/>
                    </a:lnTo>
                    <a:lnTo>
                      <a:pt x="1236" y="266"/>
                    </a:lnTo>
                    <a:lnTo>
                      <a:pt x="1232" y="275"/>
                    </a:lnTo>
                    <a:lnTo>
                      <a:pt x="1230" y="287"/>
                    </a:lnTo>
                    <a:lnTo>
                      <a:pt x="1226" y="296"/>
                    </a:lnTo>
                    <a:lnTo>
                      <a:pt x="1225" y="308"/>
                    </a:lnTo>
                    <a:lnTo>
                      <a:pt x="1221" y="317"/>
                    </a:lnTo>
                    <a:lnTo>
                      <a:pt x="1219" y="329"/>
                    </a:lnTo>
                    <a:lnTo>
                      <a:pt x="1217" y="338"/>
                    </a:lnTo>
                    <a:lnTo>
                      <a:pt x="1213" y="349"/>
                    </a:lnTo>
                    <a:lnTo>
                      <a:pt x="1211" y="361"/>
                    </a:lnTo>
                    <a:lnTo>
                      <a:pt x="1209" y="370"/>
                    </a:lnTo>
                    <a:lnTo>
                      <a:pt x="1206" y="382"/>
                    </a:lnTo>
                    <a:lnTo>
                      <a:pt x="1204" y="393"/>
                    </a:lnTo>
                    <a:lnTo>
                      <a:pt x="1202" y="403"/>
                    </a:lnTo>
                    <a:lnTo>
                      <a:pt x="1202" y="414"/>
                    </a:lnTo>
                    <a:lnTo>
                      <a:pt x="1198" y="422"/>
                    </a:lnTo>
                    <a:lnTo>
                      <a:pt x="1198" y="431"/>
                    </a:lnTo>
                    <a:lnTo>
                      <a:pt x="1196" y="443"/>
                    </a:lnTo>
                    <a:lnTo>
                      <a:pt x="1194" y="452"/>
                    </a:lnTo>
                    <a:lnTo>
                      <a:pt x="1192" y="460"/>
                    </a:lnTo>
                    <a:lnTo>
                      <a:pt x="1192" y="469"/>
                    </a:lnTo>
                    <a:lnTo>
                      <a:pt x="1190" y="479"/>
                    </a:lnTo>
                    <a:lnTo>
                      <a:pt x="1190" y="488"/>
                    </a:lnTo>
                    <a:lnTo>
                      <a:pt x="1188" y="496"/>
                    </a:lnTo>
                    <a:lnTo>
                      <a:pt x="1188" y="505"/>
                    </a:lnTo>
                    <a:lnTo>
                      <a:pt x="1188" y="513"/>
                    </a:lnTo>
                    <a:lnTo>
                      <a:pt x="1188" y="521"/>
                    </a:lnTo>
                    <a:lnTo>
                      <a:pt x="1186" y="528"/>
                    </a:lnTo>
                    <a:lnTo>
                      <a:pt x="1186" y="536"/>
                    </a:lnTo>
                    <a:lnTo>
                      <a:pt x="1188" y="542"/>
                    </a:lnTo>
                    <a:lnTo>
                      <a:pt x="1188" y="549"/>
                    </a:lnTo>
                    <a:lnTo>
                      <a:pt x="1188" y="555"/>
                    </a:lnTo>
                    <a:lnTo>
                      <a:pt x="1188" y="561"/>
                    </a:lnTo>
                    <a:lnTo>
                      <a:pt x="1188" y="568"/>
                    </a:lnTo>
                    <a:lnTo>
                      <a:pt x="1188" y="576"/>
                    </a:lnTo>
                    <a:lnTo>
                      <a:pt x="1188" y="581"/>
                    </a:lnTo>
                    <a:lnTo>
                      <a:pt x="1186" y="589"/>
                    </a:lnTo>
                    <a:lnTo>
                      <a:pt x="1186" y="597"/>
                    </a:lnTo>
                    <a:lnTo>
                      <a:pt x="1186" y="606"/>
                    </a:lnTo>
                    <a:lnTo>
                      <a:pt x="1185" y="614"/>
                    </a:lnTo>
                    <a:lnTo>
                      <a:pt x="1183" y="621"/>
                    </a:lnTo>
                    <a:lnTo>
                      <a:pt x="1183" y="629"/>
                    </a:lnTo>
                    <a:lnTo>
                      <a:pt x="1181" y="639"/>
                    </a:lnTo>
                    <a:lnTo>
                      <a:pt x="1179" y="646"/>
                    </a:lnTo>
                    <a:lnTo>
                      <a:pt x="1179" y="656"/>
                    </a:lnTo>
                    <a:lnTo>
                      <a:pt x="1175" y="665"/>
                    </a:lnTo>
                    <a:lnTo>
                      <a:pt x="1175" y="673"/>
                    </a:lnTo>
                    <a:lnTo>
                      <a:pt x="1171" y="682"/>
                    </a:lnTo>
                    <a:lnTo>
                      <a:pt x="1169" y="690"/>
                    </a:lnTo>
                    <a:lnTo>
                      <a:pt x="1167" y="699"/>
                    </a:lnTo>
                    <a:lnTo>
                      <a:pt x="1166" y="709"/>
                    </a:lnTo>
                    <a:lnTo>
                      <a:pt x="1164" y="716"/>
                    </a:lnTo>
                    <a:lnTo>
                      <a:pt x="1162" y="726"/>
                    </a:lnTo>
                    <a:lnTo>
                      <a:pt x="1160" y="734"/>
                    </a:lnTo>
                    <a:lnTo>
                      <a:pt x="1158" y="745"/>
                    </a:lnTo>
                    <a:lnTo>
                      <a:pt x="1154" y="753"/>
                    </a:lnTo>
                    <a:lnTo>
                      <a:pt x="1152" y="762"/>
                    </a:lnTo>
                    <a:lnTo>
                      <a:pt x="1150" y="770"/>
                    </a:lnTo>
                    <a:lnTo>
                      <a:pt x="1148" y="779"/>
                    </a:lnTo>
                    <a:lnTo>
                      <a:pt x="1145" y="789"/>
                    </a:lnTo>
                    <a:lnTo>
                      <a:pt x="1143" y="798"/>
                    </a:lnTo>
                    <a:lnTo>
                      <a:pt x="1141" y="806"/>
                    </a:lnTo>
                    <a:lnTo>
                      <a:pt x="1139" y="815"/>
                    </a:lnTo>
                    <a:lnTo>
                      <a:pt x="1135" y="823"/>
                    </a:lnTo>
                    <a:lnTo>
                      <a:pt x="1133" y="832"/>
                    </a:lnTo>
                    <a:lnTo>
                      <a:pt x="1129" y="840"/>
                    </a:lnTo>
                    <a:lnTo>
                      <a:pt x="1128" y="848"/>
                    </a:lnTo>
                    <a:lnTo>
                      <a:pt x="1124" y="855"/>
                    </a:lnTo>
                    <a:lnTo>
                      <a:pt x="1122" y="863"/>
                    </a:lnTo>
                    <a:lnTo>
                      <a:pt x="1120" y="870"/>
                    </a:lnTo>
                    <a:lnTo>
                      <a:pt x="1118" y="880"/>
                    </a:lnTo>
                    <a:lnTo>
                      <a:pt x="1114" y="888"/>
                    </a:lnTo>
                    <a:lnTo>
                      <a:pt x="1112" y="893"/>
                    </a:lnTo>
                    <a:lnTo>
                      <a:pt x="1110" y="901"/>
                    </a:lnTo>
                    <a:lnTo>
                      <a:pt x="1109" y="907"/>
                    </a:lnTo>
                    <a:lnTo>
                      <a:pt x="1105" y="912"/>
                    </a:lnTo>
                    <a:lnTo>
                      <a:pt x="1103" y="920"/>
                    </a:lnTo>
                    <a:lnTo>
                      <a:pt x="1101" y="926"/>
                    </a:lnTo>
                    <a:lnTo>
                      <a:pt x="1101" y="933"/>
                    </a:lnTo>
                    <a:lnTo>
                      <a:pt x="1095" y="943"/>
                    </a:lnTo>
                    <a:lnTo>
                      <a:pt x="1093" y="952"/>
                    </a:lnTo>
                    <a:lnTo>
                      <a:pt x="1090" y="962"/>
                    </a:lnTo>
                    <a:lnTo>
                      <a:pt x="1088" y="969"/>
                    </a:lnTo>
                    <a:lnTo>
                      <a:pt x="1084" y="973"/>
                    </a:lnTo>
                    <a:lnTo>
                      <a:pt x="1082" y="979"/>
                    </a:lnTo>
                    <a:lnTo>
                      <a:pt x="1082" y="981"/>
                    </a:lnTo>
                    <a:lnTo>
                      <a:pt x="1082" y="983"/>
                    </a:lnTo>
                    <a:lnTo>
                      <a:pt x="994" y="583"/>
                    </a:lnTo>
                    <a:lnTo>
                      <a:pt x="993" y="581"/>
                    </a:lnTo>
                    <a:lnTo>
                      <a:pt x="987" y="580"/>
                    </a:lnTo>
                    <a:lnTo>
                      <a:pt x="981" y="578"/>
                    </a:lnTo>
                    <a:lnTo>
                      <a:pt x="977" y="576"/>
                    </a:lnTo>
                    <a:lnTo>
                      <a:pt x="970" y="572"/>
                    </a:lnTo>
                    <a:lnTo>
                      <a:pt x="964" y="570"/>
                    </a:lnTo>
                    <a:lnTo>
                      <a:pt x="956" y="566"/>
                    </a:lnTo>
                    <a:lnTo>
                      <a:pt x="949" y="562"/>
                    </a:lnTo>
                    <a:lnTo>
                      <a:pt x="939" y="559"/>
                    </a:lnTo>
                    <a:lnTo>
                      <a:pt x="930" y="557"/>
                    </a:lnTo>
                    <a:lnTo>
                      <a:pt x="920" y="551"/>
                    </a:lnTo>
                    <a:lnTo>
                      <a:pt x="911" y="547"/>
                    </a:lnTo>
                    <a:lnTo>
                      <a:pt x="905" y="545"/>
                    </a:lnTo>
                    <a:lnTo>
                      <a:pt x="899" y="543"/>
                    </a:lnTo>
                    <a:lnTo>
                      <a:pt x="894" y="542"/>
                    </a:lnTo>
                    <a:lnTo>
                      <a:pt x="888" y="540"/>
                    </a:lnTo>
                    <a:lnTo>
                      <a:pt x="882" y="538"/>
                    </a:lnTo>
                    <a:lnTo>
                      <a:pt x="875" y="536"/>
                    </a:lnTo>
                    <a:lnTo>
                      <a:pt x="869" y="532"/>
                    </a:lnTo>
                    <a:lnTo>
                      <a:pt x="863" y="530"/>
                    </a:lnTo>
                    <a:lnTo>
                      <a:pt x="856" y="528"/>
                    </a:lnTo>
                    <a:lnTo>
                      <a:pt x="850" y="526"/>
                    </a:lnTo>
                    <a:lnTo>
                      <a:pt x="842" y="524"/>
                    </a:lnTo>
                    <a:lnTo>
                      <a:pt x="837" y="523"/>
                    </a:lnTo>
                    <a:lnTo>
                      <a:pt x="829" y="519"/>
                    </a:lnTo>
                    <a:lnTo>
                      <a:pt x="823" y="517"/>
                    </a:lnTo>
                    <a:lnTo>
                      <a:pt x="816" y="515"/>
                    </a:lnTo>
                    <a:lnTo>
                      <a:pt x="808" y="513"/>
                    </a:lnTo>
                    <a:lnTo>
                      <a:pt x="800" y="509"/>
                    </a:lnTo>
                    <a:lnTo>
                      <a:pt x="793" y="507"/>
                    </a:lnTo>
                    <a:lnTo>
                      <a:pt x="787" y="505"/>
                    </a:lnTo>
                    <a:lnTo>
                      <a:pt x="780" y="503"/>
                    </a:lnTo>
                    <a:lnTo>
                      <a:pt x="772" y="502"/>
                    </a:lnTo>
                    <a:lnTo>
                      <a:pt x="764" y="500"/>
                    </a:lnTo>
                    <a:lnTo>
                      <a:pt x="757" y="498"/>
                    </a:lnTo>
                    <a:lnTo>
                      <a:pt x="749" y="496"/>
                    </a:lnTo>
                    <a:lnTo>
                      <a:pt x="742" y="494"/>
                    </a:lnTo>
                    <a:lnTo>
                      <a:pt x="734" y="492"/>
                    </a:lnTo>
                    <a:lnTo>
                      <a:pt x="726" y="490"/>
                    </a:lnTo>
                    <a:lnTo>
                      <a:pt x="719" y="488"/>
                    </a:lnTo>
                    <a:lnTo>
                      <a:pt x="711" y="486"/>
                    </a:lnTo>
                    <a:lnTo>
                      <a:pt x="703" y="484"/>
                    </a:lnTo>
                    <a:lnTo>
                      <a:pt x="696" y="483"/>
                    </a:lnTo>
                    <a:lnTo>
                      <a:pt x="688" y="481"/>
                    </a:lnTo>
                    <a:lnTo>
                      <a:pt x="681" y="479"/>
                    </a:lnTo>
                    <a:lnTo>
                      <a:pt x="671" y="479"/>
                    </a:lnTo>
                    <a:lnTo>
                      <a:pt x="664" y="475"/>
                    </a:lnTo>
                    <a:lnTo>
                      <a:pt x="658" y="475"/>
                    </a:lnTo>
                    <a:lnTo>
                      <a:pt x="648" y="473"/>
                    </a:lnTo>
                    <a:lnTo>
                      <a:pt x="641" y="473"/>
                    </a:lnTo>
                    <a:lnTo>
                      <a:pt x="633" y="471"/>
                    </a:lnTo>
                    <a:lnTo>
                      <a:pt x="626" y="469"/>
                    </a:lnTo>
                    <a:lnTo>
                      <a:pt x="616" y="469"/>
                    </a:lnTo>
                    <a:lnTo>
                      <a:pt x="610" y="467"/>
                    </a:lnTo>
                    <a:lnTo>
                      <a:pt x="601" y="467"/>
                    </a:lnTo>
                    <a:lnTo>
                      <a:pt x="595" y="467"/>
                    </a:lnTo>
                    <a:lnTo>
                      <a:pt x="586" y="465"/>
                    </a:lnTo>
                    <a:lnTo>
                      <a:pt x="578" y="465"/>
                    </a:lnTo>
                    <a:lnTo>
                      <a:pt x="570" y="465"/>
                    </a:lnTo>
                    <a:lnTo>
                      <a:pt x="563" y="465"/>
                    </a:lnTo>
                    <a:lnTo>
                      <a:pt x="555" y="465"/>
                    </a:lnTo>
                    <a:lnTo>
                      <a:pt x="549" y="465"/>
                    </a:lnTo>
                    <a:lnTo>
                      <a:pt x="542" y="465"/>
                    </a:lnTo>
                    <a:lnTo>
                      <a:pt x="534" y="465"/>
                    </a:lnTo>
                    <a:lnTo>
                      <a:pt x="525" y="465"/>
                    </a:lnTo>
                    <a:lnTo>
                      <a:pt x="519" y="465"/>
                    </a:lnTo>
                    <a:lnTo>
                      <a:pt x="511" y="465"/>
                    </a:lnTo>
                    <a:lnTo>
                      <a:pt x="504" y="465"/>
                    </a:lnTo>
                    <a:lnTo>
                      <a:pt x="496" y="465"/>
                    </a:lnTo>
                    <a:lnTo>
                      <a:pt x="491" y="465"/>
                    </a:lnTo>
                    <a:lnTo>
                      <a:pt x="481" y="467"/>
                    </a:lnTo>
                    <a:lnTo>
                      <a:pt x="475" y="467"/>
                    </a:lnTo>
                    <a:lnTo>
                      <a:pt x="468" y="467"/>
                    </a:lnTo>
                    <a:lnTo>
                      <a:pt x="462" y="469"/>
                    </a:lnTo>
                    <a:lnTo>
                      <a:pt x="454" y="469"/>
                    </a:lnTo>
                    <a:lnTo>
                      <a:pt x="449" y="471"/>
                    </a:lnTo>
                    <a:lnTo>
                      <a:pt x="441" y="471"/>
                    </a:lnTo>
                    <a:lnTo>
                      <a:pt x="433" y="471"/>
                    </a:lnTo>
                    <a:lnTo>
                      <a:pt x="428" y="473"/>
                    </a:lnTo>
                    <a:lnTo>
                      <a:pt x="422" y="475"/>
                    </a:lnTo>
                    <a:lnTo>
                      <a:pt x="414" y="475"/>
                    </a:lnTo>
                    <a:lnTo>
                      <a:pt x="409" y="475"/>
                    </a:lnTo>
                    <a:lnTo>
                      <a:pt x="401" y="477"/>
                    </a:lnTo>
                    <a:lnTo>
                      <a:pt x="395" y="479"/>
                    </a:lnTo>
                    <a:lnTo>
                      <a:pt x="388" y="479"/>
                    </a:lnTo>
                    <a:lnTo>
                      <a:pt x="382" y="481"/>
                    </a:lnTo>
                    <a:lnTo>
                      <a:pt x="376" y="481"/>
                    </a:lnTo>
                    <a:lnTo>
                      <a:pt x="371" y="483"/>
                    </a:lnTo>
                    <a:lnTo>
                      <a:pt x="365" y="483"/>
                    </a:lnTo>
                    <a:lnTo>
                      <a:pt x="359" y="484"/>
                    </a:lnTo>
                    <a:lnTo>
                      <a:pt x="354" y="484"/>
                    </a:lnTo>
                    <a:lnTo>
                      <a:pt x="348" y="486"/>
                    </a:lnTo>
                    <a:lnTo>
                      <a:pt x="336" y="488"/>
                    </a:lnTo>
                    <a:lnTo>
                      <a:pt x="327" y="490"/>
                    </a:lnTo>
                    <a:lnTo>
                      <a:pt x="317" y="492"/>
                    </a:lnTo>
                    <a:lnTo>
                      <a:pt x="308" y="494"/>
                    </a:lnTo>
                    <a:lnTo>
                      <a:pt x="298" y="494"/>
                    </a:lnTo>
                    <a:lnTo>
                      <a:pt x="291" y="496"/>
                    </a:lnTo>
                    <a:lnTo>
                      <a:pt x="281" y="498"/>
                    </a:lnTo>
                    <a:lnTo>
                      <a:pt x="276" y="498"/>
                    </a:lnTo>
                    <a:lnTo>
                      <a:pt x="268" y="500"/>
                    </a:lnTo>
                    <a:lnTo>
                      <a:pt x="262" y="502"/>
                    </a:lnTo>
                    <a:lnTo>
                      <a:pt x="192" y="403"/>
                    </a:lnTo>
                    <a:lnTo>
                      <a:pt x="0" y="454"/>
                    </a:lnTo>
                    <a:close/>
                  </a:path>
                </a:pathLst>
              </a:custGeom>
              <a:solidFill>
                <a:srgbClr val="E680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1" name="Freeform 88"/>
              <p:cNvSpPr>
                <a:spLocks/>
              </p:cNvSpPr>
              <p:nvPr/>
            </p:nvSpPr>
            <p:spPr bwMode="auto">
              <a:xfrm>
                <a:off x="782" y="1014"/>
                <a:ext cx="347" cy="491"/>
              </a:xfrm>
              <a:custGeom>
                <a:avLst/>
                <a:gdLst>
                  <a:gd name="T0" fmla="*/ 41 w 694"/>
                  <a:gd name="T1" fmla="*/ 1 h 982"/>
                  <a:gd name="T2" fmla="*/ 42 w 694"/>
                  <a:gd name="T3" fmla="*/ 2 h 982"/>
                  <a:gd name="T4" fmla="*/ 43 w 694"/>
                  <a:gd name="T5" fmla="*/ 3 h 982"/>
                  <a:gd name="T6" fmla="*/ 44 w 694"/>
                  <a:gd name="T7" fmla="*/ 5 h 982"/>
                  <a:gd name="T8" fmla="*/ 44 w 694"/>
                  <a:gd name="T9" fmla="*/ 7 h 982"/>
                  <a:gd name="T10" fmla="*/ 36 w 694"/>
                  <a:gd name="T11" fmla="*/ 16 h 982"/>
                  <a:gd name="T12" fmla="*/ 36 w 694"/>
                  <a:gd name="T13" fmla="*/ 17 h 982"/>
                  <a:gd name="T14" fmla="*/ 36 w 694"/>
                  <a:gd name="T15" fmla="*/ 19 h 982"/>
                  <a:gd name="T16" fmla="*/ 36 w 694"/>
                  <a:gd name="T17" fmla="*/ 20 h 982"/>
                  <a:gd name="T18" fmla="*/ 36 w 694"/>
                  <a:gd name="T19" fmla="*/ 21 h 982"/>
                  <a:gd name="T20" fmla="*/ 36 w 694"/>
                  <a:gd name="T21" fmla="*/ 23 h 982"/>
                  <a:gd name="T22" fmla="*/ 36 w 694"/>
                  <a:gd name="T23" fmla="*/ 25 h 982"/>
                  <a:gd name="T24" fmla="*/ 36 w 694"/>
                  <a:gd name="T25" fmla="*/ 26 h 982"/>
                  <a:gd name="T26" fmla="*/ 36 w 694"/>
                  <a:gd name="T27" fmla="*/ 28 h 982"/>
                  <a:gd name="T28" fmla="*/ 36 w 694"/>
                  <a:gd name="T29" fmla="*/ 31 h 982"/>
                  <a:gd name="T30" fmla="*/ 36 w 694"/>
                  <a:gd name="T31" fmla="*/ 33 h 982"/>
                  <a:gd name="T32" fmla="*/ 36 w 694"/>
                  <a:gd name="T33" fmla="*/ 35 h 982"/>
                  <a:gd name="T34" fmla="*/ 36 w 694"/>
                  <a:gd name="T35" fmla="*/ 37 h 982"/>
                  <a:gd name="T36" fmla="*/ 36 w 694"/>
                  <a:gd name="T37" fmla="*/ 40 h 982"/>
                  <a:gd name="T38" fmla="*/ 35 w 694"/>
                  <a:gd name="T39" fmla="*/ 42 h 982"/>
                  <a:gd name="T40" fmla="*/ 35 w 694"/>
                  <a:gd name="T41" fmla="*/ 45 h 982"/>
                  <a:gd name="T42" fmla="*/ 34 w 694"/>
                  <a:gd name="T43" fmla="*/ 47 h 982"/>
                  <a:gd name="T44" fmla="*/ 34 w 694"/>
                  <a:gd name="T45" fmla="*/ 50 h 982"/>
                  <a:gd name="T46" fmla="*/ 33 w 694"/>
                  <a:gd name="T47" fmla="*/ 52 h 982"/>
                  <a:gd name="T48" fmla="*/ 33 w 694"/>
                  <a:gd name="T49" fmla="*/ 55 h 982"/>
                  <a:gd name="T50" fmla="*/ 32 w 694"/>
                  <a:gd name="T51" fmla="*/ 57 h 982"/>
                  <a:gd name="T52" fmla="*/ 22 w 694"/>
                  <a:gd name="T53" fmla="*/ 39 h 982"/>
                  <a:gd name="T54" fmla="*/ 21 w 694"/>
                  <a:gd name="T55" fmla="*/ 38 h 982"/>
                  <a:gd name="T56" fmla="*/ 20 w 694"/>
                  <a:gd name="T57" fmla="*/ 37 h 982"/>
                  <a:gd name="T58" fmla="*/ 18 w 694"/>
                  <a:gd name="T59" fmla="*/ 36 h 982"/>
                  <a:gd name="T60" fmla="*/ 16 w 694"/>
                  <a:gd name="T61" fmla="*/ 35 h 982"/>
                  <a:gd name="T62" fmla="*/ 15 w 694"/>
                  <a:gd name="T63" fmla="*/ 34 h 982"/>
                  <a:gd name="T64" fmla="*/ 14 w 694"/>
                  <a:gd name="T65" fmla="*/ 33 h 982"/>
                  <a:gd name="T66" fmla="*/ 13 w 694"/>
                  <a:gd name="T67" fmla="*/ 33 h 982"/>
                  <a:gd name="T68" fmla="*/ 12 w 694"/>
                  <a:gd name="T69" fmla="*/ 32 h 982"/>
                  <a:gd name="T70" fmla="*/ 10 w 694"/>
                  <a:gd name="T71" fmla="*/ 31 h 982"/>
                  <a:gd name="T72" fmla="*/ 9 w 694"/>
                  <a:gd name="T73" fmla="*/ 31 h 982"/>
                  <a:gd name="T74" fmla="*/ 7 w 694"/>
                  <a:gd name="T75" fmla="*/ 30 h 982"/>
                  <a:gd name="T76" fmla="*/ 6 w 694"/>
                  <a:gd name="T77" fmla="*/ 29 h 982"/>
                  <a:gd name="T78" fmla="*/ 5 w 694"/>
                  <a:gd name="T79" fmla="*/ 29 h 982"/>
                  <a:gd name="T80" fmla="*/ 3 w 694"/>
                  <a:gd name="T81" fmla="*/ 28 h 982"/>
                  <a:gd name="T82" fmla="*/ 2 w 694"/>
                  <a:gd name="T83" fmla="*/ 28 h 982"/>
                  <a:gd name="T84" fmla="*/ 0 w 694"/>
                  <a:gd name="T85" fmla="*/ 27 h 982"/>
                  <a:gd name="T86" fmla="*/ 1 w 694"/>
                  <a:gd name="T87" fmla="*/ 27 h 982"/>
                  <a:gd name="T88" fmla="*/ 2 w 694"/>
                  <a:gd name="T89" fmla="*/ 27 h 982"/>
                  <a:gd name="T90" fmla="*/ 3 w 694"/>
                  <a:gd name="T91" fmla="*/ 26 h 982"/>
                  <a:gd name="T92" fmla="*/ 5 w 694"/>
                  <a:gd name="T93" fmla="*/ 26 h 982"/>
                  <a:gd name="T94" fmla="*/ 7 w 694"/>
                  <a:gd name="T95" fmla="*/ 25 h 982"/>
                  <a:gd name="T96" fmla="*/ 9 w 694"/>
                  <a:gd name="T97" fmla="*/ 25 h 982"/>
                  <a:gd name="T98" fmla="*/ 11 w 694"/>
                  <a:gd name="T99" fmla="*/ 24 h 982"/>
                  <a:gd name="T100" fmla="*/ 13 w 694"/>
                  <a:gd name="T101" fmla="*/ 23 h 982"/>
                  <a:gd name="T102" fmla="*/ 15 w 694"/>
                  <a:gd name="T103" fmla="*/ 22 h 982"/>
                  <a:gd name="T104" fmla="*/ 18 w 694"/>
                  <a:gd name="T105" fmla="*/ 21 h 982"/>
                  <a:gd name="T106" fmla="*/ 20 w 694"/>
                  <a:gd name="T107" fmla="*/ 21 h 982"/>
                  <a:gd name="T108" fmla="*/ 22 w 694"/>
                  <a:gd name="T109" fmla="*/ 20 h 982"/>
                  <a:gd name="T110" fmla="*/ 25 w 694"/>
                  <a:gd name="T111" fmla="*/ 19 h 982"/>
                  <a:gd name="T112" fmla="*/ 27 w 694"/>
                  <a:gd name="T113" fmla="*/ 18 h 982"/>
                  <a:gd name="T114" fmla="*/ 29 w 694"/>
                  <a:gd name="T115" fmla="*/ 17 h 982"/>
                  <a:gd name="T116" fmla="*/ 31 w 694"/>
                  <a:gd name="T117" fmla="*/ 16 h 982"/>
                  <a:gd name="T118" fmla="*/ 33 w 694"/>
                  <a:gd name="T119" fmla="*/ 16 h 982"/>
                  <a:gd name="T120" fmla="*/ 34 w 694"/>
                  <a:gd name="T121" fmla="*/ 15 h 982"/>
                  <a:gd name="T122" fmla="*/ 35 w 694"/>
                  <a:gd name="T123" fmla="*/ 14 h 982"/>
                  <a:gd name="T124" fmla="*/ 41 w 694"/>
                  <a:gd name="T125" fmla="*/ 0 h 9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94" h="982">
                    <a:moveTo>
                      <a:pt x="645" y="0"/>
                    </a:moveTo>
                    <a:lnTo>
                      <a:pt x="647" y="2"/>
                    </a:lnTo>
                    <a:lnTo>
                      <a:pt x="654" y="8"/>
                    </a:lnTo>
                    <a:lnTo>
                      <a:pt x="656" y="12"/>
                    </a:lnTo>
                    <a:lnTo>
                      <a:pt x="662" y="18"/>
                    </a:lnTo>
                    <a:lnTo>
                      <a:pt x="668" y="23"/>
                    </a:lnTo>
                    <a:lnTo>
                      <a:pt x="673" y="31"/>
                    </a:lnTo>
                    <a:lnTo>
                      <a:pt x="679" y="37"/>
                    </a:lnTo>
                    <a:lnTo>
                      <a:pt x="683" y="46"/>
                    </a:lnTo>
                    <a:lnTo>
                      <a:pt x="687" y="56"/>
                    </a:lnTo>
                    <a:lnTo>
                      <a:pt x="690" y="65"/>
                    </a:lnTo>
                    <a:lnTo>
                      <a:pt x="692" y="75"/>
                    </a:lnTo>
                    <a:lnTo>
                      <a:pt x="694" y="86"/>
                    </a:lnTo>
                    <a:lnTo>
                      <a:pt x="694" y="92"/>
                    </a:lnTo>
                    <a:lnTo>
                      <a:pt x="694" y="97"/>
                    </a:lnTo>
                    <a:lnTo>
                      <a:pt x="694" y="103"/>
                    </a:lnTo>
                    <a:lnTo>
                      <a:pt x="694" y="111"/>
                    </a:lnTo>
                    <a:lnTo>
                      <a:pt x="576" y="253"/>
                    </a:lnTo>
                    <a:lnTo>
                      <a:pt x="574" y="257"/>
                    </a:lnTo>
                    <a:lnTo>
                      <a:pt x="574" y="265"/>
                    </a:lnTo>
                    <a:lnTo>
                      <a:pt x="574" y="270"/>
                    </a:lnTo>
                    <a:lnTo>
                      <a:pt x="574" y="280"/>
                    </a:lnTo>
                    <a:lnTo>
                      <a:pt x="574" y="286"/>
                    </a:lnTo>
                    <a:lnTo>
                      <a:pt x="574" y="291"/>
                    </a:lnTo>
                    <a:lnTo>
                      <a:pt x="574" y="297"/>
                    </a:lnTo>
                    <a:lnTo>
                      <a:pt x="574" y="303"/>
                    </a:lnTo>
                    <a:lnTo>
                      <a:pt x="574" y="310"/>
                    </a:lnTo>
                    <a:lnTo>
                      <a:pt x="574" y="318"/>
                    </a:lnTo>
                    <a:lnTo>
                      <a:pt x="574" y="324"/>
                    </a:lnTo>
                    <a:lnTo>
                      <a:pt x="574" y="333"/>
                    </a:lnTo>
                    <a:lnTo>
                      <a:pt x="574" y="339"/>
                    </a:lnTo>
                    <a:lnTo>
                      <a:pt x="574" y="348"/>
                    </a:lnTo>
                    <a:lnTo>
                      <a:pt x="574" y="358"/>
                    </a:lnTo>
                    <a:lnTo>
                      <a:pt x="574" y="366"/>
                    </a:lnTo>
                    <a:lnTo>
                      <a:pt x="574" y="375"/>
                    </a:lnTo>
                    <a:lnTo>
                      <a:pt x="574" y="385"/>
                    </a:lnTo>
                    <a:lnTo>
                      <a:pt x="574" y="394"/>
                    </a:lnTo>
                    <a:lnTo>
                      <a:pt x="574" y="405"/>
                    </a:lnTo>
                    <a:lnTo>
                      <a:pt x="572" y="413"/>
                    </a:lnTo>
                    <a:lnTo>
                      <a:pt x="572" y="424"/>
                    </a:lnTo>
                    <a:lnTo>
                      <a:pt x="572" y="434"/>
                    </a:lnTo>
                    <a:lnTo>
                      <a:pt x="572" y="447"/>
                    </a:lnTo>
                    <a:lnTo>
                      <a:pt x="572" y="457"/>
                    </a:lnTo>
                    <a:lnTo>
                      <a:pt x="572" y="468"/>
                    </a:lnTo>
                    <a:lnTo>
                      <a:pt x="572" y="482"/>
                    </a:lnTo>
                    <a:lnTo>
                      <a:pt x="572" y="493"/>
                    </a:lnTo>
                    <a:lnTo>
                      <a:pt x="572" y="504"/>
                    </a:lnTo>
                    <a:lnTo>
                      <a:pt x="571" y="516"/>
                    </a:lnTo>
                    <a:lnTo>
                      <a:pt x="569" y="527"/>
                    </a:lnTo>
                    <a:lnTo>
                      <a:pt x="569" y="539"/>
                    </a:lnTo>
                    <a:lnTo>
                      <a:pt x="567" y="550"/>
                    </a:lnTo>
                    <a:lnTo>
                      <a:pt x="567" y="563"/>
                    </a:lnTo>
                    <a:lnTo>
                      <a:pt x="565" y="577"/>
                    </a:lnTo>
                    <a:lnTo>
                      <a:pt x="565" y="590"/>
                    </a:lnTo>
                    <a:lnTo>
                      <a:pt x="563" y="601"/>
                    </a:lnTo>
                    <a:lnTo>
                      <a:pt x="563" y="615"/>
                    </a:lnTo>
                    <a:lnTo>
                      <a:pt x="561" y="628"/>
                    </a:lnTo>
                    <a:lnTo>
                      <a:pt x="559" y="641"/>
                    </a:lnTo>
                    <a:lnTo>
                      <a:pt x="557" y="653"/>
                    </a:lnTo>
                    <a:lnTo>
                      <a:pt x="557" y="668"/>
                    </a:lnTo>
                    <a:lnTo>
                      <a:pt x="555" y="681"/>
                    </a:lnTo>
                    <a:lnTo>
                      <a:pt x="553" y="694"/>
                    </a:lnTo>
                    <a:lnTo>
                      <a:pt x="552" y="708"/>
                    </a:lnTo>
                    <a:lnTo>
                      <a:pt x="550" y="721"/>
                    </a:lnTo>
                    <a:lnTo>
                      <a:pt x="546" y="734"/>
                    </a:lnTo>
                    <a:lnTo>
                      <a:pt x="544" y="748"/>
                    </a:lnTo>
                    <a:lnTo>
                      <a:pt x="542" y="761"/>
                    </a:lnTo>
                    <a:lnTo>
                      <a:pt x="538" y="774"/>
                    </a:lnTo>
                    <a:lnTo>
                      <a:pt x="536" y="788"/>
                    </a:lnTo>
                    <a:lnTo>
                      <a:pt x="534" y="803"/>
                    </a:lnTo>
                    <a:lnTo>
                      <a:pt x="531" y="814"/>
                    </a:lnTo>
                    <a:lnTo>
                      <a:pt x="527" y="828"/>
                    </a:lnTo>
                    <a:lnTo>
                      <a:pt x="523" y="841"/>
                    </a:lnTo>
                    <a:lnTo>
                      <a:pt x="519" y="854"/>
                    </a:lnTo>
                    <a:lnTo>
                      <a:pt x="515" y="868"/>
                    </a:lnTo>
                    <a:lnTo>
                      <a:pt x="512" y="881"/>
                    </a:lnTo>
                    <a:lnTo>
                      <a:pt x="508" y="894"/>
                    </a:lnTo>
                    <a:lnTo>
                      <a:pt x="504" y="907"/>
                    </a:lnTo>
                    <a:lnTo>
                      <a:pt x="428" y="982"/>
                    </a:lnTo>
                    <a:lnTo>
                      <a:pt x="344" y="617"/>
                    </a:lnTo>
                    <a:lnTo>
                      <a:pt x="342" y="615"/>
                    </a:lnTo>
                    <a:lnTo>
                      <a:pt x="335" y="609"/>
                    </a:lnTo>
                    <a:lnTo>
                      <a:pt x="331" y="605"/>
                    </a:lnTo>
                    <a:lnTo>
                      <a:pt x="325" y="601"/>
                    </a:lnTo>
                    <a:lnTo>
                      <a:pt x="320" y="596"/>
                    </a:lnTo>
                    <a:lnTo>
                      <a:pt x="314" y="592"/>
                    </a:lnTo>
                    <a:lnTo>
                      <a:pt x="306" y="586"/>
                    </a:lnTo>
                    <a:lnTo>
                      <a:pt x="299" y="580"/>
                    </a:lnTo>
                    <a:lnTo>
                      <a:pt x="287" y="575"/>
                    </a:lnTo>
                    <a:lnTo>
                      <a:pt x="280" y="569"/>
                    </a:lnTo>
                    <a:lnTo>
                      <a:pt x="268" y="559"/>
                    </a:lnTo>
                    <a:lnTo>
                      <a:pt x="259" y="554"/>
                    </a:lnTo>
                    <a:lnTo>
                      <a:pt x="253" y="550"/>
                    </a:lnTo>
                    <a:lnTo>
                      <a:pt x="247" y="546"/>
                    </a:lnTo>
                    <a:lnTo>
                      <a:pt x="242" y="542"/>
                    </a:lnTo>
                    <a:lnTo>
                      <a:pt x="236" y="540"/>
                    </a:lnTo>
                    <a:lnTo>
                      <a:pt x="230" y="535"/>
                    </a:lnTo>
                    <a:lnTo>
                      <a:pt x="223" y="531"/>
                    </a:lnTo>
                    <a:lnTo>
                      <a:pt x="217" y="527"/>
                    </a:lnTo>
                    <a:lnTo>
                      <a:pt x="211" y="523"/>
                    </a:lnTo>
                    <a:lnTo>
                      <a:pt x="204" y="520"/>
                    </a:lnTo>
                    <a:lnTo>
                      <a:pt x="196" y="516"/>
                    </a:lnTo>
                    <a:lnTo>
                      <a:pt x="190" y="512"/>
                    </a:lnTo>
                    <a:lnTo>
                      <a:pt x="185" y="508"/>
                    </a:lnTo>
                    <a:lnTo>
                      <a:pt x="177" y="504"/>
                    </a:lnTo>
                    <a:lnTo>
                      <a:pt x="169" y="501"/>
                    </a:lnTo>
                    <a:lnTo>
                      <a:pt x="162" y="497"/>
                    </a:lnTo>
                    <a:lnTo>
                      <a:pt x="154" y="493"/>
                    </a:lnTo>
                    <a:lnTo>
                      <a:pt x="146" y="489"/>
                    </a:lnTo>
                    <a:lnTo>
                      <a:pt x="141" y="485"/>
                    </a:lnTo>
                    <a:lnTo>
                      <a:pt x="133" y="482"/>
                    </a:lnTo>
                    <a:lnTo>
                      <a:pt x="127" y="478"/>
                    </a:lnTo>
                    <a:lnTo>
                      <a:pt x="118" y="474"/>
                    </a:lnTo>
                    <a:lnTo>
                      <a:pt x="110" y="470"/>
                    </a:lnTo>
                    <a:lnTo>
                      <a:pt x="103" y="466"/>
                    </a:lnTo>
                    <a:lnTo>
                      <a:pt x="95" y="464"/>
                    </a:lnTo>
                    <a:lnTo>
                      <a:pt x="88" y="461"/>
                    </a:lnTo>
                    <a:lnTo>
                      <a:pt x="80" y="459"/>
                    </a:lnTo>
                    <a:lnTo>
                      <a:pt x="72" y="455"/>
                    </a:lnTo>
                    <a:lnTo>
                      <a:pt x="65" y="453"/>
                    </a:lnTo>
                    <a:lnTo>
                      <a:pt x="57" y="451"/>
                    </a:lnTo>
                    <a:lnTo>
                      <a:pt x="49" y="447"/>
                    </a:lnTo>
                    <a:lnTo>
                      <a:pt x="42" y="445"/>
                    </a:lnTo>
                    <a:lnTo>
                      <a:pt x="34" y="443"/>
                    </a:lnTo>
                    <a:lnTo>
                      <a:pt x="27" y="440"/>
                    </a:lnTo>
                    <a:lnTo>
                      <a:pt x="17" y="438"/>
                    </a:lnTo>
                    <a:lnTo>
                      <a:pt x="10" y="436"/>
                    </a:lnTo>
                    <a:lnTo>
                      <a:pt x="4" y="434"/>
                    </a:lnTo>
                    <a:lnTo>
                      <a:pt x="0" y="432"/>
                    </a:lnTo>
                    <a:lnTo>
                      <a:pt x="2" y="430"/>
                    </a:lnTo>
                    <a:lnTo>
                      <a:pt x="6" y="428"/>
                    </a:lnTo>
                    <a:lnTo>
                      <a:pt x="13" y="424"/>
                    </a:lnTo>
                    <a:lnTo>
                      <a:pt x="15" y="423"/>
                    </a:lnTo>
                    <a:lnTo>
                      <a:pt x="23" y="421"/>
                    </a:lnTo>
                    <a:lnTo>
                      <a:pt x="27" y="419"/>
                    </a:lnTo>
                    <a:lnTo>
                      <a:pt x="34" y="417"/>
                    </a:lnTo>
                    <a:lnTo>
                      <a:pt x="40" y="413"/>
                    </a:lnTo>
                    <a:lnTo>
                      <a:pt x="48" y="411"/>
                    </a:lnTo>
                    <a:lnTo>
                      <a:pt x="55" y="409"/>
                    </a:lnTo>
                    <a:lnTo>
                      <a:pt x="63" y="407"/>
                    </a:lnTo>
                    <a:lnTo>
                      <a:pt x="72" y="404"/>
                    </a:lnTo>
                    <a:lnTo>
                      <a:pt x="80" y="400"/>
                    </a:lnTo>
                    <a:lnTo>
                      <a:pt x="89" y="398"/>
                    </a:lnTo>
                    <a:lnTo>
                      <a:pt x="99" y="394"/>
                    </a:lnTo>
                    <a:lnTo>
                      <a:pt x="108" y="390"/>
                    </a:lnTo>
                    <a:lnTo>
                      <a:pt x="120" y="386"/>
                    </a:lnTo>
                    <a:lnTo>
                      <a:pt x="129" y="385"/>
                    </a:lnTo>
                    <a:lnTo>
                      <a:pt x="141" y="381"/>
                    </a:lnTo>
                    <a:lnTo>
                      <a:pt x="152" y="377"/>
                    </a:lnTo>
                    <a:lnTo>
                      <a:pt x="164" y="373"/>
                    </a:lnTo>
                    <a:lnTo>
                      <a:pt x="175" y="369"/>
                    </a:lnTo>
                    <a:lnTo>
                      <a:pt x="186" y="366"/>
                    </a:lnTo>
                    <a:lnTo>
                      <a:pt x="198" y="362"/>
                    </a:lnTo>
                    <a:lnTo>
                      <a:pt x="211" y="358"/>
                    </a:lnTo>
                    <a:lnTo>
                      <a:pt x="223" y="354"/>
                    </a:lnTo>
                    <a:lnTo>
                      <a:pt x="236" y="350"/>
                    </a:lnTo>
                    <a:lnTo>
                      <a:pt x="249" y="345"/>
                    </a:lnTo>
                    <a:lnTo>
                      <a:pt x="261" y="341"/>
                    </a:lnTo>
                    <a:lnTo>
                      <a:pt x="274" y="335"/>
                    </a:lnTo>
                    <a:lnTo>
                      <a:pt x="285" y="331"/>
                    </a:lnTo>
                    <a:lnTo>
                      <a:pt x="299" y="327"/>
                    </a:lnTo>
                    <a:lnTo>
                      <a:pt x="312" y="324"/>
                    </a:lnTo>
                    <a:lnTo>
                      <a:pt x="323" y="318"/>
                    </a:lnTo>
                    <a:lnTo>
                      <a:pt x="337" y="314"/>
                    </a:lnTo>
                    <a:lnTo>
                      <a:pt x="348" y="310"/>
                    </a:lnTo>
                    <a:lnTo>
                      <a:pt x="361" y="305"/>
                    </a:lnTo>
                    <a:lnTo>
                      <a:pt x="373" y="299"/>
                    </a:lnTo>
                    <a:lnTo>
                      <a:pt x="386" y="295"/>
                    </a:lnTo>
                    <a:lnTo>
                      <a:pt x="397" y="291"/>
                    </a:lnTo>
                    <a:lnTo>
                      <a:pt x="409" y="288"/>
                    </a:lnTo>
                    <a:lnTo>
                      <a:pt x="420" y="282"/>
                    </a:lnTo>
                    <a:lnTo>
                      <a:pt x="434" y="278"/>
                    </a:lnTo>
                    <a:lnTo>
                      <a:pt x="445" y="272"/>
                    </a:lnTo>
                    <a:lnTo>
                      <a:pt x="455" y="269"/>
                    </a:lnTo>
                    <a:lnTo>
                      <a:pt x="466" y="263"/>
                    </a:lnTo>
                    <a:lnTo>
                      <a:pt x="475" y="259"/>
                    </a:lnTo>
                    <a:lnTo>
                      <a:pt x="487" y="253"/>
                    </a:lnTo>
                    <a:lnTo>
                      <a:pt x="496" y="250"/>
                    </a:lnTo>
                    <a:lnTo>
                      <a:pt x="504" y="246"/>
                    </a:lnTo>
                    <a:lnTo>
                      <a:pt x="513" y="242"/>
                    </a:lnTo>
                    <a:lnTo>
                      <a:pt x="521" y="236"/>
                    </a:lnTo>
                    <a:lnTo>
                      <a:pt x="531" y="232"/>
                    </a:lnTo>
                    <a:lnTo>
                      <a:pt x="538" y="227"/>
                    </a:lnTo>
                    <a:lnTo>
                      <a:pt x="546" y="223"/>
                    </a:lnTo>
                    <a:lnTo>
                      <a:pt x="552" y="219"/>
                    </a:lnTo>
                    <a:lnTo>
                      <a:pt x="557" y="215"/>
                    </a:lnTo>
                    <a:lnTo>
                      <a:pt x="563" y="210"/>
                    </a:lnTo>
                    <a:lnTo>
                      <a:pt x="569" y="208"/>
                    </a:lnTo>
                    <a:lnTo>
                      <a:pt x="645" y="0"/>
                    </a:lnTo>
                    <a:close/>
                  </a:path>
                </a:pathLst>
              </a:custGeom>
              <a:solidFill>
                <a:srgbClr val="D659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2" name="Freeform 89"/>
              <p:cNvSpPr>
                <a:spLocks/>
              </p:cNvSpPr>
              <p:nvPr/>
            </p:nvSpPr>
            <p:spPr bwMode="auto">
              <a:xfrm>
                <a:off x="301" y="1268"/>
                <a:ext cx="672" cy="375"/>
              </a:xfrm>
              <a:custGeom>
                <a:avLst/>
                <a:gdLst>
                  <a:gd name="T0" fmla="*/ 12 w 1342"/>
                  <a:gd name="T1" fmla="*/ 2 h 749"/>
                  <a:gd name="T2" fmla="*/ 11 w 1342"/>
                  <a:gd name="T3" fmla="*/ 2 h 749"/>
                  <a:gd name="T4" fmla="*/ 9 w 1342"/>
                  <a:gd name="T5" fmla="*/ 4 h 749"/>
                  <a:gd name="T6" fmla="*/ 8 w 1342"/>
                  <a:gd name="T7" fmla="*/ 6 h 749"/>
                  <a:gd name="T8" fmla="*/ 6 w 1342"/>
                  <a:gd name="T9" fmla="*/ 8 h 749"/>
                  <a:gd name="T10" fmla="*/ 5 w 1342"/>
                  <a:gd name="T11" fmla="*/ 9 h 749"/>
                  <a:gd name="T12" fmla="*/ 5 w 1342"/>
                  <a:gd name="T13" fmla="*/ 11 h 749"/>
                  <a:gd name="T14" fmla="*/ 5 w 1342"/>
                  <a:gd name="T15" fmla="*/ 12 h 749"/>
                  <a:gd name="T16" fmla="*/ 5 w 1342"/>
                  <a:gd name="T17" fmla="*/ 14 h 749"/>
                  <a:gd name="T18" fmla="*/ 5 w 1342"/>
                  <a:gd name="T19" fmla="*/ 16 h 749"/>
                  <a:gd name="T20" fmla="*/ 5 w 1342"/>
                  <a:gd name="T21" fmla="*/ 18 h 749"/>
                  <a:gd name="T22" fmla="*/ 4 w 1342"/>
                  <a:gd name="T23" fmla="*/ 19 h 749"/>
                  <a:gd name="T24" fmla="*/ 3 w 1342"/>
                  <a:gd name="T25" fmla="*/ 21 h 749"/>
                  <a:gd name="T26" fmla="*/ 2 w 1342"/>
                  <a:gd name="T27" fmla="*/ 23 h 749"/>
                  <a:gd name="T28" fmla="*/ 1 w 1342"/>
                  <a:gd name="T29" fmla="*/ 26 h 749"/>
                  <a:gd name="T30" fmla="*/ 1 w 1342"/>
                  <a:gd name="T31" fmla="*/ 27 h 749"/>
                  <a:gd name="T32" fmla="*/ 0 w 1342"/>
                  <a:gd name="T33" fmla="*/ 29 h 749"/>
                  <a:gd name="T34" fmla="*/ 0 w 1342"/>
                  <a:gd name="T35" fmla="*/ 30 h 749"/>
                  <a:gd name="T36" fmla="*/ 1 w 1342"/>
                  <a:gd name="T37" fmla="*/ 32 h 749"/>
                  <a:gd name="T38" fmla="*/ 1 w 1342"/>
                  <a:gd name="T39" fmla="*/ 33 h 749"/>
                  <a:gd name="T40" fmla="*/ 1 w 1342"/>
                  <a:gd name="T41" fmla="*/ 35 h 749"/>
                  <a:gd name="T42" fmla="*/ 2 w 1342"/>
                  <a:gd name="T43" fmla="*/ 37 h 749"/>
                  <a:gd name="T44" fmla="*/ 2 w 1342"/>
                  <a:gd name="T45" fmla="*/ 38 h 749"/>
                  <a:gd name="T46" fmla="*/ 3 w 1342"/>
                  <a:gd name="T47" fmla="*/ 40 h 749"/>
                  <a:gd name="T48" fmla="*/ 4 w 1342"/>
                  <a:gd name="T49" fmla="*/ 41 h 749"/>
                  <a:gd name="T50" fmla="*/ 6 w 1342"/>
                  <a:gd name="T51" fmla="*/ 42 h 749"/>
                  <a:gd name="T52" fmla="*/ 8 w 1342"/>
                  <a:gd name="T53" fmla="*/ 43 h 749"/>
                  <a:gd name="T54" fmla="*/ 10 w 1342"/>
                  <a:gd name="T55" fmla="*/ 44 h 749"/>
                  <a:gd name="T56" fmla="*/ 12 w 1342"/>
                  <a:gd name="T57" fmla="*/ 45 h 749"/>
                  <a:gd name="T58" fmla="*/ 14 w 1342"/>
                  <a:gd name="T59" fmla="*/ 46 h 749"/>
                  <a:gd name="T60" fmla="*/ 16 w 1342"/>
                  <a:gd name="T61" fmla="*/ 46 h 749"/>
                  <a:gd name="T62" fmla="*/ 18 w 1342"/>
                  <a:gd name="T63" fmla="*/ 47 h 749"/>
                  <a:gd name="T64" fmla="*/ 21 w 1342"/>
                  <a:gd name="T65" fmla="*/ 47 h 749"/>
                  <a:gd name="T66" fmla="*/ 23 w 1342"/>
                  <a:gd name="T67" fmla="*/ 47 h 749"/>
                  <a:gd name="T68" fmla="*/ 25 w 1342"/>
                  <a:gd name="T69" fmla="*/ 47 h 749"/>
                  <a:gd name="T70" fmla="*/ 27 w 1342"/>
                  <a:gd name="T71" fmla="*/ 47 h 749"/>
                  <a:gd name="T72" fmla="*/ 28 w 1342"/>
                  <a:gd name="T73" fmla="*/ 47 h 749"/>
                  <a:gd name="T74" fmla="*/ 30 w 1342"/>
                  <a:gd name="T75" fmla="*/ 47 h 749"/>
                  <a:gd name="T76" fmla="*/ 40 w 1342"/>
                  <a:gd name="T77" fmla="*/ 38 h 749"/>
                  <a:gd name="T78" fmla="*/ 81 w 1342"/>
                  <a:gd name="T79" fmla="*/ 29 h 749"/>
                  <a:gd name="T80" fmla="*/ 37 w 1342"/>
                  <a:gd name="T81" fmla="*/ 37 h 749"/>
                  <a:gd name="T82" fmla="*/ 36 w 1342"/>
                  <a:gd name="T83" fmla="*/ 38 h 749"/>
                  <a:gd name="T84" fmla="*/ 35 w 1342"/>
                  <a:gd name="T85" fmla="*/ 40 h 749"/>
                  <a:gd name="T86" fmla="*/ 33 w 1342"/>
                  <a:gd name="T87" fmla="*/ 41 h 749"/>
                  <a:gd name="T88" fmla="*/ 31 w 1342"/>
                  <a:gd name="T89" fmla="*/ 43 h 749"/>
                  <a:gd name="T90" fmla="*/ 30 w 1342"/>
                  <a:gd name="T91" fmla="*/ 44 h 749"/>
                  <a:gd name="T92" fmla="*/ 28 w 1342"/>
                  <a:gd name="T93" fmla="*/ 44 h 749"/>
                  <a:gd name="T94" fmla="*/ 26 w 1342"/>
                  <a:gd name="T95" fmla="*/ 45 h 749"/>
                  <a:gd name="T96" fmla="*/ 24 w 1342"/>
                  <a:gd name="T97" fmla="*/ 45 h 749"/>
                  <a:gd name="T98" fmla="*/ 22 w 1342"/>
                  <a:gd name="T99" fmla="*/ 46 h 749"/>
                  <a:gd name="T100" fmla="*/ 20 w 1342"/>
                  <a:gd name="T101" fmla="*/ 46 h 749"/>
                  <a:gd name="T102" fmla="*/ 18 w 1342"/>
                  <a:gd name="T103" fmla="*/ 46 h 749"/>
                  <a:gd name="T104" fmla="*/ 16 w 1342"/>
                  <a:gd name="T105" fmla="*/ 45 h 749"/>
                  <a:gd name="T106" fmla="*/ 14 w 1342"/>
                  <a:gd name="T107" fmla="*/ 45 h 749"/>
                  <a:gd name="T108" fmla="*/ 12 w 1342"/>
                  <a:gd name="T109" fmla="*/ 44 h 749"/>
                  <a:gd name="T110" fmla="*/ 11 w 1342"/>
                  <a:gd name="T111" fmla="*/ 43 h 749"/>
                  <a:gd name="T112" fmla="*/ 9 w 1342"/>
                  <a:gd name="T113" fmla="*/ 42 h 749"/>
                  <a:gd name="T114" fmla="*/ 7 w 1342"/>
                  <a:gd name="T115" fmla="*/ 40 h 749"/>
                  <a:gd name="T116" fmla="*/ 6 w 1342"/>
                  <a:gd name="T117" fmla="*/ 38 h 749"/>
                  <a:gd name="T118" fmla="*/ 5 w 1342"/>
                  <a:gd name="T119" fmla="*/ 37 h 749"/>
                  <a:gd name="T120" fmla="*/ 6 w 1342"/>
                  <a:gd name="T121" fmla="*/ 23 h 749"/>
                  <a:gd name="T122" fmla="*/ 6 w 1342"/>
                  <a:gd name="T123" fmla="*/ 11 h 7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42" h="749">
                    <a:moveTo>
                      <a:pt x="205" y="13"/>
                    </a:moveTo>
                    <a:lnTo>
                      <a:pt x="201" y="13"/>
                    </a:lnTo>
                    <a:lnTo>
                      <a:pt x="198" y="17"/>
                    </a:lnTo>
                    <a:lnTo>
                      <a:pt x="192" y="19"/>
                    </a:lnTo>
                    <a:lnTo>
                      <a:pt x="188" y="21"/>
                    </a:lnTo>
                    <a:lnTo>
                      <a:pt x="182" y="25"/>
                    </a:lnTo>
                    <a:lnTo>
                      <a:pt x="177" y="29"/>
                    </a:lnTo>
                    <a:lnTo>
                      <a:pt x="171" y="32"/>
                    </a:lnTo>
                    <a:lnTo>
                      <a:pt x="163" y="38"/>
                    </a:lnTo>
                    <a:lnTo>
                      <a:pt x="158" y="42"/>
                    </a:lnTo>
                    <a:lnTo>
                      <a:pt x="150" y="50"/>
                    </a:lnTo>
                    <a:lnTo>
                      <a:pt x="142" y="55"/>
                    </a:lnTo>
                    <a:lnTo>
                      <a:pt x="135" y="63"/>
                    </a:lnTo>
                    <a:lnTo>
                      <a:pt x="127" y="70"/>
                    </a:lnTo>
                    <a:lnTo>
                      <a:pt x="121" y="78"/>
                    </a:lnTo>
                    <a:lnTo>
                      <a:pt x="114" y="86"/>
                    </a:lnTo>
                    <a:lnTo>
                      <a:pt x="106" y="95"/>
                    </a:lnTo>
                    <a:lnTo>
                      <a:pt x="99" y="105"/>
                    </a:lnTo>
                    <a:lnTo>
                      <a:pt x="93" y="114"/>
                    </a:lnTo>
                    <a:lnTo>
                      <a:pt x="89" y="120"/>
                    </a:lnTo>
                    <a:lnTo>
                      <a:pt x="87" y="124"/>
                    </a:lnTo>
                    <a:lnTo>
                      <a:pt x="83" y="129"/>
                    </a:lnTo>
                    <a:lnTo>
                      <a:pt x="82" y="135"/>
                    </a:lnTo>
                    <a:lnTo>
                      <a:pt x="78" y="141"/>
                    </a:lnTo>
                    <a:lnTo>
                      <a:pt x="76" y="148"/>
                    </a:lnTo>
                    <a:lnTo>
                      <a:pt x="74" y="154"/>
                    </a:lnTo>
                    <a:lnTo>
                      <a:pt x="74" y="160"/>
                    </a:lnTo>
                    <a:lnTo>
                      <a:pt x="70" y="166"/>
                    </a:lnTo>
                    <a:lnTo>
                      <a:pt x="70" y="171"/>
                    </a:lnTo>
                    <a:lnTo>
                      <a:pt x="68" y="177"/>
                    </a:lnTo>
                    <a:lnTo>
                      <a:pt x="68" y="185"/>
                    </a:lnTo>
                    <a:lnTo>
                      <a:pt x="66" y="190"/>
                    </a:lnTo>
                    <a:lnTo>
                      <a:pt x="66" y="198"/>
                    </a:lnTo>
                    <a:lnTo>
                      <a:pt x="66" y="205"/>
                    </a:lnTo>
                    <a:lnTo>
                      <a:pt x="66" y="213"/>
                    </a:lnTo>
                    <a:lnTo>
                      <a:pt x="66" y="219"/>
                    </a:lnTo>
                    <a:lnTo>
                      <a:pt x="66" y="226"/>
                    </a:lnTo>
                    <a:lnTo>
                      <a:pt x="66" y="232"/>
                    </a:lnTo>
                    <a:lnTo>
                      <a:pt x="68" y="242"/>
                    </a:lnTo>
                    <a:lnTo>
                      <a:pt x="68" y="249"/>
                    </a:lnTo>
                    <a:lnTo>
                      <a:pt x="70" y="257"/>
                    </a:lnTo>
                    <a:lnTo>
                      <a:pt x="72" y="264"/>
                    </a:lnTo>
                    <a:lnTo>
                      <a:pt x="76" y="274"/>
                    </a:lnTo>
                    <a:lnTo>
                      <a:pt x="70" y="278"/>
                    </a:lnTo>
                    <a:lnTo>
                      <a:pt x="66" y="283"/>
                    </a:lnTo>
                    <a:lnTo>
                      <a:pt x="62" y="289"/>
                    </a:lnTo>
                    <a:lnTo>
                      <a:pt x="59" y="295"/>
                    </a:lnTo>
                    <a:lnTo>
                      <a:pt x="53" y="301"/>
                    </a:lnTo>
                    <a:lnTo>
                      <a:pt x="49" y="306"/>
                    </a:lnTo>
                    <a:lnTo>
                      <a:pt x="43" y="314"/>
                    </a:lnTo>
                    <a:lnTo>
                      <a:pt x="40" y="321"/>
                    </a:lnTo>
                    <a:lnTo>
                      <a:pt x="36" y="329"/>
                    </a:lnTo>
                    <a:lnTo>
                      <a:pt x="32" y="337"/>
                    </a:lnTo>
                    <a:lnTo>
                      <a:pt x="28" y="344"/>
                    </a:lnTo>
                    <a:lnTo>
                      <a:pt x="24" y="354"/>
                    </a:lnTo>
                    <a:lnTo>
                      <a:pt x="21" y="361"/>
                    </a:lnTo>
                    <a:lnTo>
                      <a:pt x="17" y="373"/>
                    </a:lnTo>
                    <a:lnTo>
                      <a:pt x="15" y="382"/>
                    </a:lnTo>
                    <a:lnTo>
                      <a:pt x="13" y="392"/>
                    </a:lnTo>
                    <a:lnTo>
                      <a:pt x="9" y="401"/>
                    </a:lnTo>
                    <a:lnTo>
                      <a:pt x="5" y="413"/>
                    </a:lnTo>
                    <a:lnTo>
                      <a:pt x="5" y="417"/>
                    </a:lnTo>
                    <a:lnTo>
                      <a:pt x="4" y="422"/>
                    </a:lnTo>
                    <a:lnTo>
                      <a:pt x="4" y="428"/>
                    </a:lnTo>
                    <a:lnTo>
                      <a:pt x="4" y="434"/>
                    </a:lnTo>
                    <a:lnTo>
                      <a:pt x="2" y="439"/>
                    </a:lnTo>
                    <a:lnTo>
                      <a:pt x="2" y="445"/>
                    </a:lnTo>
                    <a:lnTo>
                      <a:pt x="0" y="451"/>
                    </a:lnTo>
                    <a:lnTo>
                      <a:pt x="0" y="456"/>
                    </a:lnTo>
                    <a:lnTo>
                      <a:pt x="0" y="462"/>
                    </a:lnTo>
                    <a:lnTo>
                      <a:pt x="0" y="470"/>
                    </a:lnTo>
                    <a:lnTo>
                      <a:pt x="0" y="476"/>
                    </a:lnTo>
                    <a:lnTo>
                      <a:pt x="2" y="481"/>
                    </a:lnTo>
                    <a:lnTo>
                      <a:pt x="2" y="487"/>
                    </a:lnTo>
                    <a:lnTo>
                      <a:pt x="2" y="493"/>
                    </a:lnTo>
                    <a:lnTo>
                      <a:pt x="2" y="500"/>
                    </a:lnTo>
                    <a:lnTo>
                      <a:pt x="2" y="506"/>
                    </a:lnTo>
                    <a:lnTo>
                      <a:pt x="2" y="512"/>
                    </a:lnTo>
                    <a:lnTo>
                      <a:pt x="4" y="519"/>
                    </a:lnTo>
                    <a:lnTo>
                      <a:pt x="4" y="525"/>
                    </a:lnTo>
                    <a:lnTo>
                      <a:pt x="5" y="533"/>
                    </a:lnTo>
                    <a:lnTo>
                      <a:pt x="5" y="538"/>
                    </a:lnTo>
                    <a:lnTo>
                      <a:pt x="9" y="546"/>
                    </a:lnTo>
                    <a:lnTo>
                      <a:pt x="9" y="552"/>
                    </a:lnTo>
                    <a:lnTo>
                      <a:pt x="11" y="559"/>
                    </a:lnTo>
                    <a:lnTo>
                      <a:pt x="13" y="565"/>
                    </a:lnTo>
                    <a:lnTo>
                      <a:pt x="15" y="572"/>
                    </a:lnTo>
                    <a:lnTo>
                      <a:pt x="17" y="580"/>
                    </a:lnTo>
                    <a:lnTo>
                      <a:pt x="21" y="588"/>
                    </a:lnTo>
                    <a:lnTo>
                      <a:pt x="21" y="593"/>
                    </a:lnTo>
                    <a:lnTo>
                      <a:pt x="24" y="601"/>
                    </a:lnTo>
                    <a:lnTo>
                      <a:pt x="26" y="607"/>
                    </a:lnTo>
                    <a:lnTo>
                      <a:pt x="30" y="614"/>
                    </a:lnTo>
                    <a:lnTo>
                      <a:pt x="34" y="620"/>
                    </a:lnTo>
                    <a:lnTo>
                      <a:pt x="38" y="626"/>
                    </a:lnTo>
                    <a:lnTo>
                      <a:pt x="42" y="631"/>
                    </a:lnTo>
                    <a:lnTo>
                      <a:pt x="47" y="637"/>
                    </a:lnTo>
                    <a:lnTo>
                      <a:pt x="51" y="643"/>
                    </a:lnTo>
                    <a:lnTo>
                      <a:pt x="57" y="649"/>
                    </a:lnTo>
                    <a:lnTo>
                      <a:pt x="62" y="652"/>
                    </a:lnTo>
                    <a:lnTo>
                      <a:pt x="68" y="658"/>
                    </a:lnTo>
                    <a:lnTo>
                      <a:pt x="74" y="662"/>
                    </a:lnTo>
                    <a:lnTo>
                      <a:pt x="80" y="668"/>
                    </a:lnTo>
                    <a:lnTo>
                      <a:pt x="87" y="671"/>
                    </a:lnTo>
                    <a:lnTo>
                      <a:pt x="95" y="677"/>
                    </a:lnTo>
                    <a:lnTo>
                      <a:pt x="101" y="681"/>
                    </a:lnTo>
                    <a:lnTo>
                      <a:pt x="108" y="685"/>
                    </a:lnTo>
                    <a:lnTo>
                      <a:pt x="114" y="688"/>
                    </a:lnTo>
                    <a:lnTo>
                      <a:pt x="123" y="692"/>
                    </a:lnTo>
                    <a:lnTo>
                      <a:pt x="129" y="696"/>
                    </a:lnTo>
                    <a:lnTo>
                      <a:pt x="137" y="700"/>
                    </a:lnTo>
                    <a:lnTo>
                      <a:pt x="146" y="704"/>
                    </a:lnTo>
                    <a:lnTo>
                      <a:pt x="156" y="707"/>
                    </a:lnTo>
                    <a:lnTo>
                      <a:pt x="163" y="709"/>
                    </a:lnTo>
                    <a:lnTo>
                      <a:pt x="171" y="711"/>
                    </a:lnTo>
                    <a:lnTo>
                      <a:pt x="178" y="715"/>
                    </a:lnTo>
                    <a:lnTo>
                      <a:pt x="188" y="719"/>
                    </a:lnTo>
                    <a:lnTo>
                      <a:pt x="198" y="721"/>
                    </a:lnTo>
                    <a:lnTo>
                      <a:pt x="205" y="723"/>
                    </a:lnTo>
                    <a:lnTo>
                      <a:pt x="215" y="727"/>
                    </a:lnTo>
                    <a:lnTo>
                      <a:pt x="224" y="728"/>
                    </a:lnTo>
                    <a:lnTo>
                      <a:pt x="232" y="730"/>
                    </a:lnTo>
                    <a:lnTo>
                      <a:pt x="241" y="732"/>
                    </a:lnTo>
                    <a:lnTo>
                      <a:pt x="251" y="734"/>
                    </a:lnTo>
                    <a:lnTo>
                      <a:pt x="258" y="736"/>
                    </a:lnTo>
                    <a:lnTo>
                      <a:pt x="268" y="736"/>
                    </a:lnTo>
                    <a:lnTo>
                      <a:pt x="277" y="738"/>
                    </a:lnTo>
                    <a:lnTo>
                      <a:pt x="285" y="740"/>
                    </a:lnTo>
                    <a:lnTo>
                      <a:pt x="296" y="742"/>
                    </a:lnTo>
                    <a:lnTo>
                      <a:pt x="304" y="742"/>
                    </a:lnTo>
                    <a:lnTo>
                      <a:pt x="312" y="744"/>
                    </a:lnTo>
                    <a:lnTo>
                      <a:pt x="321" y="744"/>
                    </a:lnTo>
                    <a:lnTo>
                      <a:pt x="329" y="746"/>
                    </a:lnTo>
                    <a:lnTo>
                      <a:pt x="338" y="746"/>
                    </a:lnTo>
                    <a:lnTo>
                      <a:pt x="348" y="747"/>
                    </a:lnTo>
                    <a:lnTo>
                      <a:pt x="355" y="747"/>
                    </a:lnTo>
                    <a:lnTo>
                      <a:pt x="365" y="749"/>
                    </a:lnTo>
                    <a:lnTo>
                      <a:pt x="372" y="749"/>
                    </a:lnTo>
                    <a:lnTo>
                      <a:pt x="380" y="749"/>
                    </a:lnTo>
                    <a:lnTo>
                      <a:pt x="388" y="749"/>
                    </a:lnTo>
                    <a:lnTo>
                      <a:pt x="397" y="749"/>
                    </a:lnTo>
                    <a:lnTo>
                      <a:pt x="403" y="749"/>
                    </a:lnTo>
                    <a:lnTo>
                      <a:pt x="410" y="749"/>
                    </a:lnTo>
                    <a:lnTo>
                      <a:pt x="418" y="749"/>
                    </a:lnTo>
                    <a:lnTo>
                      <a:pt x="426" y="749"/>
                    </a:lnTo>
                    <a:lnTo>
                      <a:pt x="433" y="749"/>
                    </a:lnTo>
                    <a:lnTo>
                      <a:pt x="439" y="749"/>
                    </a:lnTo>
                    <a:lnTo>
                      <a:pt x="445" y="749"/>
                    </a:lnTo>
                    <a:lnTo>
                      <a:pt x="452" y="749"/>
                    </a:lnTo>
                    <a:lnTo>
                      <a:pt x="458" y="747"/>
                    </a:lnTo>
                    <a:lnTo>
                      <a:pt x="464" y="747"/>
                    </a:lnTo>
                    <a:lnTo>
                      <a:pt x="469" y="747"/>
                    </a:lnTo>
                    <a:lnTo>
                      <a:pt x="475" y="747"/>
                    </a:lnTo>
                    <a:lnTo>
                      <a:pt x="707" y="637"/>
                    </a:lnTo>
                    <a:lnTo>
                      <a:pt x="635" y="635"/>
                    </a:lnTo>
                    <a:lnTo>
                      <a:pt x="631" y="603"/>
                    </a:lnTo>
                    <a:lnTo>
                      <a:pt x="1076" y="679"/>
                    </a:lnTo>
                    <a:lnTo>
                      <a:pt x="1342" y="578"/>
                    </a:lnTo>
                    <a:lnTo>
                      <a:pt x="1299" y="380"/>
                    </a:lnTo>
                    <a:lnTo>
                      <a:pt x="1287" y="458"/>
                    </a:lnTo>
                    <a:lnTo>
                      <a:pt x="1264" y="559"/>
                    </a:lnTo>
                    <a:lnTo>
                      <a:pt x="1040" y="626"/>
                    </a:lnTo>
                    <a:lnTo>
                      <a:pt x="578" y="584"/>
                    </a:lnTo>
                    <a:lnTo>
                      <a:pt x="576" y="590"/>
                    </a:lnTo>
                    <a:lnTo>
                      <a:pt x="572" y="595"/>
                    </a:lnTo>
                    <a:lnTo>
                      <a:pt x="568" y="603"/>
                    </a:lnTo>
                    <a:lnTo>
                      <a:pt x="565" y="607"/>
                    </a:lnTo>
                    <a:lnTo>
                      <a:pt x="563" y="612"/>
                    </a:lnTo>
                    <a:lnTo>
                      <a:pt x="557" y="618"/>
                    </a:lnTo>
                    <a:lnTo>
                      <a:pt x="555" y="624"/>
                    </a:lnTo>
                    <a:lnTo>
                      <a:pt x="549" y="631"/>
                    </a:lnTo>
                    <a:lnTo>
                      <a:pt x="546" y="637"/>
                    </a:lnTo>
                    <a:lnTo>
                      <a:pt x="540" y="643"/>
                    </a:lnTo>
                    <a:lnTo>
                      <a:pt x="534" y="650"/>
                    </a:lnTo>
                    <a:lnTo>
                      <a:pt x="526" y="656"/>
                    </a:lnTo>
                    <a:lnTo>
                      <a:pt x="521" y="662"/>
                    </a:lnTo>
                    <a:lnTo>
                      <a:pt x="511" y="668"/>
                    </a:lnTo>
                    <a:lnTo>
                      <a:pt x="502" y="675"/>
                    </a:lnTo>
                    <a:lnTo>
                      <a:pt x="492" y="681"/>
                    </a:lnTo>
                    <a:lnTo>
                      <a:pt x="483" y="687"/>
                    </a:lnTo>
                    <a:lnTo>
                      <a:pt x="477" y="688"/>
                    </a:lnTo>
                    <a:lnTo>
                      <a:pt x="471" y="692"/>
                    </a:lnTo>
                    <a:lnTo>
                      <a:pt x="466" y="694"/>
                    </a:lnTo>
                    <a:lnTo>
                      <a:pt x="460" y="698"/>
                    </a:lnTo>
                    <a:lnTo>
                      <a:pt x="454" y="700"/>
                    </a:lnTo>
                    <a:lnTo>
                      <a:pt x="447" y="702"/>
                    </a:lnTo>
                    <a:lnTo>
                      <a:pt x="441" y="704"/>
                    </a:lnTo>
                    <a:lnTo>
                      <a:pt x="435" y="706"/>
                    </a:lnTo>
                    <a:lnTo>
                      <a:pt x="428" y="707"/>
                    </a:lnTo>
                    <a:lnTo>
                      <a:pt x="420" y="709"/>
                    </a:lnTo>
                    <a:lnTo>
                      <a:pt x="412" y="711"/>
                    </a:lnTo>
                    <a:lnTo>
                      <a:pt x="405" y="713"/>
                    </a:lnTo>
                    <a:lnTo>
                      <a:pt x="397" y="715"/>
                    </a:lnTo>
                    <a:lnTo>
                      <a:pt x="390" y="717"/>
                    </a:lnTo>
                    <a:lnTo>
                      <a:pt x="380" y="719"/>
                    </a:lnTo>
                    <a:lnTo>
                      <a:pt x="372" y="721"/>
                    </a:lnTo>
                    <a:lnTo>
                      <a:pt x="363" y="721"/>
                    </a:lnTo>
                    <a:lnTo>
                      <a:pt x="353" y="723"/>
                    </a:lnTo>
                    <a:lnTo>
                      <a:pt x="346" y="723"/>
                    </a:lnTo>
                    <a:lnTo>
                      <a:pt x="336" y="725"/>
                    </a:lnTo>
                    <a:lnTo>
                      <a:pt x="325" y="723"/>
                    </a:lnTo>
                    <a:lnTo>
                      <a:pt x="315" y="723"/>
                    </a:lnTo>
                    <a:lnTo>
                      <a:pt x="308" y="723"/>
                    </a:lnTo>
                    <a:lnTo>
                      <a:pt x="298" y="723"/>
                    </a:lnTo>
                    <a:lnTo>
                      <a:pt x="291" y="723"/>
                    </a:lnTo>
                    <a:lnTo>
                      <a:pt x="281" y="723"/>
                    </a:lnTo>
                    <a:lnTo>
                      <a:pt x="274" y="721"/>
                    </a:lnTo>
                    <a:lnTo>
                      <a:pt x="266" y="721"/>
                    </a:lnTo>
                    <a:lnTo>
                      <a:pt x="256" y="719"/>
                    </a:lnTo>
                    <a:lnTo>
                      <a:pt x="249" y="715"/>
                    </a:lnTo>
                    <a:lnTo>
                      <a:pt x="241" y="713"/>
                    </a:lnTo>
                    <a:lnTo>
                      <a:pt x="234" y="713"/>
                    </a:lnTo>
                    <a:lnTo>
                      <a:pt x="226" y="709"/>
                    </a:lnTo>
                    <a:lnTo>
                      <a:pt x="220" y="707"/>
                    </a:lnTo>
                    <a:lnTo>
                      <a:pt x="213" y="706"/>
                    </a:lnTo>
                    <a:lnTo>
                      <a:pt x="207" y="704"/>
                    </a:lnTo>
                    <a:lnTo>
                      <a:pt x="201" y="702"/>
                    </a:lnTo>
                    <a:lnTo>
                      <a:pt x="194" y="698"/>
                    </a:lnTo>
                    <a:lnTo>
                      <a:pt x="188" y="696"/>
                    </a:lnTo>
                    <a:lnTo>
                      <a:pt x="182" y="692"/>
                    </a:lnTo>
                    <a:lnTo>
                      <a:pt x="177" y="688"/>
                    </a:lnTo>
                    <a:lnTo>
                      <a:pt x="171" y="687"/>
                    </a:lnTo>
                    <a:lnTo>
                      <a:pt x="165" y="683"/>
                    </a:lnTo>
                    <a:lnTo>
                      <a:pt x="161" y="681"/>
                    </a:lnTo>
                    <a:lnTo>
                      <a:pt x="150" y="671"/>
                    </a:lnTo>
                    <a:lnTo>
                      <a:pt x="140" y="666"/>
                    </a:lnTo>
                    <a:lnTo>
                      <a:pt x="133" y="658"/>
                    </a:lnTo>
                    <a:lnTo>
                      <a:pt x="125" y="652"/>
                    </a:lnTo>
                    <a:lnTo>
                      <a:pt x="118" y="645"/>
                    </a:lnTo>
                    <a:lnTo>
                      <a:pt x="112" y="637"/>
                    </a:lnTo>
                    <a:lnTo>
                      <a:pt x="104" y="628"/>
                    </a:lnTo>
                    <a:lnTo>
                      <a:pt x="99" y="622"/>
                    </a:lnTo>
                    <a:lnTo>
                      <a:pt x="93" y="614"/>
                    </a:lnTo>
                    <a:lnTo>
                      <a:pt x="89" y="609"/>
                    </a:lnTo>
                    <a:lnTo>
                      <a:pt x="85" y="603"/>
                    </a:lnTo>
                    <a:lnTo>
                      <a:pt x="82" y="597"/>
                    </a:lnTo>
                    <a:lnTo>
                      <a:pt x="78" y="592"/>
                    </a:lnTo>
                    <a:lnTo>
                      <a:pt x="76" y="588"/>
                    </a:lnTo>
                    <a:lnTo>
                      <a:pt x="74" y="582"/>
                    </a:lnTo>
                    <a:lnTo>
                      <a:pt x="72" y="578"/>
                    </a:lnTo>
                    <a:lnTo>
                      <a:pt x="70" y="572"/>
                    </a:lnTo>
                    <a:lnTo>
                      <a:pt x="93" y="358"/>
                    </a:lnTo>
                    <a:lnTo>
                      <a:pt x="232" y="350"/>
                    </a:lnTo>
                    <a:lnTo>
                      <a:pt x="222" y="333"/>
                    </a:lnTo>
                    <a:lnTo>
                      <a:pt x="101" y="350"/>
                    </a:lnTo>
                    <a:lnTo>
                      <a:pt x="93" y="164"/>
                    </a:lnTo>
                    <a:lnTo>
                      <a:pt x="272" y="0"/>
                    </a:lnTo>
                    <a:lnTo>
                      <a:pt x="205" y="1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3" name="Freeform 90"/>
              <p:cNvSpPr>
                <a:spLocks/>
              </p:cNvSpPr>
              <p:nvPr/>
            </p:nvSpPr>
            <p:spPr bwMode="auto">
              <a:xfrm>
                <a:off x="357" y="1228"/>
                <a:ext cx="599" cy="277"/>
              </a:xfrm>
              <a:custGeom>
                <a:avLst/>
                <a:gdLst>
                  <a:gd name="T0" fmla="*/ 17 w 1196"/>
                  <a:gd name="T1" fmla="*/ 2 h 554"/>
                  <a:gd name="T2" fmla="*/ 19 w 1196"/>
                  <a:gd name="T3" fmla="*/ 3 h 554"/>
                  <a:gd name="T4" fmla="*/ 21 w 1196"/>
                  <a:gd name="T5" fmla="*/ 4 h 554"/>
                  <a:gd name="T6" fmla="*/ 23 w 1196"/>
                  <a:gd name="T7" fmla="*/ 4 h 554"/>
                  <a:gd name="T8" fmla="*/ 25 w 1196"/>
                  <a:gd name="T9" fmla="*/ 5 h 554"/>
                  <a:gd name="T10" fmla="*/ 28 w 1196"/>
                  <a:gd name="T11" fmla="*/ 6 h 554"/>
                  <a:gd name="T12" fmla="*/ 30 w 1196"/>
                  <a:gd name="T13" fmla="*/ 6 h 554"/>
                  <a:gd name="T14" fmla="*/ 33 w 1196"/>
                  <a:gd name="T15" fmla="*/ 7 h 554"/>
                  <a:gd name="T16" fmla="*/ 35 w 1196"/>
                  <a:gd name="T17" fmla="*/ 7 h 554"/>
                  <a:gd name="T18" fmla="*/ 37 w 1196"/>
                  <a:gd name="T19" fmla="*/ 8 h 554"/>
                  <a:gd name="T20" fmla="*/ 40 w 1196"/>
                  <a:gd name="T21" fmla="*/ 8 h 554"/>
                  <a:gd name="T22" fmla="*/ 42 w 1196"/>
                  <a:gd name="T23" fmla="*/ 7 h 554"/>
                  <a:gd name="T24" fmla="*/ 44 w 1196"/>
                  <a:gd name="T25" fmla="*/ 7 h 554"/>
                  <a:gd name="T26" fmla="*/ 46 w 1196"/>
                  <a:gd name="T27" fmla="*/ 8 h 554"/>
                  <a:gd name="T28" fmla="*/ 49 w 1196"/>
                  <a:gd name="T29" fmla="*/ 8 h 554"/>
                  <a:gd name="T30" fmla="*/ 52 w 1196"/>
                  <a:gd name="T31" fmla="*/ 8 h 554"/>
                  <a:gd name="T32" fmla="*/ 54 w 1196"/>
                  <a:gd name="T33" fmla="*/ 9 h 554"/>
                  <a:gd name="T34" fmla="*/ 57 w 1196"/>
                  <a:gd name="T35" fmla="*/ 10 h 554"/>
                  <a:gd name="T36" fmla="*/ 59 w 1196"/>
                  <a:gd name="T37" fmla="*/ 10 h 554"/>
                  <a:gd name="T38" fmla="*/ 61 w 1196"/>
                  <a:gd name="T39" fmla="*/ 11 h 554"/>
                  <a:gd name="T40" fmla="*/ 63 w 1196"/>
                  <a:gd name="T41" fmla="*/ 11 h 554"/>
                  <a:gd name="T42" fmla="*/ 65 w 1196"/>
                  <a:gd name="T43" fmla="*/ 12 h 554"/>
                  <a:gd name="T44" fmla="*/ 75 w 1196"/>
                  <a:gd name="T45" fmla="*/ 32 h 554"/>
                  <a:gd name="T46" fmla="*/ 70 w 1196"/>
                  <a:gd name="T47" fmla="*/ 14 h 554"/>
                  <a:gd name="T48" fmla="*/ 67 w 1196"/>
                  <a:gd name="T49" fmla="*/ 12 h 554"/>
                  <a:gd name="T50" fmla="*/ 65 w 1196"/>
                  <a:gd name="T51" fmla="*/ 10 h 554"/>
                  <a:gd name="T52" fmla="*/ 63 w 1196"/>
                  <a:gd name="T53" fmla="*/ 9 h 554"/>
                  <a:gd name="T54" fmla="*/ 61 w 1196"/>
                  <a:gd name="T55" fmla="*/ 7 h 554"/>
                  <a:gd name="T56" fmla="*/ 58 w 1196"/>
                  <a:gd name="T57" fmla="*/ 5 h 554"/>
                  <a:gd name="T58" fmla="*/ 56 w 1196"/>
                  <a:gd name="T59" fmla="*/ 4 h 554"/>
                  <a:gd name="T60" fmla="*/ 53 w 1196"/>
                  <a:gd name="T61" fmla="*/ 3 h 554"/>
                  <a:gd name="T62" fmla="*/ 50 w 1196"/>
                  <a:gd name="T63" fmla="*/ 2 h 554"/>
                  <a:gd name="T64" fmla="*/ 47 w 1196"/>
                  <a:gd name="T65" fmla="*/ 2 h 554"/>
                  <a:gd name="T66" fmla="*/ 45 w 1196"/>
                  <a:gd name="T67" fmla="*/ 2 h 554"/>
                  <a:gd name="T68" fmla="*/ 42 w 1196"/>
                  <a:gd name="T69" fmla="*/ 3 h 554"/>
                  <a:gd name="T70" fmla="*/ 40 w 1196"/>
                  <a:gd name="T71" fmla="*/ 3 h 554"/>
                  <a:gd name="T72" fmla="*/ 38 w 1196"/>
                  <a:gd name="T73" fmla="*/ 3 h 554"/>
                  <a:gd name="T74" fmla="*/ 36 w 1196"/>
                  <a:gd name="T75" fmla="*/ 3 h 554"/>
                  <a:gd name="T76" fmla="*/ 35 w 1196"/>
                  <a:gd name="T77" fmla="*/ 3 h 554"/>
                  <a:gd name="T78" fmla="*/ 32 w 1196"/>
                  <a:gd name="T79" fmla="*/ 4 h 554"/>
                  <a:gd name="T80" fmla="*/ 30 w 1196"/>
                  <a:gd name="T81" fmla="*/ 4 h 554"/>
                  <a:gd name="T82" fmla="*/ 29 w 1196"/>
                  <a:gd name="T83" fmla="*/ 4 h 554"/>
                  <a:gd name="T84" fmla="*/ 28 w 1196"/>
                  <a:gd name="T85" fmla="*/ 3 h 554"/>
                  <a:gd name="T86" fmla="*/ 26 w 1196"/>
                  <a:gd name="T87" fmla="*/ 2 h 554"/>
                  <a:gd name="T88" fmla="*/ 24 w 1196"/>
                  <a:gd name="T89" fmla="*/ 1 h 554"/>
                  <a:gd name="T90" fmla="*/ 22 w 1196"/>
                  <a:gd name="T91" fmla="*/ 1 h 554"/>
                  <a:gd name="T92" fmla="*/ 20 w 1196"/>
                  <a:gd name="T93" fmla="*/ 0 h 554"/>
                  <a:gd name="T94" fmla="*/ 18 w 1196"/>
                  <a:gd name="T95" fmla="*/ 1 h 554"/>
                  <a:gd name="T96" fmla="*/ 16 w 1196"/>
                  <a:gd name="T97" fmla="*/ 1 h 554"/>
                  <a:gd name="T98" fmla="*/ 13 w 1196"/>
                  <a:gd name="T99" fmla="*/ 2 h 554"/>
                  <a:gd name="T100" fmla="*/ 11 w 1196"/>
                  <a:gd name="T101" fmla="*/ 2 h 554"/>
                  <a:gd name="T102" fmla="*/ 9 w 1196"/>
                  <a:gd name="T103" fmla="*/ 3 h 554"/>
                  <a:gd name="T104" fmla="*/ 7 w 1196"/>
                  <a:gd name="T105" fmla="*/ 4 h 554"/>
                  <a:gd name="T106" fmla="*/ 5 w 1196"/>
                  <a:gd name="T107" fmla="*/ 7 h 554"/>
                  <a:gd name="T108" fmla="*/ 2 w 1196"/>
                  <a:gd name="T109" fmla="*/ 9 h 554"/>
                  <a:gd name="T110" fmla="*/ 1 w 1196"/>
                  <a:gd name="T111" fmla="*/ 11 h 55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96" h="554">
                    <a:moveTo>
                      <a:pt x="9" y="215"/>
                    </a:moveTo>
                    <a:lnTo>
                      <a:pt x="241" y="23"/>
                    </a:lnTo>
                    <a:lnTo>
                      <a:pt x="243" y="23"/>
                    </a:lnTo>
                    <a:lnTo>
                      <a:pt x="253" y="27"/>
                    </a:lnTo>
                    <a:lnTo>
                      <a:pt x="257" y="29"/>
                    </a:lnTo>
                    <a:lnTo>
                      <a:pt x="266" y="31"/>
                    </a:lnTo>
                    <a:lnTo>
                      <a:pt x="274" y="34"/>
                    </a:lnTo>
                    <a:lnTo>
                      <a:pt x="283" y="38"/>
                    </a:lnTo>
                    <a:lnTo>
                      <a:pt x="289" y="38"/>
                    </a:lnTo>
                    <a:lnTo>
                      <a:pt x="293" y="40"/>
                    </a:lnTo>
                    <a:lnTo>
                      <a:pt x="298" y="42"/>
                    </a:lnTo>
                    <a:lnTo>
                      <a:pt x="304" y="46"/>
                    </a:lnTo>
                    <a:lnTo>
                      <a:pt x="312" y="48"/>
                    </a:lnTo>
                    <a:lnTo>
                      <a:pt x="318" y="50"/>
                    </a:lnTo>
                    <a:lnTo>
                      <a:pt x="323" y="52"/>
                    </a:lnTo>
                    <a:lnTo>
                      <a:pt x="331" y="55"/>
                    </a:lnTo>
                    <a:lnTo>
                      <a:pt x="337" y="57"/>
                    </a:lnTo>
                    <a:lnTo>
                      <a:pt x="342" y="59"/>
                    </a:lnTo>
                    <a:lnTo>
                      <a:pt x="350" y="61"/>
                    </a:lnTo>
                    <a:lnTo>
                      <a:pt x="357" y="63"/>
                    </a:lnTo>
                    <a:lnTo>
                      <a:pt x="365" y="65"/>
                    </a:lnTo>
                    <a:lnTo>
                      <a:pt x="373" y="69"/>
                    </a:lnTo>
                    <a:lnTo>
                      <a:pt x="378" y="71"/>
                    </a:lnTo>
                    <a:lnTo>
                      <a:pt x="388" y="74"/>
                    </a:lnTo>
                    <a:lnTo>
                      <a:pt x="394" y="76"/>
                    </a:lnTo>
                    <a:lnTo>
                      <a:pt x="403" y="78"/>
                    </a:lnTo>
                    <a:lnTo>
                      <a:pt x="411" y="80"/>
                    </a:lnTo>
                    <a:lnTo>
                      <a:pt x="418" y="82"/>
                    </a:lnTo>
                    <a:lnTo>
                      <a:pt x="426" y="84"/>
                    </a:lnTo>
                    <a:lnTo>
                      <a:pt x="434" y="86"/>
                    </a:lnTo>
                    <a:lnTo>
                      <a:pt x="441" y="88"/>
                    </a:lnTo>
                    <a:lnTo>
                      <a:pt x="451" y="90"/>
                    </a:lnTo>
                    <a:lnTo>
                      <a:pt x="458" y="92"/>
                    </a:lnTo>
                    <a:lnTo>
                      <a:pt x="466" y="93"/>
                    </a:lnTo>
                    <a:lnTo>
                      <a:pt x="473" y="95"/>
                    </a:lnTo>
                    <a:lnTo>
                      <a:pt x="483" y="99"/>
                    </a:lnTo>
                    <a:lnTo>
                      <a:pt x="491" y="99"/>
                    </a:lnTo>
                    <a:lnTo>
                      <a:pt x="500" y="101"/>
                    </a:lnTo>
                    <a:lnTo>
                      <a:pt x="508" y="103"/>
                    </a:lnTo>
                    <a:lnTo>
                      <a:pt x="515" y="105"/>
                    </a:lnTo>
                    <a:lnTo>
                      <a:pt x="523" y="107"/>
                    </a:lnTo>
                    <a:lnTo>
                      <a:pt x="530" y="107"/>
                    </a:lnTo>
                    <a:lnTo>
                      <a:pt x="538" y="109"/>
                    </a:lnTo>
                    <a:lnTo>
                      <a:pt x="548" y="111"/>
                    </a:lnTo>
                    <a:lnTo>
                      <a:pt x="553" y="111"/>
                    </a:lnTo>
                    <a:lnTo>
                      <a:pt x="561" y="112"/>
                    </a:lnTo>
                    <a:lnTo>
                      <a:pt x="569" y="112"/>
                    </a:lnTo>
                    <a:lnTo>
                      <a:pt x="576" y="114"/>
                    </a:lnTo>
                    <a:lnTo>
                      <a:pt x="584" y="114"/>
                    </a:lnTo>
                    <a:lnTo>
                      <a:pt x="591" y="114"/>
                    </a:lnTo>
                    <a:lnTo>
                      <a:pt x="599" y="114"/>
                    </a:lnTo>
                    <a:lnTo>
                      <a:pt x="607" y="114"/>
                    </a:lnTo>
                    <a:lnTo>
                      <a:pt x="612" y="114"/>
                    </a:lnTo>
                    <a:lnTo>
                      <a:pt x="618" y="114"/>
                    </a:lnTo>
                    <a:lnTo>
                      <a:pt x="626" y="114"/>
                    </a:lnTo>
                    <a:lnTo>
                      <a:pt x="631" y="114"/>
                    </a:lnTo>
                    <a:lnTo>
                      <a:pt x="639" y="112"/>
                    </a:lnTo>
                    <a:lnTo>
                      <a:pt x="645" y="112"/>
                    </a:lnTo>
                    <a:lnTo>
                      <a:pt x="650" y="111"/>
                    </a:lnTo>
                    <a:lnTo>
                      <a:pt x="658" y="111"/>
                    </a:lnTo>
                    <a:lnTo>
                      <a:pt x="664" y="111"/>
                    </a:lnTo>
                    <a:lnTo>
                      <a:pt x="671" y="111"/>
                    </a:lnTo>
                    <a:lnTo>
                      <a:pt x="677" y="111"/>
                    </a:lnTo>
                    <a:lnTo>
                      <a:pt x="686" y="112"/>
                    </a:lnTo>
                    <a:lnTo>
                      <a:pt x="692" y="112"/>
                    </a:lnTo>
                    <a:lnTo>
                      <a:pt x="700" y="112"/>
                    </a:lnTo>
                    <a:lnTo>
                      <a:pt x="707" y="112"/>
                    </a:lnTo>
                    <a:lnTo>
                      <a:pt x="717" y="114"/>
                    </a:lnTo>
                    <a:lnTo>
                      <a:pt x="724" y="114"/>
                    </a:lnTo>
                    <a:lnTo>
                      <a:pt x="732" y="114"/>
                    </a:lnTo>
                    <a:lnTo>
                      <a:pt x="742" y="116"/>
                    </a:lnTo>
                    <a:lnTo>
                      <a:pt x="749" y="118"/>
                    </a:lnTo>
                    <a:lnTo>
                      <a:pt x="757" y="118"/>
                    </a:lnTo>
                    <a:lnTo>
                      <a:pt x="766" y="118"/>
                    </a:lnTo>
                    <a:lnTo>
                      <a:pt x="774" y="120"/>
                    </a:lnTo>
                    <a:lnTo>
                      <a:pt x="783" y="122"/>
                    </a:lnTo>
                    <a:lnTo>
                      <a:pt x="791" y="122"/>
                    </a:lnTo>
                    <a:lnTo>
                      <a:pt x="799" y="124"/>
                    </a:lnTo>
                    <a:lnTo>
                      <a:pt x="808" y="126"/>
                    </a:lnTo>
                    <a:lnTo>
                      <a:pt x="816" y="128"/>
                    </a:lnTo>
                    <a:lnTo>
                      <a:pt x="825" y="128"/>
                    </a:lnTo>
                    <a:lnTo>
                      <a:pt x="833" y="130"/>
                    </a:lnTo>
                    <a:lnTo>
                      <a:pt x="842" y="131"/>
                    </a:lnTo>
                    <a:lnTo>
                      <a:pt x="850" y="133"/>
                    </a:lnTo>
                    <a:lnTo>
                      <a:pt x="858" y="135"/>
                    </a:lnTo>
                    <a:lnTo>
                      <a:pt x="867" y="137"/>
                    </a:lnTo>
                    <a:lnTo>
                      <a:pt x="877" y="139"/>
                    </a:lnTo>
                    <a:lnTo>
                      <a:pt x="884" y="143"/>
                    </a:lnTo>
                    <a:lnTo>
                      <a:pt x="892" y="143"/>
                    </a:lnTo>
                    <a:lnTo>
                      <a:pt x="899" y="145"/>
                    </a:lnTo>
                    <a:lnTo>
                      <a:pt x="907" y="147"/>
                    </a:lnTo>
                    <a:lnTo>
                      <a:pt x="917" y="149"/>
                    </a:lnTo>
                    <a:lnTo>
                      <a:pt x="922" y="149"/>
                    </a:lnTo>
                    <a:lnTo>
                      <a:pt x="930" y="150"/>
                    </a:lnTo>
                    <a:lnTo>
                      <a:pt x="937" y="152"/>
                    </a:lnTo>
                    <a:lnTo>
                      <a:pt x="945" y="154"/>
                    </a:lnTo>
                    <a:lnTo>
                      <a:pt x="951" y="156"/>
                    </a:lnTo>
                    <a:lnTo>
                      <a:pt x="956" y="158"/>
                    </a:lnTo>
                    <a:lnTo>
                      <a:pt x="964" y="160"/>
                    </a:lnTo>
                    <a:lnTo>
                      <a:pt x="972" y="162"/>
                    </a:lnTo>
                    <a:lnTo>
                      <a:pt x="977" y="162"/>
                    </a:lnTo>
                    <a:lnTo>
                      <a:pt x="983" y="164"/>
                    </a:lnTo>
                    <a:lnTo>
                      <a:pt x="989" y="166"/>
                    </a:lnTo>
                    <a:lnTo>
                      <a:pt x="994" y="168"/>
                    </a:lnTo>
                    <a:lnTo>
                      <a:pt x="1004" y="170"/>
                    </a:lnTo>
                    <a:lnTo>
                      <a:pt x="1013" y="173"/>
                    </a:lnTo>
                    <a:lnTo>
                      <a:pt x="1021" y="175"/>
                    </a:lnTo>
                    <a:lnTo>
                      <a:pt x="1029" y="177"/>
                    </a:lnTo>
                    <a:lnTo>
                      <a:pt x="1033" y="179"/>
                    </a:lnTo>
                    <a:lnTo>
                      <a:pt x="1036" y="179"/>
                    </a:lnTo>
                    <a:lnTo>
                      <a:pt x="1038" y="181"/>
                    </a:lnTo>
                    <a:lnTo>
                      <a:pt x="1040" y="181"/>
                    </a:lnTo>
                    <a:lnTo>
                      <a:pt x="1154" y="401"/>
                    </a:lnTo>
                    <a:lnTo>
                      <a:pt x="1173" y="554"/>
                    </a:lnTo>
                    <a:lnTo>
                      <a:pt x="1196" y="500"/>
                    </a:lnTo>
                    <a:lnTo>
                      <a:pt x="1133" y="240"/>
                    </a:lnTo>
                    <a:lnTo>
                      <a:pt x="1129" y="238"/>
                    </a:lnTo>
                    <a:lnTo>
                      <a:pt x="1122" y="230"/>
                    </a:lnTo>
                    <a:lnTo>
                      <a:pt x="1116" y="223"/>
                    </a:lnTo>
                    <a:lnTo>
                      <a:pt x="1110" y="217"/>
                    </a:lnTo>
                    <a:lnTo>
                      <a:pt x="1101" y="211"/>
                    </a:lnTo>
                    <a:lnTo>
                      <a:pt x="1093" y="204"/>
                    </a:lnTo>
                    <a:lnTo>
                      <a:pt x="1082" y="196"/>
                    </a:lnTo>
                    <a:lnTo>
                      <a:pt x="1072" y="187"/>
                    </a:lnTo>
                    <a:lnTo>
                      <a:pt x="1067" y="181"/>
                    </a:lnTo>
                    <a:lnTo>
                      <a:pt x="1061" y="177"/>
                    </a:lnTo>
                    <a:lnTo>
                      <a:pt x="1055" y="171"/>
                    </a:lnTo>
                    <a:lnTo>
                      <a:pt x="1050" y="168"/>
                    </a:lnTo>
                    <a:lnTo>
                      <a:pt x="1042" y="162"/>
                    </a:lnTo>
                    <a:lnTo>
                      <a:pt x="1036" y="156"/>
                    </a:lnTo>
                    <a:lnTo>
                      <a:pt x="1029" y="152"/>
                    </a:lnTo>
                    <a:lnTo>
                      <a:pt x="1023" y="147"/>
                    </a:lnTo>
                    <a:lnTo>
                      <a:pt x="1015" y="143"/>
                    </a:lnTo>
                    <a:lnTo>
                      <a:pt x="1010" y="137"/>
                    </a:lnTo>
                    <a:lnTo>
                      <a:pt x="1002" y="131"/>
                    </a:lnTo>
                    <a:lnTo>
                      <a:pt x="994" y="128"/>
                    </a:lnTo>
                    <a:lnTo>
                      <a:pt x="987" y="122"/>
                    </a:lnTo>
                    <a:lnTo>
                      <a:pt x="979" y="116"/>
                    </a:lnTo>
                    <a:lnTo>
                      <a:pt x="972" y="111"/>
                    </a:lnTo>
                    <a:lnTo>
                      <a:pt x="964" y="107"/>
                    </a:lnTo>
                    <a:lnTo>
                      <a:pt x="955" y="101"/>
                    </a:lnTo>
                    <a:lnTo>
                      <a:pt x="947" y="95"/>
                    </a:lnTo>
                    <a:lnTo>
                      <a:pt x="939" y="90"/>
                    </a:lnTo>
                    <a:lnTo>
                      <a:pt x="932" y="86"/>
                    </a:lnTo>
                    <a:lnTo>
                      <a:pt x="922" y="80"/>
                    </a:lnTo>
                    <a:lnTo>
                      <a:pt x="913" y="76"/>
                    </a:lnTo>
                    <a:lnTo>
                      <a:pt x="905" y="73"/>
                    </a:lnTo>
                    <a:lnTo>
                      <a:pt x="897" y="69"/>
                    </a:lnTo>
                    <a:lnTo>
                      <a:pt x="888" y="63"/>
                    </a:lnTo>
                    <a:lnTo>
                      <a:pt x="880" y="59"/>
                    </a:lnTo>
                    <a:lnTo>
                      <a:pt x="871" y="57"/>
                    </a:lnTo>
                    <a:lnTo>
                      <a:pt x="863" y="54"/>
                    </a:lnTo>
                    <a:lnTo>
                      <a:pt x="854" y="50"/>
                    </a:lnTo>
                    <a:lnTo>
                      <a:pt x="846" y="46"/>
                    </a:lnTo>
                    <a:lnTo>
                      <a:pt x="837" y="42"/>
                    </a:lnTo>
                    <a:lnTo>
                      <a:pt x="829" y="40"/>
                    </a:lnTo>
                    <a:lnTo>
                      <a:pt x="820" y="36"/>
                    </a:lnTo>
                    <a:lnTo>
                      <a:pt x="810" y="34"/>
                    </a:lnTo>
                    <a:lnTo>
                      <a:pt x="802" y="33"/>
                    </a:lnTo>
                    <a:lnTo>
                      <a:pt x="793" y="31"/>
                    </a:lnTo>
                    <a:lnTo>
                      <a:pt x="785" y="29"/>
                    </a:lnTo>
                    <a:lnTo>
                      <a:pt x="776" y="29"/>
                    </a:lnTo>
                    <a:lnTo>
                      <a:pt x="766" y="27"/>
                    </a:lnTo>
                    <a:lnTo>
                      <a:pt x="759" y="27"/>
                    </a:lnTo>
                    <a:lnTo>
                      <a:pt x="751" y="27"/>
                    </a:lnTo>
                    <a:lnTo>
                      <a:pt x="742" y="27"/>
                    </a:lnTo>
                    <a:lnTo>
                      <a:pt x="734" y="27"/>
                    </a:lnTo>
                    <a:lnTo>
                      <a:pt x="726" y="29"/>
                    </a:lnTo>
                    <a:lnTo>
                      <a:pt x="717" y="29"/>
                    </a:lnTo>
                    <a:lnTo>
                      <a:pt x="709" y="29"/>
                    </a:lnTo>
                    <a:lnTo>
                      <a:pt x="702" y="31"/>
                    </a:lnTo>
                    <a:lnTo>
                      <a:pt x="694" y="31"/>
                    </a:lnTo>
                    <a:lnTo>
                      <a:pt x="686" y="31"/>
                    </a:lnTo>
                    <a:lnTo>
                      <a:pt x="679" y="33"/>
                    </a:lnTo>
                    <a:lnTo>
                      <a:pt x="671" y="33"/>
                    </a:lnTo>
                    <a:lnTo>
                      <a:pt x="664" y="34"/>
                    </a:lnTo>
                    <a:lnTo>
                      <a:pt x="656" y="34"/>
                    </a:lnTo>
                    <a:lnTo>
                      <a:pt x="650" y="34"/>
                    </a:lnTo>
                    <a:lnTo>
                      <a:pt x="643" y="36"/>
                    </a:lnTo>
                    <a:lnTo>
                      <a:pt x="635" y="36"/>
                    </a:lnTo>
                    <a:lnTo>
                      <a:pt x="627" y="36"/>
                    </a:lnTo>
                    <a:lnTo>
                      <a:pt x="622" y="38"/>
                    </a:lnTo>
                    <a:lnTo>
                      <a:pt x="616" y="38"/>
                    </a:lnTo>
                    <a:lnTo>
                      <a:pt x="610" y="40"/>
                    </a:lnTo>
                    <a:lnTo>
                      <a:pt x="603" y="40"/>
                    </a:lnTo>
                    <a:lnTo>
                      <a:pt x="597" y="40"/>
                    </a:lnTo>
                    <a:lnTo>
                      <a:pt x="591" y="42"/>
                    </a:lnTo>
                    <a:lnTo>
                      <a:pt x="584" y="42"/>
                    </a:lnTo>
                    <a:lnTo>
                      <a:pt x="578" y="42"/>
                    </a:lnTo>
                    <a:lnTo>
                      <a:pt x="572" y="44"/>
                    </a:lnTo>
                    <a:lnTo>
                      <a:pt x="569" y="44"/>
                    </a:lnTo>
                    <a:lnTo>
                      <a:pt x="563" y="46"/>
                    </a:lnTo>
                    <a:lnTo>
                      <a:pt x="557" y="46"/>
                    </a:lnTo>
                    <a:lnTo>
                      <a:pt x="551" y="46"/>
                    </a:lnTo>
                    <a:lnTo>
                      <a:pt x="548" y="48"/>
                    </a:lnTo>
                    <a:lnTo>
                      <a:pt x="544" y="48"/>
                    </a:lnTo>
                    <a:lnTo>
                      <a:pt x="532" y="50"/>
                    </a:lnTo>
                    <a:lnTo>
                      <a:pt x="525" y="52"/>
                    </a:lnTo>
                    <a:lnTo>
                      <a:pt x="517" y="52"/>
                    </a:lnTo>
                    <a:lnTo>
                      <a:pt x="508" y="54"/>
                    </a:lnTo>
                    <a:lnTo>
                      <a:pt x="500" y="54"/>
                    </a:lnTo>
                    <a:lnTo>
                      <a:pt x="494" y="55"/>
                    </a:lnTo>
                    <a:lnTo>
                      <a:pt x="487" y="55"/>
                    </a:lnTo>
                    <a:lnTo>
                      <a:pt x="481" y="57"/>
                    </a:lnTo>
                    <a:lnTo>
                      <a:pt x="477" y="57"/>
                    </a:lnTo>
                    <a:lnTo>
                      <a:pt x="473" y="59"/>
                    </a:lnTo>
                    <a:lnTo>
                      <a:pt x="464" y="61"/>
                    </a:lnTo>
                    <a:lnTo>
                      <a:pt x="460" y="61"/>
                    </a:lnTo>
                    <a:lnTo>
                      <a:pt x="456" y="63"/>
                    </a:lnTo>
                    <a:lnTo>
                      <a:pt x="454" y="61"/>
                    </a:lnTo>
                    <a:lnTo>
                      <a:pt x="453" y="59"/>
                    </a:lnTo>
                    <a:lnTo>
                      <a:pt x="449" y="55"/>
                    </a:lnTo>
                    <a:lnTo>
                      <a:pt x="445" y="50"/>
                    </a:lnTo>
                    <a:lnTo>
                      <a:pt x="437" y="42"/>
                    </a:lnTo>
                    <a:lnTo>
                      <a:pt x="430" y="36"/>
                    </a:lnTo>
                    <a:lnTo>
                      <a:pt x="426" y="33"/>
                    </a:lnTo>
                    <a:lnTo>
                      <a:pt x="422" y="31"/>
                    </a:lnTo>
                    <a:lnTo>
                      <a:pt x="416" y="27"/>
                    </a:lnTo>
                    <a:lnTo>
                      <a:pt x="411" y="25"/>
                    </a:lnTo>
                    <a:lnTo>
                      <a:pt x="405" y="21"/>
                    </a:lnTo>
                    <a:lnTo>
                      <a:pt x="397" y="17"/>
                    </a:lnTo>
                    <a:lnTo>
                      <a:pt x="390" y="15"/>
                    </a:lnTo>
                    <a:lnTo>
                      <a:pt x="382" y="12"/>
                    </a:lnTo>
                    <a:lnTo>
                      <a:pt x="375" y="10"/>
                    </a:lnTo>
                    <a:lnTo>
                      <a:pt x="365" y="6"/>
                    </a:lnTo>
                    <a:lnTo>
                      <a:pt x="356" y="4"/>
                    </a:lnTo>
                    <a:lnTo>
                      <a:pt x="346" y="4"/>
                    </a:lnTo>
                    <a:lnTo>
                      <a:pt x="340" y="2"/>
                    </a:lnTo>
                    <a:lnTo>
                      <a:pt x="337" y="2"/>
                    </a:lnTo>
                    <a:lnTo>
                      <a:pt x="331" y="0"/>
                    </a:lnTo>
                    <a:lnTo>
                      <a:pt x="325" y="0"/>
                    </a:lnTo>
                    <a:lnTo>
                      <a:pt x="319" y="0"/>
                    </a:lnTo>
                    <a:lnTo>
                      <a:pt x="314" y="0"/>
                    </a:lnTo>
                    <a:lnTo>
                      <a:pt x="308" y="0"/>
                    </a:lnTo>
                    <a:lnTo>
                      <a:pt x="302" y="0"/>
                    </a:lnTo>
                    <a:lnTo>
                      <a:pt x="295" y="0"/>
                    </a:lnTo>
                    <a:lnTo>
                      <a:pt x="289" y="0"/>
                    </a:lnTo>
                    <a:lnTo>
                      <a:pt x="283" y="2"/>
                    </a:lnTo>
                    <a:lnTo>
                      <a:pt x="278" y="2"/>
                    </a:lnTo>
                    <a:lnTo>
                      <a:pt x="270" y="2"/>
                    </a:lnTo>
                    <a:lnTo>
                      <a:pt x="264" y="4"/>
                    </a:lnTo>
                    <a:lnTo>
                      <a:pt x="257" y="6"/>
                    </a:lnTo>
                    <a:lnTo>
                      <a:pt x="249" y="8"/>
                    </a:lnTo>
                    <a:lnTo>
                      <a:pt x="241" y="8"/>
                    </a:lnTo>
                    <a:lnTo>
                      <a:pt x="236" y="10"/>
                    </a:lnTo>
                    <a:lnTo>
                      <a:pt x="228" y="12"/>
                    </a:lnTo>
                    <a:lnTo>
                      <a:pt x="221" y="14"/>
                    </a:lnTo>
                    <a:lnTo>
                      <a:pt x="213" y="15"/>
                    </a:lnTo>
                    <a:lnTo>
                      <a:pt x="205" y="17"/>
                    </a:lnTo>
                    <a:lnTo>
                      <a:pt x="200" y="19"/>
                    </a:lnTo>
                    <a:lnTo>
                      <a:pt x="194" y="23"/>
                    </a:lnTo>
                    <a:lnTo>
                      <a:pt x="186" y="25"/>
                    </a:lnTo>
                    <a:lnTo>
                      <a:pt x="181" y="27"/>
                    </a:lnTo>
                    <a:lnTo>
                      <a:pt x="173" y="29"/>
                    </a:lnTo>
                    <a:lnTo>
                      <a:pt x="167" y="33"/>
                    </a:lnTo>
                    <a:lnTo>
                      <a:pt x="162" y="34"/>
                    </a:lnTo>
                    <a:lnTo>
                      <a:pt x="156" y="38"/>
                    </a:lnTo>
                    <a:lnTo>
                      <a:pt x="150" y="40"/>
                    </a:lnTo>
                    <a:lnTo>
                      <a:pt x="144" y="44"/>
                    </a:lnTo>
                    <a:lnTo>
                      <a:pt x="139" y="46"/>
                    </a:lnTo>
                    <a:lnTo>
                      <a:pt x="133" y="50"/>
                    </a:lnTo>
                    <a:lnTo>
                      <a:pt x="127" y="54"/>
                    </a:lnTo>
                    <a:lnTo>
                      <a:pt x="122" y="55"/>
                    </a:lnTo>
                    <a:lnTo>
                      <a:pt x="110" y="63"/>
                    </a:lnTo>
                    <a:lnTo>
                      <a:pt x="101" y="71"/>
                    </a:lnTo>
                    <a:lnTo>
                      <a:pt x="91" y="76"/>
                    </a:lnTo>
                    <a:lnTo>
                      <a:pt x="82" y="84"/>
                    </a:lnTo>
                    <a:lnTo>
                      <a:pt x="74" y="90"/>
                    </a:lnTo>
                    <a:lnTo>
                      <a:pt x="66" y="99"/>
                    </a:lnTo>
                    <a:lnTo>
                      <a:pt x="57" y="105"/>
                    </a:lnTo>
                    <a:lnTo>
                      <a:pt x="49" y="111"/>
                    </a:lnTo>
                    <a:lnTo>
                      <a:pt x="42" y="118"/>
                    </a:lnTo>
                    <a:lnTo>
                      <a:pt x="36" y="124"/>
                    </a:lnTo>
                    <a:lnTo>
                      <a:pt x="30" y="130"/>
                    </a:lnTo>
                    <a:lnTo>
                      <a:pt x="25" y="135"/>
                    </a:lnTo>
                    <a:lnTo>
                      <a:pt x="19" y="141"/>
                    </a:lnTo>
                    <a:lnTo>
                      <a:pt x="15" y="147"/>
                    </a:lnTo>
                    <a:lnTo>
                      <a:pt x="8" y="156"/>
                    </a:lnTo>
                    <a:lnTo>
                      <a:pt x="4" y="162"/>
                    </a:lnTo>
                    <a:lnTo>
                      <a:pt x="0" y="168"/>
                    </a:lnTo>
                    <a:lnTo>
                      <a:pt x="0" y="170"/>
                    </a:lnTo>
                    <a:lnTo>
                      <a:pt x="9" y="2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4" name="Freeform 91"/>
              <p:cNvSpPr>
                <a:spLocks/>
              </p:cNvSpPr>
              <p:nvPr/>
            </p:nvSpPr>
            <p:spPr bwMode="auto">
              <a:xfrm>
                <a:off x="533" y="1287"/>
                <a:ext cx="152" cy="52"/>
              </a:xfrm>
              <a:custGeom>
                <a:avLst/>
                <a:gdLst>
                  <a:gd name="T0" fmla="*/ 19 w 304"/>
                  <a:gd name="T1" fmla="*/ 0 h 105"/>
                  <a:gd name="T2" fmla="*/ 1 w 304"/>
                  <a:gd name="T3" fmla="*/ 6 h 105"/>
                  <a:gd name="T4" fmla="*/ 0 w 304"/>
                  <a:gd name="T5" fmla="*/ 3 h 105"/>
                  <a:gd name="T6" fmla="*/ 13 w 304"/>
                  <a:gd name="T7" fmla="*/ 1 h 105"/>
                  <a:gd name="T8" fmla="*/ 13 w 304"/>
                  <a:gd name="T9" fmla="*/ 0 h 105"/>
                  <a:gd name="T10" fmla="*/ 19 w 304"/>
                  <a:gd name="T11" fmla="*/ 0 h 105"/>
                  <a:gd name="T12" fmla="*/ 19 w 304"/>
                  <a:gd name="T13" fmla="*/ 0 h 1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4" h="105">
                    <a:moveTo>
                      <a:pt x="304" y="13"/>
                    </a:moveTo>
                    <a:lnTo>
                      <a:pt x="11" y="105"/>
                    </a:lnTo>
                    <a:lnTo>
                      <a:pt x="0" y="53"/>
                    </a:lnTo>
                    <a:lnTo>
                      <a:pt x="205" y="19"/>
                    </a:lnTo>
                    <a:lnTo>
                      <a:pt x="205" y="0"/>
                    </a:lnTo>
                    <a:lnTo>
                      <a:pt x="304"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5" name="Freeform 92"/>
              <p:cNvSpPr>
                <a:spLocks/>
              </p:cNvSpPr>
              <p:nvPr/>
            </p:nvSpPr>
            <p:spPr bwMode="auto">
              <a:xfrm>
                <a:off x="780" y="1368"/>
                <a:ext cx="112" cy="22"/>
              </a:xfrm>
              <a:custGeom>
                <a:avLst/>
                <a:gdLst>
                  <a:gd name="T0" fmla="*/ 10 w 225"/>
                  <a:gd name="T1" fmla="*/ 0 h 44"/>
                  <a:gd name="T2" fmla="*/ 0 w 225"/>
                  <a:gd name="T3" fmla="*/ 1 h 44"/>
                  <a:gd name="T4" fmla="*/ 1 w 225"/>
                  <a:gd name="T5" fmla="*/ 3 h 44"/>
                  <a:gd name="T6" fmla="*/ 14 w 225"/>
                  <a:gd name="T7" fmla="*/ 2 h 44"/>
                  <a:gd name="T8" fmla="*/ 10 w 225"/>
                  <a:gd name="T9" fmla="*/ 0 h 44"/>
                  <a:gd name="T10" fmla="*/ 10 w 225"/>
                  <a:gd name="T11" fmla="*/ 0 h 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5" h="44">
                    <a:moveTo>
                      <a:pt x="175" y="0"/>
                    </a:moveTo>
                    <a:lnTo>
                      <a:pt x="0" y="7"/>
                    </a:lnTo>
                    <a:lnTo>
                      <a:pt x="21" y="44"/>
                    </a:lnTo>
                    <a:lnTo>
                      <a:pt x="225" y="19"/>
                    </a:lnTo>
                    <a:lnTo>
                      <a:pt x="17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6" name="Freeform 93"/>
              <p:cNvSpPr>
                <a:spLocks/>
              </p:cNvSpPr>
              <p:nvPr/>
            </p:nvSpPr>
            <p:spPr bwMode="auto">
              <a:xfrm>
                <a:off x="833" y="1356"/>
                <a:ext cx="62" cy="94"/>
              </a:xfrm>
              <a:custGeom>
                <a:avLst/>
                <a:gdLst>
                  <a:gd name="T0" fmla="*/ 7 w 123"/>
                  <a:gd name="T1" fmla="*/ 0 h 188"/>
                  <a:gd name="T2" fmla="*/ 0 w 123"/>
                  <a:gd name="T3" fmla="*/ 10 h 188"/>
                  <a:gd name="T4" fmla="*/ 3 w 123"/>
                  <a:gd name="T5" fmla="*/ 12 h 188"/>
                  <a:gd name="T6" fmla="*/ 6 w 123"/>
                  <a:gd name="T7" fmla="*/ 4 h 188"/>
                  <a:gd name="T8" fmla="*/ 8 w 123"/>
                  <a:gd name="T9" fmla="*/ 4 h 188"/>
                  <a:gd name="T10" fmla="*/ 7 w 123"/>
                  <a:gd name="T11" fmla="*/ 0 h 188"/>
                  <a:gd name="T12" fmla="*/ 7 w 123"/>
                  <a:gd name="T13" fmla="*/ 0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3" h="188">
                    <a:moveTo>
                      <a:pt x="97" y="0"/>
                    </a:moveTo>
                    <a:lnTo>
                      <a:pt x="0" y="160"/>
                    </a:lnTo>
                    <a:lnTo>
                      <a:pt x="43" y="188"/>
                    </a:lnTo>
                    <a:lnTo>
                      <a:pt x="91" y="61"/>
                    </a:lnTo>
                    <a:lnTo>
                      <a:pt x="123" y="61"/>
                    </a:lnTo>
                    <a:lnTo>
                      <a:pt x="9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7" name="Freeform 94"/>
              <p:cNvSpPr>
                <a:spLocks/>
              </p:cNvSpPr>
              <p:nvPr/>
            </p:nvSpPr>
            <p:spPr bwMode="auto">
              <a:xfrm>
                <a:off x="711" y="1520"/>
                <a:ext cx="108" cy="50"/>
              </a:xfrm>
              <a:custGeom>
                <a:avLst/>
                <a:gdLst>
                  <a:gd name="T0" fmla="*/ 0 w 215"/>
                  <a:gd name="T1" fmla="*/ 5 h 101"/>
                  <a:gd name="T2" fmla="*/ 14 w 215"/>
                  <a:gd name="T3" fmla="*/ 0 h 101"/>
                  <a:gd name="T4" fmla="*/ 14 w 215"/>
                  <a:gd name="T5" fmla="*/ 2 h 101"/>
                  <a:gd name="T6" fmla="*/ 5 w 215"/>
                  <a:gd name="T7" fmla="*/ 4 h 101"/>
                  <a:gd name="T8" fmla="*/ 5 w 215"/>
                  <a:gd name="T9" fmla="*/ 6 h 101"/>
                  <a:gd name="T10" fmla="*/ 0 w 215"/>
                  <a:gd name="T11" fmla="*/ 5 h 101"/>
                  <a:gd name="T12" fmla="*/ 0 w 215"/>
                  <a:gd name="T13" fmla="*/ 5 h 1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 h="101">
                    <a:moveTo>
                      <a:pt x="0" y="80"/>
                    </a:moveTo>
                    <a:lnTo>
                      <a:pt x="210" y="0"/>
                    </a:lnTo>
                    <a:lnTo>
                      <a:pt x="215" y="36"/>
                    </a:lnTo>
                    <a:lnTo>
                      <a:pt x="71" y="68"/>
                    </a:lnTo>
                    <a:lnTo>
                      <a:pt x="73" y="101"/>
                    </a:lnTo>
                    <a:lnTo>
                      <a:pt x="0"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8" name="Freeform 95"/>
              <p:cNvSpPr>
                <a:spLocks/>
              </p:cNvSpPr>
              <p:nvPr/>
            </p:nvSpPr>
            <p:spPr bwMode="auto">
              <a:xfrm>
                <a:off x="433" y="992"/>
                <a:ext cx="635" cy="237"/>
              </a:xfrm>
              <a:custGeom>
                <a:avLst/>
                <a:gdLst>
                  <a:gd name="T0" fmla="*/ 16 w 1270"/>
                  <a:gd name="T1" fmla="*/ 26 h 473"/>
                  <a:gd name="T2" fmla="*/ 17 w 1270"/>
                  <a:gd name="T3" fmla="*/ 25 h 473"/>
                  <a:gd name="T4" fmla="*/ 18 w 1270"/>
                  <a:gd name="T5" fmla="*/ 24 h 473"/>
                  <a:gd name="T6" fmla="*/ 20 w 1270"/>
                  <a:gd name="T7" fmla="*/ 23 h 473"/>
                  <a:gd name="T8" fmla="*/ 21 w 1270"/>
                  <a:gd name="T9" fmla="*/ 22 h 473"/>
                  <a:gd name="T10" fmla="*/ 23 w 1270"/>
                  <a:gd name="T11" fmla="*/ 21 h 473"/>
                  <a:gd name="T12" fmla="*/ 26 w 1270"/>
                  <a:gd name="T13" fmla="*/ 21 h 473"/>
                  <a:gd name="T14" fmla="*/ 29 w 1270"/>
                  <a:gd name="T15" fmla="*/ 20 h 473"/>
                  <a:gd name="T16" fmla="*/ 32 w 1270"/>
                  <a:gd name="T17" fmla="*/ 19 h 473"/>
                  <a:gd name="T18" fmla="*/ 36 w 1270"/>
                  <a:gd name="T19" fmla="*/ 18 h 473"/>
                  <a:gd name="T20" fmla="*/ 40 w 1270"/>
                  <a:gd name="T21" fmla="*/ 17 h 473"/>
                  <a:gd name="T22" fmla="*/ 45 w 1270"/>
                  <a:gd name="T23" fmla="*/ 16 h 473"/>
                  <a:gd name="T24" fmla="*/ 50 w 1270"/>
                  <a:gd name="T25" fmla="*/ 14 h 473"/>
                  <a:gd name="T26" fmla="*/ 55 w 1270"/>
                  <a:gd name="T27" fmla="*/ 13 h 473"/>
                  <a:gd name="T28" fmla="*/ 59 w 1270"/>
                  <a:gd name="T29" fmla="*/ 12 h 473"/>
                  <a:gd name="T30" fmla="*/ 62 w 1270"/>
                  <a:gd name="T31" fmla="*/ 11 h 473"/>
                  <a:gd name="T32" fmla="*/ 65 w 1270"/>
                  <a:gd name="T33" fmla="*/ 10 h 473"/>
                  <a:gd name="T34" fmla="*/ 68 w 1270"/>
                  <a:gd name="T35" fmla="*/ 8 h 473"/>
                  <a:gd name="T36" fmla="*/ 71 w 1270"/>
                  <a:gd name="T37" fmla="*/ 7 h 473"/>
                  <a:gd name="T38" fmla="*/ 73 w 1270"/>
                  <a:gd name="T39" fmla="*/ 6 h 473"/>
                  <a:gd name="T40" fmla="*/ 75 w 1270"/>
                  <a:gd name="T41" fmla="*/ 5 h 473"/>
                  <a:gd name="T42" fmla="*/ 76 w 1270"/>
                  <a:gd name="T43" fmla="*/ 4 h 473"/>
                  <a:gd name="T44" fmla="*/ 78 w 1270"/>
                  <a:gd name="T45" fmla="*/ 3 h 473"/>
                  <a:gd name="T46" fmla="*/ 79 w 1270"/>
                  <a:gd name="T47" fmla="*/ 2 h 473"/>
                  <a:gd name="T48" fmla="*/ 76 w 1270"/>
                  <a:gd name="T49" fmla="*/ 0 h 473"/>
                  <a:gd name="T50" fmla="*/ 75 w 1270"/>
                  <a:gd name="T51" fmla="*/ 1 h 473"/>
                  <a:gd name="T52" fmla="*/ 74 w 1270"/>
                  <a:gd name="T53" fmla="*/ 3 h 473"/>
                  <a:gd name="T54" fmla="*/ 73 w 1270"/>
                  <a:gd name="T55" fmla="*/ 4 h 473"/>
                  <a:gd name="T56" fmla="*/ 70 w 1270"/>
                  <a:gd name="T57" fmla="*/ 6 h 473"/>
                  <a:gd name="T58" fmla="*/ 69 w 1270"/>
                  <a:gd name="T59" fmla="*/ 7 h 473"/>
                  <a:gd name="T60" fmla="*/ 67 w 1270"/>
                  <a:gd name="T61" fmla="*/ 7 h 473"/>
                  <a:gd name="T62" fmla="*/ 66 w 1270"/>
                  <a:gd name="T63" fmla="*/ 8 h 473"/>
                  <a:gd name="T64" fmla="*/ 64 w 1270"/>
                  <a:gd name="T65" fmla="*/ 9 h 473"/>
                  <a:gd name="T66" fmla="*/ 62 w 1270"/>
                  <a:gd name="T67" fmla="*/ 9 h 473"/>
                  <a:gd name="T68" fmla="*/ 59 w 1270"/>
                  <a:gd name="T69" fmla="*/ 10 h 473"/>
                  <a:gd name="T70" fmla="*/ 57 w 1270"/>
                  <a:gd name="T71" fmla="*/ 10 h 473"/>
                  <a:gd name="T72" fmla="*/ 54 w 1270"/>
                  <a:gd name="T73" fmla="*/ 11 h 473"/>
                  <a:gd name="T74" fmla="*/ 51 w 1270"/>
                  <a:gd name="T75" fmla="*/ 12 h 473"/>
                  <a:gd name="T76" fmla="*/ 48 w 1270"/>
                  <a:gd name="T77" fmla="*/ 12 h 473"/>
                  <a:gd name="T78" fmla="*/ 45 w 1270"/>
                  <a:gd name="T79" fmla="*/ 13 h 473"/>
                  <a:gd name="T80" fmla="*/ 41 w 1270"/>
                  <a:gd name="T81" fmla="*/ 14 h 473"/>
                  <a:gd name="T82" fmla="*/ 38 w 1270"/>
                  <a:gd name="T83" fmla="*/ 14 h 473"/>
                  <a:gd name="T84" fmla="*/ 35 w 1270"/>
                  <a:gd name="T85" fmla="*/ 15 h 473"/>
                  <a:gd name="T86" fmla="*/ 32 w 1270"/>
                  <a:gd name="T87" fmla="*/ 16 h 473"/>
                  <a:gd name="T88" fmla="*/ 29 w 1270"/>
                  <a:gd name="T89" fmla="*/ 17 h 473"/>
                  <a:gd name="T90" fmla="*/ 26 w 1270"/>
                  <a:gd name="T91" fmla="*/ 17 h 473"/>
                  <a:gd name="T92" fmla="*/ 23 w 1270"/>
                  <a:gd name="T93" fmla="*/ 18 h 473"/>
                  <a:gd name="T94" fmla="*/ 21 w 1270"/>
                  <a:gd name="T95" fmla="*/ 19 h 473"/>
                  <a:gd name="T96" fmla="*/ 19 w 1270"/>
                  <a:gd name="T97" fmla="*/ 20 h 473"/>
                  <a:gd name="T98" fmla="*/ 17 w 1270"/>
                  <a:gd name="T99" fmla="*/ 20 h 473"/>
                  <a:gd name="T100" fmla="*/ 16 w 1270"/>
                  <a:gd name="T101" fmla="*/ 21 h 473"/>
                  <a:gd name="T102" fmla="*/ 14 w 1270"/>
                  <a:gd name="T103" fmla="*/ 22 h 473"/>
                  <a:gd name="T104" fmla="*/ 12 w 1270"/>
                  <a:gd name="T105" fmla="*/ 23 h 473"/>
                  <a:gd name="T106" fmla="*/ 11 w 1270"/>
                  <a:gd name="T107" fmla="*/ 24 h 473"/>
                  <a:gd name="T108" fmla="*/ 9 w 1270"/>
                  <a:gd name="T109" fmla="*/ 24 h 473"/>
                  <a:gd name="T110" fmla="*/ 8 w 1270"/>
                  <a:gd name="T111" fmla="*/ 25 h 473"/>
                  <a:gd name="T112" fmla="*/ 6 w 1270"/>
                  <a:gd name="T113" fmla="*/ 26 h 473"/>
                  <a:gd name="T114" fmla="*/ 4 w 1270"/>
                  <a:gd name="T115" fmla="*/ 28 h 473"/>
                  <a:gd name="T116" fmla="*/ 2 w 1270"/>
                  <a:gd name="T117" fmla="*/ 29 h 473"/>
                  <a:gd name="T118" fmla="*/ 1 w 1270"/>
                  <a:gd name="T119" fmla="*/ 30 h 473"/>
                  <a:gd name="T120" fmla="*/ 16 w 1270"/>
                  <a:gd name="T121" fmla="*/ 26 h 4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70" h="473">
                    <a:moveTo>
                      <a:pt x="244" y="414"/>
                    </a:moveTo>
                    <a:lnTo>
                      <a:pt x="244" y="412"/>
                    </a:lnTo>
                    <a:lnTo>
                      <a:pt x="244" y="410"/>
                    </a:lnTo>
                    <a:lnTo>
                      <a:pt x="245" y="407"/>
                    </a:lnTo>
                    <a:lnTo>
                      <a:pt x="253" y="401"/>
                    </a:lnTo>
                    <a:lnTo>
                      <a:pt x="255" y="397"/>
                    </a:lnTo>
                    <a:lnTo>
                      <a:pt x="259" y="393"/>
                    </a:lnTo>
                    <a:lnTo>
                      <a:pt x="264" y="390"/>
                    </a:lnTo>
                    <a:lnTo>
                      <a:pt x="270" y="386"/>
                    </a:lnTo>
                    <a:lnTo>
                      <a:pt x="276" y="380"/>
                    </a:lnTo>
                    <a:lnTo>
                      <a:pt x="284" y="376"/>
                    </a:lnTo>
                    <a:lnTo>
                      <a:pt x="287" y="372"/>
                    </a:lnTo>
                    <a:lnTo>
                      <a:pt x="293" y="370"/>
                    </a:lnTo>
                    <a:lnTo>
                      <a:pt x="299" y="369"/>
                    </a:lnTo>
                    <a:lnTo>
                      <a:pt x="304" y="367"/>
                    </a:lnTo>
                    <a:lnTo>
                      <a:pt x="310" y="363"/>
                    </a:lnTo>
                    <a:lnTo>
                      <a:pt x="316" y="359"/>
                    </a:lnTo>
                    <a:lnTo>
                      <a:pt x="322" y="357"/>
                    </a:lnTo>
                    <a:lnTo>
                      <a:pt x="329" y="353"/>
                    </a:lnTo>
                    <a:lnTo>
                      <a:pt x="335" y="350"/>
                    </a:lnTo>
                    <a:lnTo>
                      <a:pt x="342" y="346"/>
                    </a:lnTo>
                    <a:lnTo>
                      <a:pt x="350" y="344"/>
                    </a:lnTo>
                    <a:lnTo>
                      <a:pt x="360" y="340"/>
                    </a:lnTo>
                    <a:lnTo>
                      <a:pt x="367" y="336"/>
                    </a:lnTo>
                    <a:lnTo>
                      <a:pt x="375" y="332"/>
                    </a:lnTo>
                    <a:lnTo>
                      <a:pt x="384" y="329"/>
                    </a:lnTo>
                    <a:lnTo>
                      <a:pt x="396" y="327"/>
                    </a:lnTo>
                    <a:lnTo>
                      <a:pt x="405" y="323"/>
                    </a:lnTo>
                    <a:lnTo>
                      <a:pt x="417" y="319"/>
                    </a:lnTo>
                    <a:lnTo>
                      <a:pt x="428" y="315"/>
                    </a:lnTo>
                    <a:lnTo>
                      <a:pt x="441" y="313"/>
                    </a:lnTo>
                    <a:lnTo>
                      <a:pt x="453" y="308"/>
                    </a:lnTo>
                    <a:lnTo>
                      <a:pt x="464" y="304"/>
                    </a:lnTo>
                    <a:lnTo>
                      <a:pt x="476" y="300"/>
                    </a:lnTo>
                    <a:lnTo>
                      <a:pt x="491" y="296"/>
                    </a:lnTo>
                    <a:lnTo>
                      <a:pt x="504" y="291"/>
                    </a:lnTo>
                    <a:lnTo>
                      <a:pt x="519" y="289"/>
                    </a:lnTo>
                    <a:lnTo>
                      <a:pt x="535" y="283"/>
                    </a:lnTo>
                    <a:lnTo>
                      <a:pt x="552" y="281"/>
                    </a:lnTo>
                    <a:lnTo>
                      <a:pt x="567" y="275"/>
                    </a:lnTo>
                    <a:lnTo>
                      <a:pt x="584" y="272"/>
                    </a:lnTo>
                    <a:lnTo>
                      <a:pt x="601" y="268"/>
                    </a:lnTo>
                    <a:lnTo>
                      <a:pt x="620" y="264"/>
                    </a:lnTo>
                    <a:lnTo>
                      <a:pt x="639" y="258"/>
                    </a:lnTo>
                    <a:lnTo>
                      <a:pt x="658" y="255"/>
                    </a:lnTo>
                    <a:lnTo>
                      <a:pt x="679" y="251"/>
                    </a:lnTo>
                    <a:lnTo>
                      <a:pt x="700" y="247"/>
                    </a:lnTo>
                    <a:lnTo>
                      <a:pt x="719" y="241"/>
                    </a:lnTo>
                    <a:lnTo>
                      <a:pt x="740" y="237"/>
                    </a:lnTo>
                    <a:lnTo>
                      <a:pt x="759" y="232"/>
                    </a:lnTo>
                    <a:lnTo>
                      <a:pt x="778" y="228"/>
                    </a:lnTo>
                    <a:lnTo>
                      <a:pt x="797" y="222"/>
                    </a:lnTo>
                    <a:lnTo>
                      <a:pt x="816" y="218"/>
                    </a:lnTo>
                    <a:lnTo>
                      <a:pt x="833" y="213"/>
                    </a:lnTo>
                    <a:lnTo>
                      <a:pt x="852" y="209"/>
                    </a:lnTo>
                    <a:lnTo>
                      <a:pt x="869" y="203"/>
                    </a:lnTo>
                    <a:lnTo>
                      <a:pt x="884" y="199"/>
                    </a:lnTo>
                    <a:lnTo>
                      <a:pt x="902" y="194"/>
                    </a:lnTo>
                    <a:lnTo>
                      <a:pt x="917" y="190"/>
                    </a:lnTo>
                    <a:lnTo>
                      <a:pt x="932" y="184"/>
                    </a:lnTo>
                    <a:lnTo>
                      <a:pt x="947" y="180"/>
                    </a:lnTo>
                    <a:lnTo>
                      <a:pt x="962" y="175"/>
                    </a:lnTo>
                    <a:lnTo>
                      <a:pt x="976" y="171"/>
                    </a:lnTo>
                    <a:lnTo>
                      <a:pt x="989" y="165"/>
                    </a:lnTo>
                    <a:lnTo>
                      <a:pt x="1002" y="159"/>
                    </a:lnTo>
                    <a:lnTo>
                      <a:pt x="1016" y="156"/>
                    </a:lnTo>
                    <a:lnTo>
                      <a:pt x="1029" y="150"/>
                    </a:lnTo>
                    <a:lnTo>
                      <a:pt x="1040" y="146"/>
                    </a:lnTo>
                    <a:lnTo>
                      <a:pt x="1052" y="140"/>
                    </a:lnTo>
                    <a:lnTo>
                      <a:pt x="1063" y="137"/>
                    </a:lnTo>
                    <a:lnTo>
                      <a:pt x="1075" y="133"/>
                    </a:lnTo>
                    <a:lnTo>
                      <a:pt x="1086" y="125"/>
                    </a:lnTo>
                    <a:lnTo>
                      <a:pt x="1095" y="121"/>
                    </a:lnTo>
                    <a:lnTo>
                      <a:pt x="1105" y="118"/>
                    </a:lnTo>
                    <a:lnTo>
                      <a:pt x="1116" y="114"/>
                    </a:lnTo>
                    <a:lnTo>
                      <a:pt x="1124" y="108"/>
                    </a:lnTo>
                    <a:lnTo>
                      <a:pt x="1134" y="104"/>
                    </a:lnTo>
                    <a:lnTo>
                      <a:pt x="1143" y="100"/>
                    </a:lnTo>
                    <a:lnTo>
                      <a:pt x="1153" y="97"/>
                    </a:lnTo>
                    <a:lnTo>
                      <a:pt x="1158" y="93"/>
                    </a:lnTo>
                    <a:lnTo>
                      <a:pt x="1166" y="89"/>
                    </a:lnTo>
                    <a:lnTo>
                      <a:pt x="1173" y="83"/>
                    </a:lnTo>
                    <a:lnTo>
                      <a:pt x="1181" y="80"/>
                    </a:lnTo>
                    <a:lnTo>
                      <a:pt x="1187" y="76"/>
                    </a:lnTo>
                    <a:lnTo>
                      <a:pt x="1192" y="72"/>
                    </a:lnTo>
                    <a:lnTo>
                      <a:pt x="1198" y="68"/>
                    </a:lnTo>
                    <a:lnTo>
                      <a:pt x="1206" y="66"/>
                    </a:lnTo>
                    <a:lnTo>
                      <a:pt x="1210" y="62"/>
                    </a:lnTo>
                    <a:lnTo>
                      <a:pt x="1215" y="59"/>
                    </a:lnTo>
                    <a:lnTo>
                      <a:pt x="1221" y="55"/>
                    </a:lnTo>
                    <a:lnTo>
                      <a:pt x="1227" y="51"/>
                    </a:lnTo>
                    <a:lnTo>
                      <a:pt x="1234" y="45"/>
                    </a:lnTo>
                    <a:lnTo>
                      <a:pt x="1242" y="42"/>
                    </a:lnTo>
                    <a:lnTo>
                      <a:pt x="1248" y="34"/>
                    </a:lnTo>
                    <a:lnTo>
                      <a:pt x="1253" y="30"/>
                    </a:lnTo>
                    <a:lnTo>
                      <a:pt x="1259" y="26"/>
                    </a:lnTo>
                    <a:lnTo>
                      <a:pt x="1263" y="24"/>
                    </a:lnTo>
                    <a:lnTo>
                      <a:pt x="1267" y="21"/>
                    </a:lnTo>
                    <a:lnTo>
                      <a:pt x="1270" y="19"/>
                    </a:lnTo>
                    <a:lnTo>
                      <a:pt x="1210" y="0"/>
                    </a:lnTo>
                    <a:lnTo>
                      <a:pt x="1208" y="2"/>
                    </a:lnTo>
                    <a:lnTo>
                      <a:pt x="1204" y="5"/>
                    </a:lnTo>
                    <a:lnTo>
                      <a:pt x="1200" y="13"/>
                    </a:lnTo>
                    <a:lnTo>
                      <a:pt x="1194" y="19"/>
                    </a:lnTo>
                    <a:lnTo>
                      <a:pt x="1187" y="28"/>
                    </a:lnTo>
                    <a:lnTo>
                      <a:pt x="1183" y="32"/>
                    </a:lnTo>
                    <a:lnTo>
                      <a:pt x="1177" y="36"/>
                    </a:lnTo>
                    <a:lnTo>
                      <a:pt x="1172" y="43"/>
                    </a:lnTo>
                    <a:lnTo>
                      <a:pt x="1168" y="49"/>
                    </a:lnTo>
                    <a:lnTo>
                      <a:pt x="1160" y="53"/>
                    </a:lnTo>
                    <a:lnTo>
                      <a:pt x="1153" y="59"/>
                    </a:lnTo>
                    <a:lnTo>
                      <a:pt x="1145" y="64"/>
                    </a:lnTo>
                    <a:lnTo>
                      <a:pt x="1139" y="70"/>
                    </a:lnTo>
                    <a:lnTo>
                      <a:pt x="1130" y="76"/>
                    </a:lnTo>
                    <a:lnTo>
                      <a:pt x="1120" y="81"/>
                    </a:lnTo>
                    <a:lnTo>
                      <a:pt x="1111" y="87"/>
                    </a:lnTo>
                    <a:lnTo>
                      <a:pt x="1103" y="93"/>
                    </a:lnTo>
                    <a:lnTo>
                      <a:pt x="1097" y="95"/>
                    </a:lnTo>
                    <a:lnTo>
                      <a:pt x="1092" y="99"/>
                    </a:lnTo>
                    <a:lnTo>
                      <a:pt x="1086" y="100"/>
                    </a:lnTo>
                    <a:lnTo>
                      <a:pt x="1078" y="104"/>
                    </a:lnTo>
                    <a:lnTo>
                      <a:pt x="1073" y="106"/>
                    </a:lnTo>
                    <a:lnTo>
                      <a:pt x="1067" y="108"/>
                    </a:lnTo>
                    <a:lnTo>
                      <a:pt x="1061" y="112"/>
                    </a:lnTo>
                    <a:lnTo>
                      <a:pt x="1056" y="114"/>
                    </a:lnTo>
                    <a:lnTo>
                      <a:pt x="1048" y="116"/>
                    </a:lnTo>
                    <a:lnTo>
                      <a:pt x="1042" y="119"/>
                    </a:lnTo>
                    <a:lnTo>
                      <a:pt x="1033" y="121"/>
                    </a:lnTo>
                    <a:lnTo>
                      <a:pt x="1027" y="123"/>
                    </a:lnTo>
                    <a:lnTo>
                      <a:pt x="1019" y="125"/>
                    </a:lnTo>
                    <a:lnTo>
                      <a:pt x="1012" y="129"/>
                    </a:lnTo>
                    <a:lnTo>
                      <a:pt x="1004" y="133"/>
                    </a:lnTo>
                    <a:lnTo>
                      <a:pt x="999" y="135"/>
                    </a:lnTo>
                    <a:lnTo>
                      <a:pt x="987" y="137"/>
                    </a:lnTo>
                    <a:lnTo>
                      <a:pt x="979" y="139"/>
                    </a:lnTo>
                    <a:lnTo>
                      <a:pt x="970" y="140"/>
                    </a:lnTo>
                    <a:lnTo>
                      <a:pt x="962" y="142"/>
                    </a:lnTo>
                    <a:lnTo>
                      <a:pt x="953" y="144"/>
                    </a:lnTo>
                    <a:lnTo>
                      <a:pt x="943" y="146"/>
                    </a:lnTo>
                    <a:lnTo>
                      <a:pt x="932" y="150"/>
                    </a:lnTo>
                    <a:lnTo>
                      <a:pt x="922" y="152"/>
                    </a:lnTo>
                    <a:lnTo>
                      <a:pt x="911" y="154"/>
                    </a:lnTo>
                    <a:lnTo>
                      <a:pt x="902" y="156"/>
                    </a:lnTo>
                    <a:lnTo>
                      <a:pt x="890" y="158"/>
                    </a:lnTo>
                    <a:lnTo>
                      <a:pt x="879" y="161"/>
                    </a:lnTo>
                    <a:lnTo>
                      <a:pt x="867" y="163"/>
                    </a:lnTo>
                    <a:lnTo>
                      <a:pt x="856" y="167"/>
                    </a:lnTo>
                    <a:lnTo>
                      <a:pt x="844" y="169"/>
                    </a:lnTo>
                    <a:lnTo>
                      <a:pt x="833" y="173"/>
                    </a:lnTo>
                    <a:lnTo>
                      <a:pt x="822" y="175"/>
                    </a:lnTo>
                    <a:lnTo>
                      <a:pt x="808" y="178"/>
                    </a:lnTo>
                    <a:lnTo>
                      <a:pt x="795" y="180"/>
                    </a:lnTo>
                    <a:lnTo>
                      <a:pt x="784" y="182"/>
                    </a:lnTo>
                    <a:lnTo>
                      <a:pt x="770" y="186"/>
                    </a:lnTo>
                    <a:lnTo>
                      <a:pt x="759" y="188"/>
                    </a:lnTo>
                    <a:lnTo>
                      <a:pt x="746" y="192"/>
                    </a:lnTo>
                    <a:lnTo>
                      <a:pt x="734" y="194"/>
                    </a:lnTo>
                    <a:lnTo>
                      <a:pt x="721" y="197"/>
                    </a:lnTo>
                    <a:lnTo>
                      <a:pt x="708" y="199"/>
                    </a:lnTo>
                    <a:lnTo>
                      <a:pt x="694" y="203"/>
                    </a:lnTo>
                    <a:lnTo>
                      <a:pt x="683" y="205"/>
                    </a:lnTo>
                    <a:lnTo>
                      <a:pt x="668" y="209"/>
                    </a:lnTo>
                    <a:lnTo>
                      <a:pt x="656" y="211"/>
                    </a:lnTo>
                    <a:lnTo>
                      <a:pt x="643" y="215"/>
                    </a:lnTo>
                    <a:lnTo>
                      <a:pt x="631" y="218"/>
                    </a:lnTo>
                    <a:lnTo>
                      <a:pt x="616" y="220"/>
                    </a:lnTo>
                    <a:lnTo>
                      <a:pt x="605" y="224"/>
                    </a:lnTo>
                    <a:lnTo>
                      <a:pt x="592" y="226"/>
                    </a:lnTo>
                    <a:lnTo>
                      <a:pt x="578" y="230"/>
                    </a:lnTo>
                    <a:lnTo>
                      <a:pt x="565" y="232"/>
                    </a:lnTo>
                    <a:lnTo>
                      <a:pt x="552" y="235"/>
                    </a:lnTo>
                    <a:lnTo>
                      <a:pt x="538" y="237"/>
                    </a:lnTo>
                    <a:lnTo>
                      <a:pt x="527" y="241"/>
                    </a:lnTo>
                    <a:lnTo>
                      <a:pt x="514" y="243"/>
                    </a:lnTo>
                    <a:lnTo>
                      <a:pt x="502" y="247"/>
                    </a:lnTo>
                    <a:lnTo>
                      <a:pt x="489" y="249"/>
                    </a:lnTo>
                    <a:lnTo>
                      <a:pt x="477" y="253"/>
                    </a:lnTo>
                    <a:lnTo>
                      <a:pt x="466" y="255"/>
                    </a:lnTo>
                    <a:lnTo>
                      <a:pt x="455" y="258"/>
                    </a:lnTo>
                    <a:lnTo>
                      <a:pt x="443" y="262"/>
                    </a:lnTo>
                    <a:lnTo>
                      <a:pt x="432" y="266"/>
                    </a:lnTo>
                    <a:lnTo>
                      <a:pt x="420" y="268"/>
                    </a:lnTo>
                    <a:lnTo>
                      <a:pt x="409" y="272"/>
                    </a:lnTo>
                    <a:lnTo>
                      <a:pt x="398" y="274"/>
                    </a:lnTo>
                    <a:lnTo>
                      <a:pt x="388" y="277"/>
                    </a:lnTo>
                    <a:lnTo>
                      <a:pt x="377" y="279"/>
                    </a:lnTo>
                    <a:lnTo>
                      <a:pt x="367" y="283"/>
                    </a:lnTo>
                    <a:lnTo>
                      <a:pt x="358" y="285"/>
                    </a:lnTo>
                    <a:lnTo>
                      <a:pt x="348" y="289"/>
                    </a:lnTo>
                    <a:lnTo>
                      <a:pt x="339" y="293"/>
                    </a:lnTo>
                    <a:lnTo>
                      <a:pt x="329" y="294"/>
                    </a:lnTo>
                    <a:lnTo>
                      <a:pt x="320" y="298"/>
                    </a:lnTo>
                    <a:lnTo>
                      <a:pt x="312" y="300"/>
                    </a:lnTo>
                    <a:lnTo>
                      <a:pt x="304" y="304"/>
                    </a:lnTo>
                    <a:lnTo>
                      <a:pt x="297" y="308"/>
                    </a:lnTo>
                    <a:lnTo>
                      <a:pt x="289" y="310"/>
                    </a:lnTo>
                    <a:lnTo>
                      <a:pt x="284" y="313"/>
                    </a:lnTo>
                    <a:lnTo>
                      <a:pt x="276" y="315"/>
                    </a:lnTo>
                    <a:lnTo>
                      <a:pt x="268" y="319"/>
                    </a:lnTo>
                    <a:lnTo>
                      <a:pt x="263" y="321"/>
                    </a:lnTo>
                    <a:lnTo>
                      <a:pt x="255" y="325"/>
                    </a:lnTo>
                    <a:lnTo>
                      <a:pt x="247" y="327"/>
                    </a:lnTo>
                    <a:lnTo>
                      <a:pt x="242" y="331"/>
                    </a:lnTo>
                    <a:lnTo>
                      <a:pt x="234" y="332"/>
                    </a:lnTo>
                    <a:lnTo>
                      <a:pt x="228" y="336"/>
                    </a:lnTo>
                    <a:lnTo>
                      <a:pt x="221" y="338"/>
                    </a:lnTo>
                    <a:lnTo>
                      <a:pt x="215" y="342"/>
                    </a:lnTo>
                    <a:lnTo>
                      <a:pt x="207" y="344"/>
                    </a:lnTo>
                    <a:lnTo>
                      <a:pt x="202" y="350"/>
                    </a:lnTo>
                    <a:lnTo>
                      <a:pt x="194" y="351"/>
                    </a:lnTo>
                    <a:lnTo>
                      <a:pt x="188" y="355"/>
                    </a:lnTo>
                    <a:lnTo>
                      <a:pt x="183" y="359"/>
                    </a:lnTo>
                    <a:lnTo>
                      <a:pt x="177" y="363"/>
                    </a:lnTo>
                    <a:lnTo>
                      <a:pt x="169" y="365"/>
                    </a:lnTo>
                    <a:lnTo>
                      <a:pt x="164" y="369"/>
                    </a:lnTo>
                    <a:lnTo>
                      <a:pt x="156" y="370"/>
                    </a:lnTo>
                    <a:lnTo>
                      <a:pt x="150" y="374"/>
                    </a:lnTo>
                    <a:lnTo>
                      <a:pt x="145" y="378"/>
                    </a:lnTo>
                    <a:lnTo>
                      <a:pt x="139" y="382"/>
                    </a:lnTo>
                    <a:lnTo>
                      <a:pt x="133" y="384"/>
                    </a:lnTo>
                    <a:lnTo>
                      <a:pt x="128" y="388"/>
                    </a:lnTo>
                    <a:lnTo>
                      <a:pt x="122" y="391"/>
                    </a:lnTo>
                    <a:lnTo>
                      <a:pt x="116" y="395"/>
                    </a:lnTo>
                    <a:lnTo>
                      <a:pt x="110" y="397"/>
                    </a:lnTo>
                    <a:lnTo>
                      <a:pt x="105" y="401"/>
                    </a:lnTo>
                    <a:lnTo>
                      <a:pt x="95" y="409"/>
                    </a:lnTo>
                    <a:lnTo>
                      <a:pt x="86" y="414"/>
                    </a:lnTo>
                    <a:lnTo>
                      <a:pt x="76" y="420"/>
                    </a:lnTo>
                    <a:lnTo>
                      <a:pt x="67" y="426"/>
                    </a:lnTo>
                    <a:lnTo>
                      <a:pt x="57" y="431"/>
                    </a:lnTo>
                    <a:lnTo>
                      <a:pt x="50" y="437"/>
                    </a:lnTo>
                    <a:lnTo>
                      <a:pt x="42" y="443"/>
                    </a:lnTo>
                    <a:lnTo>
                      <a:pt x="36" y="447"/>
                    </a:lnTo>
                    <a:lnTo>
                      <a:pt x="29" y="450"/>
                    </a:lnTo>
                    <a:lnTo>
                      <a:pt x="23" y="456"/>
                    </a:lnTo>
                    <a:lnTo>
                      <a:pt x="17" y="458"/>
                    </a:lnTo>
                    <a:lnTo>
                      <a:pt x="13" y="462"/>
                    </a:lnTo>
                    <a:lnTo>
                      <a:pt x="10" y="466"/>
                    </a:lnTo>
                    <a:lnTo>
                      <a:pt x="6" y="467"/>
                    </a:lnTo>
                    <a:lnTo>
                      <a:pt x="2" y="471"/>
                    </a:lnTo>
                    <a:lnTo>
                      <a:pt x="0" y="473"/>
                    </a:lnTo>
                    <a:lnTo>
                      <a:pt x="244" y="414"/>
                    </a:lnTo>
                    <a:close/>
                  </a:path>
                </a:pathLst>
              </a:custGeom>
              <a:solidFill>
                <a:srgbClr val="ED9C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9" name="Freeform 96"/>
              <p:cNvSpPr>
                <a:spLocks/>
              </p:cNvSpPr>
              <p:nvPr/>
            </p:nvSpPr>
            <p:spPr bwMode="auto">
              <a:xfrm>
                <a:off x="1042" y="903"/>
                <a:ext cx="168" cy="122"/>
              </a:xfrm>
              <a:custGeom>
                <a:avLst/>
                <a:gdLst>
                  <a:gd name="T0" fmla="*/ 0 w 337"/>
                  <a:gd name="T1" fmla="*/ 11 h 243"/>
                  <a:gd name="T2" fmla="*/ 0 w 337"/>
                  <a:gd name="T3" fmla="*/ 10 h 243"/>
                  <a:gd name="T4" fmla="*/ 0 w 337"/>
                  <a:gd name="T5" fmla="*/ 9 h 243"/>
                  <a:gd name="T6" fmla="*/ 0 w 337"/>
                  <a:gd name="T7" fmla="*/ 8 h 243"/>
                  <a:gd name="T8" fmla="*/ 0 w 337"/>
                  <a:gd name="T9" fmla="*/ 7 h 243"/>
                  <a:gd name="T10" fmla="*/ 0 w 337"/>
                  <a:gd name="T11" fmla="*/ 7 h 243"/>
                  <a:gd name="T12" fmla="*/ 0 w 337"/>
                  <a:gd name="T13" fmla="*/ 6 h 243"/>
                  <a:gd name="T14" fmla="*/ 0 w 337"/>
                  <a:gd name="T15" fmla="*/ 5 h 243"/>
                  <a:gd name="T16" fmla="*/ 0 w 337"/>
                  <a:gd name="T17" fmla="*/ 4 h 243"/>
                  <a:gd name="T18" fmla="*/ 1 w 337"/>
                  <a:gd name="T19" fmla="*/ 3 h 243"/>
                  <a:gd name="T20" fmla="*/ 2 w 337"/>
                  <a:gd name="T21" fmla="*/ 3 h 243"/>
                  <a:gd name="T22" fmla="*/ 2 w 337"/>
                  <a:gd name="T23" fmla="*/ 2 h 243"/>
                  <a:gd name="T24" fmla="*/ 3 w 337"/>
                  <a:gd name="T25" fmla="*/ 1 h 243"/>
                  <a:gd name="T26" fmla="*/ 4 w 337"/>
                  <a:gd name="T27" fmla="*/ 1 h 243"/>
                  <a:gd name="T28" fmla="*/ 5 w 337"/>
                  <a:gd name="T29" fmla="*/ 0 h 243"/>
                  <a:gd name="T30" fmla="*/ 6 w 337"/>
                  <a:gd name="T31" fmla="*/ 1 h 243"/>
                  <a:gd name="T32" fmla="*/ 7 w 337"/>
                  <a:gd name="T33" fmla="*/ 2 h 243"/>
                  <a:gd name="T34" fmla="*/ 7 w 337"/>
                  <a:gd name="T35" fmla="*/ 3 h 243"/>
                  <a:gd name="T36" fmla="*/ 7 w 337"/>
                  <a:gd name="T37" fmla="*/ 4 h 243"/>
                  <a:gd name="T38" fmla="*/ 7 w 337"/>
                  <a:gd name="T39" fmla="*/ 5 h 243"/>
                  <a:gd name="T40" fmla="*/ 7 w 337"/>
                  <a:gd name="T41" fmla="*/ 6 h 243"/>
                  <a:gd name="T42" fmla="*/ 9 w 337"/>
                  <a:gd name="T43" fmla="*/ 7 h 243"/>
                  <a:gd name="T44" fmla="*/ 9 w 337"/>
                  <a:gd name="T45" fmla="*/ 7 h 243"/>
                  <a:gd name="T46" fmla="*/ 10 w 337"/>
                  <a:gd name="T47" fmla="*/ 6 h 243"/>
                  <a:gd name="T48" fmla="*/ 11 w 337"/>
                  <a:gd name="T49" fmla="*/ 5 h 243"/>
                  <a:gd name="T50" fmla="*/ 12 w 337"/>
                  <a:gd name="T51" fmla="*/ 5 h 243"/>
                  <a:gd name="T52" fmla="*/ 12 w 337"/>
                  <a:gd name="T53" fmla="*/ 5 h 243"/>
                  <a:gd name="T54" fmla="*/ 13 w 337"/>
                  <a:gd name="T55" fmla="*/ 4 h 243"/>
                  <a:gd name="T56" fmla="*/ 14 w 337"/>
                  <a:gd name="T57" fmla="*/ 4 h 243"/>
                  <a:gd name="T58" fmla="*/ 15 w 337"/>
                  <a:gd name="T59" fmla="*/ 4 h 243"/>
                  <a:gd name="T60" fmla="*/ 16 w 337"/>
                  <a:gd name="T61" fmla="*/ 4 h 243"/>
                  <a:gd name="T62" fmla="*/ 16 w 337"/>
                  <a:gd name="T63" fmla="*/ 4 h 243"/>
                  <a:gd name="T64" fmla="*/ 17 w 337"/>
                  <a:gd name="T65" fmla="*/ 4 h 243"/>
                  <a:gd name="T66" fmla="*/ 18 w 337"/>
                  <a:gd name="T67" fmla="*/ 4 h 243"/>
                  <a:gd name="T68" fmla="*/ 19 w 337"/>
                  <a:gd name="T69" fmla="*/ 5 h 243"/>
                  <a:gd name="T70" fmla="*/ 20 w 337"/>
                  <a:gd name="T71" fmla="*/ 5 h 243"/>
                  <a:gd name="T72" fmla="*/ 20 w 337"/>
                  <a:gd name="T73" fmla="*/ 6 h 243"/>
                  <a:gd name="T74" fmla="*/ 20 w 337"/>
                  <a:gd name="T75" fmla="*/ 6 h 243"/>
                  <a:gd name="T76" fmla="*/ 21 w 337"/>
                  <a:gd name="T77" fmla="*/ 7 h 243"/>
                  <a:gd name="T78" fmla="*/ 21 w 337"/>
                  <a:gd name="T79" fmla="*/ 8 h 243"/>
                  <a:gd name="T80" fmla="*/ 20 w 337"/>
                  <a:gd name="T81" fmla="*/ 8 h 243"/>
                  <a:gd name="T82" fmla="*/ 20 w 337"/>
                  <a:gd name="T83" fmla="*/ 9 h 243"/>
                  <a:gd name="T84" fmla="*/ 20 w 337"/>
                  <a:gd name="T85" fmla="*/ 10 h 243"/>
                  <a:gd name="T86" fmla="*/ 19 w 337"/>
                  <a:gd name="T87" fmla="*/ 11 h 243"/>
                  <a:gd name="T88" fmla="*/ 18 w 337"/>
                  <a:gd name="T89" fmla="*/ 12 h 243"/>
                  <a:gd name="T90" fmla="*/ 17 w 337"/>
                  <a:gd name="T91" fmla="*/ 13 h 243"/>
                  <a:gd name="T92" fmla="*/ 16 w 337"/>
                  <a:gd name="T93" fmla="*/ 14 h 243"/>
                  <a:gd name="T94" fmla="*/ 8 w 337"/>
                  <a:gd name="T95" fmla="*/ 13 h 243"/>
                  <a:gd name="T96" fmla="*/ 0 w 337"/>
                  <a:gd name="T97" fmla="*/ 11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7" h="243">
                    <a:moveTo>
                      <a:pt x="13" y="163"/>
                    </a:moveTo>
                    <a:lnTo>
                      <a:pt x="13" y="162"/>
                    </a:lnTo>
                    <a:lnTo>
                      <a:pt x="11" y="160"/>
                    </a:lnTo>
                    <a:lnTo>
                      <a:pt x="10" y="154"/>
                    </a:lnTo>
                    <a:lnTo>
                      <a:pt x="8" y="150"/>
                    </a:lnTo>
                    <a:lnTo>
                      <a:pt x="4" y="143"/>
                    </a:lnTo>
                    <a:lnTo>
                      <a:pt x="2" y="133"/>
                    </a:lnTo>
                    <a:lnTo>
                      <a:pt x="0" y="124"/>
                    </a:lnTo>
                    <a:lnTo>
                      <a:pt x="0" y="114"/>
                    </a:lnTo>
                    <a:lnTo>
                      <a:pt x="0" y="108"/>
                    </a:lnTo>
                    <a:lnTo>
                      <a:pt x="0" y="103"/>
                    </a:lnTo>
                    <a:lnTo>
                      <a:pt x="0" y="97"/>
                    </a:lnTo>
                    <a:lnTo>
                      <a:pt x="2" y="91"/>
                    </a:lnTo>
                    <a:lnTo>
                      <a:pt x="4" y="84"/>
                    </a:lnTo>
                    <a:lnTo>
                      <a:pt x="6" y="78"/>
                    </a:lnTo>
                    <a:lnTo>
                      <a:pt x="8" y="70"/>
                    </a:lnTo>
                    <a:lnTo>
                      <a:pt x="11" y="65"/>
                    </a:lnTo>
                    <a:lnTo>
                      <a:pt x="13" y="59"/>
                    </a:lnTo>
                    <a:lnTo>
                      <a:pt x="17" y="53"/>
                    </a:lnTo>
                    <a:lnTo>
                      <a:pt x="21" y="46"/>
                    </a:lnTo>
                    <a:lnTo>
                      <a:pt x="27" y="40"/>
                    </a:lnTo>
                    <a:lnTo>
                      <a:pt x="32" y="34"/>
                    </a:lnTo>
                    <a:lnTo>
                      <a:pt x="38" y="28"/>
                    </a:lnTo>
                    <a:lnTo>
                      <a:pt x="44" y="23"/>
                    </a:lnTo>
                    <a:lnTo>
                      <a:pt x="53" y="17"/>
                    </a:lnTo>
                    <a:lnTo>
                      <a:pt x="61" y="11"/>
                    </a:lnTo>
                    <a:lnTo>
                      <a:pt x="69" y="8"/>
                    </a:lnTo>
                    <a:lnTo>
                      <a:pt x="74" y="2"/>
                    </a:lnTo>
                    <a:lnTo>
                      <a:pt x="80" y="2"/>
                    </a:lnTo>
                    <a:lnTo>
                      <a:pt x="89" y="0"/>
                    </a:lnTo>
                    <a:lnTo>
                      <a:pt x="99" y="2"/>
                    </a:lnTo>
                    <a:lnTo>
                      <a:pt x="105" y="6"/>
                    </a:lnTo>
                    <a:lnTo>
                      <a:pt x="112" y="11"/>
                    </a:lnTo>
                    <a:lnTo>
                      <a:pt x="116" y="19"/>
                    </a:lnTo>
                    <a:lnTo>
                      <a:pt x="120" y="28"/>
                    </a:lnTo>
                    <a:lnTo>
                      <a:pt x="120" y="36"/>
                    </a:lnTo>
                    <a:lnTo>
                      <a:pt x="122" y="47"/>
                    </a:lnTo>
                    <a:lnTo>
                      <a:pt x="122" y="55"/>
                    </a:lnTo>
                    <a:lnTo>
                      <a:pt x="124" y="65"/>
                    </a:lnTo>
                    <a:lnTo>
                      <a:pt x="122" y="72"/>
                    </a:lnTo>
                    <a:lnTo>
                      <a:pt x="122" y="78"/>
                    </a:lnTo>
                    <a:lnTo>
                      <a:pt x="122" y="82"/>
                    </a:lnTo>
                    <a:lnTo>
                      <a:pt x="122" y="84"/>
                    </a:lnTo>
                    <a:lnTo>
                      <a:pt x="152" y="105"/>
                    </a:lnTo>
                    <a:lnTo>
                      <a:pt x="152" y="103"/>
                    </a:lnTo>
                    <a:lnTo>
                      <a:pt x="156" y="101"/>
                    </a:lnTo>
                    <a:lnTo>
                      <a:pt x="160" y="95"/>
                    </a:lnTo>
                    <a:lnTo>
                      <a:pt x="167" y="91"/>
                    </a:lnTo>
                    <a:lnTo>
                      <a:pt x="173" y="84"/>
                    </a:lnTo>
                    <a:lnTo>
                      <a:pt x="183" y="78"/>
                    </a:lnTo>
                    <a:lnTo>
                      <a:pt x="186" y="74"/>
                    </a:lnTo>
                    <a:lnTo>
                      <a:pt x="194" y="72"/>
                    </a:lnTo>
                    <a:lnTo>
                      <a:pt x="200" y="68"/>
                    </a:lnTo>
                    <a:lnTo>
                      <a:pt x="205" y="67"/>
                    </a:lnTo>
                    <a:lnTo>
                      <a:pt x="211" y="63"/>
                    </a:lnTo>
                    <a:lnTo>
                      <a:pt x="217" y="59"/>
                    </a:lnTo>
                    <a:lnTo>
                      <a:pt x="223" y="57"/>
                    </a:lnTo>
                    <a:lnTo>
                      <a:pt x="228" y="55"/>
                    </a:lnTo>
                    <a:lnTo>
                      <a:pt x="234" y="51"/>
                    </a:lnTo>
                    <a:lnTo>
                      <a:pt x="242" y="51"/>
                    </a:lnTo>
                    <a:lnTo>
                      <a:pt x="249" y="49"/>
                    </a:lnTo>
                    <a:lnTo>
                      <a:pt x="257" y="49"/>
                    </a:lnTo>
                    <a:lnTo>
                      <a:pt x="263" y="49"/>
                    </a:lnTo>
                    <a:lnTo>
                      <a:pt x="270" y="49"/>
                    </a:lnTo>
                    <a:lnTo>
                      <a:pt x="276" y="49"/>
                    </a:lnTo>
                    <a:lnTo>
                      <a:pt x="283" y="51"/>
                    </a:lnTo>
                    <a:lnTo>
                      <a:pt x="291" y="53"/>
                    </a:lnTo>
                    <a:lnTo>
                      <a:pt x="297" y="55"/>
                    </a:lnTo>
                    <a:lnTo>
                      <a:pt x="304" y="59"/>
                    </a:lnTo>
                    <a:lnTo>
                      <a:pt x="312" y="65"/>
                    </a:lnTo>
                    <a:lnTo>
                      <a:pt x="316" y="68"/>
                    </a:lnTo>
                    <a:lnTo>
                      <a:pt x="321" y="72"/>
                    </a:lnTo>
                    <a:lnTo>
                      <a:pt x="325" y="78"/>
                    </a:lnTo>
                    <a:lnTo>
                      <a:pt x="331" y="84"/>
                    </a:lnTo>
                    <a:lnTo>
                      <a:pt x="333" y="89"/>
                    </a:lnTo>
                    <a:lnTo>
                      <a:pt x="335" y="95"/>
                    </a:lnTo>
                    <a:lnTo>
                      <a:pt x="335" y="101"/>
                    </a:lnTo>
                    <a:lnTo>
                      <a:pt x="337" y="106"/>
                    </a:lnTo>
                    <a:lnTo>
                      <a:pt x="337" y="110"/>
                    </a:lnTo>
                    <a:lnTo>
                      <a:pt x="337" y="116"/>
                    </a:lnTo>
                    <a:lnTo>
                      <a:pt x="335" y="122"/>
                    </a:lnTo>
                    <a:lnTo>
                      <a:pt x="335" y="127"/>
                    </a:lnTo>
                    <a:lnTo>
                      <a:pt x="331" y="135"/>
                    </a:lnTo>
                    <a:lnTo>
                      <a:pt x="329" y="141"/>
                    </a:lnTo>
                    <a:lnTo>
                      <a:pt x="325" y="146"/>
                    </a:lnTo>
                    <a:lnTo>
                      <a:pt x="323" y="152"/>
                    </a:lnTo>
                    <a:lnTo>
                      <a:pt x="316" y="162"/>
                    </a:lnTo>
                    <a:lnTo>
                      <a:pt x="308" y="171"/>
                    </a:lnTo>
                    <a:lnTo>
                      <a:pt x="301" y="181"/>
                    </a:lnTo>
                    <a:lnTo>
                      <a:pt x="291" y="190"/>
                    </a:lnTo>
                    <a:lnTo>
                      <a:pt x="282" y="196"/>
                    </a:lnTo>
                    <a:lnTo>
                      <a:pt x="274" y="202"/>
                    </a:lnTo>
                    <a:lnTo>
                      <a:pt x="266" y="205"/>
                    </a:lnTo>
                    <a:lnTo>
                      <a:pt x="261" y="209"/>
                    </a:lnTo>
                    <a:lnTo>
                      <a:pt x="171" y="243"/>
                    </a:lnTo>
                    <a:lnTo>
                      <a:pt x="143" y="194"/>
                    </a:lnTo>
                    <a:lnTo>
                      <a:pt x="13" y="163"/>
                    </a:lnTo>
                    <a:close/>
                  </a:path>
                </a:pathLst>
              </a:custGeom>
              <a:solidFill>
                <a:srgbClr val="EDED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0" name="Freeform 97"/>
              <p:cNvSpPr>
                <a:spLocks/>
              </p:cNvSpPr>
              <p:nvPr/>
            </p:nvSpPr>
            <p:spPr bwMode="auto">
              <a:xfrm>
                <a:off x="1120" y="929"/>
                <a:ext cx="94" cy="97"/>
              </a:xfrm>
              <a:custGeom>
                <a:avLst/>
                <a:gdLst>
                  <a:gd name="T0" fmla="*/ 7 w 188"/>
                  <a:gd name="T1" fmla="*/ 1 h 194"/>
                  <a:gd name="T2" fmla="*/ 8 w 188"/>
                  <a:gd name="T3" fmla="*/ 1 h 194"/>
                  <a:gd name="T4" fmla="*/ 8 w 188"/>
                  <a:gd name="T5" fmla="*/ 2 h 194"/>
                  <a:gd name="T6" fmla="*/ 8 w 188"/>
                  <a:gd name="T7" fmla="*/ 3 h 194"/>
                  <a:gd name="T8" fmla="*/ 8 w 188"/>
                  <a:gd name="T9" fmla="*/ 4 h 194"/>
                  <a:gd name="T10" fmla="*/ 8 w 188"/>
                  <a:gd name="T11" fmla="*/ 5 h 194"/>
                  <a:gd name="T12" fmla="*/ 7 w 188"/>
                  <a:gd name="T13" fmla="*/ 6 h 194"/>
                  <a:gd name="T14" fmla="*/ 6 w 188"/>
                  <a:gd name="T15" fmla="*/ 7 h 194"/>
                  <a:gd name="T16" fmla="*/ 5 w 188"/>
                  <a:gd name="T17" fmla="*/ 8 h 194"/>
                  <a:gd name="T18" fmla="*/ 4 w 188"/>
                  <a:gd name="T19" fmla="*/ 9 h 194"/>
                  <a:gd name="T20" fmla="*/ 3 w 188"/>
                  <a:gd name="T21" fmla="*/ 10 h 194"/>
                  <a:gd name="T22" fmla="*/ 2 w 188"/>
                  <a:gd name="T23" fmla="*/ 10 h 194"/>
                  <a:gd name="T24" fmla="*/ 1 w 188"/>
                  <a:gd name="T25" fmla="*/ 11 h 194"/>
                  <a:gd name="T26" fmla="*/ 0 w 188"/>
                  <a:gd name="T27" fmla="*/ 11 h 194"/>
                  <a:gd name="T28" fmla="*/ 1 w 188"/>
                  <a:gd name="T29" fmla="*/ 13 h 194"/>
                  <a:gd name="T30" fmla="*/ 8 w 188"/>
                  <a:gd name="T31" fmla="*/ 10 h 194"/>
                  <a:gd name="T32" fmla="*/ 9 w 188"/>
                  <a:gd name="T33" fmla="*/ 9 h 194"/>
                  <a:gd name="T34" fmla="*/ 10 w 188"/>
                  <a:gd name="T35" fmla="*/ 9 h 194"/>
                  <a:gd name="T36" fmla="*/ 11 w 188"/>
                  <a:gd name="T37" fmla="*/ 8 h 194"/>
                  <a:gd name="T38" fmla="*/ 12 w 188"/>
                  <a:gd name="T39" fmla="*/ 7 h 194"/>
                  <a:gd name="T40" fmla="*/ 12 w 188"/>
                  <a:gd name="T41" fmla="*/ 6 h 194"/>
                  <a:gd name="T42" fmla="*/ 12 w 188"/>
                  <a:gd name="T43" fmla="*/ 5 h 194"/>
                  <a:gd name="T44" fmla="*/ 12 w 188"/>
                  <a:gd name="T45" fmla="*/ 4 h 194"/>
                  <a:gd name="T46" fmla="*/ 12 w 188"/>
                  <a:gd name="T47" fmla="*/ 3 h 194"/>
                  <a:gd name="T48" fmla="*/ 12 w 188"/>
                  <a:gd name="T49" fmla="*/ 3 h 194"/>
                  <a:gd name="T50" fmla="*/ 11 w 188"/>
                  <a:gd name="T51" fmla="*/ 2 h 194"/>
                  <a:gd name="T52" fmla="*/ 11 w 188"/>
                  <a:gd name="T53" fmla="*/ 1 h 194"/>
                  <a:gd name="T54" fmla="*/ 10 w 188"/>
                  <a:gd name="T55" fmla="*/ 1 h 194"/>
                  <a:gd name="T56" fmla="*/ 9 w 188"/>
                  <a:gd name="T57" fmla="*/ 0 h 194"/>
                  <a:gd name="T58" fmla="*/ 8 w 188"/>
                  <a:gd name="T59" fmla="*/ 0 h 194"/>
                  <a:gd name="T60" fmla="*/ 8 w 188"/>
                  <a:gd name="T61" fmla="*/ 0 h 194"/>
                  <a:gd name="T62" fmla="*/ 7 w 188"/>
                  <a:gd name="T63" fmla="*/ 0 h 1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8" h="194">
                    <a:moveTo>
                      <a:pt x="112" y="0"/>
                    </a:moveTo>
                    <a:lnTo>
                      <a:pt x="112" y="2"/>
                    </a:lnTo>
                    <a:lnTo>
                      <a:pt x="116" y="6"/>
                    </a:lnTo>
                    <a:lnTo>
                      <a:pt x="118" y="12"/>
                    </a:lnTo>
                    <a:lnTo>
                      <a:pt x="122" y="19"/>
                    </a:lnTo>
                    <a:lnTo>
                      <a:pt x="124" y="25"/>
                    </a:lnTo>
                    <a:lnTo>
                      <a:pt x="124" y="31"/>
                    </a:lnTo>
                    <a:lnTo>
                      <a:pt x="124" y="36"/>
                    </a:lnTo>
                    <a:lnTo>
                      <a:pt x="124" y="44"/>
                    </a:lnTo>
                    <a:lnTo>
                      <a:pt x="122" y="52"/>
                    </a:lnTo>
                    <a:lnTo>
                      <a:pt x="120" y="59"/>
                    </a:lnTo>
                    <a:lnTo>
                      <a:pt x="118" y="69"/>
                    </a:lnTo>
                    <a:lnTo>
                      <a:pt x="114" y="78"/>
                    </a:lnTo>
                    <a:lnTo>
                      <a:pt x="108" y="88"/>
                    </a:lnTo>
                    <a:lnTo>
                      <a:pt x="101" y="95"/>
                    </a:lnTo>
                    <a:lnTo>
                      <a:pt x="93" y="103"/>
                    </a:lnTo>
                    <a:lnTo>
                      <a:pt x="86" y="112"/>
                    </a:lnTo>
                    <a:lnTo>
                      <a:pt x="74" y="118"/>
                    </a:lnTo>
                    <a:lnTo>
                      <a:pt x="65" y="128"/>
                    </a:lnTo>
                    <a:lnTo>
                      <a:pt x="55" y="133"/>
                    </a:lnTo>
                    <a:lnTo>
                      <a:pt x="48" y="141"/>
                    </a:lnTo>
                    <a:lnTo>
                      <a:pt x="36" y="147"/>
                    </a:lnTo>
                    <a:lnTo>
                      <a:pt x="27" y="151"/>
                    </a:lnTo>
                    <a:lnTo>
                      <a:pt x="19" y="154"/>
                    </a:lnTo>
                    <a:lnTo>
                      <a:pt x="13" y="160"/>
                    </a:lnTo>
                    <a:lnTo>
                      <a:pt x="6" y="162"/>
                    </a:lnTo>
                    <a:lnTo>
                      <a:pt x="2" y="164"/>
                    </a:lnTo>
                    <a:lnTo>
                      <a:pt x="0" y="166"/>
                    </a:lnTo>
                    <a:lnTo>
                      <a:pt x="13" y="194"/>
                    </a:lnTo>
                    <a:lnTo>
                      <a:pt x="122" y="154"/>
                    </a:lnTo>
                    <a:lnTo>
                      <a:pt x="124" y="152"/>
                    </a:lnTo>
                    <a:lnTo>
                      <a:pt x="133" y="147"/>
                    </a:lnTo>
                    <a:lnTo>
                      <a:pt x="139" y="143"/>
                    </a:lnTo>
                    <a:lnTo>
                      <a:pt x="146" y="137"/>
                    </a:lnTo>
                    <a:lnTo>
                      <a:pt x="152" y="132"/>
                    </a:lnTo>
                    <a:lnTo>
                      <a:pt x="160" y="126"/>
                    </a:lnTo>
                    <a:lnTo>
                      <a:pt x="165" y="118"/>
                    </a:lnTo>
                    <a:lnTo>
                      <a:pt x="173" y="111"/>
                    </a:lnTo>
                    <a:lnTo>
                      <a:pt x="179" y="101"/>
                    </a:lnTo>
                    <a:lnTo>
                      <a:pt x="184" y="93"/>
                    </a:lnTo>
                    <a:lnTo>
                      <a:pt x="186" y="82"/>
                    </a:lnTo>
                    <a:lnTo>
                      <a:pt x="188" y="73"/>
                    </a:lnTo>
                    <a:lnTo>
                      <a:pt x="188" y="67"/>
                    </a:lnTo>
                    <a:lnTo>
                      <a:pt x="188" y="61"/>
                    </a:lnTo>
                    <a:lnTo>
                      <a:pt x="188" y="55"/>
                    </a:lnTo>
                    <a:lnTo>
                      <a:pt x="188" y="52"/>
                    </a:lnTo>
                    <a:lnTo>
                      <a:pt x="184" y="46"/>
                    </a:lnTo>
                    <a:lnTo>
                      <a:pt x="183" y="40"/>
                    </a:lnTo>
                    <a:lnTo>
                      <a:pt x="181" y="35"/>
                    </a:lnTo>
                    <a:lnTo>
                      <a:pt x="179" y="31"/>
                    </a:lnTo>
                    <a:lnTo>
                      <a:pt x="173" y="21"/>
                    </a:lnTo>
                    <a:lnTo>
                      <a:pt x="167" y="16"/>
                    </a:lnTo>
                    <a:lnTo>
                      <a:pt x="162" y="10"/>
                    </a:lnTo>
                    <a:lnTo>
                      <a:pt x="154" y="8"/>
                    </a:lnTo>
                    <a:lnTo>
                      <a:pt x="148" y="4"/>
                    </a:lnTo>
                    <a:lnTo>
                      <a:pt x="143" y="2"/>
                    </a:lnTo>
                    <a:lnTo>
                      <a:pt x="137" y="0"/>
                    </a:lnTo>
                    <a:lnTo>
                      <a:pt x="131" y="0"/>
                    </a:lnTo>
                    <a:lnTo>
                      <a:pt x="124" y="0"/>
                    </a:lnTo>
                    <a:lnTo>
                      <a:pt x="120" y="0"/>
                    </a:lnTo>
                    <a:lnTo>
                      <a:pt x="114" y="0"/>
                    </a:lnTo>
                    <a:lnTo>
                      <a:pt x="112" y="0"/>
                    </a:lnTo>
                    <a:close/>
                  </a:path>
                </a:pathLst>
              </a:custGeom>
              <a:solidFill>
                <a:srgbClr val="CCC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1" name="Freeform 98"/>
              <p:cNvSpPr>
                <a:spLocks/>
              </p:cNvSpPr>
              <p:nvPr/>
            </p:nvSpPr>
            <p:spPr bwMode="auto">
              <a:xfrm>
                <a:off x="1053" y="912"/>
                <a:ext cx="28" cy="72"/>
              </a:xfrm>
              <a:custGeom>
                <a:avLst/>
                <a:gdLst>
                  <a:gd name="T0" fmla="*/ 3 w 57"/>
                  <a:gd name="T1" fmla="*/ 0 h 145"/>
                  <a:gd name="T2" fmla="*/ 0 w 57"/>
                  <a:gd name="T3" fmla="*/ 2 h 145"/>
                  <a:gd name="T4" fmla="*/ 0 w 57"/>
                  <a:gd name="T5" fmla="*/ 8 h 145"/>
                  <a:gd name="T6" fmla="*/ 1 w 57"/>
                  <a:gd name="T7" fmla="*/ 9 h 145"/>
                  <a:gd name="T8" fmla="*/ 3 w 57"/>
                  <a:gd name="T9" fmla="*/ 0 h 145"/>
                  <a:gd name="T10" fmla="*/ 3 w 57"/>
                  <a:gd name="T11" fmla="*/ 0 h 1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145">
                    <a:moveTo>
                      <a:pt x="57" y="0"/>
                    </a:moveTo>
                    <a:lnTo>
                      <a:pt x="6" y="36"/>
                    </a:lnTo>
                    <a:lnTo>
                      <a:pt x="0" y="143"/>
                    </a:lnTo>
                    <a:lnTo>
                      <a:pt x="21" y="145"/>
                    </a:lnTo>
                    <a:lnTo>
                      <a:pt x="5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2" name="Freeform 99"/>
              <p:cNvSpPr>
                <a:spLocks/>
              </p:cNvSpPr>
              <p:nvPr/>
            </p:nvSpPr>
            <p:spPr bwMode="auto">
              <a:xfrm>
                <a:off x="225" y="1343"/>
                <a:ext cx="1092" cy="449"/>
              </a:xfrm>
              <a:custGeom>
                <a:avLst/>
                <a:gdLst>
                  <a:gd name="T0" fmla="*/ 2 w 2183"/>
                  <a:gd name="T1" fmla="*/ 34 h 898"/>
                  <a:gd name="T2" fmla="*/ 4 w 2183"/>
                  <a:gd name="T3" fmla="*/ 36 h 898"/>
                  <a:gd name="T4" fmla="*/ 6 w 2183"/>
                  <a:gd name="T5" fmla="*/ 38 h 898"/>
                  <a:gd name="T6" fmla="*/ 10 w 2183"/>
                  <a:gd name="T7" fmla="*/ 40 h 898"/>
                  <a:gd name="T8" fmla="*/ 14 w 2183"/>
                  <a:gd name="T9" fmla="*/ 43 h 898"/>
                  <a:gd name="T10" fmla="*/ 20 w 2183"/>
                  <a:gd name="T11" fmla="*/ 46 h 898"/>
                  <a:gd name="T12" fmla="*/ 26 w 2183"/>
                  <a:gd name="T13" fmla="*/ 48 h 898"/>
                  <a:gd name="T14" fmla="*/ 33 w 2183"/>
                  <a:gd name="T15" fmla="*/ 51 h 898"/>
                  <a:gd name="T16" fmla="*/ 41 w 2183"/>
                  <a:gd name="T17" fmla="*/ 53 h 898"/>
                  <a:gd name="T18" fmla="*/ 49 w 2183"/>
                  <a:gd name="T19" fmla="*/ 55 h 898"/>
                  <a:gd name="T20" fmla="*/ 58 w 2183"/>
                  <a:gd name="T21" fmla="*/ 56 h 898"/>
                  <a:gd name="T22" fmla="*/ 69 w 2183"/>
                  <a:gd name="T23" fmla="*/ 57 h 898"/>
                  <a:gd name="T24" fmla="*/ 79 w 2183"/>
                  <a:gd name="T25" fmla="*/ 56 h 898"/>
                  <a:gd name="T26" fmla="*/ 88 w 2183"/>
                  <a:gd name="T27" fmla="*/ 55 h 898"/>
                  <a:gd name="T28" fmla="*/ 97 w 2183"/>
                  <a:gd name="T29" fmla="*/ 54 h 898"/>
                  <a:gd name="T30" fmla="*/ 105 w 2183"/>
                  <a:gd name="T31" fmla="*/ 51 h 898"/>
                  <a:gd name="T32" fmla="*/ 112 w 2183"/>
                  <a:gd name="T33" fmla="*/ 49 h 898"/>
                  <a:gd name="T34" fmla="*/ 118 w 2183"/>
                  <a:gd name="T35" fmla="*/ 46 h 898"/>
                  <a:gd name="T36" fmla="*/ 123 w 2183"/>
                  <a:gd name="T37" fmla="*/ 42 h 898"/>
                  <a:gd name="T38" fmla="*/ 128 w 2183"/>
                  <a:gd name="T39" fmla="*/ 38 h 898"/>
                  <a:gd name="T40" fmla="*/ 131 w 2183"/>
                  <a:gd name="T41" fmla="*/ 34 h 898"/>
                  <a:gd name="T42" fmla="*/ 134 w 2183"/>
                  <a:gd name="T43" fmla="*/ 30 h 898"/>
                  <a:gd name="T44" fmla="*/ 136 w 2183"/>
                  <a:gd name="T45" fmla="*/ 26 h 898"/>
                  <a:gd name="T46" fmla="*/ 137 w 2183"/>
                  <a:gd name="T47" fmla="*/ 22 h 898"/>
                  <a:gd name="T48" fmla="*/ 137 w 2183"/>
                  <a:gd name="T49" fmla="*/ 18 h 898"/>
                  <a:gd name="T50" fmla="*/ 136 w 2183"/>
                  <a:gd name="T51" fmla="*/ 15 h 898"/>
                  <a:gd name="T52" fmla="*/ 134 w 2183"/>
                  <a:gd name="T53" fmla="*/ 12 h 898"/>
                  <a:gd name="T54" fmla="*/ 132 w 2183"/>
                  <a:gd name="T55" fmla="*/ 9 h 898"/>
                  <a:gd name="T56" fmla="*/ 130 w 2183"/>
                  <a:gd name="T57" fmla="*/ 7 h 898"/>
                  <a:gd name="T58" fmla="*/ 127 w 2183"/>
                  <a:gd name="T59" fmla="*/ 5 h 898"/>
                  <a:gd name="T60" fmla="*/ 124 w 2183"/>
                  <a:gd name="T61" fmla="*/ 4 h 898"/>
                  <a:gd name="T62" fmla="*/ 120 w 2183"/>
                  <a:gd name="T63" fmla="*/ 3 h 898"/>
                  <a:gd name="T64" fmla="*/ 118 w 2183"/>
                  <a:gd name="T65" fmla="*/ 2 h 898"/>
                  <a:gd name="T66" fmla="*/ 115 w 2183"/>
                  <a:gd name="T67" fmla="*/ 1 h 898"/>
                  <a:gd name="T68" fmla="*/ 113 w 2183"/>
                  <a:gd name="T69" fmla="*/ 1 h 898"/>
                  <a:gd name="T70" fmla="*/ 111 w 2183"/>
                  <a:gd name="T71" fmla="*/ 1 h 898"/>
                  <a:gd name="T72" fmla="*/ 110 w 2183"/>
                  <a:gd name="T73" fmla="*/ 25 h 898"/>
                  <a:gd name="T74" fmla="*/ 108 w 2183"/>
                  <a:gd name="T75" fmla="*/ 28 h 898"/>
                  <a:gd name="T76" fmla="*/ 106 w 2183"/>
                  <a:gd name="T77" fmla="*/ 30 h 898"/>
                  <a:gd name="T78" fmla="*/ 104 w 2183"/>
                  <a:gd name="T79" fmla="*/ 33 h 898"/>
                  <a:gd name="T80" fmla="*/ 101 w 2183"/>
                  <a:gd name="T81" fmla="*/ 35 h 898"/>
                  <a:gd name="T82" fmla="*/ 98 w 2183"/>
                  <a:gd name="T83" fmla="*/ 37 h 898"/>
                  <a:gd name="T84" fmla="*/ 94 w 2183"/>
                  <a:gd name="T85" fmla="*/ 38 h 898"/>
                  <a:gd name="T86" fmla="*/ 90 w 2183"/>
                  <a:gd name="T87" fmla="*/ 40 h 898"/>
                  <a:gd name="T88" fmla="*/ 85 w 2183"/>
                  <a:gd name="T89" fmla="*/ 41 h 898"/>
                  <a:gd name="T90" fmla="*/ 80 w 2183"/>
                  <a:gd name="T91" fmla="*/ 42 h 898"/>
                  <a:gd name="T92" fmla="*/ 75 w 2183"/>
                  <a:gd name="T93" fmla="*/ 43 h 898"/>
                  <a:gd name="T94" fmla="*/ 69 w 2183"/>
                  <a:gd name="T95" fmla="*/ 44 h 898"/>
                  <a:gd name="T96" fmla="*/ 63 w 2183"/>
                  <a:gd name="T97" fmla="*/ 44 h 898"/>
                  <a:gd name="T98" fmla="*/ 56 w 2183"/>
                  <a:gd name="T99" fmla="*/ 44 h 898"/>
                  <a:gd name="T100" fmla="*/ 49 w 2183"/>
                  <a:gd name="T101" fmla="*/ 44 h 898"/>
                  <a:gd name="T102" fmla="*/ 43 w 2183"/>
                  <a:gd name="T103" fmla="*/ 43 h 898"/>
                  <a:gd name="T104" fmla="*/ 37 w 2183"/>
                  <a:gd name="T105" fmla="*/ 42 h 898"/>
                  <a:gd name="T106" fmla="*/ 31 w 2183"/>
                  <a:gd name="T107" fmla="*/ 41 h 898"/>
                  <a:gd name="T108" fmla="*/ 26 w 2183"/>
                  <a:gd name="T109" fmla="*/ 40 h 898"/>
                  <a:gd name="T110" fmla="*/ 21 w 2183"/>
                  <a:gd name="T111" fmla="*/ 39 h 898"/>
                  <a:gd name="T112" fmla="*/ 17 w 2183"/>
                  <a:gd name="T113" fmla="*/ 37 h 898"/>
                  <a:gd name="T114" fmla="*/ 14 w 2183"/>
                  <a:gd name="T115" fmla="*/ 36 h 898"/>
                  <a:gd name="T116" fmla="*/ 11 w 2183"/>
                  <a:gd name="T117" fmla="*/ 35 h 898"/>
                  <a:gd name="T118" fmla="*/ 8 w 2183"/>
                  <a:gd name="T119" fmla="*/ 34 h 898"/>
                  <a:gd name="T120" fmla="*/ 7 w 2183"/>
                  <a:gd name="T121" fmla="*/ 34 h 89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83" h="898">
                    <a:moveTo>
                      <a:pt x="0" y="525"/>
                    </a:moveTo>
                    <a:lnTo>
                      <a:pt x="3" y="529"/>
                    </a:lnTo>
                    <a:lnTo>
                      <a:pt x="9" y="533"/>
                    </a:lnTo>
                    <a:lnTo>
                      <a:pt x="17" y="540"/>
                    </a:lnTo>
                    <a:lnTo>
                      <a:pt x="21" y="542"/>
                    </a:lnTo>
                    <a:lnTo>
                      <a:pt x="26" y="548"/>
                    </a:lnTo>
                    <a:lnTo>
                      <a:pt x="32" y="552"/>
                    </a:lnTo>
                    <a:lnTo>
                      <a:pt x="38" y="557"/>
                    </a:lnTo>
                    <a:lnTo>
                      <a:pt x="43" y="563"/>
                    </a:lnTo>
                    <a:lnTo>
                      <a:pt x="51" y="569"/>
                    </a:lnTo>
                    <a:lnTo>
                      <a:pt x="60" y="575"/>
                    </a:lnTo>
                    <a:lnTo>
                      <a:pt x="70" y="582"/>
                    </a:lnTo>
                    <a:lnTo>
                      <a:pt x="78" y="588"/>
                    </a:lnTo>
                    <a:lnTo>
                      <a:pt x="87" y="594"/>
                    </a:lnTo>
                    <a:lnTo>
                      <a:pt x="95" y="601"/>
                    </a:lnTo>
                    <a:lnTo>
                      <a:pt x="106" y="609"/>
                    </a:lnTo>
                    <a:lnTo>
                      <a:pt x="118" y="616"/>
                    </a:lnTo>
                    <a:lnTo>
                      <a:pt x="129" y="624"/>
                    </a:lnTo>
                    <a:lnTo>
                      <a:pt x="140" y="632"/>
                    </a:lnTo>
                    <a:lnTo>
                      <a:pt x="154" y="639"/>
                    </a:lnTo>
                    <a:lnTo>
                      <a:pt x="167" y="647"/>
                    </a:lnTo>
                    <a:lnTo>
                      <a:pt x="180" y="656"/>
                    </a:lnTo>
                    <a:lnTo>
                      <a:pt x="194" y="664"/>
                    </a:lnTo>
                    <a:lnTo>
                      <a:pt x="211" y="673"/>
                    </a:lnTo>
                    <a:lnTo>
                      <a:pt x="224" y="681"/>
                    </a:lnTo>
                    <a:lnTo>
                      <a:pt x="241" y="691"/>
                    </a:lnTo>
                    <a:lnTo>
                      <a:pt x="258" y="700"/>
                    </a:lnTo>
                    <a:lnTo>
                      <a:pt x="275" y="708"/>
                    </a:lnTo>
                    <a:lnTo>
                      <a:pt x="291" y="715"/>
                    </a:lnTo>
                    <a:lnTo>
                      <a:pt x="310" y="725"/>
                    </a:lnTo>
                    <a:lnTo>
                      <a:pt x="327" y="732"/>
                    </a:lnTo>
                    <a:lnTo>
                      <a:pt x="346" y="740"/>
                    </a:lnTo>
                    <a:lnTo>
                      <a:pt x="365" y="750"/>
                    </a:lnTo>
                    <a:lnTo>
                      <a:pt x="386" y="757"/>
                    </a:lnTo>
                    <a:lnTo>
                      <a:pt x="407" y="767"/>
                    </a:lnTo>
                    <a:lnTo>
                      <a:pt x="427" y="774"/>
                    </a:lnTo>
                    <a:lnTo>
                      <a:pt x="448" y="782"/>
                    </a:lnTo>
                    <a:lnTo>
                      <a:pt x="471" y="791"/>
                    </a:lnTo>
                    <a:lnTo>
                      <a:pt x="494" y="797"/>
                    </a:lnTo>
                    <a:lnTo>
                      <a:pt x="517" y="807"/>
                    </a:lnTo>
                    <a:lnTo>
                      <a:pt x="542" y="812"/>
                    </a:lnTo>
                    <a:lnTo>
                      <a:pt x="564" y="820"/>
                    </a:lnTo>
                    <a:lnTo>
                      <a:pt x="591" y="828"/>
                    </a:lnTo>
                    <a:lnTo>
                      <a:pt x="616" y="835"/>
                    </a:lnTo>
                    <a:lnTo>
                      <a:pt x="642" y="841"/>
                    </a:lnTo>
                    <a:lnTo>
                      <a:pt x="669" y="847"/>
                    </a:lnTo>
                    <a:lnTo>
                      <a:pt x="694" y="852"/>
                    </a:lnTo>
                    <a:lnTo>
                      <a:pt x="722" y="858"/>
                    </a:lnTo>
                    <a:lnTo>
                      <a:pt x="749" y="864"/>
                    </a:lnTo>
                    <a:lnTo>
                      <a:pt x="777" y="869"/>
                    </a:lnTo>
                    <a:lnTo>
                      <a:pt x="808" y="873"/>
                    </a:lnTo>
                    <a:lnTo>
                      <a:pt x="836" y="879"/>
                    </a:lnTo>
                    <a:lnTo>
                      <a:pt x="867" y="881"/>
                    </a:lnTo>
                    <a:lnTo>
                      <a:pt x="897" y="885"/>
                    </a:lnTo>
                    <a:lnTo>
                      <a:pt x="928" y="888"/>
                    </a:lnTo>
                    <a:lnTo>
                      <a:pt x="960" y="890"/>
                    </a:lnTo>
                    <a:lnTo>
                      <a:pt x="992" y="892"/>
                    </a:lnTo>
                    <a:lnTo>
                      <a:pt x="1025" y="894"/>
                    </a:lnTo>
                    <a:lnTo>
                      <a:pt x="1059" y="896"/>
                    </a:lnTo>
                    <a:lnTo>
                      <a:pt x="1093" y="898"/>
                    </a:lnTo>
                    <a:lnTo>
                      <a:pt x="1125" y="896"/>
                    </a:lnTo>
                    <a:lnTo>
                      <a:pt x="1160" y="896"/>
                    </a:lnTo>
                    <a:lnTo>
                      <a:pt x="1192" y="896"/>
                    </a:lnTo>
                    <a:lnTo>
                      <a:pt x="1224" y="894"/>
                    </a:lnTo>
                    <a:lnTo>
                      <a:pt x="1255" y="892"/>
                    </a:lnTo>
                    <a:lnTo>
                      <a:pt x="1287" y="890"/>
                    </a:lnTo>
                    <a:lnTo>
                      <a:pt x="1317" y="886"/>
                    </a:lnTo>
                    <a:lnTo>
                      <a:pt x="1348" y="885"/>
                    </a:lnTo>
                    <a:lnTo>
                      <a:pt x="1376" y="881"/>
                    </a:lnTo>
                    <a:lnTo>
                      <a:pt x="1407" y="877"/>
                    </a:lnTo>
                    <a:lnTo>
                      <a:pt x="1433" y="871"/>
                    </a:lnTo>
                    <a:lnTo>
                      <a:pt x="1464" y="867"/>
                    </a:lnTo>
                    <a:lnTo>
                      <a:pt x="1490" y="862"/>
                    </a:lnTo>
                    <a:lnTo>
                      <a:pt x="1517" y="856"/>
                    </a:lnTo>
                    <a:lnTo>
                      <a:pt x="1544" y="850"/>
                    </a:lnTo>
                    <a:lnTo>
                      <a:pt x="1570" y="845"/>
                    </a:lnTo>
                    <a:lnTo>
                      <a:pt x="1595" y="837"/>
                    </a:lnTo>
                    <a:lnTo>
                      <a:pt x="1620" y="829"/>
                    </a:lnTo>
                    <a:lnTo>
                      <a:pt x="1644" y="822"/>
                    </a:lnTo>
                    <a:lnTo>
                      <a:pt x="1669" y="814"/>
                    </a:lnTo>
                    <a:lnTo>
                      <a:pt x="1692" y="807"/>
                    </a:lnTo>
                    <a:lnTo>
                      <a:pt x="1715" y="797"/>
                    </a:lnTo>
                    <a:lnTo>
                      <a:pt x="1738" y="789"/>
                    </a:lnTo>
                    <a:lnTo>
                      <a:pt x="1760" y="780"/>
                    </a:lnTo>
                    <a:lnTo>
                      <a:pt x="1781" y="770"/>
                    </a:lnTo>
                    <a:lnTo>
                      <a:pt x="1802" y="761"/>
                    </a:lnTo>
                    <a:lnTo>
                      <a:pt x="1821" y="751"/>
                    </a:lnTo>
                    <a:lnTo>
                      <a:pt x="1842" y="742"/>
                    </a:lnTo>
                    <a:lnTo>
                      <a:pt x="1861" y="731"/>
                    </a:lnTo>
                    <a:lnTo>
                      <a:pt x="1880" y="721"/>
                    </a:lnTo>
                    <a:lnTo>
                      <a:pt x="1897" y="710"/>
                    </a:lnTo>
                    <a:lnTo>
                      <a:pt x="1916" y="700"/>
                    </a:lnTo>
                    <a:lnTo>
                      <a:pt x="1932" y="689"/>
                    </a:lnTo>
                    <a:lnTo>
                      <a:pt x="1949" y="677"/>
                    </a:lnTo>
                    <a:lnTo>
                      <a:pt x="1964" y="666"/>
                    </a:lnTo>
                    <a:lnTo>
                      <a:pt x="1981" y="653"/>
                    </a:lnTo>
                    <a:lnTo>
                      <a:pt x="1994" y="641"/>
                    </a:lnTo>
                    <a:lnTo>
                      <a:pt x="2010" y="630"/>
                    </a:lnTo>
                    <a:lnTo>
                      <a:pt x="2023" y="616"/>
                    </a:lnTo>
                    <a:lnTo>
                      <a:pt x="2036" y="605"/>
                    </a:lnTo>
                    <a:lnTo>
                      <a:pt x="2048" y="592"/>
                    </a:lnTo>
                    <a:lnTo>
                      <a:pt x="2061" y="580"/>
                    </a:lnTo>
                    <a:lnTo>
                      <a:pt x="2072" y="565"/>
                    </a:lnTo>
                    <a:lnTo>
                      <a:pt x="2084" y="554"/>
                    </a:lnTo>
                    <a:lnTo>
                      <a:pt x="2093" y="540"/>
                    </a:lnTo>
                    <a:lnTo>
                      <a:pt x="2105" y="529"/>
                    </a:lnTo>
                    <a:lnTo>
                      <a:pt x="2112" y="516"/>
                    </a:lnTo>
                    <a:lnTo>
                      <a:pt x="2122" y="504"/>
                    </a:lnTo>
                    <a:lnTo>
                      <a:pt x="2129" y="491"/>
                    </a:lnTo>
                    <a:lnTo>
                      <a:pt x="2137" y="478"/>
                    </a:lnTo>
                    <a:lnTo>
                      <a:pt x="2145" y="464"/>
                    </a:lnTo>
                    <a:lnTo>
                      <a:pt x="2150" y="451"/>
                    </a:lnTo>
                    <a:lnTo>
                      <a:pt x="2156" y="438"/>
                    </a:lnTo>
                    <a:lnTo>
                      <a:pt x="2162" y="424"/>
                    </a:lnTo>
                    <a:lnTo>
                      <a:pt x="2166" y="411"/>
                    </a:lnTo>
                    <a:lnTo>
                      <a:pt x="2171" y="400"/>
                    </a:lnTo>
                    <a:lnTo>
                      <a:pt x="2173" y="386"/>
                    </a:lnTo>
                    <a:lnTo>
                      <a:pt x="2177" y="373"/>
                    </a:lnTo>
                    <a:lnTo>
                      <a:pt x="2179" y="360"/>
                    </a:lnTo>
                    <a:lnTo>
                      <a:pt x="2181" y="346"/>
                    </a:lnTo>
                    <a:lnTo>
                      <a:pt x="2183" y="335"/>
                    </a:lnTo>
                    <a:lnTo>
                      <a:pt x="2183" y="322"/>
                    </a:lnTo>
                    <a:lnTo>
                      <a:pt x="2183" y="310"/>
                    </a:lnTo>
                    <a:lnTo>
                      <a:pt x="2183" y="299"/>
                    </a:lnTo>
                    <a:lnTo>
                      <a:pt x="2181" y="286"/>
                    </a:lnTo>
                    <a:lnTo>
                      <a:pt x="2179" y="274"/>
                    </a:lnTo>
                    <a:lnTo>
                      <a:pt x="2177" y="263"/>
                    </a:lnTo>
                    <a:lnTo>
                      <a:pt x="2175" y="251"/>
                    </a:lnTo>
                    <a:lnTo>
                      <a:pt x="2171" y="240"/>
                    </a:lnTo>
                    <a:lnTo>
                      <a:pt x="2167" y="229"/>
                    </a:lnTo>
                    <a:lnTo>
                      <a:pt x="2164" y="219"/>
                    </a:lnTo>
                    <a:lnTo>
                      <a:pt x="2160" y="210"/>
                    </a:lnTo>
                    <a:lnTo>
                      <a:pt x="2154" y="198"/>
                    </a:lnTo>
                    <a:lnTo>
                      <a:pt x="2148" y="189"/>
                    </a:lnTo>
                    <a:lnTo>
                      <a:pt x="2141" y="181"/>
                    </a:lnTo>
                    <a:lnTo>
                      <a:pt x="2135" y="171"/>
                    </a:lnTo>
                    <a:lnTo>
                      <a:pt x="2128" y="162"/>
                    </a:lnTo>
                    <a:lnTo>
                      <a:pt x="2122" y="154"/>
                    </a:lnTo>
                    <a:lnTo>
                      <a:pt x="2114" y="147"/>
                    </a:lnTo>
                    <a:lnTo>
                      <a:pt x="2108" y="141"/>
                    </a:lnTo>
                    <a:lnTo>
                      <a:pt x="2099" y="132"/>
                    </a:lnTo>
                    <a:lnTo>
                      <a:pt x="2091" y="124"/>
                    </a:lnTo>
                    <a:lnTo>
                      <a:pt x="2082" y="116"/>
                    </a:lnTo>
                    <a:lnTo>
                      <a:pt x="2074" y="111"/>
                    </a:lnTo>
                    <a:lnTo>
                      <a:pt x="2065" y="105"/>
                    </a:lnTo>
                    <a:lnTo>
                      <a:pt x="2055" y="99"/>
                    </a:lnTo>
                    <a:lnTo>
                      <a:pt x="2046" y="94"/>
                    </a:lnTo>
                    <a:lnTo>
                      <a:pt x="2038" y="88"/>
                    </a:lnTo>
                    <a:lnTo>
                      <a:pt x="2029" y="80"/>
                    </a:lnTo>
                    <a:lnTo>
                      <a:pt x="2019" y="75"/>
                    </a:lnTo>
                    <a:lnTo>
                      <a:pt x="2008" y="71"/>
                    </a:lnTo>
                    <a:lnTo>
                      <a:pt x="1998" y="67"/>
                    </a:lnTo>
                    <a:lnTo>
                      <a:pt x="1989" y="61"/>
                    </a:lnTo>
                    <a:lnTo>
                      <a:pt x="1979" y="57"/>
                    </a:lnTo>
                    <a:lnTo>
                      <a:pt x="1970" y="54"/>
                    </a:lnTo>
                    <a:lnTo>
                      <a:pt x="1960" y="50"/>
                    </a:lnTo>
                    <a:lnTo>
                      <a:pt x="1949" y="46"/>
                    </a:lnTo>
                    <a:lnTo>
                      <a:pt x="1939" y="42"/>
                    </a:lnTo>
                    <a:lnTo>
                      <a:pt x="1930" y="38"/>
                    </a:lnTo>
                    <a:lnTo>
                      <a:pt x="1920" y="35"/>
                    </a:lnTo>
                    <a:lnTo>
                      <a:pt x="1909" y="33"/>
                    </a:lnTo>
                    <a:lnTo>
                      <a:pt x="1899" y="29"/>
                    </a:lnTo>
                    <a:lnTo>
                      <a:pt x="1890" y="27"/>
                    </a:lnTo>
                    <a:lnTo>
                      <a:pt x="1882" y="25"/>
                    </a:lnTo>
                    <a:lnTo>
                      <a:pt x="1873" y="21"/>
                    </a:lnTo>
                    <a:lnTo>
                      <a:pt x="1863" y="19"/>
                    </a:lnTo>
                    <a:lnTo>
                      <a:pt x="1854" y="17"/>
                    </a:lnTo>
                    <a:lnTo>
                      <a:pt x="1846" y="16"/>
                    </a:lnTo>
                    <a:lnTo>
                      <a:pt x="1838" y="14"/>
                    </a:lnTo>
                    <a:lnTo>
                      <a:pt x="1831" y="12"/>
                    </a:lnTo>
                    <a:lnTo>
                      <a:pt x="1821" y="10"/>
                    </a:lnTo>
                    <a:lnTo>
                      <a:pt x="1816" y="10"/>
                    </a:lnTo>
                    <a:lnTo>
                      <a:pt x="1806" y="8"/>
                    </a:lnTo>
                    <a:lnTo>
                      <a:pt x="1800" y="6"/>
                    </a:lnTo>
                    <a:lnTo>
                      <a:pt x="1793" y="4"/>
                    </a:lnTo>
                    <a:lnTo>
                      <a:pt x="1787" y="4"/>
                    </a:lnTo>
                    <a:lnTo>
                      <a:pt x="1781" y="4"/>
                    </a:lnTo>
                    <a:lnTo>
                      <a:pt x="1776" y="2"/>
                    </a:lnTo>
                    <a:lnTo>
                      <a:pt x="1770" y="2"/>
                    </a:lnTo>
                    <a:lnTo>
                      <a:pt x="1768" y="2"/>
                    </a:lnTo>
                    <a:lnTo>
                      <a:pt x="1759" y="0"/>
                    </a:lnTo>
                    <a:lnTo>
                      <a:pt x="1755" y="0"/>
                    </a:lnTo>
                    <a:lnTo>
                      <a:pt x="1751" y="0"/>
                    </a:lnTo>
                    <a:lnTo>
                      <a:pt x="1755" y="392"/>
                    </a:lnTo>
                    <a:lnTo>
                      <a:pt x="1751" y="400"/>
                    </a:lnTo>
                    <a:lnTo>
                      <a:pt x="1745" y="407"/>
                    </a:lnTo>
                    <a:lnTo>
                      <a:pt x="1741" y="415"/>
                    </a:lnTo>
                    <a:lnTo>
                      <a:pt x="1736" y="422"/>
                    </a:lnTo>
                    <a:lnTo>
                      <a:pt x="1730" y="430"/>
                    </a:lnTo>
                    <a:lnTo>
                      <a:pt x="1724" y="440"/>
                    </a:lnTo>
                    <a:lnTo>
                      <a:pt x="1719" y="447"/>
                    </a:lnTo>
                    <a:lnTo>
                      <a:pt x="1713" y="455"/>
                    </a:lnTo>
                    <a:lnTo>
                      <a:pt x="1705" y="462"/>
                    </a:lnTo>
                    <a:lnTo>
                      <a:pt x="1700" y="470"/>
                    </a:lnTo>
                    <a:lnTo>
                      <a:pt x="1692" y="478"/>
                    </a:lnTo>
                    <a:lnTo>
                      <a:pt x="1684" y="485"/>
                    </a:lnTo>
                    <a:lnTo>
                      <a:pt x="1677" y="493"/>
                    </a:lnTo>
                    <a:lnTo>
                      <a:pt x="1669" y="500"/>
                    </a:lnTo>
                    <a:lnTo>
                      <a:pt x="1662" y="506"/>
                    </a:lnTo>
                    <a:lnTo>
                      <a:pt x="1654" y="514"/>
                    </a:lnTo>
                    <a:lnTo>
                      <a:pt x="1644" y="519"/>
                    </a:lnTo>
                    <a:lnTo>
                      <a:pt x="1635" y="527"/>
                    </a:lnTo>
                    <a:lnTo>
                      <a:pt x="1625" y="535"/>
                    </a:lnTo>
                    <a:lnTo>
                      <a:pt x="1616" y="540"/>
                    </a:lnTo>
                    <a:lnTo>
                      <a:pt x="1606" y="546"/>
                    </a:lnTo>
                    <a:lnTo>
                      <a:pt x="1597" y="554"/>
                    </a:lnTo>
                    <a:lnTo>
                      <a:pt x="1586" y="559"/>
                    </a:lnTo>
                    <a:lnTo>
                      <a:pt x="1576" y="565"/>
                    </a:lnTo>
                    <a:lnTo>
                      <a:pt x="1565" y="573"/>
                    </a:lnTo>
                    <a:lnTo>
                      <a:pt x="1555" y="578"/>
                    </a:lnTo>
                    <a:lnTo>
                      <a:pt x="1544" y="584"/>
                    </a:lnTo>
                    <a:lnTo>
                      <a:pt x="1532" y="590"/>
                    </a:lnTo>
                    <a:lnTo>
                      <a:pt x="1519" y="596"/>
                    </a:lnTo>
                    <a:lnTo>
                      <a:pt x="1508" y="601"/>
                    </a:lnTo>
                    <a:lnTo>
                      <a:pt x="1494" y="607"/>
                    </a:lnTo>
                    <a:lnTo>
                      <a:pt x="1483" y="613"/>
                    </a:lnTo>
                    <a:lnTo>
                      <a:pt x="1470" y="616"/>
                    </a:lnTo>
                    <a:lnTo>
                      <a:pt x="1456" y="622"/>
                    </a:lnTo>
                    <a:lnTo>
                      <a:pt x="1443" y="626"/>
                    </a:lnTo>
                    <a:lnTo>
                      <a:pt x="1430" y="632"/>
                    </a:lnTo>
                    <a:lnTo>
                      <a:pt x="1414" y="635"/>
                    </a:lnTo>
                    <a:lnTo>
                      <a:pt x="1399" y="639"/>
                    </a:lnTo>
                    <a:lnTo>
                      <a:pt x="1386" y="645"/>
                    </a:lnTo>
                    <a:lnTo>
                      <a:pt x="1373" y="649"/>
                    </a:lnTo>
                    <a:lnTo>
                      <a:pt x="1355" y="653"/>
                    </a:lnTo>
                    <a:lnTo>
                      <a:pt x="1340" y="656"/>
                    </a:lnTo>
                    <a:lnTo>
                      <a:pt x="1325" y="660"/>
                    </a:lnTo>
                    <a:lnTo>
                      <a:pt x="1308" y="664"/>
                    </a:lnTo>
                    <a:lnTo>
                      <a:pt x="1293" y="668"/>
                    </a:lnTo>
                    <a:lnTo>
                      <a:pt x="1276" y="672"/>
                    </a:lnTo>
                    <a:lnTo>
                      <a:pt x="1258" y="673"/>
                    </a:lnTo>
                    <a:lnTo>
                      <a:pt x="1243" y="677"/>
                    </a:lnTo>
                    <a:lnTo>
                      <a:pt x="1224" y="679"/>
                    </a:lnTo>
                    <a:lnTo>
                      <a:pt x="1207" y="683"/>
                    </a:lnTo>
                    <a:lnTo>
                      <a:pt x="1188" y="685"/>
                    </a:lnTo>
                    <a:lnTo>
                      <a:pt x="1171" y="687"/>
                    </a:lnTo>
                    <a:lnTo>
                      <a:pt x="1152" y="689"/>
                    </a:lnTo>
                    <a:lnTo>
                      <a:pt x="1133" y="691"/>
                    </a:lnTo>
                    <a:lnTo>
                      <a:pt x="1114" y="692"/>
                    </a:lnTo>
                    <a:lnTo>
                      <a:pt x="1095" y="694"/>
                    </a:lnTo>
                    <a:lnTo>
                      <a:pt x="1074" y="696"/>
                    </a:lnTo>
                    <a:lnTo>
                      <a:pt x="1055" y="696"/>
                    </a:lnTo>
                    <a:lnTo>
                      <a:pt x="1034" y="698"/>
                    </a:lnTo>
                    <a:lnTo>
                      <a:pt x="1015" y="700"/>
                    </a:lnTo>
                    <a:lnTo>
                      <a:pt x="994" y="700"/>
                    </a:lnTo>
                    <a:lnTo>
                      <a:pt x="973" y="702"/>
                    </a:lnTo>
                    <a:lnTo>
                      <a:pt x="952" y="702"/>
                    </a:lnTo>
                    <a:lnTo>
                      <a:pt x="929" y="702"/>
                    </a:lnTo>
                    <a:lnTo>
                      <a:pt x="909" y="702"/>
                    </a:lnTo>
                    <a:lnTo>
                      <a:pt x="886" y="702"/>
                    </a:lnTo>
                    <a:lnTo>
                      <a:pt x="865" y="700"/>
                    </a:lnTo>
                    <a:lnTo>
                      <a:pt x="844" y="700"/>
                    </a:lnTo>
                    <a:lnTo>
                      <a:pt x="821" y="696"/>
                    </a:lnTo>
                    <a:lnTo>
                      <a:pt x="800" y="696"/>
                    </a:lnTo>
                    <a:lnTo>
                      <a:pt x="781" y="694"/>
                    </a:lnTo>
                    <a:lnTo>
                      <a:pt x="760" y="692"/>
                    </a:lnTo>
                    <a:lnTo>
                      <a:pt x="739" y="691"/>
                    </a:lnTo>
                    <a:lnTo>
                      <a:pt x="718" y="689"/>
                    </a:lnTo>
                    <a:lnTo>
                      <a:pt x="698" y="687"/>
                    </a:lnTo>
                    <a:lnTo>
                      <a:pt x="678" y="685"/>
                    </a:lnTo>
                    <a:lnTo>
                      <a:pt x="658" y="681"/>
                    </a:lnTo>
                    <a:lnTo>
                      <a:pt x="640" y="679"/>
                    </a:lnTo>
                    <a:lnTo>
                      <a:pt x="621" y="675"/>
                    </a:lnTo>
                    <a:lnTo>
                      <a:pt x="602" y="673"/>
                    </a:lnTo>
                    <a:lnTo>
                      <a:pt x="583" y="670"/>
                    </a:lnTo>
                    <a:lnTo>
                      <a:pt x="564" y="666"/>
                    </a:lnTo>
                    <a:lnTo>
                      <a:pt x="545" y="662"/>
                    </a:lnTo>
                    <a:lnTo>
                      <a:pt x="528" y="660"/>
                    </a:lnTo>
                    <a:lnTo>
                      <a:pt x="509" y="656"/>
                    </a:lnTo>
                    <a:lnTo>
                      <a:pt x="492" y="651"/>
                    </a:lnTo>
                    <a:lnTo>
                      <a:pt x="475" y="647"/>
                    </a:lnTo>
                    <a:lnTo>
                      <a:pt x="460" y="645"/>
                    </a:lnTo>
                    <a:lnTo>
                      <a:pt x="443" y="639"/>
                    </a:lnTo>
                    <a:lnTo>
                      <a:pt x="426" y="637"/>
                    </a:lnTo>
                    <a:lnTo>
                      <a:pt x="410" y="632"/>
                    </a:lnTo>
                    <a:lnTo>
                      <a:pt x="395" y="630"/>
                    </a:lnTo>
                    <a:lnTo>
                      <a:pt x="378" y="624"/>
                    </a:lnTo>
                    <a:lnTo>
                      <a:pt x="365" y="622"/>
                    </a:lnTo>
                    <a:lnTo>
                      <a:pt x="350" y="616"/>
                    </a:lnTo>
                    <a:lnTo>
                      <a:pt x="336" y="615"/>
                    </a:lnTo>
                    <a:lnTo>
                      <a:pt x="321" y="609"/>
                    </a:lnTo>
                    <a:lnTo>
                      <a:pt x="308" y="605"/>
                    </a:lnTo>
                    <a:lnTo>
                      <a:pt x="292" y="599"/>
                    </a:lnTo>
                    <a:lnTo>
                      <a:pt x="281" y="596"/>
                    </a:lnTo>
                    <a:lnTo>
                      <a:pt x="268" y="592"/>
                    </a:lnTo>
                    <a:lnTo>
                      <a:pt x="256" y="588"/>
                    </a:lnTo>
                    <a:lnTo>
                      <a:pt x="243" y="584"/>
                    </a:lnTo>
                    <a:lnTo>
                      <a:pt x="234" y="580"/>
                    </a:lnTo>
                    <a:lnTo>
                      <a:pt x="222" y="577"/>
                    </a:lnTo>
                    <a:lnTo>
                      <a:pt x="211" y="573"/>
                    </a:lnTo>
                    <a:lnTo>
                      <a:pt x="199" y="569"/>
                    </a:lnTo>
                    <a:lnTo>
                      <a:pt x="192" y="565"/>
                    </a:lnTo>
                    <a:lnTo>
                      <a:pt x="182" y="561"/>
                    </a:lnTo>
                    <a:lnTo>
                      <a:pt x="173" y="557"/>
                    </a:lnTo>
                    <a:lnTo>
                      <a:pt x="165" y="556"/>
                    </a:lnTo>
                    <a:lnTo>
                      <a:pt x="156" y="552"/>
                    </a:lnTo>
                    <a:lnTo>
                      <a:pt x="148" y="548"/>
                    </a:lnTo>
                    <a:lnTo>
                      <a:pt x="140" y="546"/>
                    </a:lnTo>
                    <a:lnTo>
                      <a:pt x="133" y="542"/>
                    </a:lnTo>
                    <a:lnTo>
                      <a:pt x="127" y="540"/>
                    </a:lnTo>
                    <a:lnTo>
                      <a:pt x="121" y="538"/>
                    </a:lnTo>
                    <a:lnTo>
                      <a:pt x="116" y="535"/>
                    </a:lnTo>
                    <a:lnTo>
                      <a:pt x="110" y="533"/>
                    </a:lnTo>
                    <a:lnTo>
                      <a:pt x="108" y="533"/>
                    </a:lnTo>
                    <a:lnTo>
                      <a:pt x="100" y="529"/>
                    </a:lnTo>
                    <a:lnTo>
                      <a:pt x="95" y="527"/>
                    </a:lnTo>
                    <a:lnTo>
                      <a:pt x="91" y="525"/>
                    </a:lnTo>
                    <a:lnTo>
                      <a:pt x="0" y="525"/>
                    </a:lnTo>
                    <a:close/>
                  </a:path>
                </a:pathLst>
              </a:custGeom>
              <a:solidFill>
                <a:srgbClr val="E6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3" name="Freeform 100"/>
              <p:cNvSpPr>
                <a:spLocks/>
              </p:cNvSpPr>
              <p:nvPr/>
            </p:nvSpPr>
            <p:spPr bwMode="auto">
              <a:xfrm>
                <a:off x="568" y="1779"/>
                <a:ext cx="579" cy="81"/>
              </a:xfrm>
              <a:custGeom>
                <a:avLst/>
                <a:gdLst>
                  <a:gd name="T0" fmla="*/ 2 w 1158"/>
                  <a:gd name="T1" fmla="*/ 3 h 164"/>
                  <a:gd name="T2" fmla="*/ 32 w 1158"/>
                  <a:gd name="T3" fmla="*/ 5 h 164"/>
                  <a:gd name="T4" fmla="*/ 73 w 1158"/>
                  <a:gd name="T5" fmla="*/ 0 h 164"/>
                  <a:gd name="T6" fmla="*/ 58 w 1158"/>
                  <a:gd name="T7" fmla="*/ 7 h 164"/>
                  <a:gd name="T8" fmla="*/ 58 w 1158"/>
                  <a:gd name="T9" fmla="*/ 7 h 164"/>
                  <a:gd name="T10" fmla="*/ 58 w 1158"/>
                  <a:gd name="T11" fmla="*/ 7 h 164"/>
                  <a:gd name="T12" fmla="*/ 57 w 1158"/>
                  <a:gd name="T13" fmla="*/ 7 h 164"/>
                  <a:gd name="T14" fmla="*/ 57 w 1158"/>
                  <a:gd name="T15" fmla="*/ 7 h 164"/>
                  <a:gd name="T16" fmla="*/ 57 w 1158"/>
                  <a:gd name="T17" fmla="*/ 7 h 164"/>
                  <a:gd name="T18" fmla="*/ 56 w 1158"/>
                  <a:gd name="T19" fmla="*/ 8 h 164"/>
                  <a:gd name="T20" fmla="*/ 56 w 1158"/>
                  <a:gd name="T21" fmla="*/ 8 h 164"/>
                  <a:gd name="T22" fmla="*/ 56 w 1158"/>
                  <a:gd name="T23" fmla="*/ 8 h 164"/>
                  <a:gd name="T24" fmla="*/ 55 w 1158"/>
                  <a:gd name="T25" fmla="*/ 8 h 164"/>
                  <a:gd name="T26" fmla="*/ 55 w 1158"/>
                  <a:gd name="T27" fmla="*/ 8 h 164"/>
                  <a:gd name="T28" fmla="*/ 54 w 1158"/>
                  <a:gd name="T29" fmla="*/ 8 h 164"/>
                  <a:gd name="T30" fmla="*/ 53 w 1158"/>
                  <a:gd name="T31" fmla="*/ 8 h 164"/>
                  <a:gd name="T32" fmla="*/ 53 w 1158"/>
                  <a:gd name="T33" fmla="*/ 8 h 164"/>
                  <a:gd name="T34" fmla="*/ 53 w 1158"/>
                  <a:gd name="T35" fmla="*/ 8 h 164"/>
                  <a:gd name="T36" fmla="*/ 52 w 1158"/>
                  <a:gd name="T37" fmla="*/ 8 h 164"/>
                  <a:gd name="T38" fmla="*/ 52 w 1158"/>
                  <a:gd name="T39" fmla="*/ 8 h 164"/>
                  <a:gd name="T40" fmla="*/ 52 w 1158"/>
                  <a:gd name="T41" fmla="*/ 8 h 164"/>
                  <a:gd name="T42" fmla="*/ 51 w 1158"/>
                  <a:gd name="T43" fmla="*/ 9 h 164"/>
                  <a:gd name="T44" fmla="*/ 51 w 1158"/>
                  <a:gd name="T45" fmla="*/ 9 h 164"/>
                  <a:gd name="T46" fmla="*/ 50 w 1158"/>
                  <a:gd name="T47" fmla="*/ 9 h 164"/>
                  <a:gd name="T48" fmla="*/ 50 w 1158"/>
                  <a:gd name="T49" fmla="*/ 9 h 164"/>
                  <a:gd name="T50" fmla="*/ 49 w 1158"/>
                  <a:gd name="T51" fmla="*/ 9 h 164"/>
                  <a:gd name="T52" fmla="*/ 49 w 1158"/>
                  <a:gd name="T53" fmla="*/ 9 h 164"/>
                  <a:gd name="T54" fmla="*/ 48 w 1158"/>
                  <a:gd name="T55" fmla="*/ 9 h 164"/>
                  <a:gd name="T56" fmla="*/ 48 w 1158"/>
                  <a:gd name="T57" fmla="*/ 9 h 164"/>
                  <a:gd name="T58" fmla="*/ 47 w 1158"/>
                  <a:gd name="T59" fmla="*/ 9 h 164"/>
                  <a:gd name="T60" fmla="*/ 47 w 1158"/>
                  <a:gd name="T61" fmla="*/ 9 h 164"/>
                  <a:gd name="T62" fmla="*/ 46 w 1158"/>
                  <a:gd name="T63" fmla="*/ 9 h 164"/>
                  <a:gd name="T64" fmla="*/ 46 w 1158"/>
                  <a:gd name="T65" fmla="*/ 9 h 164"/>
                  <a:gd name="T66" fmla="*/ 45 w 1158"/>
                  <a:gd name="T67" fmla="*/ 9 h 164"/>
                  <a:gd name="T68" fmla="*/ 44 w 1158"/>
                  <a:gd name="T69" fmla="*/ 9 h 164"/>
                  <a:gd name="T70" fmla="*/ 44 w 1158"/>
                  <a:gd name="T71" fmla="*/ 9 h 164"/>
                  <a:gd name="T72" fmla="*/ 43 w 1158"/>
                  <a:gd name="T73" fmla="*/ 9 h 164"/>
                  <a:gd name="T74" fmla="*/ 43 w 1158"/>
                  <a:gd name="T75" fmla="*/ 9 h 164"/>
                  <a:gd name="T76" fmla="*/ 42 w 1158"/>
                  <a:gd name="T77" fmla="*/ 9 h 164"/>
                  <a:gd name="T78" fmla="*/ 41 w 1158"/>
                  <a:gd name="T79" fmla="*/ 9 h 164"/>
                  <a:gd name="T80" fmla="*/ 40 w 1158"/>
                  <a:gd name="T81" fmla="*/ 9 h 164"/>
                  <a:gd name="T82" fmla="*/ 40 w 1158"/>
                  <a:gd name="T83" fmla="*/ 10 h 164"/>
                  <a:gd name="T84" fmla="*/ 39 w 1158"/>
                  <a:gd name="T85" fmla="*/ 10 h 164"/>
                  <a:gd name="T86" fmla="*/ 38 w 1158"/>
                  <a:gd name="T87" fmla="*/ 10 h 164"/>
                  <a:gd name="T88" fmla="*/ 37 w 1158"/>
                  <a:gd name="T89" fmla="*/ 10 h 164"/>
                  <a:gd name="T90" fmla="*/ 36 w 1158"/>
                  <a:gd name="T91" fmla="*/ 10 h 164"/>
                  <a:gd name="T92" fmla="*/ 36 w 1158"/>
                  <a:gd name="T93" fmla="*/ 10 h 164"/>
                  <a:gd name="T94" fmla="*/ 35 w 1158"/>
                  <a:gd name="T95" fmla="*/ 10 h 164"/>
                  <a:gd name="T96" fmla="*/ 0 w 1158"/>
                  <a:gd name="T97" fmla="*/ 10 h 164"/>
                  <a:gd name="T98" fmla="*/ 2 w 1158"/>
                  <a:gd name="T99" fmla="*/ 3 h 164"/>
                  <a:gd name="T100" fmla="*/ 2 w 1158"/>
                  <a:gd name="T101" fmla="*/ 3 h 1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158" h="164">
                    <a:moveTo>
                      <a:pt x="25" y="57"/>
                    </a:moveTo>
                    <a:lnTo>
                      <a:pt x="498" y="86"/>
                    </a:lnTo>
                    <a:lnTo>
                      <a:pt x="1158" y="0"/>
                    </a:lnTo>
                    <a:lnTo>
                      <a:pt x="919" y="120"/>
                    </a:lnTo>
                    <a:lnTo>
                      <a:pt x="917" y="120"/>
                    </a:lnTo>
                    <a:lnTo>
                      <a:pt x="915" y="120"/>
                    </a:lnTo>
                    <a:lnTo>
                      <a:pt x="909" y="122"/>
                    </a:lnTo>
                    <a:lnTo>
                      <a:pt x="903" y="126"/>
                    </a:lnTo>
                    <a:lnTo>
                      <a:pt x="898" y="128"/>
                    </a:lnTo>
                    <a:lnTo>
                      <a:pt x="894" y="130"/>
                    </a:lnTo>
                    <a:lnTo>
                      <a:pt x="886" y="130"/>
                    </a:lnTo>
                    <a:lnTo>
                      <a:pt x="881" y="131"/>
                    </a:lnTo>
                    <a:lnTo>
                      <a:pt x="873" y="133"/>
                    </a:lnTo>
                    <a:lnTo>
                      <a:pt x="865" y="135"/>
                    </a:lnTo>
                    <a:lnTo>
                      <a:pt x="856" y="137"/>
                    </a:lnTo>
                    <a:lnTo>
                      <a:pt x="848" y="141"/>
                    </a:lnTo>
                    <a:lnTo>
                      <a:pt x="843" y="141"/>
                    </a:lnTo>
                    <a:lnTo>
                      <a:pt x="837" y="141"/>
                    </a:lnTo>
                    <a:lnTo>
                      <a:pt x="831" y="143"/>
                    </a:lnTo>
                    <a:lnTo>
                      <a:pt x="825" y="143"/>
                    </a:lnTo>
                    <a:lnTo>
                      <a:pt x="818" y="143"/>
                    </a:lnTo>
                    <a:lnTo>
                      <a:pt x="812" y="145"/>
                    </a:lnTo>
                    <a:lnTo>
                      <a:pt x="805" y="145"/>
                    </a:lnTo>
                    <a:lnTo>
                      <a:pt x="799" y="147"/>
                    </a:lnTo>
                    <a:lnTo>
                      <a:pt x="791" y="147"/>
                    </a:lnTo>
                    <a:lnTo>
                      <a:pt x="784" y="149"/>
                    </a:lnTo>
                    <a:lnTo>
                      <a:pt x="776" y="149"/>
                    </a:lnTo>
                    <a:lnTo>
                      <a:pt x="768" y="150"/>
                    </a:lnTo>
                    <a:lnTo>
                      <a:pt x="759" y="150"/>
                    </a:lnTo>
                    <a:lnTo>
                      <a:pt x="751" y="152"/>
                    </a:lnTo>
                    <a:lnTo>
                      <a:pt x="742" y="152"/>
                    </a:lnTo>
                    <a:lnTo>
                      <a:pt x="734" y="154"/>
                    </a:lnTo>
                    <a:lnTo>
                      <a:pt x="725" y="154"/>
                    </a:lnTo>
                    <a:lnTo>
                      <a:pt x="713" y="156"/>
                    </a:lnTo>
                    <a:lnTo>
                      <a:pt x="704" y="156"/>
                    </a:lnTo>
                    <a:lnTo>
                      <a:pt x="694" y="158"/>
                    </a:lnTo>
                    <a:lnTo>
                      <a:pt x="685" y="158"/>
                    </a:lnTo>
                    <a:lnTo>
                      <a:pt x="673" y="158"/>
                    </a:lnTo>
                    <a:lnTo>
                      <a:pt x="662" y="160"/>
                    </a:lnTo>
                    <a:lnTo>
                      <a:pt x="651" y="160"/>
                    </a:lnTo>
                    <a:lnTo>
                      <a:pt x="639" y="160"/>
                    </a:lnTo>
                    <a:lnTo>
                      <a:pt x="626" y="162"/>
                    </a:lnTo>
                    <a:lnTo>
                      <a:pt x="614" y="162"/>
                    </a:lnTo>
                    <a:lnTo>
                      <a:pt x="601" y="162"/>
                    </a:lnTo>
                    <a:lnTo>
                      <a:pt x="588" y="162"/>
                    </a:lnTo>
                    <a:lnTo>
                      <a:pt x="574" y="164"/>
                    </a:lnTo>
                    <a:lnTo>
                      <a:pt x="561" y="164"/>
                    </a:lnTo>
                    <a:lnTo>
                      <a:pt x="548" y="164"/>
                    </a:lnTo>
                    <a:lnTo>
                      <a:pt x="0" y="164"/>
                    </a:lnTo>
                    <a:lnTo>
                      <a:pt x="25" y="57"/>
                    </a:lnTo>
                    <a:close/>
                  </a:path>
                </a:pathLst>
              </a:custGeom>
              <a:solidFill>
                <a:srgbClr val="E6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4" name="Freeform 101"/>
              <p:cNvSpPr>
                <a:spLocks/>
              </p:cNvSpPr>
              <p:nvPr/>
            </p:nvSpPr>
            <p:spPr bwMode="auto">
              <a:xfrm>
                <a:off x="926" y="1778"/>
                <a:ext cx="229" cy="80"/>
              </a:xfrm>
              <a:custGeom>
                <a:avLst/>
                <a:gdLst>
                  <a:gd name="T0" fmla="*/ 0 w 458"/>
                  <a:gd name="T1" fmla="*/ 10 h 162"/>
                  <a:gd name="T2" fmla="*/ 1 w 458"/>
                  <a:gd name="T3" fmla="*/ 9 h 162"/>
                  <a:gd name="T4" fmla="*/ 2 w 458"/>
                  <a:gd name="T5" fmla="*/ 9 h 162"/>
                  <a:gd name="T6" fmla="*/ 3 w 458"/>
                  <a:gd name="T7" fmla="*/ 9 h 162"/>
                  <a:gd name="T8" fmla="*/ 4 w 458"/>
                  <a:gd name="T9" fmla="*/ 9 h 162"/>
                  <a:gd name="T10" fmla="*/ 5 w 458"/>
                  <a:gd name="T11" fmla="*/ 9 h 162"/>
                  <a:gd name="T12" fmla="*/ 5 w 458"/>
                  <a:gd name="T13" fmla="*/ 9 h 162"/>
                  <a:gd name="T14" fmla="*/ 7 w 458"/>
                  <a:gd name="T15" fmla="*/ 9 h 162"/>
                  <a:gd name="T16" fmla="*/ 8 w 458"/>
                  <a:gd name="T17" fmla="*/ 9 h 162"/>
                  <a:gd name="T18" fmla="*/ 9 w 458"/>
                  <a:gd name="T19" fmla="*/ 8 h 162"/>
                  <a:gd name="T20" fmla="*/ 10 w 458"/>
                  <a:gd name="T21" fmla="*/ 8 h 162"/>
                  <a:gd name="T22" fmla="*/ 11 w 458"/>
                  <a:gd name="T23" fmla="*/ 8 h 162"/>
                  <a:gd name="T24" fmla="*/ 12 w 458"/>
                  <a:gd name="T25" fmla="*/ 8 h 162"/>
                  <a:gd name="T26" fmla="*/ 13 w 458"/>
                  <a:gd name="T27" fmla="*/ 7 h 162"/>
                  <a:gd name="T28" fmla="*/ 14 w 458"/>
                  <a:gd name="T29" fmla="*/ 7 h 162"/>
                  <a:gd name="T30" fmla="*/ 15 w 458"/>
                  <a:gd name="T31" fmla="*/ 7 h 162"/>
                  <a:gd name="T32" fmla="*/ 16 w 458"/>
                  <a:gd name="T33" fmla="*/ 7 h 162"/>
                  <a:gd name="T34" fmla="*/ 17 w 458"/>
                  <a:gd name="T35" fmla="*/ 6 h 162"/>
                  <a:gd name="T36" fmla="*/ 18 w 458"/>
                  <a:gd name="T37" fmla="*/ 6 h 162"/>
                  <a:gd name="T38" fmla="*/ 19 w 458"/>
                  <a:gd name="T39" fmla="*/ 6 h 162"/>
                  <a:gd name="T40" fmla="*/ 20 w 458"/>
                  <a:gd name="T41" fmla="*/ 6 h 162"/>
                  <a:gd name="T42" fmla="*/ 21 w 458"/>
                  <a:gd name="T43" fmla="*/ 5 h 162"/>
                  <a:gd name="T44" fmla="*/ 22 w 458"/>
                  <a:gd name="T45" fmla="*/ 5 h 162"/>
                  <a:gd name="T46" fmla="*/ 23 w 458"/>
                  <a:gd name="T47" fmla="*/ 5 h 162"/>
                  <a:gd name="T48" fmla="*/ 24 w 458"/>
                  <a:gd name="T49" fmla="*/ 5 h 162"/>
                  <a:gd name="T50" fmla="*/ 25 w 458"/>
                  <a:gd name="T51" fmla="*/ 4 h 162"/>
                  <a:gd name="T52" fmla="*/ 26 w 458"/>
                  <a:gd name="T53" fmla="*/ 4 h 162"/>
                  <a:gd name="T54" fmla="*/ 26 w 458"/>
                  <a:gd name="T55" fmla="*/ 4 h 162"/>
                  <a:gd name="T56" fmla="*/ 27 w 458"/>
                  <a:gd name="T57" fmla="*/ 4 h 162"/>
                  <a:gd name="T58" fmla="*/ 28 w 458"/>
                  <a:gd name="T59" fmla="*/ 3 h 162"/>
                  <a:gd name="T60" fmla="*/ 29 w 458"/>
                  <a:gd name="T61" fmla="*/ 3 h 162"/>
                  <a:gd name="T62" fmla="*/ 6 w 458"/>
                  <a:gd name="T63" fmla="*/ 3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8" h="162">
                    <a:moveTo>
                      <a:pt x="86" y="48"/>
                    </a:moveTo>
                    <a:lnTo>
                      <a:pt x="0" y="162"/>
                    </a:lnTo>
                    <a:lnTo>
                      <a:pt x="6" y="160"/>
                    </a:lnTo>
                    <a:lnTo>
                      <a:pt x="12" y="160"/>
                    </a:lnTo>
                    <a:lnTo>
                      <a:pt x="17" y="158"/>
                    </a:lnTo>
                    <a:lnTo>
                      <a:pt x="25" y="158"/>
                    </a:lnTo>
                    <a:lnTo>
                      <a:pt x="31" y="158"/>
                    </a:lnTo>
                    <a:lnTo>
                      <a:pt x="36" y="156"/>
                    </a:lnTo>
                    <a:lnTo>
                      <a:pt x="44" y="156"/>
                    </a:lnTo>
                    <a:lnTo>
                      <a:pt x="51" y="156"/>
                    </a:lnTo>
                    <a:lnTo>
                      <a:pt x="59" y="154"/>
                    </a:lnTo>
                    <a:lnTo>
                      <a:pt x="67" y="152"/>
                    </a:lnTo>
                    <a:lnTo>
                      <a:pt x="72" y="152"/>
                    </a:lnTo>
                    <a:lnTo>
                      <a:pt x="80" y="151"/>
                    </a:lnTo>
                    <a:lnTo>
                      <a:pt x="88" y="149"/>
                    </a:lnTo>
                    <a:lnTo>
                      <a:pt x="97" y="149"/>
                    </a:lnTo>
                    <a:lnTo>
                      <a:pt x="105" y="147"/>
                    </a:lnTo>
                    <a:lnTo>
                      <a:pt x="114" y="147"/>
                    </a:lnTo>
                    <a:lnTo>
                      <a:pt x="122" y="145"/>
                    </a:lnTo>
                    <a:lnTo>
                      <a:pt x="129" y="143"/>
                    </a:lnTo>
                    <a:lnTo>
                      <a:pt x="137" y="141"/>
                    </a:lnTo>
                    <a:lnTo>
                      <a:pt x="147" y="139"/>
                    </a:lnTo>
                    <a:lnTo>
                      <a:pt x="154" y="137"/>
                    </a:lnTo>
                    <a:lnTo>
                      <a:pt x="162" y="135"/>
                    </a:lnTo>
                    <a:lnTo>
                      <a:pt x="171" y="133"/>
                    </a:lnTo>
                    <a:lnTo>
                      <a:pt x="179" y="133"/>
                    </a:lnTo>
                    <a:lnTo>
                      <a:pt x="188" y="130"/>
                    </a:lnTo>
                    <a:lnTo>
                      <a:pt x="198" y="128"/>
                    </a:lnTo>
                    <a:lnTo>
                      <a:pt x="205" y="126"/>
                    </a:lnTo>
                    <a:lnTo>
                      <a:pt x="215" y="124"/>
                    </a:lnTo>
                    <a:lnTo>
                      <a:pt x="223" y="120"/>
                    </a:lnTo>
                    <a:lnTo>
                      <a:pt x="232" y="120"/>
                    </a:lnTo>
                    <a:lnTo>
                      <a:pt x="242" y="116"/>
                    </a:lnTo>
                    <a:lnTo>
                      <a:pt x="249" y="116"/>
                    </a:lnTo>
                    <a:lnTo>
                      <a:pt x="257" y="113"/>
                    </a:lnTo>
                    <a:lnTo>
                      <a:pt x="266" y="111"/>
                    </a:lnTo>
                    <a:lnTo>
                      <a:pt x="274" y="109"/>
                    </a:lnTo>
                    <a:lnTo>
                      <a:pt x="283" y="107"/>
                    </a:lnTo>
                    <a:lnTo>
                      <a:pt x="291" y="105"/>
                    </a:lnTo>
                    <a:lnTo>
                      <a:pt x="299" y="103"/>
                    </a:lnTo>
                    <a:lnTo>
                      <a:pt x="306" y="101"/>
                    </a:lnTo>
                    <a:lnTo>
                      <a:pt x="316" y="99"/>
                    </a:lnTo>
                    <a:lnTo>
                      <a:pt x="321" y="95"/>
                    </a:lnTo>
                    <a:lnTo>
                      <a:pt x="331" y="94"/>
                    </a:lnTo>
                    <a:lnTo>
                      <a:pt x="339" y="92"/>
                    </a:lnTo>
                    <a:lnTo>
                      <a:pt x="346" y="90"/>
                    </a:lnTo>
                    <a:lnTo>
                      <a:pt x="354" y="88"/>
                    </a:lnTo>
                    <a:lnTo>
                      <a:pt x="361" y="86"/>
                    </a:lnTo>
                    <a:lnTo>
                      <a:pt x="367" y="82"/>
                    </a:lnTo>
                    <a:lnTo>
                      <a:pt x="377" y="82"/>
                    </a:lnTo>
                    <a:lnTo>
                      <a:pt x="382" y="78"/>
                    </a:lnTo>
                    <a:lnTo>
                      <a:pt x="388" y="76"/>
                    </a:lnTo>
                    <a:lnTo>
                      <a:pt x="394" y="74"/>
                    </a:lnTo>
                    <a:lnTo>
                      <a:pt x="401" y="73"/>
                    </a:lnTo>
                    <a:lnTo>
                      <a:pt x="407" y="71"/>
                    </a:lnTo>
                    <a:lnTo>
                      <a:pt x="413" y="69"/>
                    </a:lnTo>
                    <a:lnTo>
                      <a:pt x="418" y="67"/>
                    </a:lnTo>
                    <a:lnTo>
                      <a:pt x="424" y="65"/>
                    </a:lnTo>
                    <a:lnTo>
                      <a:pt x="434" y="61"/>
                    </a:lnTo>
                    <a:lnTo>
                      <a:pt x="443" y="59"/>
                    </a:lnTo>
                    <a:lnTo>
                      <a:pt x="451" y="55"/>
                    </a:lnTo>
                    <a:lnTo>
                      <a:pt x="458" y="54"/>
                    </a:lnTo>
                    <a:lnTo>
                      <a:pt x="443" y="0"/>
                    </a:lnTo>
                    <a:lnTo>
                      <a:pt x="86" y="48"/>
                    </a:lnTo>
                    <a:close/>
                  </a:path>
                </a:pathLst>
              </a:custGeom>
              <a:solidFill>
                <a:srgbClr val="8CA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5" name="Freeform 102"/>
              <p:cNvSpPr>
                <a:spLocks/>
              </p:cNvSpPr>
              <p:nvPr/>
            </p:nvSpPr>
            <p:spPr bwMode="auto">
              <a:xfrm>
                <a:off x="914" y="1314"/>
                <a:ext cx="413" cy="470"/>
              </a:xfrm>
              <a:custGeom>
                <a:avLst/>
                <a:gdLst>
                  <a:gd name="T0" fmla="*/ 24 w 828"/>
                  <a:gd name="T1" fmla="*/ 13 h 942"/>
                  <a:gd name="T2" fmla="*/ 26 w 828"/>
                  <a:gd name="T3" fmla="*/ 14 h 942"/>
                  <a:gd name="T4" fmla="*/ 28 w 828"/>
                  <a:gd name="T5" fmla="*/ 14 h 942"/>
                  <a:gd name="T6" fmla="*/ 29 w 828"/>
                  <a:gd name="T7" fmla="*/ 15 h 942"/>
                  <a:gd name="T8" fmla="*/ 31 w 828"/>
                  <a:gd name="T9" fmla="*/ 15 h 942"/>
                  <a:gd name="T10" fmla="*/ 32 w 828"/>
                  <a:gd name="T11" fmla="*/ 16 h 942"/>
                  <a:gd name="T12" fmla="*/ 34 w 828"/>
                  <a:gd name="T13" fmla="*/ 17 h 942"/>
                  <a:gd name="T14" fmla="*/ 35 w 828"/>
                  <a:gd name="T15" fmla="*/ 19 h 942"/>
                  <a:gd name="T16" fmla="*/ 37 w 828"/>
                  <a:gd name="T17" fmla="*/ 20 h 942"/>
                  <a:gd name="T18" fmla="*/ 38 w 828"/>
                  <a:gd name="T19" fmla="*/ 22 h 942"/>
                  <a:gd name="T20" fmla="*/ 39 w 828"/>
                  <a:gd name="T21" fmla="*/ 23 h 942"/>
                  <a:gd name="T22" fmla="*/ 40 w 828"/>
                  <a:gd name="T23" fmla="*/ 25 h 942"/>
                  <a:gd name="T24" fmla="*/ 41 w 828"/>
                  <a:gd name="T25" fmla="*/ 28 h 942"/>
                  <a:gd name="T26" fmla="*/ 41 w 828"/>
                  <a:gd name="T27" fmla="*/ 30 h 942"/>
                  <a:gd name="T28" fmla="*/ 40 w 828"/>
                  <a:gd name="T29" fmla="*/ 32 h 942"/>
                  <a:gd name="T30" fmla="*/ 39 w 828"/>
                  <a:gd name="T31" fmla="*/ 35 h 942"/>
                  <a:gd name="T32" fmla="*/ 38 w 828"/>
                  <a:gd name="T33" fmla="*/ 37 h 942"/>
                  <a:gd name="T34" fmla="*/ 36 w 828"/>
                  <a:gd name="T35" fmla="*/ 39 h 942"/>
                  <a:gd name="T36" fmla="*/ 34 w 828"/>
                  <a:gd name="T37" fmla="*/ 41 h 942"/>
                  <a:gd name="T38" fmla="*/ 31 w 828"/>
                  <a:gd name="T39" fmla="*/ 43 h 942"/>
                  <a:gd name="T40" fmla="*/ 28 w 828"/>
                  <a:gd name="T41" fmla="*/ 45 h 942"/>
                  <a:gd name="T42" fmla="*/ 25 w 828"/>
                  <a:gd name="T43" fmla="*/ 47 h 942"/>
                  <a:gd name="T44" fmla="*/ 22 w 828"/>
                  <a:gd name="T45" fmla="*/ 49 h 942"/>
                  <a:gd name="T46" fmla="*/ 18 w 828"/>
                  <a:gd name="T47" fmla="*/ 51 h 942"/>
                  <a:gd name="T48" fmla="*/ 15 w 828"/>
                  <a:gd name="T49" fmla="*/ 52 h 942"/>
                  <a:gd name="T50" fmla="*/ 11 w 828"/>
                  <a:gd name="T51" fmla="*/ 54 h 942"/>
                  <a:gd name="T52" fmla="*/ 8 w 828"/>
                  <a:gd name="T53" fmla="*/ 55 h 942"/>
                  <a:gd name="T54" fmla="*/ 4 w 828"/>
                  <a:gd name="T55" fmla="*/ 56 h 942"/>
                  <a:gd name="T56" fmla="*/ 0 w 828"/>
                  <a:gd name="T57" fmla="*/ 56 h 942"/>
                  <a:gd name="T58" fmla="*/ 0 w 828"/>
                  <a:gd name="T59" fmla="*/ 58 h 942"/>
                  <a:gd name="T60" fmla="*/ 1 w 828"/>
                  <a:gd name="T61" fmla="*/ 58 h 942"/>
                  <a:gd name="T62" fmla="*/ 3 w 828"/>
                  <a:gd name="T63" fmla="*/ 58 h 942"/>
                  <a:gd name="T64" fmla="*/ 5 w 828"/>
                  <a:gd name="T65" fmla="*/ 58 h 942"/>
                  <a:gd name="T66" fmla="*/ 8 w 828"/>
                  <a:gd name="T67" fmla="*/ 57 h 942"/>
                  <a:gd name="T68" fmla="*/ 11 w 828"/>
                  <a:gd name="T69" fmla="*/ 57 h 942"/>
                  <a:gd name="T70" fmla="*/ 14 w 828"/>
                  <a:gd name="T71" fmla="*/ 56 h 942"/>
                  <a:gd name="T72" fmla="*/ 18 w 828"/>
                  <a:gd name="T73" fmla="*/ 55 h 942"/>
                  <a:gd name="T74" fmla="*/ 22 w 828"/>
                  <a:gd name="T75" fmla="*/ 53 h 942"/>
                  <a:gd name="T76" fmla="*/ 26 w 828"/>
                  <a:gd name="T77" fmla="*/ 52 h 942"/>
                  <a:gd name="T78" fmla="*/ 30 w 828"/>
                  <a:gd name="T79" fmla="*/ 49 h 942"/>
                  <a:gd name="T80" fmla="*/ 34 w 828"/>
                  <a:gd name="T81" fmla="*/ 47 h 942"/>
                  <a:gd name="T82" fmla="*/ 38 w 828"/>
                  <a:gd name="T83" fmla="*/ 44 h 942"/>
                  <a:gd name="T84" fmla="*/ 41 w 828"/>
                  <a:gd name="T85" fmla="*/ 41 h 942"/>
                  <a:gd name="T86" fmla="*/ 45 w 828"/>
                  <a:gd name="T87" fmla="*/ 37 h 942"/>
                  <a:gd name="T88" fmla="*/ 48 w 828"/>
                  <a:gd name="T89" fmla="*/ 33 h 942"/>
                  <a:gd name="T90" fmla="*/ 50 w 828"/>
                  <a:gd name="T91" fmla="*/ 29 h 942"/>
                  <a:gd name="T92" fmla="*/ 51 w 828"/>
                  <a:gd name="T93" fmla="*/ 25 h 942"/>
                  <a:gd name="T94" fmla="*/ 51 w 828"/>
                  <a:gd name="T95" fmla="*/ 21 h 942"/>
                  <a:gd name="T96" fmla="*/ 50 w 828"/>
                  <a:gd name="T97" fmla="*/ 18 h 942"/>
                  <a:gd name="T98" fmla="*/ 49 w 828"/>
                  <a:gd name="T99" fmla="*/ 14 h 942"/>
                  <a:gd name="T100" fmla="*/ 47 w 828"/>
                  <a:gd name="T101" fmla="*/ 12 h 942"/>
                  <a:gd name="T102" fmla="*/ 45 w 828"/>
                  <a:gd name="T103" fmla="*/ 9 h 942"/>
                  <a:gd name="T104" fmla="*/ 42 w 828"/>
                  <a:gd name="T105" fmla="*/ 7 h 942"/>
                  <a:gd name="T106" fmla="*/ 39 w 828"/>
                  <a:gd name="T107" fmla="*/ 5 h 942"/>
                  <a:gd name="T108" fmla="*/ 36 w 828"/>
                  <a:gd name="T109" fmla="*/ 4 h 942"/>
                  <a:gd name="T110" fmla="*/ 34 w 828"/>
                  <a:gd name="T111" fmla="*/ 2 h 942"/>
                  <a:gd name="T112" fmla="*/ 31 w 828"/>
                  <a:gd name="T113" fmla="*/ 1 h 942"/>
                  <a:gd name="T114" fmla="*/ 29 w 828"/>
                  <a:gd name="T115" fmla="*/ 1 h 942"/>
                  <a:gd name="T116" fmla="*/ 27 w 828"/>
                  <a:gd name="T117" fmla="*/ 0 h 942"/>
                  <a:gd name="T118" fmla="*/ 26 w 828"/>
                  <a:gd name="T119" fmla="*/ 0 h 942"/>
                  <a:gd name="T120" fmla="*/ 23 w 828"/>
                  <a:gd name="T121" fmla="*/ 13 h 9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28" h="942">
                    <a:moveTo>
                      <a:pt x="377" y="217"/>
                    </a:moveTo>
                    <a:lnTo>
                      <a:pt x="379" y="217"/>
                    </a:lnTo>
                    <a:lnTo>
                      <a:pt x="386" y="219"/>
                    </a:lnTo>
                    <a:lnTo>
                      <a:pt x="392" y="219"/>
                    </a:lnTo>
                    <a:lnTo>
                      <a:pt x="398" y="221"/>
                    </a:lnTo>
                    <a:lnTo>
                      <a:pt x="407" y="223"/>
                    </a:lnTo>
                    <a:lnTo>
                      <a:pt x="417" y="225"/>
                    </a:lnTo>
                    <a:lnTo>
                      <a:pt x="424" y="227"/>
                    </a:lnTo>
                    <a:lnTo>
                      <a:pt x="434" y="230"/>
                    </a:lnTo>
                    <a:lnTo>
                      <a:pt x="440" y="230"/>
                    </a:lnTo>
                    <a:lnTo>
                      <a:pt x="445" y="234"/>
                    </a:lnTo>
                    <a:lnTo>
                      <a:pt x="451" y="236"/>
                    </a:lnTo>
                    <a:lnTo>
                      <a:pt x="457" y="238"/>
                    </a:lnTo>
                    <a:lnTo>
                      <a:pt x="462" y="240"/>
                    </a:lnTo>
                    <a:lnTo>
                      <a:pt x="468" y="242"/>
                    </a:lnTo>
                    <a:lnTo>
                      <a:pt x="474" y="244"/>
                    </a:lnTo>
                    <a:lnTo>
                      <a:pt x="480" y="248"/>
                    </a:lnTo>
                    <a:lnTo>
                      <a:pt x="485" y="250"/>
                    </a:lnTo>
                    <a:lnTo>
                      <a:pt x="493" y="253"/>
                    </a:lnTo>
                    <a:lnTo>
                      <a:pt x="500" y="255"/>
                    </a:lnTo>
                    <a:lnTo>
                      <a:pt x="506" y="259"/>
                    </a:lnTo>
                    <a:lnTo>
                      <a:pt x="512" y="263"/>
                    </a:lnTo>
                    <a:lnTo>
                      <a:pt x="518" y="265"/>
                    </a:lnTo>
                    <a:lnTo>
                      <a:pt x="523" y="269"/>
                    </a:lnTo>
                    <a:lnTo>
                      <a:pt x="531" y="272"/>
                    </a:lnTo>
                    <a:lnTo>
                      <a:pt x="537" y="276"/>
                    </a:lnTo>
                    <a:lnTo>
                      <a:pt x="544" y="282"/>
                    </a:lnTo>
                    <a:lnTo>
                      <a:pt x="550" y="286"/>
                    </a:lnTo>
                    <a:lnTo>
                      <a:pt x="556" y="289"/>
                    </a:lnTo>
                    <a:lnTo>
                      <a:pt x="561" y="293"/>
                    </a:lnTo>
                    <a:lnTo>
                      <a:pt x="567" y="299"/>
                    </a:lnTo>
                    <a:lnTo>
                      <a:pt x="573" y="305"/>
                    </a:lnTo>
                    <a:lnTo>
                      <a:pt x="578" y="310"/>
                    </a:lnTo>
                    <a:lnTo>
                      <a:pt x="584" y="314"/>
                    </a:lnTo>
                    <a:lnTo>
                      <a:pt x="592" y="322"/>
                    </a:lnTo>
                    <a:lnTo>
                      <a:pt x="597" y="327"/>
                    </a:lnTo>
                    <a:lnTo>
                      <a:pt x="603" y="333"/>
                    </a:lnTo>
                    <a:lnTo>
                      <a:pt x="607" y="339"/>
                    </a:lnTo>
                    <a:lnTo>
                      <a:pt x="613" y="345"/>
                    </a:lnTo>
                    <a:lnTo>
                      <a:pt x="616" y="352"/>
                    </a:lnTo>
                    <a:lnTo>
                      <a:pt x="622" y="360"/>
                    </a:lnTo>
                    <a:lnTo>
                      <a:pt x="626" y="365"/>
                    </a:lnTo>
                    <a:lnTo>
                      <a:pt x="630" y="373"/>
                    </a:lnTo>
                    <a:lnTo>
                      <a:pt x="636" y="381"/>
                    </a:lnTo>
                    <a:lnTo>
                      <a:pt x="639" y="390"/>
                    </a:lnTo>
                    <a:lnTo>
                      <a:pt x="643" y="398"/>
                    </a:lnTo>
                    <a:lnTo>
                      <a:pt x="645" y="405"/>
                    </a:lnTo>
                    <a:lnTo>
                      <a:pt x="649" y="415"/>
                    </a:lnTo>
                    <a:lnTo>
                      <a:pt x="653" y="424"/>
                    </a:lnTo>
                    <a:lnTo>
                      <a:pt x="655" y="432"/>
                    </a:lnTo>
                    <a:lnTo>
                      <a:pt x="656" y="442"/>
                    </a:lnTo>
                    <a:lnTo>
                      <a:pt x="658" y="453"/>
                    </a:lnTo>
                    <a:lnTo>
                      <a:pt x="662" y="462"/>
                    </a:lnTo>
                    <a:lnTo>
                      <a:pt x="662" y="472"/>
                    </a:lnTo>
                    <a:lnTo>
                      <a:pt x="662" y="480"/>
                    </a:lnTo>
                    <a:lnTo>
                      <a:pt x="662" y="489"/>
                    </a:lnTo>
                    <a:lnTo>
                      <a:pt x="662" y="499"/>
                    </a:lnTo>
                    <a:lnTo>
                      <a:pt x="660" y="506"/>
                    </a:lnTo>
                    <a:lnTo>
                      <a:pt x="658" y="516"/>
                    </a:lnTo>
                    <a:lnTo>
                      <a:pt x="655" y="525"/>
                    </a:lnTo>
                    <a:lnTo>
                      <a:pt x="653" y="535"/>
                    </a:lnTo>
                    <a:lnTo>
                      <a:pt x="649" y="544"/>
                    </a:lnTo>
                    <a:lnTo>
                      <a:pt x="645" y="552"/>
                    </a:lnTo>
                    <a:lnTo>
                      <a:pt x="639" y="561"/>
                    </a:lnTo>
                    <a:lnTo>
                      <a:pt x="636" y="571"/>
                    </a:lnTo>
                    <a:lnTo>
                      <a:pt x="630" y="578"/>
                    </a:lnTo>
                    <a:lnTo>
                      <a:pt x="624" y="590"/>
                    </a:lnTo>
                    <a:lnTo>
                      <a:pt x="618" y="597"/>
                    </a:lnTo>
                    <a:lnTo>
                      <a:pt x="613" y="607"/>
                    </a:lnTo>
                    <a:lnTo>
                      <a:pt x="605" y="616"/>
                    </a:lnTo>
                    <a:lnTo>
                      <a:pt x="597" y="624"/>
                    </a:lnTo>
                    <a:lnTo>
                      <a:pt x="588" y="634"/>
                    </a:lnTo>
                    <a:lnTo>
                      <a:pt x="580" y="643"/>
                    </a:lnTo>
                    <a:lnTo>
                      <a:pt x="571" y="651"/>
                    </a:lnTo>
                    <a:lnTo>
                      <a:pt x="561" y="660"/>
                    </a:lnTo>
                    <a:lnTo>
                      <a:pt x="552" y="668"/>
                    </a:lnTo>
                    <a:lnTo>
                      <a:pt x="542" y="677"/>
                    </a:lnTo>
                    <a:lnTo>
                      <a:pt x="531" y="685"/>
                    </a:lnTo>
                    <a:lnTo>
                      <a:pt x="521" y="694"/>
                    </a:lnTo>
                    <a:lnTo>
                      <a:pt x="510" y="702"/>
                    </a:lnTo>
                    <a:lnTo>
                      <a:pt x="500" y="710"/>
                    </a:lnTo>
                    <a:lnTo>
                      <a:pt x="487" y="719"/>
                    </a:lnTo>
                    <a:lnTo>
                      <a:pt x="476" y="727"/>
                    </a:lnTo>
                    <a:lnTo>
                      <a:pt x="464" y="734"/>
                    </a:lnTo>
                    <a:lnTo>
                      <a:pt x="453" y="744"/>
                    </a:lnTo>
                    <a:lnTo>
                      <a:pt x="440" y="750"/>
                    </a:lnTo>
                    <a:lnTo>
                      <a:pt x="426" y="759"/>
                    </a:lnTo>
                    <a:lnTo>
                      <a:pt x="415" y="765"/>
                    </a:lnTo>
                    <a:lnTo>
                      <a:pt x="402" y="772"/>
                    </a:lnTo>
                    <a:lnTo>
                      <a:pt x="386" y="780"/>
                    </a:lnTo>
                    <a:lnTo>
                      <a:pt x="375" y="786"/>
                    </a:lnTo>
                    <a:lnTo>
                      <a:pt x="360" y="793"/>
                    </a:lnTo>
                    <a:lnTo>
                      <a:pt x="346" y="801"/>
                    </a:lnTo>
                    <a:lnTo>
                      <a:pt x="333" y="807"/>
                    </a:lnTo>
                    <a:lnTo>
                      <a:pt x="318" y="814"/>
                    </a:lnTo>
                    <a:lnTo>
                      <a:pt x="303" y="820"/>
                    </a:lnTo>
                    <a:lnTo>
                      <a:pt x="289" y="828"/>
                    </a:lnTo>
                    <a:lnTo>
                      <a:pt x="276" y="833"/>
                    </a:lnTo>
                    <a:lnTo>
                      <a:pt x="261" y="839"/>
                    </a:lnTo>
                    <a:lnTo>
                      <a:pt x="246" y="845"/>
                    </a:lnTo>
                    <a:lnTo>
                      <a:pt x="232" y="850"/>
                    </a:lnTo>
                    <a:lnTo>
                      <a:pt x="217" y="856"/>
                    </a:lnTo>
                    <a:lnTo>
                      <a:pt x="202" y="860"/>
                    </a:lnTo>
                    <a:lnTo>
                      <a:pt x="189" y="866"/>
                    </a:lnTo>
                    <a:lnTo>
                      <a:pt x="173" y="871"/>
                    </a:lnTo>
                    <a:lnTo>
                      <a:pt x="158" y="875"/>
                    </a:lnTo>
                    <a:lnTo>
                      <a:pt x="145" y="879"/>
                    </a:lnTo>
                    <a:lnTo>
                      <a:pt x="130" y="885"/>
                    </a:lnTo>
                    <a:lnTo>
                      <a:pt x="114" y="888"/>
                    </a:lnTo>
                    <a:lnTo>
                      <a:pt x="99" y="892"/>
                    </a:lnTo>
                    <a:lnTo>
                      <a:pt x="86" y="896"/>
                    </a:lnTo>
                    <a:lnTo>
                      <a:pt x="71" y="898"/>
                    </a:lnTo>
                    <a:lnTo>
                      <a:pt x="56" y="902"/>
                    </a:lnTo>
                    <a:lnTo>
                      <a:pt x="42" y="904"/>
                    </a:lnTo>
                    <a:lnTo>
                      <a:pt x="29" y="907"/>
                    </a:lnTo>
                    <a:lnTo>
                      <a:pt x="14" y="909"/>
                    </a:lnTo>
                    <a:lnTo>
                      <a:pt x="0" y="913"/>
                    </a:lnTo>
                    <a:lnTo>
                      <a:pt x="2" y="942"/>
                    </a:lnTo>
                    <a:lnTo>
                      <a:pt x="4" y="940"/>
                    </a:lnTo>
                    <a:lnTo>
                      <a:pt x="8" y="940"/>
                    </a:lnTo>
                    <a:lnTo>
                      <a:pt x="10" y="940"/>
                    </a:lnTo>
                    <a:lnTo>
                      <a:pt x="14" y="940"/>
                    </a:lnTo>
                    <a:lnTo>
                      <a:pt x="19" y="940"/>
                    </a:lnTo>
                    <a:lnTo>
                      <a:pt x="25" y="940"/>
                    </a:lnTo>
                    <a:lnTo>
                      <a:pt x="31" y="938"/>
                    </a:lnTo>
                    <a:lnTo>
                      <a:pt x="37" y="938"/>
                    </a:lnTo>
                    <a:lnTo>
                      <a:pt x="44" y="936"/>
                    </a:lnTo>
                    <a:lnTo>
                      <a:pt x="52" y="936"/>
                    </a:lnTo>
                    <a:lnTo>
                      <a:pt x="59" y="934"/>
                    </a:lnTo>
                    <a:lnTo>
                      <a:pt x="69" y="934"/>
                    </a:lnTo>
                    <a:lnTo>
                      <a:pt x="78" y="932"/>
                    </a:lnTo>
                    <a:lnTo>
                      <a:pt x="90" y="932"/>
                    </a:lnTo>
                    <a:lnTo>
                      <a:pt x="97" y="930"/>
                    </a:lnTo>
                    <a:lnTo>
                      <a:pt x="109" y="928"/>
                    </a:lnTo>
                    <a:lnTo>
                      <a:pt x="120" y="926"/>
                    </a:lnTo>
                    <a:lnTo>
                      <a:pt x="132" y="923"/>
                    </a:lnTo>
                    <a:lnTo>
                      <a:pt x="143" y="921"/>
                    </a:lnTo>
                    <a:lnTo>
                      <a:pt x="156" y="919"/>
                    </a:lnTo>
                    <a:lnTo>
                      <a:pt x="170" y="915"/>
                    </a:lnTo>
                    <a:lnTo>
                      <a:pt x="183" y="913"/>
                    </a:lnTo>
                    <a:lnTo>
                      <a:pt x="196" y="909"/>
                    </a:lnTo>
                    <a:lnTo>
                      <a:pt x="210" y="907"/>
                    </a:lnTo>
                    <a:lnTo>
                      <a:pt x="225" y="904"/>
                    </a:lnTo>
                    <a:lnTo>
                      <a:pt x="238" y="900"/>
                    </a:lnTo>
                    <a:lnTo>
                      <a:pt x="253" y="896"/>
                    </a:lnTo>
                    <a:lnTo>
                      <a:pt x="268" y="892"/>
                    </a:lnTo>
                    <a:lnTo>
                      <a:pt x="284" y="888"/>
                    </a:lnTo>
                    <a:lnTo>
                      <a:pt x="299" y="885"/>
                    </a:lnTo>
                    <a:lnTo>
                      <a:pt x="314" y="877"/>
                    </a:lnTo>
                    <a:lnTo>
                      <a:pt x="327" y="871"/>
                    </a:lnTo>
                    <a:lnTo>
                      <a:pt x="343" y="866"/>
                    </a:lnTo>
                    <a:lnTo>
                      <a:pt x="360" y="860"/>
                    </a:lnTo>
                    <a:lnTo>
                      <a:pt x="375" y="854"/>
                    </a:lnTo>
                    <a:lnTo>
                      <a:pt x="392" y="847"/>
                    </a:lnTo>
                    <a:lnTo>
                      <a:pt x="407" y="839"/>
                    </a:lnTo>
                    <a:lnTo>
                      <a:pt x="424" y="833"/>
                    </a:lnTo>
                    <a:lnTo>
                      <a:pt x="440" y="824"/>
                    </a:lnTo>
                    <a:lnTo>
                      <a:pt x="455" y="816"/>
                    </a:lnTo>
                    <a:lnTo>
                      <a:pt x="470" y="809"/>
                    </a:lnTo>
                    <a:lnTo>
                      <a:pt x="487" y="799"/>
                    </a:lnTo>
                    <a:lnTo>
                      <a:pt x="502" y="790"/>
                    </a:lnTo>
                    <a:lnTo>
                      <a:pt x="520" y="780"/>
                    </a:lnTo>
                    <a:lnTo>
                      <a:pt x="535" y="771"/>
                    </a:lnTo>
                    <a:lnTo>
                      <a:pt x="552" y="761"/>
                    </a:lnTo>
                    <a:lnTo>
                      <a:pt x="565" y="750"/>
                    </a:lnTo>
                    <a:lnTo>
                      <a:pt x="580" y="738"/>
                    </a:lnTo>
                    <a:lnTo>
                      <a:pt x="597" y="727"/>
                    </a:lnTo>
                    <a:lnTo>
                      <a:pt x="613" y="715"/>
                    </a:lnTo>
                    <a:lnTo>
                      <a:pt x="626" y="702"/>
                    </a:lnTo>
                    <a:lnTo>
                      <a:pt x="641" y="689"/>
                    </a:lnTo>
                    <a:lnTo>
                      <a:pt x="656" y="675"/>
                    </a:lnTo>
                    <a:lnTo>
                      <a:pt x="670" y="662"/>
                    </a:lnTo>
                    <a:lnTo>
                      <a:pt x="685" y="649"/>
                    </a:lnTo>
                    <a:lnTo>
                      <a:pt x="698" y="634"/>
                    </a:lnTo>
                    <a:lnTo>
                      <a:pt x="710" y="618"/>
                    </a:lnTo>
                    <a:lnTo>
                      <a:pt x="723" y="603"/>
                    </a:lnTo>
                    <a:lnTo>
                      <a:pt x="736" y="586"/>
                    </a:lnTo>
                    <a:lnTo>
                      <a:pt x="748" y="569"/>
                    </a:lnTo>
                    <a:lnTo>
                      <a:pt x="759" y="552"/>
                    </a:lnTo>
                    <a:lnTo>
                      <a:pt x="772" y="535"/>
                    </a:lnTo>
                    <a:lnTo>
                      <a:pt x="782" y="516"/>
                    </a:lnTo>
                    <a:lnTo>
                      <a:pt x="791" y="499"/>
                    </a:lnTo>
                    <a:lnTo>
                      <a:pt x="799" y="481"/>
                    </a:lnTo>
                    <a:lnTo>
                      <a:pt x="807" y="464"/>
                    </a:lnTo>
                    <a:lnTo>
                      <a:pt x="812" y="445"/>
                    </a:lnTo>
                    <a:lnTo>
                      <a:pt x="818" y="430"/>
                    </a:lnTo>
                    <a:lnTo>
                      <a:pt x="822" y="415"/>
                    </a:lnTo>
                    <a:lnTo>
                      <a:pt x="826" y="400"/>
                    </a:lnTo>
                    <a:lnTo>
                      <a:pt x="826" y="385"/>
                    </a:lnTo>
                    <a:lnTo>
                      <a:pt x="828" y="369"/>
                    </a:lnTo>
                    <a:lnTo>
                      <a:pt x="826" y="354"/>
                    </a:lnTo>
                    <a:lnTo>
                      <a:pt x="826" y="341"/>
                    </a:lnTo>
                    <a:lnTo>
                      <a:pt x="824" y="326"/>
                    </a:lnTo>
                    <a:lnTo>
                      <a:pt x="822" y="312"/>
                    </a:lnTo>
                    <a:lnTo>
                      <a:pt x="820" y="299"/>
                    </a:lnTo>
                    <a:lnTo>
                      <a:pt x="816" y="288"/>
                    </a:lnTo>
                    <a:lnTo>
                      <a:pt x="810" y="272"/>
                    </a:lnTo>
                    <a:lnTo>
                      <a:pt x="805" y="261"/>
                    </a:lnTo>
                    <a:lnTo>
                      <a:pt x="799" y="250"/>
                    </a:lnTo>
                    <a:lnTo>
                      <a:pt x="793" y="238"/>
                    </a:lnTo>
                    <a:lnTo>
                      <a:pt x="786" y="225"/>
                    </a:lnTo>
                    <a:lnTo>
                      <a:pt x="778" y="215"/>
                    </a:lnTo>
                    <a:lnTo>
                      <a:pt x="771" y="204"/>
                    </a:lnTo>
                    <a:lnTo>
                      <a:pt x="763" y="194"/>
                    </a:lnTo>
                    <a:lnTo>
                      <a:pt x="753" y="183"/>
                    </a:lnTo>
                    <a:lnTo>
                      <a:pt x="744" y="173"/>
                    </a:lnTo>
                    <a:lnTo>
                      <a:pt x="734" y="164"/>
                    </a:lnTo>
                    <a:lnTo>
                      <a:pt x="725" y="156"/>
                    </a:lnTo>
                    <a:lnTo>
                      <a:pt x="713" y="147"/>
                    </a:lnTo>
                    <a:lnTo>
                      <a:pt x="704" y="137"/>
                    </a:lnTo>
                    <a:lnTo>
                      <a:pt x="693" y="130"/>
                    </a:lnTo>
                    <a:lnTo>
                      <a:pt x="683" y="122"/>
                    </a:lnTo>
                    <a:lnTo>
                      <a:pt x="672" y="113"/>
                    </a:lnTo>
                    <a:lnTo>
                      <a:pt x="660" y="105"/>
                    </a:lnTo>
                    <a:lnTo>
                      <a:pt x="649" y="97"/>
                    </a:lnTo>
                    <a:lnTo>
                      <a:pt x="637" y="92"/>
                    </a:lnTo>
                    <a:lnTo>
                      <a:pt x="624" y="84"/>
                    </a:lnTo>
                    <a:lnTo>
                      <a:pt x="613" y="78"/>
                    </a:lnTo>
                    <a:lnTo>
                      <a:pt x="601" y="73"/>
                    </a:lnTo>
                    <a:lnTo>
                      <a:pt x="592" y="67"/>
                    </a:lnTo>
                    <a:lnTo>
                      <a:pt x="578" y="61"/>
                    </a:lnTo>
                    <a:lnTo>
                      <a:pt x="567" y="54"/>
                    </a:lnTo>
                    <a:lnTo>
                      <a:pt x="556" y="48"/>
                    </a:lnTo>
                    <a:lnTo>
                      <a:pt x="546" y="44"/>
                    </a:lnTo>
                    <a:lnTo>
                      <a:pt x="533" y="38"/>
                    </a:lnTo>
                    <a:lnTo>
                      <a:pt x="523" y="35"/>
                    </a:lnTo>
                    <a:lnTo>
                      <a:pt x="514" y="31"/>
                    </a:lnTo>
                    <a:lnTo>
                      <a:pt x="504" y="29"/>
                    </a:lnTo>
                    <a:lnTo>
                      <a:pt x="495" y="25"/>
                    </a:lnTo>
                    <a:lnTo>
                      <a:pt x="485" y="21"/>
                    </a:lnTo>
                    <a:lnTo>
                      <a:pt x="476" y="18"/>
                    </a:lnTo>
                    <a:lnTo>
                      <a:pt x="468" y="16"/>
                    </a:lnTo>
                    <a:lnTo>
                      <a:pt x="459" y="12"/>
                    </a:lnTo>
                    <a:lnTo>
                      <a:pt x="453" y="10"/>
                    </a:lnTo>
                    <a:lnTo>
                      <a:pt x="445" y="8"/>
                    </a:lnTo>
                    <a:lnTo>
                      <a:pt x="440" y="6"/>
                    </a:lnTo>
                    <a:lnTo>
                      <a:pt x="434" y="4"/>
                    </a:lnTo>
                    <a:lnTo>
                      <a:pt x="430" y="2"/>
                    </a:lnTo>
                    <a:lnTo>
                      <a:pt x="424" y="0"/>
                    </a:lnTo>
                    <a:lnTo>
                      <a:pt x="423" y="0"/>
                    </a:lnTo>
                    <a:lnTo>
                      <a:pt x="417" y="0"/>
                    </a:lnTo>
                    <a:lnTo>
                      <a:pt x="377" y="217"/>
                    </a:lnTo>
                    <a:close/>
                  </a:path>
                </a:pathLst>
              </a:custGeom>
              <a:solidFill>
                <a:srgbClr val="8CA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6" name="Freeform 103"/>
              <p:cNvSpPr>
                <a:spLocks/>
              </p:cNvSpPr>
              <p:nvPr/>
            </p:nvSpPr>
            <p:spPr bwMode="auto">
              <a:xfrm>
                <a:off x="223" y="1554"/>
                <a:ext cx="70" cy="61"/>
              </a:xfrm>
              <a:custGeom>
                <a:avLst/>
                <a:gdLst>
                  <a:gd name="T0" fmla="*/ 8 w 139"/>
                  <a:gd name="T1" fmla="*/ 1 h 122"/>
                  <a:gd name="T2" fmla="*/ 9 w 139"/>
                  <a:gd name="T3" fmla="*/ 8 h 122"/>
                  <a:gd name="T4" fmla="*/ 1 w 139"/>
                  <a:gd name="T5" fmla="*/ 8 h 122"/>
                  <a:gd name="T6" fmla="*/ 0 w 139"/>
                  <a:gd name="T7" fmla="*/ 7 h 122"/>
                  <a:gd name="T8" fmla="*/ 0 w 139"/>
                  <a:gd name="T9" fmla="*/ 7 h 122"/>
                  <a:gd name="T10" fmla="*/ 0 w 139"/>
                  <a:gd name="T11" fmla="*/ 6 h 122"/>
                  <a:gd name="T12" fmla="*/ 1 w 139"/>
                  <a:gd name="T13" fmla="*/ 6 h 122"/>
                  <a:gd name="T14" fmla="*/ 1 w 139"/>
                  <a:gd name="T15" fmla="*/ 5 h 122"/>
                  <a:gd name="T16" fmla="*/ 1 w 139"/>
                  <a:gd name="T17" fmla="*/ 5 h 122"/>
                  <a:gd name="T18" fmla="*/ 1 w 139"/>
                  <a:gd name="T19" fmla="*/ 5 h 122"/>
                  <a:gd name="T20" fmla="*/ 2 w 139"/>
                  <a:gd name="T21" fmla="*/ 4 h 122"/>
                  <a:gd name="T22" fmla="*/ 2 w 139"/>
                  <a:gd name="T23" fmla="*/ 4 h 122"/>
                  <a:gd name="T24" fmla="*/ 2 w 139"/>
                  <a:gd name="T25" fmla="*/ 3 h 122"/>
                  <a:gd name="T26" fmla="*/ 3 w 139"/>
                  <a:gd name="T27" fmla="*/ 3 h 122"/>
                  <a:gd name="T28" fmla="*/ 3 w 139"/>
                  <a:gd name="T29" fmla="*/ 3 h 122"/>
                  <a:gd name="T30" fmla="*/ 4 w 139"/>
                  <a:gd name="T31" fmla="*/ 2 h 122"/>
                  <a:gd name="T32" fmla="*/ 4 w 139"/>
                  <a:gd name="T33" fmla="*/ 2 h 122"/>
                  <a:gd name="T34" fmla="*/ 5 w 139"/>
                  <a:gd name="T35" fmla="*/ 2 h 122"/>
                  <a:gd name="T36" fmla="*/ 5 w 139"/>
                  <a:gd name="T37" fmla="*/ 1 h 122"/>
                  <a:gd name="T38" fmla="*/ 6 w 139"/>
                  <a:gd name="T39" fmla="*/ 1 h 122"/>
                  <a:gd name="T40" fmla="*/ 6 w 139"/>
                  <a:gd name="T41" fmla="*/ 1 h 122"/>
                  <a:gd name="T42" fmla="*/ 7 w 139"/>
                  <a:gd name="T43" fmla="*/ 1 h 122"/>
                  <a:gd name="T44" fmla="*/ 7 w 139"/>
                  <a:gd name="T45" fmla="*/ 1 h 122"/>
                  <a:gd name="T46" fmla="*/ 7 w 139"/>
                  <a:gd name="T47" fmla="*/ 1 h 122"/>
                  <a:gd name="T48" fmla="*/ 8 w 139"/>
                  <a:gd name="T49" fmla="*/ 0 h 122"/>
                  <a:gd name="T50" fmla="*/ 8 w 139"/>
                  <a:gd name="T51" fmla="*/ 0 h 122"/>
                  <a:gd name="T52" fmla="*/ 8 w 139"/>
                  <a:gd name="T53" fmla="*/ 1 h 122"/>
                  <a:gd name="T54" fmla="*/ 8 w 139"/>
                  <a:gd name="T55" fmla="*/ 1 h 122"/>
                  <a:gd name="T56" fmla="*/ 8 w 139"/>
                  <a:gd name="T57" fmla="*/ 1 h 1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9" h="122">
                    <a:moveTo>
                      <a:pt x="127" y="2"/>
                    </a:moveTo>
                    <a:lnTo>
                      <a:pt x="139" y="122"/>
                    </a:lnTo>
                    <a:lnTo>
                      <a:pt x="9" y="116"/>
                    </a:lnTo>
                    <a:lnTo>
                      <a:pt x="0" y="105"/>
                    </a:lnTo>
                    <a:lnTo>
                      <a:pt x="0" y="101"/>
                    </a:lnTo>
                    <a:lnTo>
                      <a:pt x="0" y="96"/>
                    </a:lnTo>
                    <a:lnTo>
                      <a:pt x="2" y="88"/>
                    </a:lnTo>
                    <a:lnTo>
                      <a:pt x="7" y="78"/>
                    </a:lnTo>
                    <a:lnTo>
                      <a:pt x="9" y="73"/>
                    </a:lnTo>
                    <a:lnTo>
                      <a:pt x="13" y="67"/>
                    </a:lnTo>
                    <a:lnTo>
                      <a:pt x="17" y="61"/>
                    </a:lnTo>
                    <a:lnTo>
                      <a:pt x="23" y="54"/>
                    </a:lnTo>
                    <a:lnTo>
                      <a:pt x="28" y="48"/>
                    </a:lnTo>
                    <a:lnTo>
                      <a:pt x="36" y="40"/>
                    </a:lnTo>
                    <a:lnTo>
                      <a:pt x="44" y="35"/>
                    </a:lnTo>
                    <a:lnTo>
                      <a:pt x="53" y="29"/>
                    </a:lnTo>
                    <a:lnTo>
                      <a:pt x="61" y="21"/>
                    </a:lnTo>
                    <a:lnTo>
                      <a:pt x="68" y="18"/>
                    </a:lnTo>
                    <a:lnTo>
                      <a:pt x="76" y="12"/>
                    </a:lnTo>
                    <a:lnTo>
                      <a:pt x="83" y="8"/>
                    </a:lnTo>
                    <a:lnTo>
                      <a:pt x="89" y="6"/>
                    </a:lnTo>
                    <a:lnTo>
                      <a:pt x="97" y="4"/>
                    </a:lnTo>
                    <a:lnTo>
                      <a:pt x="101" y="2"/>
                    </a:lnTo>
                    <a:lnTo>
                      <a:pt x="106" y="2"/>
                    </a:lnTo>
                    <a:lnTo>
                      <a:pt x="114" y="0"/>
                    </a:lnTo>
                    <a:lnTo>
                      <a:pt x="122" y="0"/>
                    </a:lnTo>
                    <a:lnTo>
                      <a:pt x="125" y="2"/>
                    </a:lnTo>
                    <a:lnTo>
                      <a:pt x="127" y="2"/>
                    </a:lnTo>
                    <a:close/>
                  </a:path>
                </a:pathLst>
              </a:custGeom>
              <a:solidFill>
                <a:srgbClr val="E6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7" name="Freeform 104"/>
              <p:cNvSpPr>
                <a:spLocks/>
              </p:cNvSpPr>
              <p:nvPr/>
            </p:nvSpPr>
            <p:spPr bwMode="auto">
              <a:xfrm>
                <a:off x="220" y="1608"/>
                <a:ext cx="682" cy="180"/>
              </a:xfrm>
              <a:custGeom>
                <a:avLst/>
                <a:gdLst>
                  <a:gd name="T0" fmla="*/ 7 w 1366"/>
                  <a:gd name="T1" fmla="*/ 2 h 359"/>
                  <a:gd name="T2" fmla="*/ 8 w 1366"/>
                  <a:gd name="T3" fmla="*/ 3 h 359"/>
                  <a:gd name="T4" fmla="*/ 10 w 1366"/>
                  <a:gd name="T5" fmla="*/ 4 h 359"/>
                  <a:gd name="T6" fmla="*/ 12 w 1366"/>
                  <a:gd name="T7" fmla="*/ 5 h 359"/>
                  <a:gd name="T8" fmla="*/ 14 w 1366"/>
                  <a:gd name="T9" fmla="*/ 7 h 359"/>
                  <a:gd name="T10" fmla="*/ 17 w 1366"/>
                  <a:gd name="T11" fmla="*/ 8 h 359"/>
                  <a:gd name="T12" fmla="*/ 20 w 1366"/>
                  <a:gd name="T13" fmla="*/ 10 h 359"/>
                  <a:gd name="T14" fmla="*/ 24 w 1366"/>
                  <a:gd name="T15" fmla="*/ 11 h 359"/>
                  <a:gd name="T16" fmla="*/ 28 w 1366"/>
                  <a:gd name="T17" fmla="*/ 13 h 359"/>
                  <a:gd name="T18" fmla="*/ 32 w 1366"/>
                  <a:gd name="T19" fmla="*/ 14 h 359"/>
                  <a:gd name="T20" fmla="*/ 36 w 1366"/>
                  <a:gd name="T21" fmla="*/ 16 h 359"/>
                  <a:gd name="T22" fmla="*/ 41 w 1366"/>
                  <a:gd name="T23" fmla="*/ 17 h 359"/>
                  <a:gd name="T24" fmla="*/ 46 w 1366"/>
                  <a:gd name="T25" fmla="*/ 18 h 359"/>
                  <a:gd name="T26" fmla="*/ 51 w 1366"/>
                  <a:gd name="T27" fmla="*/ 19 h 359"/>
                  <a:gd name="T28" fmla="*/ 57 w 1366"/>
                  <a:gd name="T29" fmla="*/ 19 h 359"/>
                  <a:gd name="T30" fmla="*/ 58 w 1366"/>
                  <a:gd name="T31" fmla="*/ 19 h 359"/>
                  <a:gd name="T32" fmla="*/ 59 w 1366"/>
                  <a:gd name="T33" fmla="*/ 20 h 359"/>
                  <a:gd name="T34" fmla="*/ 60 w 1366"/>
                  <a:gd name="T35" fmla="*/ 20 h 359"/>
                  <a:gd name="T36" fmla="*/ 62 w 1366"/>
                  <a:gd name="T37" fmla="*/ 20 h 359"/>
                  <a:gd name="T38" fmla="*/ 64 w 1366"/>
                  <a:gd name="T39" fmla="*/ 20 h 359"/>
                  <a:gd name="T40" fmla="*/ 66 w 1366"/>
                  <a:gd name="T41" fmla="*/ 20 h 359"/>
                  <a:gd name="T42" fmla="*/ 68 w 1366"/>
                  <a:gd name="T43" fmla="*/ 20 h 359"/>
                  <a:gd name="T44" fmla="*/ 70 w 1366"/>
                  <a:gd name="T45" fmla="*/ 20 h 359"/>
                  <a:gd name="T46" fmla="*/ 73 w 1366"/>
                  <a:gd name="T47" fmla="*/ 20 h 359"/>
                  <a:gd name="T48" fmla="*/ 75 w 1366"/>
                  <a:gd name="T49" fmla="*/ 21 h 359"/>
                  <a:gd name="T50" fmla="*/ 77 w 1366"/>
                  <a:gd name="T51" fmla="*/ 21 h 359"/>
                  <a:gd name="T52" fmla="*/ 80 w 1366"/>
                  <a:gd name="T53" fmla="*/ 21 h 359"/>
                  <a:gd name="T54" fmla="*/ 82 w 1366"/>
                  <a:gd name="T55" fmla="*/ 21 h 359"/>
                  <a:gd name="T56" fmla="*/ 84 w 1366"/>
                  <a:gd name="T57" fmla="*/ 21 h 359"/>
                  <a:gd name="T58" fmla="*/ 84 w 1366"/>
                  <a:gd name="T59" fmla="*/ 23 h 359"/>
                  <a:gd name="T60" fmla="*/ 83 w 1366"/>
                  <a:gd name="T61" fmla="*/ 23 h 359"/>
                  <a:gd name="T62" fmla="*/ 81 w 1366"/>
                  <a:gd name="T63" fmla="*/ 23 h 359"/>
                  <a:gd name="T64" fmla="*/ 79 w 1366"/>
                  <a:gd name="T65" fmla="*/ 23 h 359"/>
                  <a:gd name="T66" fmla="*/ 76 w 1366"/>
                  <a:gd name="T67" fmla="*/ 23 h 359"/>
                  <a:gd name="T68" fmla="*/ 72 w 1366"/>
                  <a:gd name="T69" fmla="*/ 23 h 359"/>
                  <a:gd name="T70" fmla="*/ 68 w 1366"/>
                  <a:gd name="T71" fmla="*/ 23 h 359"/>
                  <a:gd name="T72" fmla="*/ 64 w 1366"/>
                  <a:gd name="T73" fmla="*/ 23 h 359"/>
                  <a:gd name="T74" fmla="*/ 60 w 1366"/>
                  <a:gd name="T75" fmla="*/ 22 h 359"/>
                  <a:gd name="T76" fmla="*/ 55 w 1366"/>
                  <a:gd name="T77" fmla="*/ 22 h 359"/>
                  <a:gd name="T78" fmla="*/ 50 w 1366"/>
                  <a:gd name="T79" fmla="*/ 21 h 359"/>
                  <a:gd name="T80" fmla="*/ 45 w 1366"/>
                  <a:gd name="T81" fmla="*/ 21 h 359"/>
                  <a:gd name="T82" fmla="*/ 40 w 1366"/>
                  <a:gd name="T83" fmla="*/ 20 h 359"/>
                  <a:gd name="T84" fmla="*/ 35 w 1366"/>
                  <a:gd name="T85" fmla="*/ 19 h 359"/>
                  <a:gd name="T86" fmla="*/ 30 w 1366"/>
                  <a:gd name="T87" fmla="*/ 17 h 359"/>
                  <a:gd name="T88" fmla="*/ 25 w 1366"/>
                  <a:gd name="T89" fmla="*/ 16 h 359"/>
                  <a:gd name="T90" fmla="*/ 21 w 1366"/>
                  <a:gd name="T91" fmla="*/ 14 h 359"/>
                  <a:gd name="T92" fmla="*/ 17 w 1366"/>
                  <a:gd name="T93" fmla="*/ 12 h 359"/>
                  <a:gd name="T94" fmla="*/ 14 w 1366"/>
                  <a:gd name="T95" fmla="*/ 11 h 359"/>
                  <a:gd name="T96" fmla="*/ 11 w 1366"/>
                  <a:gd name="T97" fmla="*/ 9 h 359"/>
                  <a:gd name="T98" fmla="*/ 8 w 1366"/>
                  <a:gd name="T99" fmla="*/ 8 h 359"/>
                  <a:gd name="T100" fmla="*/ 6 w 1366"/>
                  <a:gd name="T101" fmla="*/ 7 h 359"/>
                  <a:gd name="T102" fmla="*/ 5 w 1366"/>
                  <a:gd name="T103" fmla="*/ 6 h 359"/>
                  <a:gd name="T104" fmla="*/ 3 w 1366"/>
                  <a:gd name="T105" fmla="*/ 5 h 359"/>
                  <a:gd name="T106" fmla="*/ 1 w 1366"/>
                  <a:gd name="T107" fmla="*/ 3 h 359"/>
                  <a:gd name="T108" fmla="*/ 0 w 1366"/>
                  <a:gd name="T109" fmla="*/ 2 h 359"/>
                  <a:gd name="T110" fmla="*/ 4 w 1366"/>
                  <a:gd name="T111" fmla="*/ 0 h 35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66" h="359">
                    <a:moveTo>
                      <a:pt x="99" y="19"/>
                    </a:moveTo>
                    <a:lnTo>
                      <a:pt x="101" y="21"/>
                    </a:lnTo>
                    <a:lnTo>
                      <a:pt x="107" y="25"/>
                    </a:lnTo>
                    <a:lnTo>
                      <a:pt x="114" y="28"/>
                    </a:lnTo>
                    <a:lnTo>
                      <a:pt x="116" y="30"/>
                    </a:lnTo>
                    <a:lnTo>
                      <a:pt x="122" y="34"/>
                    </a:lnTo>
                    <a:lnTo>
                      <a:pt x="128" y="38"/>
                    </a:lnTo>
                    <a:lnTo>
                      <a:pt x="133" y="42"/>
                    </a:lnTo>
                    <a:lnTo>
                      <a:pt x="139" y="44"/>
                    </a:lnTo>
                    <a:lnTo>
                      <a:pt x="145" y="49"/>
                    </a:lnTo>
                    <a:lnTo>
                      <a:pt x="150" y="53"/>
                    </a:lnTo>
                    <a:lnTo>
                      <a:pt x="160" y="59"/>
                    </a:lnTo>
                    <a:lnTo>
                      <a:pt x="166" y="63"/>
                    </a:lnTo>
                    <a:lnTo>
                      <a:pt x="175" y="66"/>
                    </a:lnTo>
                    <a:lnTo>
                      <a:pt x="183" y="70"/>
                    </a:lnTo>
                    <a:lnTo>
                      <a:pt x="192" y="76"/>
                    </a:lnTo>
                    <a:lnTo>
                      <a:pt x="200" y="82"/>
                    </a:lnTo>
                    <a:lnTo>
                      <a:pt x="211" y="87"/>
                    </a:lnTo>
                    <a:lnTo>
                      <a:pt x="221" y="93"/>
                    </a:lnTo>
                    <a:lnTo>
                      <a:pt x="232" y="99"/>
                    </a:lnTo>
                    <a:lnTo>
                      <a:pt x="242" y="104"/>
                    </a:lnTo>
                    <a:lnTo>
                      <a:pt x="253" y="110"/>
                    </a:lnTo>
                    <a:lnTo>
                      <a:pt x="265" y="116"/>
                    </a:lnTo>
                    <a:lnTo>
                      <a:pt x="278" y="122"/>
                    </a:lnTo>
                    <a:lnTo>
                      <a:pt x="289" y="127"/>
                    </a:lnTo>
                    <a:lnTo>
                      <a:pt x="303" y="135"/>
                    </a:lnTo>
                    <a:lnTo>
                      <a:pt x="316" y="141"/>
                    </a:lnTo>
                    <a:lnTo>
                      <a:pt x="331" y="146"/>
                    </a:lnTo>
                    <a:lnTo>
                      <a:pt x="342" y="152"/>
                    </a:lnTo>
                    <a:lnTo>
                      <a:pt x="358" y="158"/>
                    </a:lnTo>
                    <a:lnTo>
                      <a:pt x="373" y="163"/>
                    </a:lnTo>
                    <a:lnTo>
                      <a:pt x="386" y="171"/>
                    </a:lnTo>
                    <a:lnTo>
                      <a:pt x="401" y="177"/>
                    </a:lnTo>
                    <a:lnTo>
                      <a:pt x="417" y="182"/>
                    </a:lnTo>
                    <a:lnTo>
                      <a:pt x="432" y="188"/>
                    </a:lnTo>
                    <a:lnTo>
                      <a:pt x="449" y="196"/>
                    </a:lnTo>
                    <a:lnTo>
                      <a:pt x="466" y="201"/>
                    </a:lnTo>
                    <a:lnTo>
                      <a:pt x="481" y="207"/>
                    </a:lnTo>
                    <a:lnTo>
                      <a:pt x="498" y="213"/>
                    </a:lnTo>
                    <a:lnTo>
                      <a:pt x="516" y="219"/>
                    </a:lnTo>
                    <a:lnTo>
                      <a:pt x="533" y="224"/>
                    </a:lnTo>
                    <a:lnTo>
                      <a:pt x="552" y="230"/>
                    </a:lnTo>
                    <a:lnTo>
                      <a:pt x="569" y="236"/>
                    </a:lnTo>
                    <a:lnTo>
                      <a:pt x="590" y="241"/>
                    </a:lnTo>
                    <a:lnTo>
                      <a:pt x="607" y="245"/>
                    </a:lnTo>
                    <a:lnTo>
                      <a:pt x="626" y="251"/>
                    </a:lnTo>
                    <a:lnTo>
                      <a:pt x="645" y="257"/>
                    </a:lnTo>
                    <a:lnTo>
                      <a:pt x="664" y="262"/>
                    </a:lnTo>
                    <a:lnTo>
                      <a:pt x="683" y="266"/>
                    </a:lnTo>
                    <a:lnTo>
                      <a:pt x="702" y="270"/>
                    </a:lnTo>
                    <a:lnTo>
                      <a:pt x="723" y="274"/>
                    </a:lnTo>
                    <a:lnTo>
                      <a:pt x="744" y="279"/>
                    </a:lnTo>
                    <a:lnTo>
                      <a:pt x="763" y="281"/>
                    </a:lnTo>
                    <a:lnTo>
                      <a:pt x="784" y="285"/>
                    </a:lnTo>
                    <a:lnTo>
                      <a:pt x="805" y="287"/>
                    </a:lnTo>
                    <a:lnTo>
                      <a:pt x="827" y="291"/>
                    </a:lnTo>
                    <a:lnTo>
                      <a:pt x="846" y="295"/>
                    </a:lnTo>
                    <a:lnTo>
                      <a:pt x="869" y="298"/>
                    </a:lnTo>
                    <a:lnTo>
                      <a:pt x="890" y="300"/>
                    </a:lnTo>
                    <a:lnTo>
                      <a:pt x="913" y="302"/>
                    </a:lnTo>
                    <a:lnTo>
                      <a:pt x="917" y="302"/>
                    </a:lnTo>
                    <a:lnTo>
                      <a:pt x="919" y="302"/>
                    </a:lnTo>
                    <a:lnTo>
                      <a:pt x="924" y="302"/>
                    </a:lnTo>
                    <a:lnTo>
                      <a:pt x="930" y="302"/>
                    </a:lnTo>
                    <a:lnTo>
                      <a:pt x="938" y="304"/>
                    </a:lnTo>
                    <a:lnTo>
                      <a:pt x="941" y="304"/>
                    </a:lnTo>
                    <a:lnTo>
                      <a:pt x="947" y="304"/>
                    </a:lnTo>
                    <a:lnTo>
                      <a:pt x="953" y="306"/>
                    </a:lnTo>
                    <a:lnTo>
                      <a:pt x="959" y="306"/>
                    </a:lnTo>
                    <a:lnTo>
                      <a:pt x="964" y="306"/>
                    </a:lnTo>
                    <a:lnTo>
                      <a:pt x="970" y="306"/>
                    </a:lnTo>
                    <a:lnTo>
                      <a:pt x="976" y="306"/>
                    </a:lnTo>
                    <a:lnTo>
                      <a:pt x="981" y="308"/>
                    </a:lnTo>
                    <a:lnTo>
                      <a:pt x="987" y="308"/>
                    </a:lnTo>
                    <a:lnTo>
                      <a:pt x="995" y="308"/>
                    </a:lnTo>
                    <a:lnTo>
                      <a:pt x="1000" y="310"/>
                    </a:lnTo>
                    <a:lnTo>
                      <a:pt x="1010" y="310"/>
                    </a:lnTo>
                    <a:lnTo>
                      <a:pt x="1016" y="310"/>
                    </a:lnTo>
                    <a:lnTo>
                      <a:pt x="1023" y="310"/>
                    </a:lnTo>
                    <a:lnTo>
                      <a:pt x="1031" y="312"/>
                    </a:lnTo>
                    <a:lnTo>
                      <a:pt x="1038" y="312"/>
                    </a:lnTo>
                    <a:lnTo>
                      <a:pt x="1046" y="312"/>
                    </a:lnTo>
                    <a:lnTo>
                      <a:pt x="1056" y="314"/>
                    </a:lnTo>
                    <a:lnTo>
                      <a:pt x="1065" y="314"/>
                    </a:lnTo>
                    <a:lnTo>
                      <a:pt x="1073" y="316"/>
                    </a:lnTo>
                    <a:lnTo>
                      <a:pt x="1080" y="316"/>
                    </a:lnTo>
                    <a:lnTo>
                      <a:pt x="1090" y="316"/>
                    </a:lnTo>
                    <a:lnTo>
                      <a:pt x="1099" y="316"/>
                    </a:lnTo>
                    <a:lnTo>
                      <a:pt x="1107" y="317"/>
                    </a:lnTo>
                    <a:lnTo>
                      <a:pt x="1116" y="317"/>
                    </a:lnTo>
                    <a:lnTo>
                      <a:pt x="1126" y="317"/>
                    </a:lnTo>
                    <a:lnTo>
                      <a:pt x="1134" y="317"/>
                    </a:lnTo>
                    <a:lnTo>
                      <a:pt x="1145" y="319"/>
                    </a:lnTo>
                    <a:lnTo>
                      <a:pt x="1153" y="319"/>
                    </a:lnTo>
                    <a:lnTo>
                      <a:pt x="1162" y="319"/>
                    </a:lnTo>
                    <a:lnTo>
                      <a:pt x="1172" y="319"/>
                    </a:lnTo>
                    <a:lnTo>
                      <a:pt x="1181" y="321"/>
                    </a:lnTo>
                    <a:lnTo>
                      <a:pt x="1191" y="321"/>
                    </a:lnTo>
                    <a:lnTo>
                      <a:pt x="1200" y="321"/>
                    </a:lnTo>
                    <a:lnTo>
                      <a:pt x="1210" y="321"/>
                    </a:lnTo>
                    <a:lnTo>
                      <a:pt x="1219" y="323"/>
                    </a:lnTo>
                    <a:lnTo>
                      <a:pt x="1229" y="323"/>
                    </a:lnTo>
                    <a:lnTo>
                      <a:pt x="1238" y="323"/>
                    </a:lnTo>
                    <a:lnTo>
                      <a:pt x="1248" y="323"/>
                    </a:lnTo>
                    <a:lnTo>
                      <a:pt x="1257" y="323"/>
                    </a:lnTo>
                    <a:lnTo>
                      <a:pt x="1265" y="323"/>
                    </a:lnTo>
                    <a:lnTo>
                      <a:pt x="1274" y="323"/>
                    </a:lnTo>
                    <a:lnTo>
                      <a:pt x="1284" y="323"/>
                    </a:lnTo>
                    <a:lnTo>
                      <a:pt x="1293" y="323"/>
                    </a:lnTo>
                    <a:lnTo>
                      <a:pt x="1303" y="323"/>
                    </a:lnTo>
                    <a:lnTo>
                      <a:pt x="1310" y="323"/>
                    </a:lnTo>
                    <a:lnTo>
                      <a:pt x="1320" y="323"/>
                    </a:lnTo>
                    <a:lnTo>
                      <a:pt x="1329" y="323"/>
                    </a:lnTo>
                    <a:lnTo>
                      <a:pt x="1337" y="323"/>
                    </a:lnTo>
                    <a:lnTo>
                      <a:pt x="1347" y="323"/>
                    </a:lnTo>
                    <a:lnTo>
                      <a:pt x="1354" y="323"/>
                    </a:lnTo>
                    <a:lnTo>
                      <a:pt x="1364" y="323"/>
                    </a:lnTo>
                    <a:lnTo>
                      <a:pt x="1366" y="355"/>
                    </a:lnTo>
                    <a:lnTo>
                      <a:pt x="1364" y="355"/>
                    </a:lnTo>
                    <a:lnTo>
                      <a:pt x="1358" y="355"/>
                    </a:lnTo>
                    <a:lnTo>
                      <a:pt x="1354" y="355"/>
                    </a:lnTo>
                    <a:lnTo>
                      <a:pt x="1350" y="355"/>
                    </a:lnTo>
                    <a:lnTo>
                      <a:pt x="1345" y="355"/>
                    </a:lnTo>
                    <a:lnTo>
                      <a:pt x="1341" y="357"/>
                    </a:lnTo>
                    <a:lnTo>
                      <a:pt x="1333" y="357"/>
                    </a:lnTo>
                    <a:lnTo>
                      <a:pt x="1326" y="357"/>
                    </a:lnTo>
                    <a:lnTo>
                      <a:pt x="1318" y="357"/>
                    </a:lnTo>
                    <a:lnTo>
                      <a:pt x="1310" y="357"/>
                    </a:lnTo>
                    <a:lnTo>
                      <a:pt x="1301" y="357"/>
                    </a:lnTo>
                    <a:lnTo>
                      <a:pt x="1291" y="357"/>
                    </a:lnTo>
                    <a:lnTo>
                      <a:pt x="1280" y="357"/>
                    </a:lnTo>
                    <a:lnTo>
                      <a:pt x="1270" y="359"/>
                    </a:lnTo>
                    <a:lnTo>
                      <a:pt x="1259" y="359"/>
                    </a:lnTo>
                    <a:lnTo>
                      <a:pt x="1248" y="359"/>
                    </a:lnTo>
                    <a:lnTo>
                      <a:pt x="1234" y="359"/>
                    </a:lnTo>
                    <a:lnTo>
                      <a:pt x="1221" y="359"/>
                    </a:lnTo>
                    <a:lnTo>
                      <a:pt x="1208" y="359"/>
                    </a:lnTo>
                    <a:lnTo>
                      <a:pt x="1194" y="359"/>
                    </a:lnTo>
                    <a:lnTo>
                      <a:pt x="1179" y="359"/>
                    </a:lnTo>
                    <a:lnTo>
                      <a:pt x="1166" y="359"/>
                    </a:lnTo>
                    <a:lnTo>
                      <a:pt x="1151" y="357"/>
                    </a:lnTo>
                    <a:lnTo>
                      <a:pt x="1134" y="357"/>
                    </a:lnTo>
                    <a:lnTo>
                      <a:pt x="1118" y="357"/>
                    </a:lnTo>
                    <a:lnTo>
                      <a:pt x="1103" y="357"/>
                    </a:lnTo>
                    <a:lnTo>
                      <a:pt x="1084" y="355"/>
                    </a:lnTo>
                    <a:lnTo>
                      <a:pt x="1069" y="355"/>
                    </a:lnTo>
                    <a:lnTo>
                      <a:pt x="1052" y="355"/>
                    </a:lnTo>
                    <a:lnTo>
                      <a:pt x="1035" y="355"/>
                    </a:lnTo>
                    <a:lnTo>
                      <a:pt x="1016" y="354"/>
                    </a:lnTo>
                    <a:lnTo>
                      <a:pt x="997" y="352"/>
                    </a:lnTo>
                    <a:lnTo>
                      <a:pt x="980" y="350"/>
                    </a:lnTo>
                    <a:lnTo>
                      <a:pt x="961" y="350"/>
                    </a:lnTo>
                    <a:lnTo>
                      <a:pt x="941" y="348"/>
                    </a:lnTo>
                    <a:lnTo>
                      <a:pt x="922" y="346"/>
                    </a:lnTo>
                    <a:lnTo>
                      <a:pt x="902" y="344"/>
                    </a:lnTo>
                    <a:lnTo>
                      <a:pt x="884" y="344"/>
                    </a:lnTo>
                    <a:lnTo>
                      <a:pt x="864" y="340"/>
                    </a:lnTo>
                    <a:lnTo>
                      <a:pt x="845" y="338"/>
                    </a:lnTo>
                    <a:lnTo>
                      <a:pt x="824" y="336"/>
                    </a:lnTo>
                    <a:lnTo>
                      <a:pt x="805" y="335"/>
                    </a:lnTo>
                    <a:lnTo>
                      <a:pt x="784" y="331"/>
                    </a:lnTo>
                    <a:lnTo>
                      <a:pt x="765" y="329"/>
                    </a:lnTo>
                    <a:lnTo>
                      <a:pt x="744" y="325"/>
                    </a:lnTo>
                    <a:lnTo>
                      <a:pt x="725" y="323"/>
                    </a:lnTo>
                    <a:lnTo>
                      <a:pt x="704" y="319"/>
                    </a:lnTo>
                    <a:lnTo>
                      <a:pt x="685" y="316"/>
                    </a:lnTo>
                    <a:lnTo>
                      <a:pt x="664" y="312"/>
                    </a:lnTo>
                    <a:lnTo>
                      <a:pt x="645" y="308"/>
                    </a:lnTo>
                    <a:lnTo>
                      <a:pt x="624" y="304"/>
                    </a:lnTo>
                    <a:lnTo>
                      <a:pt x="603" y="300"/>
                    </a:lnTo>
                    <a:lnTo>
                      <a:pt x="584" y="295"/>
                    </a:lnTo>
                    <a:lnTo>
                      <a:pt x="565" y="291"/>
                    </a:lnTo>
                    <a:lnTo>
                      <a:pt x="544" y="285"/>
                    </a:lnTo>
                    <a:lnTo>
                      <a:pt x="525" y="279"/>
                    </a:lnTo>
                    <a:lnTo>
                      <a:pt x="506" y="274"/>
                    </a:lnTo>
                    <a:lnTo>
                      <a:pt x="487" y="270"/>
                    </a:lnTo>
                    <a:lnTo>
                      <a:pt x="466" y="262"/>
                    </a:lnTo>
                    <a:lnTo>
                      <a:pt x="447" y="257"/>
                    </a:lnTo>
                    <a:lnTo>
                      <a:pt x="430" y="249"/>
                    </a:lnTo>
                    <a:lnTo>
                      <a:pt x="413" y="243"/>
                    </a:lnTo>
                    <a:lnTo>
                      <a:pt x="392" y="236"/>
                    </a:lnTo>
                    <a:lnTo>
                      <a:pt x="375" y="230"/>
                    </a:lnTo>
                    <a:lnTo>
                      <a:pt x="358" y="222"/>
                    </a:lnTo>
                    <a:lnTo>
                      <a:pt x="342" y="217"/>
                    </a:lnTo>
                    <a:lnTo>
                      <a:pt x="325" y="209"/>
                    </a:lnTo>
                    <a:lnTo>
                      <a:pt x="310" y="201"/>
                    </a:lnTo>
                    <a:lnTo>
                      <a:pt x="295" y="196"/>
                    </a:lnTo>
                    <a:lnTo>
                      <a:pt x="282" y="190"/>
                    </a:lnTo>
                    <a:lnTo>
                      <a:pt x="266" y="184"/>
                    </a:lnTo>
                    <a:lnTo>
                      <a:pt x="253" y="179"/>
                    </a:lnTo>
                    <a:lnTo>
                      <a:pt x="240" y="171"/>
                    </a:lnTo>
                    <a:lnTo>
                      <a:pt x="228" y="165"/>
                    </a:lnTo>
                    <a:lnTo>
                      <a:pt x="215" y="160"/>
                    </a:lnTo>
                    <a:lnTo>
                      <a:pt x="204" y="154"/>
                    </a:lnTo>
                    <a:lnTo>
                      <a:pt x="192" y="148"/>
                    </a:lnTo>
                    <a:lnTo>
                      <a:pt x="183" y="142"/>
                    </a:lnTo>
                    <a:lnTo>
                      <a:pt x="169" y="137"/>
                    </a:lnTo>
                    <a:lnTo>
                      <a:pt x="160" y="131"/>
                    </a:lnTo>
                    <a:lnTo>
                      <a:pt x="150" y="125"/>
                    </a:lnTo>
                    <a:lnTo>
                      <a:pt x="141" y="120"/>
                    </a:lnTo>
                    <a:lnTo>
                      <a:pt x="133" y="114"/>
                    </a:lnTo>
                    <a:lnTo>
                      <a:pt x="124" y="110"/>
                    </a:lnTo>
                    <a:lnTo>
                      <a:pt x="114" y="104"/>
                    </a:lnTo>
                    <a:lnTo>
                      <a:pt x="109" y="101"/>
                    </a:lnTo>
                    <a:lnTo>
                      <a:pt x="101" y="95"/>
                    </a:lnTo>
                    <a:lnTo>
                      <a:pt x="93" y="91"/>
                    </a:lnTo>
                    <a:lnTo>
                      <a:pt x="88" y="87"/>
                    </a:lnTo>
                    <a:lnTo>
                      <a:pt x="82" y="84"/>
                    </a:lnTo>
                    <a:lnTo>
                      <a:pt x="74" y="78"/>
                    </a:lnTo>
                    <a:lnTo>
                      <a:pt x="69" y="74"/>
                    </a:lnTo>
                    <a:lnTo>
                      <a:pt x="63" y="68"/>
                    </a:lnTo>
                    <a:lnTo>
                      <a:pt x="59" y="66"/>
                    </a:lnTo>
                    <a:lnTo>
                      <a:pt x="48" y="57"/>
                    </a:lnTo>
                    <a:lnTo>
                      <a:pt x="40" y="51"/>
                    </a:lnTo>
                    <a:lnTo>
                      <a:pt x="31" y="44"/>
                    </a:lnTo>
                    <a:lnTo>
                      <a:pt x="25" y="38"/>
                    </a:lnTo>
                    <a:lnTo>
                      <a:pt x="19" y="30"/>
                    </a:lnTo>
                    <a:lnTo>
                      <a:pt x="15" y="25"/>
                    </a:lnTo>
                    <a:lnTo>
                      <a:pt x="12" y="21"/>
                    </a:lnTo>
                    <a:lnTo>
                      <a:pt x="8" y="17"/>
                    </a:lnTo>
                    <a:lnTo>
                      <a:pt x="2" y="9"/>
                    </a:lnTo>
                    <a:lnTo>
                      <a:pt x="0" y="4"/>
                    </a:lnTo>
                    <a:lnTo>
                      <a:pt x="0" y="0"/>
                    </a:lnTo>
                    <a:lnTo>
                      <a:pt x="65" y="0"/>
                    </a:lnTo>
                    <a:lnTo>
                      <a:pt x="9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8" name="Freeform 107"/>
              <p:cNvSpPr>
                <a:spLocks/>
              </p:cNvSpPr>
              <p:nvPr/>
            </p:nvSpPr>
            <p:spPr bwMode="auto">
              <a:xfrm>
                <a:off x="1100" y="1404"/>
                <a:ext cx="83" cy="132"/>
              </a:xfrm>
              <a:custGeom>
                <a:avLst/>
                <a:gdLst>
                  <a:gd name="T0" fmla="*/ 1 w 166"/>
                  <a:gd name="T1" fmla="*/ 17 h 264"/>
                  <a:gd name="T2" fmla="*/ 11 w 166"/>
                  <a:gd name="T3" fmla="*/ 7 h 264"/>
                  <a:gd name="T4" fmla="*/ 0 w 166"/>
                  <a:gd name="T5" fmla="*/ 0 h 264"/>
                  <a:gd name="T6" fmla="*/ 1 w 166"/>
                  <a:gd name="T7" fmla="*/ 17 h 264"/>
                  <a:gd name="T8" fmla="*/ 1 w 166"/>
                  <a:gd name="T9" fmla="*/ 17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 h="264">
                    <a:moveTo>
                      <a:pt x="6" y="264"/>
                    </a:moveTo>
                    <a:lnTo>
                      <a:pt x="166" y="97"/>
                    </a:lnTo>
                    <a:lnTo>
                      <a:pt x="0" y="0"/>
                    </a:lnTo>
                    <a:lnTo>
                      <a:pt x="6" y="26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9" name="Freeform 108"/>
              <p:cNvSpPr>
                <a:spLocks/>
              </p:cNvSpPr>
              <p:nvPr/>
            </p:nvSpPr>
            <p:spPr bwMode="auto">
              <a:xfrm>
                <a:off x="1099" y="1298"/>
                <a:ext cx="160" cy="155"/>
              </a:xfrm>
              <a:custGeom>
                <a:avLst/>
                <a:gdLst>
                  <a:gd name="T0" fmla="*/ 11 w 320"/>
                  <a:gd name="T1" fmla="*/ 20 h 310"/>
                  <a:gd name="T2" fmla="*/ 1 w 320"/>
                  <a:gd name="T3" fmla="*/ 16 h 310"/>
                  <a:gd name="T4" fmla="*/ 0 w 320"/>
                  <a:gd name="T5" fmla="*/ 0 h 310"/>
                  <a:gd name="T6" fmla="*/ 1 w 320"/>
                  <a:gd name="T7" fmla="*/ 0 h 310"/>
                  <a:gd name="T8" fmla="*/ 1 w 320"/>
                  <a:gd name="T9" fmla="*/ 1 h 310"/>
                  <a:gd name="T10" fmla="*/ 1 w 320"/>
                  <a:gd name="T11" fmla="*/ 1 h 310"/>
                  <a:gd name="T12" fmla="*/ 2 w 320"/>
                  <a:gd name="T13" fmla="*/ 1 h 310"/>
                  <a:gd name="T14" fmla="*/ 3 w 320"/>
                  <a:gd name="T15" fmla="*/ 1 h 310"/>
                  <a:gd name="T16" fmla="*/ 3 w 320"/>
                  <a:gd name="T17" fmla="*/ 1 h 310"/>
                  <a:gd name="T18" fmla="*/ 3 w 320"/>
                  <a:gd name="T19" fmla="*/ 1 h 310"/>
                  <a:gd name="T20" fmla="*/ 3 w 320"/>
                  <a:gd name="T21" fmla="*/ 1 h 310"/>
                  <a:gd name="T22" fmla="*/ 4 w 320"/>
                  <a:gd name="T23" fmla="*/ 2 h 310"/>
                  <a:gd name="T24" fmla="*/ 4 w 320"/>
                  <a:gd name="T25" fmla="*/ 2 h 310"/>
                  <a:gd name="T26" fmla="*/ 5 w 320"/>
                  <a:gd name="T27" fmla="*/ 2 h 310"/>
                  <a:gd name="T28" fmla="*/ 5 w 320"/>
                  <a:gd name="T29" fmla="*/ 2 h 310"/>
                  <a:gd name="T30" fmla="*/ 6 w 320"/>
                  <a:gd name="T31" fmla="*/ 2 h 310"/>
                  <a:gd name="T32" fmla="*/ 6 w 320"/>
                  <a:gd name="T33" fmla="*/ 2 h 310"/>
                  <a:gd name="T34" fmla="*/ 6 w 320"/>
                  <a:gd name="T35" fmla="*/ 2 h 310"/>
                  <a:gd name="T36" fmla="*/ 7 w 320"/>
                  <a:gd name="T37" fmla="*/ 3 h 310"/>
                  <a:gd name="T38" fmla="*/ 7 w 320"/>
                  <a:gd name="T39" fmla="*/ 3 h 310"/>
                  <a:gd name="T40" fmla="*/ 8 w 320"/>
                  <a:gd name="T41" fmla="*/ 3 h 310"/>
                  <a:gd name="T42" fmla="*/ 8 w 320"/>
                  <a:gd name="T43" fmla="*/ 3 h 310"/>
                  <a:gd name="T44" fmla="*/ 9 w 320"/>
                  <a:gd name="T45" fmla="*/ 3 h 310"/>
                  <a:gd name="T46" fmla="*/ 9 w 320"/>
                  <a:gd name="T47" fmla="*/ 4 h 310"/>
                  <a:gd name="T48" fmla="*/ 10 w 320"/>
                  <a:gd name="T49" fmla="*/ 4 h 310"/>
                  <a:gd name="T50" fmla="*/ 10 w 320"/>
                  <a:gd name="T51" fmla="*/ 4 h 310"/>
                  <a:gd name="T52" fmla="*/ 11 w 320"/>
                  <a:gd name="T53" fmla="*/ 4 h 310"/>
                  <a:gd name="T54" fmla="*/ 11 w 320"/>
                  <a:gd name="T55" fmla="*/ 5 h 310"/>
                  <a:gd name="T56" fmla="*/ 12 w 320"/>
                  <a:gd name="T57" fmla="*/ 5 h 310"/>
                  <a:gd name="T58" fmla="*/ 12 w 320"/>
                  <a:gd name="T59" fmla="*/ 5 h 310"/>
                  <a:gd name="T60" fmla="*/ 13 w 320"/>
                  <a:gd name="T61" fmla="*/ 5 h 310"/>
                  <a:gd name="T62" fmla="*/ 13 w 320"/>
                  <a:gd name="T63" fmla="*/ 6 h 310"/>
                  <a:gd name="T64" fmla="*/ 14 w 320"/>
                  <a:gd name="T65" fmla="*/ 6 h 310"/>
                  <a:gd name="T66" fmla="*/ 14 w 320"/>
                  <a:gd name="T67" fmla="*/ 6 h 310"/>
                  <a:gd name="T68" fmla="*/ 15 w 320"/>
                  <a:gd name="T69" fmla="*/ 6 h 310"/>
                  <a:gd name="T70" fmla="*/ 15 w 320"/>
                  <a:gd name="T71" fmla="*/ 7 h 310"/>
                  <a:gd name="T72" fmla="*/ 15 w 320"/>
                  <a:gd name="T73" fmla="*/ 7 h 310"/>
                  <a:gd name="T74" fmla="*/ 16 w 320"/>
                  <a:gd name="T75" fmla="*/ 7 h 310"/>
                  <a:gd name="T76" fmla="*/ 16 w 320"/>
                  <a:gd name="T77" fmla="*/ 7 h 310"/>
                  <a:gd name="T78" fmla="*/ 16 w 320"/>
                  <a:gd name="T79" fmla="*/ 8 h 310"/>
                  <a:gd name="T80" fmla="*/ 17 w 320"/>
                  <a:gd name="T81" fmla="*/ 8 h 310"/>
                  <a:gd name="T82" fmla="*/ 17 w 320"/>
                  <a:gd name="T83" fmla="*/ 8 h 310"/>
                  <a:gd name="T84" fmla="*/ 17 w 320"/>
                  <a:gd name="T85" fmla="*/ 8 h 310"/>
                  <a:gd name="T86" fmla="*/ 18 w 320"/>
                  <a:gd name="T87" fmla="*/ 9 h 310"/>
                  <a:gd name="T88" fmla="*/ 18 w 320"/>
                  <a:gd name="T89" fmla="*/ 9 h 310"/>
                  <a:gd name="T90" fmla="*/ 19 w 320"/>
                  <a:gd name="T91" fmla="*/ 9 h 310"/>
                  <a:gd name="T92" fmla="*/ 19 w 320"/>
                  <a:gd name="T93" fmla="*/ 10 h 310"/>
                  <a:gd name="T94" fmla="*/ 20 w 320"/>
                  <a:gd name="T95" fmla="*/ 10 h 310"/>
                  <a:gd name="T96" fmla="*/ 20 w 320"/>
                  <a:gd name="T97" fmla="*/ 10 h 310"/>
                  <a:gd name="T98" fmla="*/ 20 w 320"/>
                  <a:gd name="T99" fmla="*/ 10 h 310"/>
                  <a:gd name="T100" fmla="*/ 20 w 320"/>
                  <a:gd name="T101" fmla="*/ 10 h 310"/>
                  <a:gd name="T102" fmla="*/ 20 w 320"/>
                  <a:gd name="T103" fmla="*/ 11 h 310"/>
                  <a:gd name="T104" fmla="*/ 11 w 320"/>
                  <a:gd name="T105" fmla="*/ 20 h 310"/>
                  <a:gd name="T106" fmla="*/ 11 w 320"/>
                  <a:gd name="T107" fmla="*/ 20 h 31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0" h="310">
                    <a:moveTo>
                      <a:pt x="169" y="310"/>
                    </a:moveTo>
                    <a:lnTo>
                      <a:pt x="2" y="247"/>
                    </a:lnTo>
                    <a:lnTo>
                      <a:pt x="0" y="0"/>
                    </a:lnTo>
                    <a:lnTo>
                      <a:pt x="2" y="0"/>
                    </a:lnTo>
                    <a:lnTo>
                      <a:pt x="8" y="2"/>
                    </a:lnTo>
                    <a:lnTo>
                      <a:pt x="13" y="4"/>
                    </a:lnTo>
                    <a:lnTo>
                      <a:pt x="21" y="6"/>
                    </a:lnTo>
                    <a:lnTo>
                      <a:pt x="33" y="10"/>
                    </a:lnTo>
                    <a:lnTo>
                      <a:pt x="36" y="10"/>
                    </a:lnTo>
                    <a:lnTo>
                      <a:pt x="42" y="11"/>
                    </a:lnTo>
                    <a:lnTo>
                      <a:pt x="48" y="13"/>
                    </a:lnTo>
                    <a:lnTo>
                      <a:pt x="55" y="17"/>
                    </a:lnTo>
                    <a:lnTo>
                      <a:pt x="61" y="19"/>
                    </a:lnTo>
                    <a:lnTo>
                      <a:pt x="67" y="21"/>
                    </a:lnTo>
                    <a:lnTo>
                      <a:pt x="72" y="23"/>
                    </a:lnTo>
                    <a:lnTo>
                      <a:pt x="82" y="25"/>
                    </a:lnTo>
                    <a:lnTo>
                      <a:pt x="88" y="29"/>
                    </a:lnTo>
                    <a:lnTo>
                      <a:pt x="95" y="31"/>
                    </a:lnTo>
                    <a:lnTo>
                      <a:pt x="101" y="34"/>
                    </a:lnTo>
                    <a:lnTo>
                      <a:pt x="110" y="36"/>
                    </a:lnTo>
                    <a:lnTo>
                      <a:pt x="116" y="40"/>
                    </a:lnTo>
                    <a:lnTo>
                      <a:pt x="126" y="42"/>
                    </a:lnTo>
                    <a:lnTo>
                      <a:pt x="133" y="48"/>
                    </a:lnTo>
                    <a:lnTo>
                      <a:pt x="141" y="51"/>
                    </a:lnTo>
                    <a:lnTo>
                      <a:pt x="149" y="53"/>
                    </a:lnTo>
                    <a:lnTo>
                      <a:pt x="158" y="57"/>
                    </a:lnTo>
                    <a:lnTo>
                      <a:pt x="166" y="61"/>
                    </a:lnTo>
                    <a:lnTo>
                      <a:pt x="175" y="67"/>
                    </a:lnTo>
                    <a:lnTo>
                      <a:pt x="181" y="69"/>
                    </a:lnTo>
                    <a:lnTo>
                      <a:pt x="188" y="72"/>
                    </a:lnTo>
                    <a:lnTo>
                      <a:pt x="196" y="76"/>
                    </a:lnTo>
                    <a:lnTo>
                      <a:pt x="204" y="82"/>
                    </a:lnTo>
                    <a:lnTo>
                      <a:pt x="209" y="84"/>
                    </a:lnTo>
                    <a:lnTo>
                      <a:pt x="217" y="89"/>
                    </a:lnTo>
                    <a:lnTo>
                      <a:pt x="225" y="93"/>
                    </a:lnTo>
                    <a:lnTo>
                      <a:pt x="232" y="99"/>
                    </a:lnTo>
                    <a:lnTo>
                      <a:pt x="238" y="101"/>
                    </a:lnTo>
                    <a:lnTo>
                      <a:pt x="244" y="107"/>
                    </a:lnTo>
                    <a:lnTo>
                      <a:pt x="249" y="108"/>
                    </a:lnTo>
                    <a:lnTo>
                      <a:pt x="255" y="114"/>
                    </a:lnTo>
                    <a:lnTo>
                      <a:pt x="261" y="116"/>
                    </a:lnTo>
                    <a:lnTo>
                      <a:pt x="266" y="122"/>
                    </a:lnTo>
                    <a:lnTo>
                      <a:pt x="272" y="124"/>
                    </a:lnTo>
                    <a:lnTo>
                      <a:pt x="278" y="129"/>
                    </a:lnTo>
                    <a:lnTo>
                      <a:pt x="285" y="135"/>
                    </a:lnTo>
                    <a:lnTo>
                      <a:pt x="293" y="141"/>
                    </a:lnTo>
                    <a:lnTo>
                      <a:pt x="301" y="146"/>
                    </a:lnTo>
                    <a:lnTo>
                      <a:pt x="306" y="152"/>
                    </a:lnTo>
                    <a:lnTo>
                      <a:pt x="312" y="154"/>
                    </a:lnTo>
                    <a:lnTo>
                      <a:pt x="316" y="158"/>
                    </a:lnTo>
                    <a:lnTo>
                      <a:pt x="318" y="160"/>
                    </a:lnTo>
                    <a:lnTo>
                      <a:pt x="320" y="162"/>
                    </a:lnTo>
                    <a:lnTo>
                      <a:pt x="169" y="310"/>
                    </a:lnTo>
                    <a:close/>
                  </a:path>
                </a:pathLst>
              </a:custGeom>
              <a:solidFill>
                <a:srgbClr val="6B94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40966" name="Oval 126"/>
          <p:cNvSpPr>
            <a:spLocks noChangeArrowheads="1"/>
          </p:cNvSpPr>
          <p:nvPr/>
        </p:nvSpPr>
        <p:spPr bwMode="auto">
          <a:xfrm rot="2259937">
            <a:off x="3657600" y="4343400"/>
            <a:ext cx="381000" cy="228600"/>
          </a:xfrm>
          <a:prstGeom prst="ellipse">
            <a:avLst/>
          </a:prstGeom>
          <a:solidFill>
            <a:srgbClr val="00FF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0738"/>
            <a:r>
              <a:rPr lang="en-US"/>
              <a:t>G</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2"/>
          <p:cNvGrpSpPr>
            <a:grpSpLocks/>
          </p:cNvGrpSpPr>
          <p:nvPr/>
        </p:nvGrpSpPr>
        <p:grpSpPr bwMode="auto">
          <a:xfrm>
            <a:off x="457200" y="2098675"/>
            <a:ext cx="717550" cy="914400"/>
            <a:chOff x="401" y="1543"/>
            <a:chExt cx="589" cy="576"/>
          </a:xfrm>
        </p:grpSpPr>
        <p:graphicFrame>
          <p:nvGraphicFramePr>
            <p:cNvPr id="44089" name="Object 3">
              <a:hlinkClick r:id="" action="ppaction://ole?verb=0"/>
            </p:cNvPr>
            <p:cNvGraphicFramePr>
              <a:graphicFrameLocks/>
            </p:cNvGraphicFramePr>
            <p:nvPr/>
          </p:nvGraphicFramePr>
          <p:xfrm>
            <a:off x="401" y="1543"/>
            <a:ext cx="509" cy="490"/>
          </p:xfrm>
          <a:graphic>
            <a:graphicData uri="http://schemas.openxmlformats.org/presentationml/2006/ole">
              <mc:AlternateContent xmlns:mc="http://schemas.openxmlformats.org/markup-compatibility/2006">
                <mc:Choice xmlns:v="urn:schemas-microsoft-com:vml" Requires="v">
                  <p:oleObj name="Clip" r:id="rId3" imgW="806637" imgH="776527" progId="MS_ClipArt_Gallery.2">
                    <p:embed/>
                  </p:oleObj>
                </mc:Choice>
                <mc:Fallback>
                  <p:oleObj name="Clip" r:id="rId3" imgW="806637" imgH="776527" progId="MS_ClipArt_Gallery.2">
                    <p:embed/>
                    <p:pic>
                      <p:nvPicPr>
                        <p:cNvPr id="44089" name="Object 3">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 y="1543"/>
                          <a:ext cx="509" cy="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090" name="Object 4">
              <a:hlinkClick r:id="" action="ppaction://ole?verb=0"/>
            </p:cNvPr>
            <p:cNvGraphicFramePr>
              <a:graphicFrameLocks/>
            </p:cNvGraphicFramePr>
            <p:nvPr/>
          </p:nvGraphicFramePr>
          <p:xfrm>
            <a:off x="481" y="1629"/>
            <a:ext cx="509" cy="490"/>
          </p:xfrm>
          <a:graphic>
            <a:graphicData uri="http://schemas.openxmlformats.org/presentationml/2006/ole">
              <mc:AlternateContent xmlns:mc="http://schemas.openxmlformats.org/markup-compatibility/2006">
                <mc:Choice xmlns:v="urn:schemas-microsoft-com:vml" Requires="v">
                  <p:oleObj name="Clip" r:id="rId3" imgW="806637" imgH="776527" progId="MS_ClipArt_Gallery.2">
                    <p:embed/>
                  </p:oleObj>
                </mc:Choice>
                <mc:Fallback>
                  <p:oleObj name="Clip" r:id="rId3" imgW="806637" imgH="776527" progId="MS_ClipArt_Gallery.2">
                    <p:embed/>
                    <p:pic>
                      <p:nvPicPr>
                        <p:cNvPr id="44090" name="Object 4">
                          <a:hlinkClick r:id="" action="ppaction://ole?verb=0"/>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 y="1629"/>
                          <a:ext cx="509" cy="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44035" name="Group 5"/>
          <p:cNvGrpSpPr>
            <a:grpSpLocks/>
          </p:cNvGrpSpPr>
          <p:nvPr/>
        </p:nvGrpSpPr>
        <p:grpSpPr bwMode="auto">
          <a:xfrm>
            <a:off x="2063750" y="1909763"/>
            <a:ext cx="3635375" cy="1341437"/>
            <a:chOff x="1719" y="1424"/>
            <a:chExt cx="2982" cy="845"/>
          </a:xfrm>
        </p:grpSpPr>
        <p:sp>
          <p:nvSpPr>
            <p:cNvPr id="44068" name="Freeform 6"/>
            <p:cNvSpPr>
              <a:spLocks/>
            </p:cNvSpPr>
            <p:nvPr/>
          </p:nvSpPr>
          <p:spPr bwMode="auto">
            <a:xfrm>
              <a:off x="1719" y="1424"/>
              <a:ext cx="2982" cy="845"/>
            </a:xfrm>
            <a:custGeom>
              <a:avLst/>
              <a:gdLst>
                <a:gd name="T0" fmla="*/ 117 w 2982"/>
                <a:gd name="T1" fmla="*/ 844 h 845"/>
                <a:gd name="T2" fmla="*/ 91 w 2982"/>
                <a:gd name="T3" fmla="*/ 826 h 845"/>
                <a:gd name="T4" fmla="*/ 68 w 2982"/>
                <a:gd name="T5" fmla="*/ 794 h 845"/>
                <a:gd name="T6" fmla="*/ 47 w 2982"/>
                <a:gd name="T7" fmla="*/ 748 h 845"/>
                <a:gd name="T8" fmla="*/ 30 w 2982"/>
                <a:gd name="T9" fmla="*/ 691 h 845"/>
                <a:gd name="T10" fmla="*/ 16 w 2982"/>
                <a:gd name="T11" fmla="*/ 623 h 845"/>
                <a:gd name="T12" fmla="*/ 6 w 2982"/>
                <a:gd name="T13" fmla="*/ 548 h 845"/>
                <a:gd name="T14" fmla="*/ 0 w 2982"/>
                <a:gd name="T15" fmla="*/ 466 h 845"/>
                <a:gd name="T16" fmla="*/ 0 w 2982"/>
                <a:gd name="T17" fmla="*/ 380 h 845"/>
                <a:gd name="T18" fmla="*/ 6 w 2982"/>
                <a:gd name="T19" fmla="*/ 298 h 845"/>
                <a:gd name="T20" fmla="*/ 16 w 2982"/>
                <a:gd name="T21" fmla="*/ 223 h 845"/>
                <a:gd name="T22" fmla="*/ 30 w 2982"/>
                <a:gd name="T23" fmla="*/ 155 h 845"/>
                <a:gd name="T24" fmla="*/ 47 w 2982"/>
                <a:gd name="T25" fmla="*/ 98 h 845"/>
                <a:gd name="T26" fmla="*/ 68 w 2982"/>
                <a:gd name="T27" fmla="*/ 52 h 845"/>
                <a:gd name="T28" fmla="*/ 91 w 2982"/>
                <a:gd name="T29" fmla="*/ 20 h 845"/>
                <a:gd name="T30" fmla="*/ 117 w 2982"/>
                <a:gd name="T31" fmla="*/ 2 h 845"/>
                <a:gd name="T32" fmla="*/ 2850 w 2982"/>
                <a:gd name="T33" fmla="*/ 0 h 845"/>
                <a:gd name="T34" fmla="*/ 2877 w 2982"/>
                <a:gd name="T35" fmla="*/ 8 h 845"/>
                <a:gd name="T36" fmla="*/ 2901 w 2982"/>
                <a:gd name="T37" fmla="*/ 33 h 845"/>
                <a:gd name="T38" fmla="*/ 2924 w 2982"/>
                <a:gd name="T39" fmla="*/ 72 h 845"/>
                <a:gd name="T40" fmla="*/ 2943 w 2982"/>
                <a:gd name="T41" fmla="*/ 124 h 845"/>
                <a:gd name="T42" fmla="*/ 2959 w 2982"/>
                <a:gd name="T43" fmla="*/ 187 h 845"/>
                <a:gd name="T44" fmla="*/ 2972 w 2982"/>
                <a:gd name="T45" fmla="*/ 259 h 845"/>
                <a:gd name="T46" fmla="*/ 2979 w 2982"/>
                <a:gd name="T47" fmla="*/ 338 h 845"/>
                <a:gd name="T48" fmla="*/ 2977 w 2982"/>
                <a:gd name="T49" fmla="*/ 423 h 845"/>
                <a:gd name="T50" fmla="*/ 2979 w 2982"/>
                <a:gd name="T51" fmla="*/ 508 h 845"/>
                <a:gd name="T52" fmla="*/ 2972 w 2982"/>
                <a:gd name="T53" fmla="*/ 587 h 845"/>
                <a:gd name="T54" fmla="*/ 2959 w 2982"/>
                <a:gd name="T55" fmla="*/ 659 h 845"/>
                <a:gd name="T56" fmla="*/ 2943 w 2982"/>
                <a:gd name="T57" fmla="*/ 722 h 845"/>
                <a:gd name="T58" fmla="*/ 2924 w 2982"/>
                <a:gd name="T59" fmla="*/ 774 h 845"/>
                <a:gd name="T60" fmla="*/ 2901 w 2982"/>
                <a:gd name="T61" fmla="*/ 813 h 845"/>
                <a:gd name="T62" fmla="*/ 2877 w 2982"/>
                <a:gd name="T63" fmla="*/ 838 h 845"/>
                <a:gd name="T64" fmla="*/ 2850 w 2982"/>
                <a:gd name="T65" fmla="*/ 841 h 8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982" h="845">
                  <a:moveTo>
                    <a:pt x="130" y="841"/>
                  </a:moveTo>
                  <a:lnTo>
                    <a:pt x="117" y="844"/>
                  </a:lnTo>
                  <a:lnTo>
                    <a:pt x="104" y="837"/>
                  </a:lnTo>
                  <a:lnTo>
                    <a:pt x="91" y="826"/>
                  </a:lnTo>
                  <a:lnTo>
                    <a:pt x="79" y="812"/>
                  </a:lnTo>
                  <a:lnTo>
                    <a:pt x="68" y="794"/>
                  </a:lnTo>
                  <a:lnTo>
                    <a:pt x="57" y="773"/>
                  </a:lnTo>
                  <a:lnTo>
                    <a:pt x="47" y="748"/>
                  </a:lnTo>
                  <a:lnTo>
                    <a:pt x="38" y="721"/>
                  </a:lnTo>
                  <a:lnTo>
                    <a:pt x="30" y="691"/>
                  </a:lnTo>
                  <a:lnTo>
                    <a:pt x="22" y="658"/>
                  </a:lnTo>
                  <a:lnTo>
                    <a:pt x="16" y="623"/>
                  </a:lnTo>
                  <a:lnTo>
                    <a:pt x="10" y="587"/>
                  </a:lnTo>
                  <a:lnTo>
                    <a:pt x="6" y="548"/>
                  </a:lnTo>
                  <a:lnTo>
                    <a:pt x="3" y="508"/>
                  </a:lnTo>
                  <a:lnTo>
                    <a:pt x="0" y="466"/>
                  </a:lnTo>
                  <a:lnTo>
                    <a:pt x="0" y="423"/>
                  </a:lnTo>
                  <a:lnTo>
                    <a:pt x="0" y="380"/>
                  </a:lnTo>
                  <a:lnTo>
                    <a:pt x="3" y="338"/>
                  </a:lnTo>
                  <a:lnTo>
                    <a:pt x="6" y="298"/>
                  </a:lnTo>
                  <a:lnTo>
                    <a:pt x="10" y="259"/>
                  </a:lnTo>
                  <a:lnTo>
                    <a:pt x="16" y="223"/>
                  </a:lnTo>
                  <a:lnTo>
                    <a:pt x="22" y="188"/>
                  </a:lnTo>
                  <a:lnTo>
                    <a:pt x="30" y="155"/>
                  </a:lnTo>
                  <a:lnTo>
                    <a:pt x="38" y="125"/>
                  </a:lnTo>
                  <a:lnTo>
                    <a:pt x="47" y="98"/>
                  </a:lnTo>
                  <a:lnTo>
                    <a:pt x="57" y="73"/>
                  </a:lnTo>
                  <a:lnTo>
                    <a:pt x="68" y="52"/>
                  </a:lnTo>
                  <a:lnTo>
                    <a:pt x="79" y="34"/>
                  </a:lnTo>
                  <a:lnTo>
                    <a:pt x="91" y="20"/>
                  </a:lnTo>
                  <a:lnTo>
                    <a:pt x="104" y="9"/>
                  </a:lnTo>
                  <a:lnTo>
                    <a:pt x="117" y="2"/>
                  </a:lnTo>
                  <a:lnTo>
                    <a:pt x="130" y="0"/>
                  </a:lnTo>
                  <a:lnTo>
                    <a:pt x="2850" y="0"/>
                  </a:lnTo>
                  <a:lnTo>
                    <a:pt x="2864" y="2"/>
                  </a:lnTo>
                  <a:lnTo>
                    <a:pt x="2877" y="8"/>
                  </a:lnTo>
                  <a:lnTo>
                    <a:pt x="2889" y="19"/>
                  </a:lnTo>
                  <a:lnTo>
                    <a:pt x="2901" y="33"/>
                  </a:lnTo>
                  <a:lnTo>
                    <a:pt x="2913" y="51"/>
                  </a:lnTo>
                  <a:lnTo>
                    <a:pt x="2924" y="72"/>
                  </a:lnTo>
                  <a:lnTo>
                    <a:pt x="2934" y="97"/>
                  </a:lnTo>
                  <a:lnTo>
                    <a:pt x="2943" y="124"/>
                  </a:lnTo>
                  <a:lnTo>
                    <a:pt x="2952" y="154"/>
                  </a:lnTo>
                  <a:lnTo>
                    <a:pt x="2959" y="187"/>
                  </a:lnTo>
                  <a:lnTo>
                    <a:pt x="2966" y="222"/>
                  </a:lnTo>
                  <a:lnTo>
                    <a:pt x="2972" y="259"/>
                  </a:lnTo>
                  <a:lnTo>
                    <a:pt x="2976" y="297"/>
                  </a:lnTo>
                  <a:lnTo>
                    <a:pt x="2979" y="338"/>
                  </a:lnTo>
                  <a:lnTo>
                    <a:pt x="2981" y="380"/>
                  </a:lnTo>
                  <a:lnTo>
                    <a:pt x="2977" y="423"/>
                  </a:lnTo>
                  <a:lnTo>
                    <a:pt x="2981" y="466"/>
                  </a:lnTo>
                  <a:lnTo>
                    <a:pt x="2979" y="508"/>
                  </a:lnTo>
                  <a:lnTo>
                    <a:pt x="2976" y="549"/>
                  </a:lnTo>
                  <a:lnTo>
                    <a:pt x="2972" y="587"/>
                  </a:lnTo>
                  <a:lnTo>
                    <a:pt x="2966" y="624"/>
                  </a:lnTo>
                  <a:lnTo>
                    <a:pt x="2959" y="659"/>
                  </a:lnTo>
                  <a:lnTo>
                    <a:pt x="2952" y="692"/>
                  </a:lnTo>
                  <a:lnTo>
                    <a:pt x="2943" y="722"/>
                  </a:lnTo>
                  <a:lnTo>
                    <a:pt x="2934" y="749"/>
                  </a:lnTo>
                  <a:lnTo>
                    <a:pt x="2924" y="774"/>
                  </a:lnTo>
                  <a:lnTo>
                    <a:pt x="2913" y="795"/>
                  </a:lnTo>
                  <a:lnTo>
                    <a:pt x="2901" y="813"/>
                  </a:lnTo>
                  <a:lnTo>
                    <a:pt x="2889" y="827"/>
                  </a:lnTo>
                  <a:lnTo>
                    <a:pt x="2877" y="838"/>
                  </a:lnTo>
                  <a:lnTo>
                    <a:pt x="2864" y="844"/>
                  </a:lnTo>
                  <a:lnTo>
                    <a:pt x="2850" y="841"/>
                  </a:lnTo>
                  <a:lnTo>
                    <a:pt x="130" y="841"/>
                  </a:lnTo>
                </a:path>
              </a:pathLst>
            </a:custGeom>
            <a:solidFill>
              <a:srgbClr val="FFFFFF"/>
            </a:solidFill>
            <a:ln w="254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nvGrpSpPr>
            <p:cNvPr id="44069" name="Group 7"/>
            <p:cNvGrpSpPr>
              <a:grpSpLocks/>
            </p:cNvGrpSpPr>
            <p:nvPr/>
          </p:nvGrpSpPr>
          <p:grpSpPr bwMode="auto">
            <a:xfrm>
              <a:off x="3747" y="1776"/>
              <a:ext cx="183" cy="173"/>
              <a:chOff x="3747" y="1776"/>
              <a:chExt cx="183" cy="173"/>
            </a:xfrm>
          </p:grpSpPr>
          <p:sp>
            <p:nvSpPr>
              <p:cNvPr id="44086" name="Rectangle 8"/>
              <p:cNvSpPr>
                <a:spLocks noChangeArrowheads="1"/>
              </p:cNvSpPr>
              <p:nvPr/>
            </p:nvSpPr>
            <p:spPr bwMode="auto">
              <a:xfrm>
                <a:off x="3750" y="1798"/>
                <a:ext cx="127" cy="139"/>
              </a:xfrm>
              <a:prstGeom prst="rect">
                <a:avLst/>
              </a:prstGeom>
              <a:solidFill>
                <a:srgbClr val="00E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7" name="Freeform 9"/>
              <p:cNvSpPr>
                <a:spLocks/>
              </p:cNvSpPr>
              <p:nvPr/>
            </p:nvSpPr>
            <p:spPr bwMode="auto">
              <a:xfrm>
                <a:off x="3888" y="1776"/>
                <a:ext cx="41" cy="173"/>
              </a:xfrm>
              <a:custGeom>
                <a:avLst/>
                <a:gdLst>
                  <a:gd name="T0" fmla="*/ 0 w 41"/>
                  <a:gd name="T1" fmla="*/ 19 h 173"/>
                  <a:gd name="T2" fmla="*/ 0 w 41"/>
                  <a:gd name="T3" fmla="*/ 172 h 173"/>
                  <a:gd name="T4" fmla="*/ 40 w 41"/>
                  <a:gd name="T5" fmla="*/ 147 h 173"/>
                  <a:gd name="T6" fmla="*/ 40 w 41"/>
                  <a:gd name="T7" fmla="*/ 0 h 173"/>
                  <a:gd name="T8" fmla="*/ 0 w 41"/>
                  <a:gd name="T9" fmla="*/ 19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73">
                    <a:moveTo>
                      <a:pt x="0" y="19"/>
                    </a:moveTo>
                    <a:lnTo>
                      <a:pt x="0" y="172"/>
                    </a:lnTo>
                    <a:lnTo>
                      <a:pt x="40" y="147"/>
                    </a:lnTo>
                    <a:lnTo>
                      <a:pt x="40" y="0"/>
                    </a:lnTo>
                    <a:lnTo>
                      <a:pt x="0" y="19"/>
                    </a:lnTo>
                  </a:path>
                </a:pathLst>
              </a:custGeom>
              <a:solidFill>
                <a:srgbClr val="006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8" name="Freeform 10"/>
              <p:cNvSpPr>
                <a:spLocks/>
              </p:cNvSpPr>
              <p:nvPr/>
            </p:nvSpPr>
            <p:spPr bwMode="auto">
              <a:xfrm>
                <a:off x="3747" y="1776"/>
                <a:ext cx="183" cy="20"/>
              </a:xfrm>
              <a:custGeom>
                <a:avLst/>
                <a:gdLst>
                  <a:gd name="T0" fmla="*/ 0 w 183"/>
                  <a:gd name="T1" fmla="*/ 19 h 20"/>
                  <a:gd name="T2" fmla="*/ 141 w 183"/>
                  <a:gd name="T3" fmla="*/ 19 h 20"/>
                  <a:gd name="T4" fmla="*/ 182 w 183"/>
                  <a:gd name="T5" fmla="*/ 0 h 20"/>
                  <a:gd name="T6" fmla="*/ 46 w 183"/>
                  <a:gd name="T7" fmla="*/ 0 h 20"/>
                  <a:gd name="T8" fmla="*/ 0 w 183"/>
                  <a:gd name="T9" fmla="*/ 1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
                    <a:moveTo>
                      <a:pt x="0" y="19"/>
                    </a:moveTo>
                    <a:lnTo>
                      <a:pt x="141" y="19"/>
                    </a:lnTo>
                    <a:lnTo>
                      <a:pt x="182" y="0"/>
                    </a:lnTo>
                    <a:lnTo>
                      <a:pt x="46" y="0"/>
                    </a:lnTo>
                    <a:lnTo>
                      <a:pt x="0" y="19"/>
                    </a:lnTo>
                  </a:path>
                </a:pathLst>
              </a:custGeom>
              <a:solidFill>
                <a:srgbClr val="80FF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grpSp>
          <p:nvGrpSpPr>
            <p:cNvPr id="44070" name="Group 11"/>
            <p:cNvGrpSpPr>
              <a:grpSpLocks/>
            </p:cNvGrpSpPr>
            <p:nvPr/>
          </p:nvGrpSpPr>
          <p:grpSpPr bwMode="auto">
            <a:xfrm>
              <a:off x="2791" y="1773"/>
              <a:ext cx="182" cy="166"/>
              <a:chOff x="2791" y="1773"/>
              <a:chExt cx="182" cy="166"/>
            </a:xfrm>
          </p:grpSpPr>
          <p:sp>
            <p:nvSpPr>
              <p:cNvPr id="44083" name="Rectangle 12"/>
              <p:cNvSpPr>
                <a:spLocks noChangeArrowheads="1"/>
              </p:cNvSpPr>
              <p:nvPr/>
            </p:nvSpPr>
            <p:spPr bwMode="auto">
              <a:xfrm>
                <a:off x="2794" y="1788"/>
                <a:ext cx="126" cy="139"/>
              </a:xfrm>
              <a:prstGeom prst="rect">
                <a:avLst/>
              </a:prstGeom>
              <a:solidFill>
                <a:srgbClr val="FF0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4" name="Freeform 13"/>
              <p:cNvSpPr>
                <a:spLocks/>
              </p:cNvSpPr>
              <p:nvPr/>
            </p:nvSpPr>
            <p:spPr bwMode="auto">
              <a:xfrm>
                <a:off x="2932" y="1773"/>
                <a:ext cx="41" cy="166"/>
              </a:xfrm>
              <a:custGeom>
                <a:avLst/>
                <a:gdLst>
                  <a:gd name="T0" fmla="*/ 0 w 41"/>
                  <a:gd name="T1" fmla="*/ 12 h 166"/>
                  <a:gd name="T2" fmla="*/ 0 w 41"/>
                  <a:gd name="T3" fmla="*/ 165 h 166"/>
                  <a:gd name="T4" fmla="*/ 40 w 41"/>
                  <a:gd name="T5" fmla="*/ 145 h 166"/>
                  <a:gd name="T6" fmla="*/ 40 w 41"/>
                  <a:gd name="T7" fmla="*/ 0 h 166"/>
                  <a:gd name="T8" fmla="*/ 0 w 41"/>
                  <a:gd name="T9" fmla="*/ 12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66">
                    <a:moveTo>
                      <a:pt x="0" y="12"/>
                    </a:moveTo>
                    <a:lnTo>
                      <a:pt x="0" y="165"/>
                    </a:lnTo>
                    <a:lnTo>
                      <a:pt x="40" y="145"/>
                    </a:lnTo>
                    <a:lnTo>
                      <a:pt x="40" y="0"/>
                    </a:lnTo>
                    <a:lnTo>
                      <a:pt x="0" y="12"/>
                    </a:lnTo>
                  </a:path>
                </a:pathLst>
              </a:custGeom>
              <a:solidFill>
                <a:srgbClr val="C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5" name="Freeform 14"/>
              <p:cNvSpPr>
                <a:spLocks/>
              </p:cNvSpPr>
              <p:nvPr/>
            </p:nvSpPr>
            <p:spPr bwMode="auto">
              <a:xfrm>
                <a:off x="2791" y="1773"/>
                <a:ext cx="182" cy="13"/>
              </a:xfrm>
              <a:custGeom>
                <a:avLst/>
                <a:gdLst>
                  <a:gd name="T0" fmla="*/ 0 w 182"/>
                  <a:gd name="T1" fmla="*/ 12 h 13"/>
                  <a:gd name="T2" fmla="*/ 141 w 182"/>
                  <a:gd name="T3" fmla="*/ 12 h 13"/>
                  <a:gd name="T4" fmla="*/ 181 w 182"/>
                  <a:gd name="T5" fmla="*/ 0 h 13"/>
                  <a:gd name="T6" fmla="*/ 44 w 182"/>
                  <a:gd name="T7" fmla="*/ 0 h 13"/>
                  <a:gd name="T8" fmla="*/ 0 w 182"/>
                  <a:gd name="T9" fmla="*/ 1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3">
                    <a:moveTo>
                      <a:pt x="0" y="12"/>
                    </a:moveTo>
                    <a:lnTo>
                      <a:pt x="141" y="12"/>
                    </a:lnTo>
                    <a:lnTo>
                      <a:pt x="181" y="0"/>
                    </a:lnTo>
                    <a:lnTo>
                      <a:pt x="44" y="0"/>
                    </a:lnTo>
                    <a:lnTo>
                      <a:pt x="0" y="12"/>
                    </a:lnTo>
                  </a:path>
                </a:pathLst>
              </a:custGeom>
              <a:solidFill>
                <a:srgbClr val="FF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pic>
          <p:nvPicPr>
            <p:cNvPr id="44071" name="Picture 15"/>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77" y="1663"/>
              <a:ext cx="386"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72" name="Picture 1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4" y="1663"/>
              <a:ext cx="386"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73" name="Picture 17"/>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24" y="1675"/>
              <a:ext cx="386"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4074" name="Group 18"/>
            <p:cNvGrpSpPr>
              <a:grpSpLocks/>
            </p:cNvGrpSpPr>
            <p:nvPr/>
          </p:nvGrpSpPr>
          <p:grpSpPr bwMode="auto">
            <a:xfrm>
              <a:off x="2887" y="1869"/>
              <a:ext cx="182" cy="166"/>
              <a:chOff x="2887" y="1869"/>
              <a:chExt cx="182" cy="166"/>
            </a:xfrm>
          </p:grpSpPr>
          <p:sp>
            <p:nvSpPr>
              <p:cNvPr id="44080" name="Rectangle 19"/>
              <p:cNvSpPr>
                <a:spLocks noChangeArrowheads="1"/>
              </p:cNvSpPr>
              <p:nvPr/>
            </p:nvSpPr>
            <p:spPr bwMode="auto">
              <a:xfrm>
                <a:off x="2890" y="1884"/>
                <a:ext cx="126" cy="139"/>
              </a:xfrm>
              <a:prstGeom prst="rect">
                <a:avLst/>
              </a:prstGeom>
              <a:solidFill>
                <a:srgbClr val="FF0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1" name="Freeform 20"/>
              <p:cNvSpPr>
                <a:spLocks/>
              </p:cNvSpPr>
              <p:nvPr/>
            </p:nvSpPr>
            <p:spPr bwMode="auto">
              <a:xfrm>
                <a:off x="3028" y="1869"/>
                <a:ext cx="41" cy="166"/>
              </a:xfrm>
              <a:custGeom>
                <a:avLst/>
                <a:gdLst>
                  <a:gd name="T0" fmla="*/ 0 w 41"/>
                  <a:gd name="T1" fmla="*/ 12 h 166"/>
                  <a:gd name="T2" fmla="*/ 0 w 41"/>
                  <a:gd name="T3" fmla="*/ 165 h 166"/>
                  <a:gd name="T4" fmla="*/ 40 w 41"/>
                  <a:gd name="T5" fmla="*/ 145 h 166"/>
                  <a:gd name="T6" fmla="*/ 40 w 41"/>
                  <a:gd name="T7" fmla="*/ 0 h 166"/>
                  <a:gd name="T8" fmla="*/ 0 w 41"/>
                  <a:gd name="T9" fmla="*/ 12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66">
                    <a:moveTo>
                      <a:pt x="0" y="12"/>
                    </a:moveTo>
                    <a:lnTo>
                      <a:pt x="0" y="165"/>
                    </a:lnTo>
                    <a:lnTo>
                      <a:pt x="40" y="145"/>
                    </a:lnTo>
                    <a:lnTo>
                      <a:pt x="40" y="0"/>
                    </a:lnTo>
                    <a:lnTo>
                      <a:pt x="0" y="12"/>
                    </a:lnTo>
                  </a:path>
                </a:pathLst>
              </a:custGeom>
              <a:solidFill>
                <a:srgbClr val="C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2" name="Freeform 21"/>
              <p:cNvSpPr>
                <a:spLocks/>
              </p:cNvSpPr>
              <p:nvPr/>
            </p:nvSpPr>
            <p:spPr bwMode="auto">
              <a:xfrm>
                <a:off x="2887" y="1869"/>
                <a:ext cx="182" cy="13"/>
              </a:xfrm>
              <a:custGeom>
                <a:avLst/>
                <a:gdLst>
                  <a:gd name="T0" fmla="*/ 0 w 182"/>
                  <a:gd name="T1" fmla="*/ 12 h 13"/>
                  <a:gd name="T2" fmla="*/ 141 w 182"/>
                  <a:gd name="T3" fmla="*/ 12 h 13"/>
                  <a:gd name="T4" fmla="*/ 181 w 182"/>
                  <a:gd name="T5" fmla="*/ 0 h 13"/>
                  <a:gd name="T6" fmla="*/ 44 w 182"/>
                  <a:gd name="T7" fmla="*/ 0 h 13"/>
                  <a:gd name="T8" fmla="*/ 0 w 182"/>
                  <a:gd name="T9" fmla="*/ 1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3">
                    <a:moveTo>
                      <a:pt x="0" y="12"/>
                    </a:moveTo>
                    <a:lnTo>
                      <a:pt x="141" y="12"/>
                    </a:lnTo>
                    <a:lnTo>
                      <a:pt x="181" y="0"/>
                    </a:lnTo>
                    <a:lnTo>
                      <a:pt x="44" y="0"/>
                    </a:lnTo>
                    <a:lnTo>
                      <a:pt x="0" y="12"/>
                    </a:lnTo>
                  </a:path>
                </a:pathLst>
              </a:custGeom>
              <a:solidFill>
                <a:srgbClr val="FF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grpSp>
          <p:nvGrpSpPr>
            <p:cNvPr id="44075" name="Group 22"/>
            <p:cNvGrpSpPr>
              <a:grpSpLocks/>
            </p:cNvGrpSpPr>
            <p:nvPr/>
          </p:nvGrpSpPr>
          <p:grpSpPr bwMode="auto">
            <a:xfrm>
              <a:off x="3843" y="1872"/>
              <a:ext cx="183" cy="173"/>
              <a:chOff x="3843" y="1872"/>
              <a:chExt cx="183" cy="173"/>
            </a:xfrm>
          </p:grpSpPr>
          <p:sp>
            <p:nvSpPr>
              <p:cNvPr id="44077" name="Rectangle 23"/>
              <p:cNvSpPr>
                <a:spLocks noChangeArrowheads="1"/>
              </p:cNvSpPr>
              <p:nvPr/>
            </p:nvSpPr>
            <p:spPr bwMode="auto">
              <a:xfrm>
                <a:off x="3846" y="1894"/>
                <a:ext cx="127" cy="139"/>
              </a:xfrm>
              <a:prstGeom prst="rect">
                <a:avLst/>
              </a:prstGeom>
              <a:solidFill>
                <a:srgbClr val="00E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78" name="Freeform 24"/>
              <p:cNvSpPr>
                <a:spLocks/>
              </p:cNvSpPr>
              <p:nvPr/>
            </p:nvSpPr>
            <p:spPr bwMode="auto">
              <a:xfrm>
                <a:off x="3984" y="1872"/>
                <a:ext cx="41" cy="173"/>
              </a:xfrm>
              <a:custGeom>
                <a:avLst/>
                <a:gdLst>
                  <a:gd name="T0" fmla="*/ 0 w 41"/>
                  <a:gd name="T1" fmla="*/ 19 h 173"/>
                  <a:gd name="T2" fmla="*/ 0 w 41"/>
                  <a:gd name="T3" fmla="*/ 172 h 173"/>
                  <a:gd name="T4" fmla="*/ 40 w 41"/>
                  <a:gd name="T5" fmla="*/ 147 h 173"/>
                  <a:gd name="T6" fmla="*/ 40 w 41"/>
                  <a:gd name="T7" fmla="*/ 0 h 173"/>
                  <a:gd name="T8" fmla="*/ 0 w 41"/>
                  <a:gd name="T9" fmla="*/ 19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73">
                    <a:moveTo>
                      <a:pt x="0" y="19"/>
                    </a:moveTo>
                    <a:lnTo>
                      <a:pt x="0" y="172"/>
                    </a:lnTo>
                    <a:lnTo>
                      <a:pt x="40" y="147"/>
                    </a:lnTo>
                    <a:lnTo>
                      <a:pt x="40" y="0"/>
                    </a:lnTo>
                    <a:lnTo>
                      <a:pt x="0" y="19"/>
                    </a:lnTo>
                  </a:path>
                </a:pathLst>
              </a:custGeom>
              <a:solidFill>
                <a:srgbClr val="006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79" name="Freeform 25"/>
              <p:cNvSpPr>
                <a:spLocks/>
              </p:cNvSpPr>
              <p:nvPr/>
            </p:nvSpPr>
            <p:spPr bwMode="auto">
              <a:xfrm>
                <a:off x="3843" y="1872"/>
                <a:ext cx="183" cy="20"/>
              </a:xfrm>
              <a:custGeom>
                <a:avLst/>
                <a:gdLst>
                  <a:gd name="T0" fmla="*/ 0 w 183"/>
                  <a:gd name="T1" fmla="*/ 19 h 20"/>
                  <a:gd name="T2" fmla="*/ 141 w 183"/>
                  <a:gd name="T3" fmla="*/ 19 h 20"/>
                  <a:gd name="T4" fmla="*/ 182 w 183"/>
                  <a:gd name="T5" fmla="*/ 0 h 20"/>
                  <a:gd name="T6" fmla="*/ 46 w 183"/>
                  <a:gd name="T7" fmla="*/ 0 h 20"/>
                  <a:gd name="T8" fmla="*/ 0 w 183"/>
                  <a:gd name="T9" fmla="*/ 1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
                    <a:moveTo>
                      <a:pt x="0" y="19"/>
                    </a:moveTo>
                    <a:lnTo>
                      <a:pt x="141" y="19"/>
                    </a:lnTo>
                    <a:lnTo>
                      <a:pt x="182" y="0"/>
                    </a:lnTo>
                    <a:lnTo>
                      <a:pt x="46" y="0"/>
                    </a:lnTo>
                    <a:lnTo>
                      <a:pt x="0" y="19"/>
                    </a:lnTo>
                  </a:path>
                </a:pathLst>
              </a:custGeom>
              <a:solidFill>
                <a:srgbClr val="80FF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sp>
          <p:nvSpPr>
            <p:cNvPr id="44076" name="Freeform 26"/>
            <p:cNvSpPr>
              <a:spLocks/>
            </p:cNvSpPr>
            <p:nvPr/>
          </p:nvSpPr>
          <p:spPr bwMode="auto">
            <a:xfrm>
              <a:off x="1719" y="1424"/>
              <a:ext cx="263" cy="845"/>
            </a:xfrm>
            <a:custGeom>
              <a:avLst/>
              <a:gdLst>
                <a:gd name="T0" fmla="*/ 144 w 263"/>
                <a:gd name="T1" fmla="*/ 2 h 845"/>
                <a:gd name="T2" fmla="*/ 169 w 263"/>
                <a:gd name="T3" fmla="*/ 19 h 845"/>
                <a:gd name="T4" fmla="*/ 193 w 263"/>
                <a:gd name="T5" fmla="*/ 51 h 845"/>
                <a:gd name="T6" fmla="*/ 214 w 263"/>
                <a:gd name="T7" fmla="*/ 97 h 845"/>
                <a:gd name="T8" fmla="*/ 232 w 263"/>
                <a:gd name="T9" fmla="*/ 154 h 845"/>
                <a:gd name="T10" fmla="*/ 246 w 263"/>
                <a:gd name="T11" fmla="*/ 222 h 845"/>
                <a:gd name="T12" fmla="*/ 256 w 263"/>
                <a:gd name="T13" fmla="*/ 297 h 845"/>
                <a:gd name="T14" fmla="*/ 261 w 263"/>
                <a:gd name="T15" fmla="*/ 380 h 845"/>
                <a:gd name="T16" fmla="*/ 261 w 263"/>
                <a:gd name="T17" fmla="*/ 466 h 845"/>
                <a:gd name="T18" fmla="*/ 256 w 263"/>
                <a:gd name="T19" fmla="*/ 549 h 845"/>
                <a:gd name="T20" fmla="*/ 246 w 263"/>
                <a:gd name="T21" fmla="*/ 624 h 845"/>
                <a:gd name="T22" fmla="*/ 232 w 263"/>
                <a:gd name="T23" fmla="*/ 692 h 845"/>
                <a:gd name="T24" fmla="*/ 214 w 263"/>
                <a:gd name="T25" fmla="*/ 749 h 845"/>
                <a:gd name="T26" fmla="*/ 193 w 263"/>
                <a:gd name="T27" fmla="*/ 795 h 845"/>
                <a:gd name="T28" fmla="*/ 169 w 263"/>
                <a:gd name="T29" fmla="*/ 827 h 845"/>
                <a:gd name="T30" fmla="*/ 144 w 263"/>
                <a:gd name="T31" fmla="*/ 844 h 845"/>
                <a:gd name="T32" fmla="*/ 117 w 263"/>
                <a:gd name="T33" fmla="*/ 844 h 845"/>
                <a:gd name="T34" fmla="*/ 91 w 263"/>
                <a:gd name="T35" fmla="*/ 827 h 845"/>
                <a:gd name="T36" fmla="*/ 68 w 263"/>
                <a:gd name="T37" fmla="*/ 795 h 845"/>
                <a:gd name="T38" fmla="*/ 47 w 263"/>
                <a:gd name="T39" fmla="*/ 749 h 845"/>
                <a:gd name="T40" fmla="*/ 29 w 263"/>
                <a:gd name="T41" fmla="*/ 692 h 845"/>
                <a:gd name="T42" fmla="*/ 15 w 263"/>
                <a:gd name="T43" fmla="*/ 624 h 845"/>
                <a:gd name="T44" fmla="*/ 5 w 263"/>
                <a:gd name="T45" fmla="*/ 549 h 845"/>
                <a:gd name="T46" fmla="*/ 0 w 263"/>
                <a:gd name="T47" fmla="*/ 466 h 845"/>
                <a:gd name="T48" fmla="*/ 0 w 263"/>
                <a:gd name="T49" fmla="*/ 380 h 845"/>
                <a:gd name="T50" fmla="*/ 5 w 263"/>
                <a:gd name="T51" fmla="*/ 297 h 845"/>
                <a:gd name="T52" fmla="*/ 15 w 263"/>
                <a:gd name="T53" fmla="*/ 222 h 845"/>
                <a:gd name="T54" fmla="*/ 29 w 263"/>
                <a:gd name="T55" fmla="*/ 154 h 845"/>
                <a:gd name="T56" fmla="*/ 47 w 263"/>
                <a:gd name="T57" fmla="*/ 97 h 845"/>
                <a:gd name="T58" fmla="*/ 68 w 263"/>
                <a:gd name="T59" fmla="*/ 51 h 845"/>
                <a:gd name="T60" fmla="*/ 91 w 263"/>
                <a:gd name="T61" fmla="*/ 19 h 845"/>
                <a:gd name="T62" fmla="*/ 117 w 263"/>
                <a:gd name="T63" fmla="*/ 2 h 8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845">
                  <a:moveTo>
                    <a:pt x="130" y="0"/>
                  </a:moveTo>
                  <a:lnTo>
                    <a:pt x="144" y="2"/>
                  </a:lnTo>
                  <a:lnTo>
                    <a:pt x="157" y="8"/>
                  </a:lnTo>
                  <a:lnTo>
                    <a:pt x="169" y="19"/>
                  </a:lnTo>
                  <a:lnTo>
                    <a:pt x="182" y="33"/>
                  </a:lnTo>
                  <a:lnTo>
                    <a:pt x="193" y="51"/>
                  </a:lnTo>
                  <a:lnTo>
                    <a:pt x="204" y="72"/>
                  </a:lnTo>
                  <a:lnTo>
                    <a:pt x="214" y="97"/>
                  </a:lnTo>
                  <a:lnTo>
                    <a:pt x="223" y="124"/>
                  </a:lnTo>
                  <a:lnTo>
                    <a:pt x="232" y="154"/>
                  </a:lnTo>
                  <a:lnTo>
                    <a:pt x="239" y="187"/>
                  </a:lnTo>
                  <a:lnTo>
                    <a:pt x="246" y="222"/>
                  </a:lnTo>
                  <a:lnTo>
                    <a:pt x="252" y="259"/>
                  </a:lnTo>
                  <a:lnTo>
                    <a:pt x="256" y="297"/>
                  </a:lnTo>
                  <a:lnTo>
                    <a:pt x="259" y="338"/>
                  </a:lnTo>
                  <a:lnTo>
                    <a:pt x="261" y="380"/>
                  </a:lnTo>
                  <a:lnTo>
                    <a:pt x="262" y="423"/>
                  </a:lnTo>
                  <a:lnTo>
                    <a:pt x="261" y="466"/>
                  </a:lnTo>
                  <a:lnTo>
                    <a:pt x="259" y="508"/>
                  </a:lnTo>
                  <a:lnTo>
                    <a:pt x="256" y="549"/>
                  </a:lnTo>
                  <a:lnTo>
                    <a:pt x="252" y="587"/>
                  </a:lnTo>
                  <a:lnTo>
                    <a:pt x="246" y="624"/>
                  </a:lnTo>
                  <a:lnTo>
                    <a:pt x="239" y="659"/>
                  </a:lnTo>
                  <a:lnTo>
                    <a:pt x="232" y="692"/>
                  </a:lnTo>
                  <a:lnTo>
                    <a:pt x="223" y="722"/>
                  </a:lnTo>
                  <a:lnTo>
                    <a:pt x="214" y="749"/>
                  </a:lnTo>
                  <a:lnTo>
                    <a:pt x="204" y="774"/>
                  </a:lnTo>
                  <a:lnTo>
                    <a:pt x="193" y="795"/>
                  </a:lnTo>
                  <a:lnTo>
                    <a:pt x="182" y="813"/>
                  </a:lnTo>
                  <a:lnTo>
                    <a:pt x="169" y="827"/>
                  </a:lnTo>
                  <a:lnTo>
                    <a:pt x="157" y="838"/>
                  </a:lnTo>
                  <a:lnTo>
                    <a:pt x="144" y="844"/>
                  </a:lnTo>
                  <a:lnTo>
                    <a:pt x="130" y="841"/>
                  </a:lnTo>
                  <a:lnTo>
                    <a:pt x="117" y="844"/>
                  </a:lnTo>
                  <a:lnTo>
                    <a:pt x="104" y="838"/>
                  </a:lnTo>
                  <a:lnTo>
                    <a:pt x="91" y="827"/>
                  </a:lnTo>
                  <a:lnTo>
                    <a:pt x="79" y="813"/>
                  </a:lnTo>
                  <a:lnTo>
                    <a:pt x="68" y="795"/>
                  </a:lnTo>
                  <a:lnTo>
                    <a:pt x="57" y="774"/>
                  </a:lnTo>
                  <a:lnTo>
                    <a:pt x="47" y="749"/>
                  </a:lnTo>
                  <a:lnTo>
                    <a:pt x="38" y="722"/>
                  </a:lnTo>
                  <a:lnTo>
                    <a:pt x="29" y="692"/>
                  </a:lnTo>
                  <a:lnTo>
                    <a:pt x="22" y="659"/>
                  </a:lnTo>
                  <a:lnTo>
                    <a:pt x="15" y="624"/>
                  </a:lnTo>
                  <a:lnTo>
                    <a:pt x="10" y="587"/>
                  </a:lnTo>
                  <a:lnTo>
                    <a:pt x="5" y="549"/>
                  </a:lnTo>
                  <a:lnTo>
                    <a:pt x="2" y="508"/>
                  </a:lnTo>
                  <a:lnTo>
                    <a:pt x="0" y="466"/>
                  </a:lnTo>
                  <a:lnTo>
                    <a:pt x="0" y="423"/>
                  </a:lnTo>
                  <a:lnTo>
                    <a:pt x="0" y="380"/>
                  </a:lnTo>
                  <a:lnTo>
                    <a:pt x="2" y="338"/>
                  </a:lnTo>
                  <a:lnTo>
                    <a:pt x="5" y="297"/>
                  </a:lnTo>
                  <a:lnTo>
                    <a:pt x="10" y="259"/>
                  </a:lnTo>
                  <a:lnTo>
                    <a:pt x="15" y="222"/>
                  </a:lnTo>
                  <a:lnTo>
                    <a:pt x="22" y="187"/>
                  </a:lnTo>
                  <a:lnTo>
                    <a:pt x="29" y="154"/>
                  </a:lnTo>
                  <a:lnTo>
                    <a:pt x="38" y="124"/>
                  </a:lnTo>
                  <a:lnTo>
                    <a:pt x="47" y="97"/>
                  </a:lnTo>
                  <a:lnTo>
                    <a:pt x="57" y="72"/>
                  </a:lnTo>
                  <a:lnTo>
                    <a:pt x="68" y="51"/>
                  </a:lnTo>
                  <a:lnTo>
                    <a:pt x="79" y="33"/>
                  </a:lnTo>
                  <a:lnTo>
                    <a:pt x="91" y="19"/>
                  </a:lnTo>
                  <a:lnTo>
                    <a:pt x="104" y="8"/>
                  </a:lnTo>
                  <a:lnTo>
                    <a:pt x="117" y="2"/>
                  </a:lnTo>
                  <a:lnTo>
                    <a:pt x="130" y="0"/>
                  </a:lnTo>
                </a:path>
              </a:pathLst>
            </a:custGeom>
            <a:solidFill>
              <a:srgbClr val="FFFFFF"/>
            </a:solidFill>
            <a:ln w="254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sp>
        <p:nvSpPr>
          <p:cNvPr id="44036" name="Rectangle 27"/>
          <p:cNvSpPr>
            <a:spLocks noChangeArrowheads="1"/>
          </p:cNvSpPr>
          <p:nvPr/>
        </p:nvSpPr>
        <p:spPr bwMode="auto">
          <a:xfrm>
            <a:off x="2993114" y="1147763"/>
            <a:ext cx="2019534" cy="39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dirty="0">
                <a:latin typeface="Tahoma" pitchFamily="34" charset="0"/>
              </a:rPr>
              <a:t>Inventory Cap</a:t>
            </a:r>
          </a:p>
        </p:txBody>
      </p:sp>
      <p:sp>
        <p:nvSpPr>
          <p:cNvPr id="44037" name="Line 28"/>
          <p:cNvSpPr>
            <a:spLocks noChangeShapeType="1"/>
          </p:cNvSpPr>
          <p:nvPr/>
        </p:nvSpPr>
        <p:spPr bwMode="auto">
          <a:xfrm flipH="1" flipV="1">
            <a:off x="609600" y="1376363"/>
            <a:ext cx="2209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38" name="Line 29"/>
          <p:cNvSpPr>
            <a:spLocks noChangeShapeType="1"/>
          </p:cNvSpPr>
          <p:nvPr/>
        </p:nvSpPr>
        <p:spPr bwMode="auto">
          <a:xfrm>
            <a:off x="5181600" y="1376363"/>
            <a:ext cx="21336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39" name="Line 30"/>
          <p:cNvSpPr>
            <a:spLocks noChangeShapeType="1"/>
          </p:cNvSpPr>
          <p:nvPr/>
        </p:nvSpPr>
        <p:spPr bwMode="auto">
          <a:xfrm>
            <a:off x="5907088" y="2579688"/>
            <a:ext cx="439737" cy="0"/>
          </a:xfrm>
          <a:prstGeom prst="line">
            <a:avLst/>
          </a:prstGeom>
          <a:noFill/>
          <a:ln w="1016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0" name="Rectangle 31"/>
          <p:cNvSpPr>
            <a:spLocks noChangeArrowheads="1"/>
          </p:cNvSpPr>
          <p:nvPr/>
        </p:nvSpPr>
        <p:spPr bwMode="auto">
          <a:xfrm>
            <a:off x="5717560" y="2767013"/>
            <a:ext cx="809268" cy="39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a:solidFill>
                  <a:srgbClr val="000000"/>
                </a:solidFill>
                <a:latin typeface="Tahoma" pitchFamily="34" charset="0"/>
              </a:rPr>
              <a:t>Exits</a:t>
            </a:r>
          </a:p>
        </p:txBody>
      </p:sp>
      <p:sp>
        <p:nvSpPr>
          <p:cNvPr id="44041" name="Line 32"/>
          <p:cNvSpPr>
            <a:spLocks noChangeShapeType="1"/>
          </p:cNvSpPr>
          <p:nvPr/>
        </p:nvSpPr>
        <p:spPr bwMode="auto">
          <a:xfrm>
            <a:off x="1411288" y="2579688"/>
            <a:ext cx="441325" cy="0"/>
          </a:xfrm>
          <a:prstGeom prst="line">
            <a:avLst/>
          </a:prstGeom>
          <a:noFill/>
          <a:ln w="1016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2" name="Rectangle 33"/>
          <p:cNvSpPr>
            <a:spLocks noChangeArrowheads="1"/>
          </p:cNvSpPr>
          <p:nvPr/>
        </p:nvSpPr>
        <p:spPr bwMode="auto">
          <a:xfrm>
            <a:off x="1155189" y="2767013"/>
            <a:ext cx="951934" cy="39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a:solidFill>
                  <a:srgbClr val="000000"/>
                </a:solidFill>
                <a:latin typeface="Tahoma" pitchFamily="34" charset="0"/>
              </a:rPr>
              <a:t>Starts</a:t>
            </a:r>
          </a:p>
        </p:txBody>
      </p:sp>
      <p:sp>
        <p:nvSpPr>
          <p:cNvPr id="44043" name="Line 34"/>
          <p:cNvSpPr>
            <a:spLocks noChangeShapeType="1"/>
          </p:cNvSpPr>
          <p:nvPr/>
        </p:nvSpPr>
        <p:spPr bwMode="auto">
          <a:xfrm>
            <a:off x="6096000" y="3200400"/>
            <a:ext cx="9525" cy="2667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44" name="Line 35"/>
          <p:cNvSpPr>
            <a:spLocks noChangeShapeType="1"/>
          </p:cNvSpPr>
          <p:nvPr/>
        </p:nvSpPr>
        <p:spPr bwMode="auto">
          <a:xfrm flipH="1">
            <a:off x="4608513" y="3479800"/>
            <a:ext cx="150653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5" name="Line 36"/>
          <p:cNvSpPr>
            <a:spLocks noChangeShapeType="1"/>
          </p:cNvSpPr>
          <p:nvPr/>
        </p:nvSpPr>
        <p:spPr bwMode="auto">
          <a:xfrm flipH="1">
            <a:off x="1600200" y="3479800"/>
            <a:ext cx="15065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6" name="Line 37"/>
          <p:cNvSpPr>
            <a:spLocks noChangeShapeType="1"/>
          </p:cNvSpPr>
          <p:nvPr/>
        </p:nvSpPr>
        <p:spPr bwMode="auto">
          <a:xfrm>
            <a:off x="1600200" y="3200400"/>
            <a:ext cx="9525" cy="266700"/>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47" name="Rectangle 38"/>
          <p:cNvSpPr>
            <a:spLocks noChangeArrowheads="1"/>
          </p:cNvSpPr>
          <p:nvPr/>
        </p:nvSpPr>
        <p:spPr bwMode="auto">
          <a:xfrm>
            <a:off x="3329281" y="3270250"/>
            <a:ext cx="1113838" cy="39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a:latin typeface="Tahoma" pitchFamily="34" charset="0"/>
              </a:rPr>
              <a:t>Trigger</a:t>
            </a:r>
          </a:p>
        </p:txBody>
      </p:sp>
      <p:sp>
        <p:nvSpPr>
          <p:cNvPr id="834599" name="Rectangle 39"/>
          <p:cNvSpPr>
            <a:spLocks noGrp="1" noChangeArrowheads="1"/>
          </p:cNvSpPr>
          <p:nvPr>
            <p:ph type="title"/>
          </p:nvPr>
        </p:nvSpPr>
        <p:spPr/>
        <p:txBody>
          <a:bodyPr/>
          <a:lstStyle/>
          <a:p>
            <a:pPr eaLnBrk="1" hangingPunct="1">
              <a:defRPr/>
            </a:pPr>
            <a:r>
              <a:rPr lang="en-US"/>
              <a:t>Pull System Illustration</a:t>
            </a:r>
            <a:br>
              <a:rPr lang="en-US"/>
            </a:br>
            <a:endParaRPr lang="en-US"/>
          </a:p>
        </p:txBody>
      </p:sp>
      <p:sp>
        <p:nvSpPr>
          <p:cNvPr id="44049" name="Rectangle 40"/>
          <p:cNvSpPr>
            <a:spLocks noGrp="1" noChangeArrowheads="1"/>
          </p:cNvSpPr>
          <p:nvPr>
            <p:ph type="body" idx="1"/>
          </p:nvPr>
        </p:nvSpPr>
        <p:spPr>
          <a:xfrm>
            <a:off x="346075" y="3962400"/>
            <a:ext cx="8451850" cy="2627313"/>
          </a:xfrm>
        </p:spPr>
        <p:txBody>
          <a:bodyPr/>
          <a:lstStyle/>
          <a:p>
            <a:pPr eaLnBrk="1" hangingPunct="1"/>
            <a:r>
              <a:rPr lang="en-US" sz="2400" dirty="0"/>
              <a:t>Establishing inventory caps is the key to cycle time reduction- Raw Materials / Work-In-Progress /Finished Goods</a:t>
            </a:r>
          </a:p>
          <a:p>
            <a:pPr eaLnBrk="1" hangingPunct="1"/>
            <a:endParaRPr lang="en-US" sz="2400" dirty="0"/>
          </a:p>
          <a:p>
            <a:pPr eaLnBrk="1" hangingPunct="1"/>
            <a:r>
              <a:rPr lang="en-US" sz="2400" dirty="0"/>
              <a:t>All ‘triggers’ are activated by consumption</a:t>
            </a:r>
          </a:p>
        </p:txBody>
      </p:sp>
      <p:sp>
        <p:nvSpPr>
          <p:cNvPr id="44050" name="Rectangle 41"/>
          <p:cNvSpPr>
            <a:spLocks noChangeArrowheads="1"/>
          </p:cNvSpPr>
          <p:nvPr/>
        </p:nvSpPr>
        <p:spPr bwMode="auto">
          <a:xfrm>
            <a:off x="6400800" y="2214563"/>
            <a:ext cx="11430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1" name="Text Box 42"/>
          <p:cNvSpPr txBox="1">
            <a:spLocks noChangeArrowheads="1"/>
          </p:cNvSpPr>
          <p:nvPr/>
        </p:nvSpPr>
        <p:spPr bwMode="auto">
          <a:xfrm>
            <a:off x="5943600" y="2214563"/>
            <a:ext cx="20415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800" b="1">
                <a:latin typeface="Tahoma" pitchFamily="34" charset="0"/>
              </a:rPr>
              <a:t>Finished </a:t>
            </a:r>
          </a:p>
          <a:p>
            <a:pPr algn="ctr"/>
            <a:r>
              <a:rPr lang="en-US" sz="1800" b="1">
                <a:latin typeface="Tahoma" pitchFamily="34" charset="0"/>
              </a:rPr>
              <a:t>Goods</a:t>
            </a:r>
            <a:endParaRPr lang="en-US" sz="1600">
              <a:latin typeface="Arial" pitchFamily="34" charset="0"/>
            </a:endParaRPr>
          </a:p>
        </p:txBody>
      </p:sp>
      <p:sp>
        <p:nvSpPr>
          <p:cNvPr id="44052" name="Oval 43"/>
          <p:cNvSpPr>
            <a:spLocks noChangeArrowheads="1"/>
          </p:cNvSpPr>
          <p:nvPr/>
        </p:nvSpPr>
        <p:spPr bwMode="auto">
          <a:xfrm>
            <a:off x="7924800" y="1752600"/>
            <a:ext cx="990600" cy="9906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3" name="Text Box 44"/>
          <p:cNvSpPr txBox="1">
            <a:spLocks noChangeArrowheads="1"/>
          </p:cNvSpPr>
          <p:nvPr/>
        </p:nvSpPr>
        <p:spPr bwMode="auto">
          <a:xfrm>
            <a:off x="7848600" y="2128838"/>
            <a:ext cx="11668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600" b="1">
                <a:latin typeface="Tahoma" pitchFamily="34" charset="0"/>
              </a:rPr>
              <a:t>Customer</a:t>
            </a:r>
            <a:endParaRPr lang="en-US" sz="1600">
              <a:latin typeface="Arial" pitchFamily="34" charset="0"/>
            </a:endParaRPr>
          </a:p>
        </p:txBody>
      </p:sp>
      <p:sp>
        <p:nvSpPr>
          <p:cNvPr id="44054" name="Line 45"/>
          <p:cNvSpPr>
            <a:spLocks noChangeShapeType="1"/>
          </p:cNvSpPr>
          <p:nvPr/>
        </p:nvSpPr>
        <p:spPr bwMode="auto">
          <a:xfrm>
            <a:off x="7543800" y="2519363"/>
            <a:ext cx="38100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5" name="Line 46"/>
          <p:cNvSpPr>
            <a:spLocks noChangeShapeType="1"/>
          </p:cNvSpPr>
          <p:nvPr/>
        </p:nvSpPr>
        <p:spPr bwMode="auto">
          <a:xfrm flipV="1">
            <a:off x="8382000" y="1452563"/>
            <a:ext cx="0" cy="304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6" name="Line 47"/>
          <p:cNvSpPr>
            <a:spLocks noChangeShapeType="1"/>
          </p:cNvSpPr>
          <p:nvPr/>
        </p:nvSpPr>
        <p:spPr bwMode="auto">
          <a:xfrm flipH="1">
            <a:off x="7391400" y="1447800"/>
            <a:ext cx="990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7" name="Line 48"/>
          <p:cNvSpPr>
            <a:spLocks noChangeShapeType="1"/>
          </p:cNvSpPr>
          <p:nvPr/>
        </p:nvSpPr>
        <p:spPr bwMode="auto">
          <a:xfrm>
            <a:off x="7391400" y="1452563"/>
            <a:ext cx="0" cy="75723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8" name="Line 49"/>
          <p:cNvSpPr>
            <a:spLocks noChangeShapeType="1"/>
          </p:cNvSpPr>
          <p:nvPr/>
        </p:nvSpPr>
        <p:spPr bwMode="auto">
          <a:xfrm>
            <a:off x="7543800" y="2900363"/>
            <a:ext cx="0" cy="609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9" name="Line 50"/>
          <p:cNvSpPr>
            <a:spLocks noChangeShapeType="1"/>
          </p:cNvSpPr>
          <p:nvPr/>
        </p:nvSpPr>
        <p:spPr bwMode="auto">
          <a:xfrm flipH="1">
            <a:off x="6248400" y="3509963"/>
            <a:ext cx="12954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0" name="Line 51"/>
          <p:cNvSpPr>
            <a:spLocks noChangeShapeType="1"/>
          </p:cNvSpPr>
          <p:nvPr/>
        </p:nvSpPr>
        <p:spPr bwMode="auto">
          <a:xfrm flipH="1" flipV="1">
            <a:off x="6248400" y="3128963"/>
            <a:ext cx="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1" name="Text Box 52"/>
          <p:cNvSpPr txBox="1">
            <a:spLocks noChangeArrowheads="1"/>
          </p:cNvSpPr>
          <p:nvPr/>
        </p:nvSpPr>
        <p:spPr bwMode="auto">
          <a:xfrm>
            <a:off x="311619" y="1545057"/>
            <a:ext cx="1219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600" b="1" dirty="0">
                <a:latin typeface="Tahoma" pitchFamily="34" charset="0"/>
              </a:rPr>
              <a:t>Suppliers</a:t>
            </a:r>
          </a:p>
        </p:txBody>
      </p:sp>
      <p:sp>
        <p:nvSpPr>
          <p:cNvPr id="44062" name="Line 53"/>
          <p:cNvSpPr>
            <a:spLocks noChangeShapeType="1"/>
          </p:cNvSpPr>
          <p:nvPr/>
        </p:nvSpPr>
        <p:spPr bwMode="auto">
          <a:xfrm flipH="1">
            <a:off x="228600" y="3128963"/>
            <a:ext cx="990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3" name="Line 54"/>
          <p:cNvSpPr>
            <a:spLocks noChangeShapeType="1"/>
          </p:cNvSpPr>
          <p:nvPr/>
        </p:nvSpPr>
        <p:spPr bwMode="auto">
          <a:xfrm flipV="1">
            <a:off x="228600" y="1985963"/>
            <a:ext cx="0" cy="1143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4" name="Line 55"/>
          <p:cNvSpPr>
            <a:spLocks noChangeShapeType="1"/>
          </p:cNvSpPr>
          <p:nvPr/>
        </p:nvSpPr>
        <p:spPr bwMode="auto">
          <a:xfrm flipH="1">
            <a:off x="1066800" y="1909763"/>
            <a:ext cx="533400" cy="457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5" name="Rectangle 56"/>
          <p:cNvSpPr>
            <a:spLocks noChangeArrowheads="1"/>
          </p:cNvSpPr>
          <p:nvPr/>
        </p:nvSpPr>
        <p:spPr bwMode="auto">
          <a:xfrm>
            <a:off x="152400" y="1524000"/>
            <a:ext cx="16764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0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6" name="Rectangle 57"/>
          <p:cNvSpPr>
            <a:spLocks noChangeArrowheads="1"/>
          </p:cNvSpPr>
          <p:nvPr/>
        </p:nvSpPr>
        <p:spPr bwMode="auto">
          <a:xfrm>
            <a:off x="6248400" y="3128963"/>
            <a:ext cx="1115882" cy="40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r>
              <a:rPr lang="en-US" sz="2000" b="1">
                <a:latin typeface="Tahoma" pitchFamily="34" charset="0"/>
              </a:rPr>
              <a:t>Trigger</a:t>
            </a:r>
          </a:p>
        </p:txBody>
      </p:sp>
      <p:sp>
        <p:nvSpPr>
          <p:cNvPr id="44067" name="Rectangle 58"/>
          <p:cNvSpPr>
            <a:spLocks noChangeArrowheads="1"/>
          </p:cNvSpPr>
          <p:nvPr/>
        </p:nvSpPr>
        <p:spPr bwMode="auto">
          <a:xfrm>
            <a:off x="228600" y="3200400"/>
            <a:ext cx="1115882" cy="40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r>
              <a:rPr lang="en-US" sz="2000" b="1">
                <a:latin typeface="Tahoma" pitchFamily="34" charset="0"/>
              </a:rPr>
              <a:t>Trigger</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Grp="1" noChangeArrowheads="1"/>
          </p:cNvSpPr>
          <p:nvPr>
            <p:ph type="title"/>
          </p:nvPr>
        </p:nvSpPr>
        <p:spPr/>
        <p:txBody>
          <a:bodyPr/>
          <a:lstStyle/>
          <a:p>
            <a:pPr eaLnBrk="1" hangingPunct="1">
              <a:defRPr/>
            </a:pPr>
            <a:r>
              <a:rPr lang="en-US"/>
              <a:t>Pull System Benefits</a:t>
            </a:r>
          </a:p>
        </p:txBody>
      </p:sp>
      <p:sp>
        <p:nvSpPr>
          <p:cNvPr id="45059" name="Rectangle 3"/>
          <p:cNvSpPr>
            <a:spLocks noGrp="1" noChangeArrowheads="1"/>
          </p:cNvSpPr>
          <p:nvPr>
            <p:ph type="body" idx="1"/>
          </p:nvPr>
        </p:nvSpPr>
        <p:spPr/>
        <p:txBody>
          <a:bodyPr/>
          <a:lstStyle/>
          <a:p>
            <a:pPr eaLnBrk="1" hangingPunct="1"/>
            <a:r>
              <a:rPr lang="en-US" b="1">
                <a:solidFill>
                  <a:schemeClr val="accent2"/>
                </a:solidFill>
              </a:rPr>
              <a:t>Efficiency</a:t>
            </a:r>
            <a:r>
              <a:rPr lang="en-US"/>
              <a:t>:  A pull system will attain the same or greater throughput as a push system with less average inventory and therefore shorter cycle times</a:t>
            </a:r>
          </a:p>
          <a:p>
            <a:pPr eaLnBrk="1" hangingPunct="1"/>
            <a:endParaRPr lang="en-US"/>
          </a:p>
          <a:p>
            <a:pPr eaLnBrk="1" hangingPunct="1"/>
            <a:r>
              <a:rPr lang="en-US" b="1">
                <a:solidFill>
                  <a:schemeClr val="accent2"/>
                </a:solidFill>
              </a:rPr>
              <a:t>Ease of Control</a:t>
            </a:r>
            <a:r>
              <a:rPr lang="en-US"/>
              <a:t>:  Pull systems rely on setting easily controllable inventory levels, versus release rates for push systems.  This makes it easier to maintain constant / consistent throughput. It is a visual system, problems become apparent immediately.</a:t>
            </a:r>
          </a:p>
          <a:p>
            <a:pPr eaLnBrk="1" hangingPunct="1"/>
            <a:endParaRPr lang="en-US"/>
          </a:p>
          <a:p>
            <a:pPr eaLnBrk="1" hangingPunct="1"/>
            <a:r>
              <a:rPr lang="en-US" b="1">
                <a:solidFill>
                  <a:schemeClr val="accent2"/>
                </a:solidFill>
              </a:rPr>
              <a:t>Robustness</a:t>
            </a:r>
            <a:r>
              <a:rPr lang="en-US"/>
              <a:t>:  Pull system performance is degraded much less by errors in inventory levels than by a comparable percent error in throughput</a:t>
            </a:r>
          </a:p>
          <a:p>
            <a:pPr eaLnBrk="1" hangingPunct="1"/>
            <a:endParaRPr lang="en-US"/>
          </a:p>
          <a:p>
            <a:pPr eaLnBrk="1" hangingPunct="1"/>
            <a:r>
              <a:rPr lang="en-US" b="1">
                <a:solidFill>
                  <a:schemeClr val="accent2"/>
                </a:solidFill>
              </a:rPr>
              <a:t>Quality Improvement</a:t>
            </a:r>
            <a:r>
              <a:rPr lang="en-US"/>
              <a:t>:  Low WIP and associated cycle time systems are more sensitive to quality.  Pull system therefore force problem resolution and facilitate it by improving feedback and learning cycles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828800"/>
            <a:ext cx="38481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8786" name="Rectangle 2"/>
          <p:cNvSpPr>
            <a:spLocks noGrp="1" noChangeArrowheads="1"/>
          </p:cNvSpPr>
          <p:nvPr>
            <p:ph type="title"/>
          </p:nvPr>
        </p:nvSpPr>
        <p:spPr/>
        <p:txBody>
          <a:bodyPr/>
          <a:lstStyle/>
          <a:p>
            <a:pPr eaLnBrk="1" hangingPunct="1">
              <a:defRPr/>
            </a:pPr>
            <a:r>
              <a:rPr lang="en-US"/>
              <a:t>Lean “Quiz” - Points</a:t>
            </a:r>
          </a:p>
        </p:txBody>
      </p:sp>
      <p:sp>
        <p:nvSpPr>
          <p:cNvPr id="7172" name="Rectangle 3"/>
          <p:cNvSpPr>
            <a:spLocks noGrp="1" noChangeArrowheads="1"/>
          </p:cNvSpPr>
          <p:nvPr>
            <p:ph type="body" idx="1"/>
          </p:nvPr>
        </p:nvSpPr>
        <p:spPr>
          <a:xfrm>
            <a:off x="228600" y="990600"/>
            <a:ext cx="6629400" cy="3810000"/>
          </a:xfrm>
        </p:spPr>
        <p:txBody>
          <a:bodyPr/>
          <a:lstStyle/>
          <a:p>
            <a:pPr marL="381000" indent="-381000" eaLnBrk="1" hangingPunct="1">
              <a:spcAft>
                <a:spcPct val="20000"/>
              </a:spcAft>
              <a:buFont typeface="Symbol" pitchFamily="18" charset="2"/>
              <a:buNone/>
            </a:pPr>
            <a:r>
              <a:rPr lang="en-US" sz="1800" b="1"/>
              <a:t>Give yourself 5 points/question for the following answers:</a:t>
            </a:r>
          </a:p>
          <a:p>
            <a:pPr marL="381000" indent="-381000" eaLnBrk="1" hangingPunct="1">
              <a:spcAft>
                <a:spcPct val="20000"/>
              </a:spcAft>
              <a:buFont typeface="Symbol" pitchFamily="18" charset="2"/>
              <a:buAutoNum type="arabicPeriod"/>
            </a:pPr>
            <a:r>
              <a:rPr lang="en-US" sz="1600"/>
              <a:t>Sam’s Club/Costco: </a:t>
            </a:r>
            <a:r>
              <a:rPr lang="en-US" sz="1600" b="1">
                <a:solidFill>
                  <a:schemeClr val="accent2"/>
                </a:solidFill>
              </a:rPr>
              <a:t>No</a:t>
            </a:r>
          </a:p>
          <a:p>
            <a:pPr marL="381000" indent="-381000" eaLnBrk="1" hangingPunct="1">
              <a:spcAft>
                <a:spcPct val="20000"/>
              </a:spcAft>
              <a:buFont typeface="Symbol" pitchFamily="18" charset="2"/>
              <a:buAutoNum type="arabicPeriod"/>
            </a:pPr>
            <a:r>
              <a:rPr lang="en-US" sz="1600"/>
              <a:t>Farmer/Hunter: </a:t>
            </a:r>
            <a:r>
              <a:rPr lang="en-US" sz="1600" b="1">
                <a:solidFill>
                  <a:schemeClr val="accent2"/>
                </a:solidFill>
              </a:rPr>
              <a:t>Hunter</a:t>
            </a:r>
          </a:p>
          <a:p>
            <a:pPr marL="381000" indent="-381000" eaLnBrk="1" hangingPunct="1">
              <a:spcAft>
                <a:spcPct val="20000"/>
              </a:spcAft>
              <a:buFont typeface="Symbol" pitchFamily="18" charset="2"/>
              <a:buAutoNum type="arabicPeriod"/>
            </a:pPr>
            <a:r>
              <a:rPr lang="en-US" sz="1600"/>
              <a:t>Cream/Sugar: </a:t>
            </a:r>
            <a:r>
              <a:rPr lang="en-US" sz="1600" b="1">
                <a:solidFill>
                  <a:schemeClr val="accent2"/>
                </a:solidFill>
              </a:rPr>
              <a:t>Before</a:t>
            </a:r>
          </a:p>
          <a:p>
            <a:pPr marL="381000" indent="-381000" eaLnBrk="1" hangingPunct="1">
              <a:spcAft>
                <a:spcPct val="20000"/>
              </a:spcAft>
              <a:buFont typeface="Symbol" pitchFamily="18" charset="2"/>
              <a:buAutoNum type="arabicPeriod"/>
            </a:pPr>
            <a:r>
              <a:rPr lang="en-US" sz="1600"/>
              <a:t>Workshop/Office: </a:t>
            </a:r>
            <a:r>
              <a:rPr lang="en-US" sz="1600" b="1">
                <a:solidFill>
                  <a:schemeClr val="accent2"/>
                </a:solidFill>
              </a:rPr>
              <a:t>Neat</a:t>
            </a:r>
          </a:p>
          <a:p>
            <a:pPr marL="381000" indent="-381000" eaLnBrk="1" hangingPunct="1">
              <a:spcAft>
                <a:spcPct val="20000"/>
              </a:spcAft>
              <a:buFont typeface="Symbol" pitchFamily="18" charset="2"/>
              <a:buAutoNum type="arabicPeriod"/>
            </a:pPr>
            <a:r>
              <a:rPr lang="en-US" sz="1600"/>
              <a:t>Piles of Paper: </a:t>
            </a:r>
            <a:r>
              <a:rPr lang="en-US" sz="1600" b="1">
                <a:solidFill>
                  <a:schemeClr val="accent2"/>
                </a:solidFill>
              </a:rPr>
              <a:t>No</a:t>
            </a:r>
          </a:p>
          <a:p>
            <a:pPr marL="381000" indent="-381000" eaLnBrk="1" hangingPunct="1">
              <a:spcAft>
                <a:spcPct val="20000"/>
              </a:spcAft>
              <a:buFont typeface="Symbol" pitchFamily="18" charset="2"/>
              <a:buAutoNum type="arabicPeriod"/>
            </a:pPr>
            <a:r>
              <a:rPr lang="en-US" sz="1600"/>
              <a:t>Tool Finding: </a:t>
            </a:r>
            <a:r>
              <a:rPr lang="en-US" sz="1600" b="1">
                <a:solidFill>
                  <a:schemeClr val="accent2"/>
                </a:solidFill>
              </a:rPr>
              <a:t>&lt; 1 minute</a:t>
            </a:r>
          </a:p>
          <a:p>
            <a:pPr marL="381000" indent="-381000" eaLnBrk="1" hangingPunct="1">
              <a:spcAft>
                <a:spcPct val="20000"/>
              </a:spcAft>
              <a:buFont typeface="Symbol" pitchFamily="18" charset="2"/>
              <a:buAutoNum type="arabicPeriod"/>
            </a:pPr>
            <a:r>
              <a:rPr lang="en-US" sz="1600"/>
              <a:t>Dispose Useless Stuff: </a:t>
            </a:r>
            <a:r>
              <a:rPr lang="en-US" sz="1600" b="1">
                <a:solidFill>
                  <a:schemeClr val="accent2"/>
                </a:solidFill>
              </a:rPr>
              <a:t>Yes</a:t>
            </a:r>
          </a:p>
          <a:p>
            <a:pPr marL="381000" indent="-381000" eaLnBrk="1" hangingPunct="1">
              <a:spcAft>
                <a:spcPct val="20000"/>
              </a:spcAft>
              <a:buFont typeface="Symbol" pitchFamily="18" charset="2"/>
              <a:buAutoNum type="arabicPeriod"/>
            </a:pPr>
            <a:r>
              <a:rPr lang="en-US" sz="1600"/>
              <a:t>Different routes: </a:t>
            </a:r>
            <a:r>
              <a:rPr lang="en-US" sz="1600" b="1">
                <a:solidFill>
                  <a:schemeClr val="accent2"/>
                </a:solidFill>
              </a:rPr>
              <a:t>Yes</a:t>
            </a:r>
          </a:p>
          <a:p>
            <a:pPr marL="381000" indent="-381000" eaLnBrk="1" hangingPunct="1">
              <a:spcAft>
                <a:spcPct val="20000"/>
              </a:spcAft>
              <a:buFont typeface="Symbol" pitchFamily="18" charset="2"/>
              <a:buAutoNum type="arabicPeriod"/>
            </a:pPr>
            <a:r>
              <a:rPr lang="en-US" sz="1600"/>
              <a:t>Multiple items – </a:t>
            </a:r>
            <a:r>
              <a:rPr lang="en-US" sz="1600" b="1">
                <a:solidFill>
                  <a:schemeClr val="accent2"/>
                </a:solidFill>
              </a:rPr>
              <a:t>No</a:t>
            </a:r>
          </a:p>
          <a:p>
            <a:pPr marL="381000" indent="-381000" eaLnBrk="1" hangingPunct="1">
              <a:spcAft>
                <a:spcPct val="20000"/>
              </a:spcAft>
              <a:buFont typeface="Symbol" pitchFamily="18" charset="2"/>
              <a:buAutoNum type="arabicPeriod"/>
            </a:pPr>
            <a:r>
              <a:rPr lang="en-US" sz="1600"/>
              <a:t>Challenge Practices: </a:t>
            </a:r>
            <a:r>
              <a:rPr lang="en-US" sz="1600" b="1">
                <a:solidFill>
                  <a:schemeClr val="accent2"/>
                </a:solidFill>
              </a:rPr>
              <a:t>Yes</a:t>
            </a:r>
          </a:p>
          <a:p>
            <a:pPr marL="381000" indent="-381000" eaLnBrk="1" hangingPunct="1">
              <a:spcAft>
                <a:spcPct val="20000"/>
              </a:spcAft>
              <a:buFont typeface="Symbol" pitchFamily="18" charset="2"/>
              <a:buAutoNum type="arabicPeriod"/>
            </a:pPr>
            <a:r>
              <a:rPr lang="en-US" sz="1600"/>
              <a:t>Bonus “The Goal?”: </a:t>
            </a:r>
            <a:r>
              <a:rPr lang="en-US" sz="1600" b="1">
                <a:solidFill>
                  <a:schemeClr val="accent2"/>
                </a:solidFill>
              </a:rPr>
              <a:t>Yes</a:t>
            </a:r>
          </a:p>
        </p:txBody>
      </p:sp>
      <p:sp>
        <p:nvSpPr>
          <p:cNvPr id="758789" name="Text Box 5"/>
          <p:cNvSpPr txBox="1">
            <a:spLocks noChangeArrowheads="1"/>
          </p:cNvSpPr>
          <p:nvPr/>
        </p:nvSpPr>
        <p:spPr bwMode="auto">
          <a:xfrm>
            <a:off x="6934200" y="5003800"/>
            <a:ext cx="1674813"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My Son Michael!</a:t>
            </a:r>
          </a:p>
        </p:txBody>
      </p:sp>
      <p:sp>
        <p:nvSpPr>
          <p:cNvPr id="758790" name="Text Box 6"/>
          <p:cNvSpPr txBox="1">
            <a:spLocks noChangeArrowheads="1"/>
          </p:cNvSpPr>
          <p:nvPr/>
        </p:nvSpPr>
        <p:spPr bwMode="auto">
          <a:xfrm>
            <a:off x="6934200" y="3048000"/>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Have You Worked for Toyota?</a:t>
            </a:r>
          </a:p>
        </p:txBody>
      </p:sp>
      <p:sp>
        <p:nvSpPr>
          <p:cNvPr id="758791" name="Text Box 7"/>
          <p:cNvSpPr txBox="1">
            <a:spLocks noChangeArrowheads="1"/>
          </p:cNvSpPr>
          <p:nvPr/>
        </p:nvSpPr>
        <p:spPr bwMode="auto">
          <a:xfrm>
            <a:off x="6934200" y="4394200"/>
            <a:ext cx="17526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Miles to Go!</a:t>
            </a:r>
          </a:p>
        </p:txBody>
      </p:sp>
      <p:sp>
        <p:nvSpPr>
          <p:cNvPr id="758792" name="Text Box 8"/>
          <p:cNvSpPr txBox="1">
            <a:spLocks noChangeArrowheads="1"/>
          </p:cNvSpPr>
          <p:nvPr/>
        </p:nvSpPr>
        <p:spPr bwMode="auto">
          <a:xfrm>
            <a:off x="6934200" y="3794125"/>
            <a:ext cx="20574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There’s Hope!</a:t>
            </a:r>
          </a:p>
        </p:txBody>
      </p:sp>
      <p:sp>
        <p:nvSpPr>
          <p:cNvPr id="758793" name="Text Box 9"/>
          <p:cNvSpPr txBox="1">
            <a:spLocks noChangeArrowheads="1"/>
          </p:cNvSpPr>
          <p:nvPr/>
        </p:nvSpPr>
        <p:spPr bwMode="auto">
          <a:xfrm>
            <a:off x="6934200" y="2565400"/>
            <a:ext cx="214312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Get Up Here &amp; Teach!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58789"/>
                                        </p:tgtEl>
                                        <p:attrNameLst>
                                          <p:attrName>style.visibility</p:attrName>
                                        </p:attrNameLst>
                                      </p:cBhvr>
                                      <p:to>
                                        <p:strVal val="visible"/>
                                      </p:to>
                                    </p:set>
                                    <p:animEffect transition="in" filter="wipe(left)">
                                      <p:cBhvr>
                                        <p:cTn id="7" dur="500"/>
                                        <p:tgtEl>
                                          <p:spTgt spid="7587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8791"/>
                                        </p:tgtEl>
                                        <p:attrNameLst>
                                          <p:attrName>style.visibility</p:attrName>
                                        </p:attrNameLst>
                                      </p:cBhvr>
                                      <p:to>
                                        <p:strVal val="visible"/>
                                      </p:to>
                                    </p:set>
                                    <p:animEffect transition="in" filter="wipe(left)">
                                      <p:cBhvr>
                                        <p:cTn id="12" dur="500"/>
                                        <p:tgtEl>
                                          <p:spTgt spid="7587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8792"/>
                                        </p:tgtEl>
                                        <p:attrNameLst>
                                          <p:attrName>style.visibility</p:attrName>
                                        </p:attrNameLst>
                                      </p:cBhvr>
                                      <p:to>
                                        <p:strVal val="visible"/>
                                      </p:to>
                                    </p:set>
                                    <p:animEffect transition="in" filter="wipe(left)">
                                      <p:cBhvr>
                                        <p:cTn id="17" dur="500"/>
                                        <p:tgtEl>
                                          <p:spTgt spid="7587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8790"/>
                                        </p:tgtEl>
                                        <p:attrNameLst>
                                          <p:attrName>style.visibility</p:attrName>
                                        </p:attrNameLst>
                                      </p:cBhvr>
                                      <p:to>
                                        <p:strVal val="visible"/>
                                      </p:to>
                                    </p:set>
                                    <p:animEffect transition="in" filter="wipe(left)">
                                      <p:cBhvr>
                                        <p:cTn id="22" dur="500"/>
                                        <p:tgtEl>
                                          <p:spTgt spid="7587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58793"/>
                                        </p:tgtEl>
                                        <p:attrNameLst>
                                          <p:attrName>style.visibility</p:attrName>
                                        </p:attrNameLst>
                                      </p:cBhvr>
                                      <p:to>
                                        <p:strVal val="visible"/>
                                      </p:to>
                                    </p:set>
                                    <p:animEffect transition="in" filter="wipe(left)">
                                      <p:cBhvr>
                                        <p:cTn id="27" dur="500"/>
                                        <p:tgtEl>
                                          <p:spTgt spid="758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789" grpId="0"/>
      <p:bldP spid="758790" grpId="0"/>
      <p:bldP spid="758791" grpId="0"/>
      <p:bldP spid="758792" grpId="0"/>
      <p:bldP spid="75879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738" name="Rectangle 2"/>
          <p:cNvSpPr>
            <a:spLocks noGrp="1" noChangeArrowheads="1"/>
          </p:cNvSpPr>
          <p:nvPr>
            <p:ph type="title"/>
          </p:nvPr>
        </p:nvSpPr>
        <p:spPr/>
        <p:txBody>
          <a:bodyPr/>
          <a:lstStyle/>
          <a:p>
            <a:pPr eaLnBrk="1" hangingPunct="1">
              <a:defRPr/>
            </a:pPr>
            <a:r>
              <a:rPr lang="en-US"/>
              <a:t>Exercise: Pull Systems </a:t>
            </a:r>
          </a:p>
        </p:txBody>
      </p:sp>
      <p:graphicFrame>
        <p:nvGraphicFramePr>
          <p:cNvPr id="884759" name="Group 23"/>
          <p:cNvGraphicFramePr>
            <a:graphicFrameLocks noGrp="1"/>
          </p:cNvGraphicFramePr>
          <p:nvPr>
            <p:ph sz="half" idx="2"/>
          </p:nvPr>
        </p:nvGraphicFramePr>
        <p:xfrm>
          <a:off x="422275" y="1411288"/>
          <a:ext cx="8375650" cy="3535370"/>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15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418" marR="91418"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Identify Business Processes that are Triggered by “Push” and those by “Pull” Systems.</a:t>
                      </a:r>
                    </a:p>
                  </a:txBody>
                  <a:tcPr marL="91418" marR="91418"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90191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418" marR="91418"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Identify a few business processes where production is “pushed.”</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Identify a few business processes where production is “pulled.”</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Can you think of how the “push” processes could be turned into “pull” systems?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418" marR="91418"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29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418" marR="91418"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418" marR="91418"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8" name="Rectangle 4"/>
          <p:cNvSpPr>
            <a:spLocks noGrp="1" noChangeArrowheads="1"/>
          </p:cNvSpPr>
          <p:nvPr>
            <p:ph type="ctrTitle"/>
          </p:nvPr>
        </p:nvSpPr>
        <p:spPr/>
        <p:txBody>
          <a:bodyPr/>
          <a:lstStyle/>
          <a:p>
            <a:pPr eaLnBrk="1" hangingPunct="1">
              <a:defRPr/>
            </a:pPr>
            <a:r>
              <a:rPr lang="en-US" sz="2800" dirty="0"/>
              <a:t>Roles &amp; Responsibilities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40" name="Rectangle 4"/>
          <p:cNvSpPr>
            <a:spLocks noGrp="1" noChangeArrowheads="1"/>
          </p:cNvSpPr>
          <p:nvPr>
            <p:ph type="title"/>
          </p:nvPr>
        </p:nvSpPr>
        <p:spPr/>
        <p:txBody>
          <a:bodyPr/>
          <a:lstStyle/>
          <a:p>
            <a:pPr eaLnBrk="1" hangingPunct="1">
              <a:defRPr/>
            </a:pPr>
            <a:r>
              <a:rPr lang="en-US"/>
              <a:t>Roles, Responsibilities and Culture</a:t>
            </a:r>
          </a:p>
        </p:txBody>
      </p:sp>
      <p:sp>
        <p:nvSpPr>
          <p:cNvPr id="48131" name="Rectangle 5"/>
          <p:cNvSpPr>
            <a:spLocks noGrp="1" noChangeArrowheads="1"/>
          </p:cNvSpPr>
          <p:nvPr>
            <p:ph type="body" idx="1"/>
          </p:nvPr>
        </p:nvSpPr>
        <p:spPr/>
        <p:txBody>
          <a:bodyPr/>
          <a:lstStyle/>
          <a:p>
            <a:pPr eaLnBrk="1" hangingPunct="1"/>
            <a:r>
              <a:rPr lang="en-US"/>
              <a:t>Roles follow process design and responsibilities are based on process performance requirements (fit to process) and are designed to enable line of sight to the whole process.</a:t>
            </a:r>
          </a:p>
          <a:p>
            <a:pPr eaLnBrk="1" hangingPunct="1"/>
            <a:endParaRPr lang="en-US"/>
          </a:p>
          <a:p>
            <a:pPr eaLnBrk="1" hangingPunct="1"/>
            <a:r>
              <a:rPr lang="en-US"/>
              <a:t>A key principle of Lean Thinking involves the realignment of the Organization Structure</a:t>
            </a:r>
          </a:p>
          <a:p>
            <a:pPr eaLnBrk="1" hangingPunct="1"/>
            <a:endParaRPr lang="en-US"/>
          </a:p>
          <a:p>
            <a:pPr eaLnBrk="1" hangingPunct="1"/>
            <a:r>
              <a:rPr lang="en-US"/>
              <a:t>Fundamentally these changes involve organizing around Processes, not Functions.</a:t>
            </a:r>
          </a:p>
          <a:p>
            <a:pPr eaLnBrk="1" hangingPunct="1"/>
            <a:endParaRPr lang="en-US"/>
          </a:p>
          <a:p>
            <a:pPr eaLnBrk="1" hangingPunct="1"/>
            <a:r>
              <a:rPr lang="en-US"/>
              <a:t>Linked to this realignment is the Culture Change required to support the new operating environment</a:t>
            </a:r>
          </a:p>
          <a:p>
            <a:pPr eaLnBrk="1" hangingPunct="1"/>
            <a:endParaRPr lang="en-US"/>
          </a:p>
          <a:p>
            <a:pPr eaLnBrk="1" hangingPunct="1"/>
            <a:r>
              <a:rPr lang="en-US"/>
              <a:t>Important tools in successful realignment are called  Change Management practices.</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Line 2"/>
          <p:cNvSpPr>
            <a:spLocks noChangeShapeType="1"/>
          </p:cNvSpPr>
          <p:nvPr/>
        </p:nvSpPr>
        <p:spPr bwMode="auto">
          <a:xfrm>
            <a:off x="4419600" y="1143000"/>
            <a:ext cx="0" cy="59531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5" name="Line 3"/>
          <p:cNvSpPr>
            <a:spLocks noChangeShapeType="1"/>
          </p:cNvSpPr>
          <p:nvPr/>
        </p:nvSpPr>
        <p:spPr bwMode="auto">
          <a:xfrm>
            <a:off x="2514600" y="2438400"/>
            <a:ext cx="0" cy="312420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6" name="Line 4"/>
          <p:cNvSpPr>
            <a:spLocks noChangeShapeType="1"/>
          </p:cNvSpPr>
          <p:nvPr/>
        </p:nvSpPr>
        <p:spPr bwMode="auto">
          <a:xfrm>
            <a:off x="6096000" y="2438400"/>
            <a:ext cx="0" cy="297180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7" name="Line 5"/>
          <p:cNvSpPr>
            <a:spLocks noChangeShapeType="1"/>
          </p:cNvSpPr>
          <p:nvPr/>
        </p:nvSpPr>
        <p:spPr bwMode="auto">
          <a:xfrm>
            <a:off x="4419600" y="1905000"/>
            <a:ext cx="0" cy="51911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8" name="Oval 6"/>
          <p:cNvSpPr>
            <a:spLocks noChangeArrowheads="1"/>
          </p:cNvSpPr>
          <p:nvPr/>
        </p:nvSpPr>
        <p:spPr bwMode="auto">
          <a:xfrm>
            <a:off x="2743200" y="914400"/>
            <a:ext cx="3352800" cy="484188"/>
          </a:xfrm>
          <a:prstGeom prst="ellipse">
            <a:avLst/>
          </a:prstGeom>
          <a:solidFill>
            <a:srgbClr val="FFFF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nchor="ctr"/>
          <a:lstStyle/>
          <a:p>
            <a:pPr algn="ctr" eaLnBrk="0" hangingPunct="0"/>
            <a:r>
              <a:rPr lang="en-US" sz="1600" b="1">
                <a:latin typeface="Arial" pitchFamily="34" charset="0"/>
              </a:rPr>
              <a:t> Executive  Team</a:t>
            </a:r>
            <a:endParaRPr lang="en-US" sz="2400">
              <a:latin typeface="Arial" pitchFamily="34" charset="0"/>
            </a:endParaRPr>
          </a:p>
        </p:txBody>
      </p:sp>
      <p:sp>
        <p:nvSpPr>
          <p:cNvPr id="49159" name="Line 7"/>
          <p:cNvSpPr>
            <a:spLocks noChangeShapeType="1"/>
          </p:cNvSpPr>
          <p:nvPr/>
        </p:nvSpPr>
        <p:spPr bwMode="auto">
          <a:xfrm>
            <a:off x="3581400" y="2438400"/>
            <a:ext cx="0" cy="72866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0" name="Line 8"/>
          <p:cNvSpPr>
            <a:spLocks noChangeShapeType="1"/>
          </p:cNvSpPr>
          <p:nvPr/>
        </p:nvSpPr>
        <p:spPr bwMode="auto">
          <a:xfrm>
            <a:off x="5105400" y="2438400"/>
            <a:ext cx="0" cy="72866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1" name="Oval 9"/>
          <p:cNvSpPr>
            <a:spLocks noChangeArrowheads="1"/>
          </p:cNvSpPr>
          <p:nvPr/>
        </p:nvSpPr>
        <p:spPr bwMode="auto">
          <a:xfrm>
            <a:off x="2514600" y="1676400"/>
            <a:ext cx="3810000" cy="531813"/>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b="1">
                <a:latin typeface="Arial" pitchFamily="34" charset="0"/>
              </a:rPr>
              <a:t> Plant Management Team</a:t>
            </a:r>
            <a:endParaRPr lang="en-US" sz="2400">
              <a:latin typeface="Arial" pitchFamily="34" charset="0"/>
            </a:endParaRPr>
          </a:p>
        </p:txBody>
      </p:sp>
      <p:sp>
        <p:nvSpPr>
          <p:cNvPr id="49162" name="Oval 10"/>
          <p:cNvSpPr>
            <a:spLocks noChangeArrowheads="1"/>
          </p:cNvSpPr>
          <p:nvPr/>
        </p:nvSpPr>
        <p:spPr bwMode="auto">
          <a:xfrm>
            <a:off x="3048000" y="2743200"/>
            <a:ext cx="1027113" cy="2624138"/>
          </a:xfrm>
          <a:prstGeom prst="ellipse">
            <a:avLst/>
          </a:prstGeom>
          <a:solidFill>
            <a:srgbClr val="66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3" name="Rectangle 11"/>
          <p:cNvSpPr>
            <a:spLocks noChangeArrowheads="1"/>
          </p:cNvSpPr>
          <p:nvPr/>
        </p:nvSpPr>
        <p:spPr bwMode="auto">
          <a:xfrm rot="-5400000">
            <a:off x="2721769" y="3934619"/>
            <a:ext cx="1531937" cy="581025"/>
          </a:xfrm>
          <a:prstGeom prst="rect">
            <a:avLst/>
          </a:prstGeom>
          <a:solidFill>
            <a:srgbClr val="66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600" b="1">
                <a:latin typeface="Arial" pitchFamily="34" charset="0"/>
              </a:rPr>
              <a:t>Processing Unit -1 </a:t>
            </a:r>
          </a:p>
        </p:txBody>
      </p:sp>
      <p:sp>
        <p:nvSpPr>
          <p:cNvPr id="49164" name="Oval 12"/>
          <p:cNvSpPr>
            <a:spLocks noChangeArrowheads="1"/>
          </p:cNvSpPr>
          <p:nvPr/>
        </p:nvSpPr>
        <p:spPr bwMode="auto">
          <a:xfrm>
            <a:off x="4572000" y="2743200"/>
            <a:ext cx="1066800" cy="2624138"/>
          </a:xfrm>
          <a:prstGeom prst="ellipse">
            <a:avLst/>
          </a:prstGeom>
          <a:solidFill>
            <a:srgbClr val="66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5" name="Rectangle 13"/>
          <p:cNvSpPr>
            <a:spLocks noChangeArrowheads="1"/>
          </p:cNvSpPr>
          <p:nvPr/>
        </p:nvSpPr>
        <p:spPr bwMode="auto">
          <a:xfrm rot="-5400000">
            <a:off x="4333081" y="3694907"/>
            <a:ext cx="1601787" cy="825500"/>
          </a:xfrm>
          <a:prstGeom prst="rect">
            <a:avLst/>
          </a:prstGeom>
          <a:solidFill>
            <a:srgbClr val="66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600" b="1">
                <a:latin typeface="Arial" pitchFamily="34" charset="0"/>
              </a:rPr>
              <a:t>Processing</a:t>
            </a:r>
          </a:p>
          <a:p>
            <a:pPr algn="ctr" eaLnBrk="0" hangingPunct="0"/>
            <a:r>
              <a:rPr lang="en-US" sz="1600" b="1">
                <a:latin typeface="Arial" pitchFamily="34" charset="0"/>
              </a:rPr>
              <a:t> Unit - 2</a:t>
            </a:r>
          </a:p>
          <a:p>
            <a:pPr algn="ctr" eaLnBrk="0" hangingPunct="0"/>
            <a:endParaRPr lang="en-US" sz="1600" b="1">
              <a:latin typeface="Arial" pitchFamily="34" charset="0"/>
            </a:endParaRPr>
          </a:p>
        </p:txBody>
      </p:sp>
      <p:sp>
        <p:nvSpPr>
          <p:cNvPr id="49166" name="Oval 14"/>
          <p:cNvSpPr>
            <a:spLocks noChangeArrowheads="1"/>
          </p:cNvSpPr>
          <p:nvPr/>
        </p:nvSpPr>
        <p:spPr bwMode="auto">
          <a:xfrm>
            <a:off x="1562100" y="2819400"/>
            <a:ext cx="5715000" cy="609600"/>
          </a:xfrm>
          <a:prstGeom prst="ellipse">
            <a:avLst/>
          </a:prstGeom>
          <a:solidFill>
            <a:srgbClr val="FF0066"/>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nchor="ctr"/>
          <a:lstStyle/>
          <a:p>
            <a:pPr algn="ctr" eaLnBrk="0" hangingPunct="0"/>
            <a:r>
              <a:rPr lang="en-US" sz="1400" b="1">
                <a:latin typeface="Arial" pitchFamily="34" charset="0"/>
              </a:rPr>
              <a:t>In-Process Support Services: QA, Product Disposition,</a:t>
            </a:r>
          </a:p>
          <a:p>
            <a:pPr algn="ctr" eaLnBrk="0" hangingPunct="0"/>
            <a:r>
              <a:rPr lang="en-US" sz="1400" b="1">
                <a:latin typeface="Arial" pitchFamily="34" charset="0"/>
              </a:rPr>
              <a:t>Process Engineering</a:t>
            </a:r>
            <a:endParaRPr lang="en-US" sz="2400">
              <a:latin typeface="Arial" pitchFamily="34" charset="0"/>
            </a:endParaRPr>
          </a:p>
        </p:txBody>
      </p:sp>
      <p:sp>
        <p:nvSpPr>
          <p:cNvPr id="49167" name="Oval 15"/>
          <p:cNvSpPr>
            <a:spLocks noChangeArrowheads="1"/>
          </p:cNvSpPr>
          <p:nvPr/>
        </p:nvSpPr>
        <p:spPr bwMode="auto">
          <a:xfrm>
            <a:off x="1524000" y="5105400"/>
            <a:ext cx="5791200" cy="623888"/>
          </a:xfrm>
          <a:prstGeom prst="ellipse">
            <a:avLst/>
          </a:prstGeom>
          <a:solidFill>
            <a:srgbClr val="FF99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spcBef>
                <a:spcPct val="50000"/>
              </a:spcBef>
            </a:pPr>
            <a:r>
              <a:rPr lang="en-US" sz="1400" b="1">
                <a:latin typeface="Arial" pitchFamily="34" charset="0"/>
              </a:rPr>
              <a:t>Centers of Excellence: Quality, Engineering, </a:t>
            </a:r>
            <a:br>
              <a:rPr lang="en-US" sz="1400" b="1">
                <a:latin typeface="Arial" pitchFamily="34" charset="0"/>
              </a:rPr>
            </a:br>
            <a:r>
              <a:rPr lang="en-US" sz="1400" b="1">
                <a:latin typeface="Arial" pitchFamily="34" charset="0"/>
              </a:rPr>
              <a:t>Finance, HR, IM, Materials Mgmt</a:t>
            </a:r>
            <a:endParaRPr lang="en-US" sz="2400">
              <a:latin typeface="Arial" pitchFamily="34" charset="0"/>
            </a:endParaRPr>
          </a:p>
        </p:txBody>
      </p:sp>
      <p:sp>
        <p:nvSpPr>
          <p:cNvPr id="49168" name="Line 16"/>
          <p:cNvSpPr>
            <a:spLocks noChangeShapeType="1"/>
          </p:cNvSpPr>
          <p:nvPr/>
        </p:nvSpPr>
        <p:spPr bwMode="auto">
          <a:xfrm>
            <a:off x="2514600" y="2438400"/>
            <a:ext cx="3581400" cy="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9" name="AutoShape 17"/>
          <p:cNvSpPr>
            <a:spLocks noChangeArrowheads="1"/>
          </p:cNvSpPr>
          <p:nvPr/>
        </p:nvSpPr>
        <p:spPr bwMode="auto">
          <a:xfrm>
            <a:off x="381000" y="5867400"/>
            <a:ext cx="8229600" cy="914400"/>
          </a:xfrm>
          <a:prstGeom prst="bevel">
            <a:avLst>
              <a:gd name="adj" fmla="val 12500"/>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lstStyle/>
          <a:p>
            <a:pPr marL="342900" indent="-342900" algn="ctr">
              <a:spcBef>
                <a:spcPct val="20000"/>
              </a:spcBef>
              <a:buClr>
                <a:schemeClr val="accent2"/>
              </a:buClr>
              <a:buFont typeface="Symbol" pitchFamily="18" charset="2"/>
              <a:buNone/>
            </a:pPr>
            <a:r>
              <a:rPr lang="en-US" sz="2000" i="1" dirty="0">
                <a:latin typeface="Arial" pitchFamily="34" charset="0"/>
              </a:rPr>
              <a:t>The organization is focused on the processes which deliver value to customers, </a:t>
            </a:r>
            <a:r>
              <a:rPr lang="en-US" sz="2000" b="1" i="1" dirty="0">
                <a:latin typeface="Arial" pitchFamily="34" charset="0"/>
              </a:rPr>
              <a:t>NOT</a:t>
            </a:r>
            <a:r>
              <a:rPr lang="en-US" sz="2000" i="1" dirty="0">
                <a:latin typeface="Arial" pitchFamily="34" charset="0"/>
              </a:rPr>
              <a:t> business departments/functions</a:t>
            </a:r>
          </a:p>
        </p:txBody>
      </p:sp>
      <p:sp>
        <p:nvSpPr>
          <p:cNvPr id="636947" name="Rectangle 19"/>
          <p:cNvSpPr>
            <a:spLocks noGrp="1" noChangeArrowheads="1"/>
          </p:cNvSpPr>
          <p:nvPr>
            <p:ph type="title"/>
          </p:nvPr>
        </p:nvSpPr>
        <p:spPr>
          <a:xfrm>
            <a:off x="346075" y="76200"/>
            <a:ext cx="6442075" cy="601663"/>
          </a:xfrm>
        </p:spPr>
        <p:txBody>
          <a:bodyPr/>
          <a:lstStyle/>
          <a:p>
            <a:pPr eaLnBrk="1" hangingPunct="1">
              <a:defRPr/>
            </a:pPr>
            <a:r>
              <a:rPr lang="en-US"/>
              <a:t>Process Centered Organization</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80" name="Rectangle 4"/>
          <p:cNvSpPr>
            <a:spLocks noGrp="1" noChangeArrowheads="1"/>
          </p:cNvSpPr>
          <p:nvPr>
            <p:ph type="title"/>
          </p:nvPr>
        </p:nvSpPr>
        <p:spPr/>
        <p:txBody>
          <a:bodyPr/>
          <a:lstStyle/>
          <a:p>
            <a:pPr eaLnBrk="1" hangingPunct="1">
              <a:defRPr/>
            </a:pPr>
            <a:r>
              <a:rPr lang="en-US"/>
              <a:t>Culture Change</a:t>
            </a:r>
          </a:p>
        </p:txBody>
      </p:sp>
      <p:sp>
        <p:nvSpPr>
          <p:cNvPr id="50179" name="Rectangle 5"/>
          <p:cNvSpPr>
            <a:spLocks noGrp="1" noChangeArrowheads="1"/>
          </p:cNvSpPr>
          <p:nvPr>
            <p:ph type="body" idx="1"/>
          </p:nvPr>
        </p:nvSpPr>
        <p:spPr/>
        <p:txBody>
          <a:bodyPr/>
          <a:lstStyle/>
          <a:p>
            <a:pPr eaLnBrk="1" hangingPunct="1"/>
            <a:r>
              <a:rPr lang="en-US" dirty="0"/>
              <a:t>Why change?</a:t>
            </a:r>
          </a:p>
          <a:p>
            <a:pPr eaLnBrk="1" hangingPunct="1"/>
            <a:endParaRPr lang="en-US" dirty="0"/>
          </a:p>
          <a:p>
            <a:pPr eaLnBrk="1" hangingPunct="1"/>
            <a:r>
              <a:rPr lang="en-US" dirty="0"/>
              <a:t>What values/beliefs need to change?</a:t>
            </a:r>
          </a:p>
          <a:p>
            <a:pPr eaLnBrk="1" hangingPunct="1"/>
            <a:endParaRPr lang="en-US" dirty="0"/>
          </a:p>
          <a:p>
            <a:pPr eaLnBrk="1" hangingPunct="1"/>
            <a:r>
              <a:rPr lang="en-US" dirty="0"/>
              <a:t>What management systems &amp; practices need to change?</a:t>
            </a:r>
          </a:p>
          <a:p>
            <a:pPr eaLnBrk="1" hangingPunct="1"/>
            <a:endParaRPr lang="en-US" dirty="0"/>
          </a:p>
          <a:p>
            <a:pPr eaLnBrk="1" hangingPunct="1"/>
            <a:r>
              <a:rPr lang="en-US" dirty="0"/>
              <a:t>What are the elements of change management?</a:t>
            </a:r>
          </a:p>
          <a:p>
            <a:pPr eaLnBrk="1" hangingPunct="1"/>
            <a:endParaRPr lang="en-US" dirty="0"/>
          </a:p>
          <a:p>
            <a:pPr eaLnBrk="1" hangingPunct="1"/>
            <a:r>
              <a:rPr lang="en-US" dirty="0"/>
              <a:t>How can you achieve successful change?</a:t>
            </a:r>
          </a:p>
          <a:p>
            <a:pPr eaLnBrk="1" hangingPunct="1"/>
            <a:endParaRPr lang="en-US" dirty="0"/>
          </a:p>
          <a:p>
            <a:pPr eaLnBrk="1" hangingPunct="1"/>
            <a:r>
              <a:rPr lang="en-US" dirty="0"/>
              <a:t>Why do you need a communication strategy?</a:t>
            </a:r>
          </a:p>
          <a:p>
            <a:pPr eaLnBrk="1" hangingPunct="1"/>
            <a:endParaRPr lang="en-US" dirty="0"/>
          </a:p>
          <a:p>
            <a:pPr eaLnBrk="1" hangingPunct="1"/>
            <a:endParaRPr lang="en-US" dirty="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86" name="Rectangle 14"/>
          <p:cNvSpPr>
            <a:spLocks noGrp="1" noChangeArrowheads="1"/>
          </p:cNvSpPr>
          <p:nvPr>
            <p:ph type="title"/>
          </p:nvPr>
        </p:nvSpPr>
        <p:spPr/>
        <p:txBody>
          <a:bodyPr/>
          <a:lstStyle/>
          <a:p>
            <a:pPr eaLnBrk="1" hangingPunct="1">
              <a:defRPr/>
            </a:pPr>
            <a:r>
              <a:rPr lang="en-US"/>
              <a:t>4 Elements of Change Management</a:t>
            </a:r>
          </a:p>
        </p:txBody>
      </p:sp>
      <p:sp>
        <p:nvSpPr>
          <p:cNvPr id="51203" name="Rectangle 3"/>
          <p:cNvSpPr>
            <a:spLocks noChangeArrowheads="1"/>
          </p:cNvSpPr>
          <p:nvPr/>
        </p:nvSpPr>
        <p:spPr bwMode="auto">
          <a:xfrm>
            <a:off x="3200400" y="5867400"/>
            <a:ext cx="2827338" cy="5159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5" tIns="44419" rIns="90425" bIns="44419">
            <a:spAutoFit/>
          </a:bodyPr>
          <a:lstStyle/>
          <a:p>
            <a:pPr eaLnBrk="0" hangingPunct="0"/>
            <a:r>
              <a:rPr lang="en-US" sz="2800" b="1">
                <a:latin typeface="Forte" pitchFamily="66" charset="0"/>
              </a:rPr>
              <a:t>PERFORMANCE</a:t>
            </a:r>
          </a:p>
        </p:txBody>
      </p:sp>
      <p:grpSp>
        <p:nvGrpSpPr>
          <p:cNvPr id="51204" name="Group 15"/>
          <p:cNvGrpSpPr>
            <a:grpSpLocks/>
          </p:cNvGrpSpPr>
          <p:nvPr/>
        </p:nvGrpSpPr>
        <p:grpSpPr bwMode="auto">
          <a:xfrm>
            <a:off x="1524000" y="1143000"/>
            <a:ext cx="5715000" cy="4413250"/>
            <a:chOff x="1536" y="1056"/>
            <a:chExt cx="2640" cy="2352"/>
          </a:xfrm>
        </p:grpSpPr>
        <p:sp>
          <p:nvSpPr>
            <p:cNvPr id="51205" name="Line 10"/>
            <p:cNvSpPr>
              <a:spLocks noChangeShapeType="1"/>
            </p:cNvSpPr>
            <p:nvPr/>
          </p:nvSpPr>
          <p:spPr bwMode="auto">
            <a:xfrm>
              <a:off x="2016" y="2016"/>
              <a:ext cx="0" cy="4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51206" name="Oval 6"/>
            <p:cNvSpPr>
              <a:spLocks noChangeArrowheads="1"/>
            </p:cNvSpPr>
            <p:nvPr/>
          </p:nvSpPr>
          <p:spPr bwMode="auto">
            <a:xfrm>
              <a:off x="1536" y="1056"/>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Manage </a:t>
              </a:r>
            </a:p>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Stakeholders</a:t>
              </a:r>
              <a:endParaRPr lang="en-US" sz="3600">
                <a:latin typeface="Forte" pitchFamily="66" charset="0"/>
              </a:endParaRPr>
            </a:p>
          </p:txBody>
        </p:sp>
        <p:sp>
          <p:nvSpPr>
            <p:cNvPr id="51207" name="Oval 7"/>
            <p:cNvSpPr>
              <a:spLocks noChangeArrowheads="1"/>
            </p:cNvSpPr>
            <p:nvPr/>
          </p:nvSpPr>
          <p:spPr bwMode="auto">
            <a:xfrm>
              <a:off x="3216" y="1056"/>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Manage </a:t>
              </a:r>
            </a:p>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Communication</a:t>
              </a:r>
              <a:endParaRPr lang="en-US" sz="3600">
                <a:latin typeface="Forte" pitchFamily="66" charset="0"/>
              </a:endParaRPr>
            </a:p>
          </p:txBody>
        </p:sp>
        <p:sp>
          <p:nvSpPr>
            <p:cNvPr id="51208" name="Oval 8"/>
            <p:cNvSpPr>
              <a:spLocks noChangeArrowheads="1"/>
            </p:cNvSpPr>
            <p:nvPr/>
          </p:nvSpPr>
          <p:spPr bwMode="auto">
            <a:xfrm>
              <a:off x="1536" y="2400"/>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Transfer </a:t>
              </a:r>
            </a:p>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Skills</a:t>
              </a:r>
              <a:endParaRPr lang="en-US" sz="3600">
                <a:latin typeface="Forte" pitchFamily="66" charset="0"/>
              </a:endParaRPr>
            </a:p>
          </p:txBody>
        </p:sp>
        <p:sp>
          <p:nvSpPr>
            <p:cNvPr id="51209" name="Oval 9"/>
            <p:cNvSpPr>
              <a:spLocks noChangeArrowheads="1"/>
            </p:cNvSpPr>
            <p:nvPr/>
          </p:nvSpPr>
          <p:spPr bwMode="auto">
            <a:xfrm>
              <a:off x="3216" y="2448"/>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Build Teams</a:t>
              </a:r>
              <a:endParaRPr lang="en-US" sz="3600">
                <a:latin typeface="Forte" pitchFamily="66" charset="0"/>
              </a:endParaRPr>
            </a:p>
          </p:txBody>
        </p:sp>
        <p:sp>
          <p:nvSpPr>
            <p:cNvPr id="51210" name="Line 11"/>
            <p:cNvSpPr>
              <a:spLocks noChangeShapeType="1"/>
            </p:cNvSpPr>
            <p:nvPr/>
          </p:nvSpPr>
          <p:spPr bwMode="auto">
            <a:xfrm>
              <a:off x="2496" y="1536"/>
              <a:ext cx="72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51211" name="Line 12"/>
            <p:cNvSpPr>
              <a:spLocks noChangeShapeType="1"/>
            </p:cNvSpPr>
            <p:nvPr/>
          </p:nvSpPr>
          <p:spPr bwMode="auto">
            <a:xfrm>
              <a:off x="2496" y="2928"/>
              <a:ext cx="72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51212" name="Line 13"/>
            <p:cNvSpPr>
              <a:spLocks noChangeShapeType="1"/>
            </p:cNvSpPr>
            <p:nvPr/>
          </p:nvSpPr>
          <p:spPr bwMode="auto">
            <a:xfrm>
              <a:off x="3696" y="2016"/>
              <a:ext cx="0" cy="4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gr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9" name="Rectangle 39"/>
          <p:cNvSpPr>
            <a:spLocks noGrp="1" noChangeArrowheads="1"/>
          </p:cNvSpPr>
          <p:nvPr>
            <p:ph type="title"/>
          </p:nvPr>
        </p:nvSpPr>
        <p:spPr/>
        <p:txBody>
          <a:bodyPr/>
          <a:lstStyle/>
          <a:p>
            <a:pPr eaLnBrk="1" hangingPunct="1">
              <a:defRPr/>
            </a:pPr>
            <a:r>
              <a:rPr lang="en-US"/>
              <a:t>Effective Change Management</a:t>
            </a:r>
          </a:p>
        </p:txBody>
      </p:sp>
      <p:sp>
        <p:nvSpPr>
          <p:cNvPr id="52227" name="Line 3"/>
          <p:cNvSpPr>
            <a:spLocks noChangeShapeType="1"/>
          </p:cNvSpPr>
          <p:nvPr/>
        </p:nvSpPr>
        <p:spPr bwMode="auto">
          <a:xfrm>
            <a:off x="1752600" y="3978275"/>
            <a:ext cx="4727575" cy="7938"/>
          </a:xfrm>
          <a:prstGeom prst="line">
            <a:avLst/>
          </a:prstGeom>
          <a:noFill/>
          <a:ln w="1270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28" name="Rectangle 4"/>
          <p:cNvSpPr>
            <a:spLocks noChangeArrowheads="1"/>
          </p:cNvSpPr>
          <p:nvPr/>
        </p:nvSpPr>
        <p:spPr bwMode="auto">
          <a:xfrm>
            <a:off x="3467100" y="4659313"/>
            <a:ext cx="831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Despair</a:t>
            </a:r>
          </a:p>
          <a:p>
            <a:pPr eaLnBrk="0" hangingPunct="0"/>
            <a:r>
              <a:rPr lang="en-US" sz="1200" b="1"/>
              <a:t>Giving up</a:t>
            </a:r>
          </a:p>
        </p:txBody>
      </p:sp>
      <p:sp>
        <p:nvSpPr>
          <p:cNvPr id="52229" name="Rectangle 5"/>
          <p:cNvSpPr>
            <a:spLocks noChangeArrowheads="1"/>
          </p:cNvSpPr>
          <p:nvPr/>
        </p:nvSpPr>
        <p:spPr bwMode="auto">
          <a:xfrm>
            <a:off x="1752600" y="3082925"/>
            <a:ext cx="13493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High expectations</a:t>
            </a:r>
          </a:p>
        </p:txBody>
      </p:sp>
      <p:sp>
        <p:nvSpPr>
          <p:cNvPr id="52230" name="Rectangle 6"/>
          <p:cNvSpPr>
            <a:spLocks noChangeArrowheads="1"/>
          </p:cNvSpPr>
          <p:nvPr/>
        </p:nvSpPr>
        <p:spPr bwMode="auto">
          <a:xfrm>
            <a:off x="2895600" y="3276600"/>
            <a:ext cx="183991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algn="ctr" eaLnBrk="0" hangingPunct="0"/>
            <a:r>
              <a:rPr lang="en-US" sz="1200" b="1"/>
              <a:t>Realisation of effort</a:t>
            </a:r>
          </a:p>
          <a:p>
            <a:pPr algn="ctr" eaLnBrk="0" hangingPunct="0"/>
            <a:r>
              <a:rPr lang="en-US" sz="1200" b="1"/>
              <a:t>and complexity/Informed</a:t>
            </a:r>
          </a:p>
          <a:p>
            <a:pPr algn="ctr" eaLnBrk="0" hangingPunct="0"/>
            <a:r>
              <a:rPr lang="en-US" sz="1200" b="1"/>
              <a:t> pessimism (doubt)</a:t>
            </a:r>
          </a:p>
        </p:txBody>
      </p:sp>
      <p:sp>
        <p:nvSpPr>
          <p:cNvPr id="52231" name="Rectangle 7"/>
          <p:cNvSpPr>
            <a:spLocks noChangeArrowheads="1"/>
          </p:cNvSpPr>
          <p:nvPr/>
        </p:nvSpPr>
        <p:spPr bwMode="auto">
          <a:xfrm>
            <a:off x="5791200" y="3429000"/>
            <a:ext cx="284956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200" b="1"/>
              <a:t>Informed Optimism (confidence)</a:t>
            </a:r>
          </a:p>
          <a:p>
            <a:pPr algn="ctr" eaLnBrk="0" hangingPunct="0"/>
            <a:r>
              <a:rPr lang="en-US" sz="1200" b="1"/>
              <a:t>Light at the end</a:t>
            </a:r>
          </a:p>
          <a:p>
            <a:pPr algn="ctr" eaLnBrk="0" hangingPunct="0"/>
            <a:r>
              <a:rPr lang="en-US" sz="1200" b="1"/>
              <a:t>of the tunnel</a:t>
            </a:r>
          </a:p>
        </p:txBody>
      </p:sp>
      <p:sp>
        <p:nvSpPr>
          <p:cNvPr id="52232" name="Freeform 8"/>
          <p:cNvSpPr>
            <a:spLocks/>
          </p:cNvSpPr>
          <p:nvPr/>
        </p:nvSpPr>
        <p:spPr bwMode="auto">
          <a:xfrm>
            <a:off x="1604963" y="1758950"/>
            <a:ext cx="4622800" cy="4241800"/>
          </a:xfrm>
          <a:custGeom>
            <a:avLst/>
            <a:gdLst>
              <a:gd name="T0" fmla="*/ 0 w 2437"/>
              <a:gd name="T1" fmla="*/ 0 h 2604"/>
              <a:gd name="T2" fmla="*/ 0 w 2437"/>
              <a:gd name="T3" fmla="*/ 2147483647 h 2604"/>
              <a:gd name="T4" fmla="*/ 2147483647 w 2437"/>
              <a:gd name="T5" fmla="*/ 2147483647 h 2604"/>
              <a:gd name="T6" fmla="*/ 0 60000 65536"/>
              <a:gd name="T7" fmla="*/ 0 60000 65536"/>
              <a:gd name="T8" fmla="*/ 0 60000 65536"/>
            </a:gdLst>
            <a:ahLst/>
            <a:cxnLst>
              <a:cxn ang="T6">
                <a:pos x="T0" y="T1"/>
              </a:cxn>
              <a:cxn ang="T7">
                <a:pos x="T2" y="T3"/>
              </a:cxn>
              <a:cxn ang="T8">
                <a:pos x="T4" y="T5"/>
              </a:cxn>
            </a:cxnLst>
            <a:rect l="0" t="0" r="r" b="b"/>
            <a:pathLst>
              <a:path w="2437" h="2604">
                <a:moveTo>
                  <a:pt x="0" y="0"/>
                </a:moveTo>
                <a:lnTo>
                  <a:pt x="0" y="2603"/>
                </a:lnTo>
                <a:lnTo>
                  <a:pt x="2436" y="2603"/>
                </a:lnTo>
              </a:path>
            </a:pathLst>
          </a:custGeom>
          <a:noFill/>
          <a:ln w="50800" cap="rnd" cmpd="sng">
            <a:solidFill>
              <a:schemeClr val="tx2"/>
            </a:solidFill>
            <a:prstDash val="solid"/>
            <a:round/>
            <a:headEnd type="stealth" w="med" len="lg"/>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3" name="Freeform 9"/>
          <p:cNvSpPr>
            <a:spLocks/>
          </p:cNvSpPr>
          <p:nvPr/>
        </p:nvSpPr>
        <p:spPr bwMode="auto">
          <a:xfrm>
            <a:off x="1665288" y="3451225"/>
            <a:ext cx="538162" cy="465138"/>
          </a:xfrm>
          <a:custGeom>
            <a:avLst/>
            <a:gdLst>
              <a:gd name="T0" fmla="*/ 2147483647 w 284"/>
              <a:gd name="T1" fmla="*/ 0 h 285"/>
              <a:gd name="T2" fmla="*/ 2147483647 w 284"/>
              <a:gd name="T3" fmla="*/ 2147483647 h 285"/>
              <a:gd name="T4" fmla="*/ 2147483647 w 284"/>
              <a:gd name="T5" fmla="*/ 2147483647 h 285"/>
              <a:gd name="T6" fmla="*/ 2147483647 w 284"/>
              <a:gd name="T7" fmla="*/ 2147483647 h 285"/>
              <a:gd name="T8" fmla="*/ 0 w 284"/>
              <a:gd name="T9" fmla="*/ 2147483647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285">
                <a:moveTo>
                  <a:pt x="283" y="0"/>
                </a:moveTo>
                <a:lnTo>
                  <a:pt x="205" y="54"/>
                </a:lnTo>
                <a:lnTo>
                  <a:pt x="131" y="120"/>
                </a:lnTo>
                <a:lnTo>
                  <a:pt x="63" y="197"/>
                </a:lnTo>
                <a:lnTo>
                  <a:pt x="0" y="28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4" name="Freeform 10"/>
          <p:cNvSpPr>
            <a:spLocks/>
          </p:cNvSpPr>
          <p:nvPr/>
        </p:nvSpPr>
        <p:spPr bwMode="auto">
          <a:xfrm>
            <a:off x="3243263" y="4456113"/>
            <a:ext cx="909637" cy="260350"/>
          </a:xfrm>
          <a:custGeom>
            <a:avLst/>
            <a:gdLst>
              <a:gd name="T0" fmla="*/ 0 w 480"/>
              <a:gd name="T1" fmla="*/ 0 h 159"/>
              <a:gd name="T2" fmla="*/ 2147483647 w 480"/>
              <a:gd name="T3" fmla="*/ 2147483647 h 159"/>
              <a:gd name="T4" fmla="*/ 2147483647 w 480"/>
              <a:gd name="T5" fmla="*/ 2147483647 h 159"/>
              <a:gd name="T6" fmla="*/ 2147483647 w 480"/>
              <a:gd name="T7" fmla="*/ 2147483647 h 159"/>
              <a:gd name="T8" fmla="*/ 2147483647 w 480"/>
              <a:gd name="T9" fmla="*/ 2147483647 h 159"/>
              <a:gd name="T10" fmla="*/ 2147483647 w 480"/>
              <a:gd name="T11" fmla="*/ 2147483647 h 159"/>
              <a:gd name="T12" fmla="*/ 2147483647 w 480"/>
              <a:gd name="T13" fmla="*/ 2147483647 h 159"/>
              <a:gd name="T14" fmla="*/ 2147483647 w 480"/>
              <a:gd name="T15" fmla="*/ 2147483647 h 15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0" h="159">
                <a:moveTo>
                  <a:pt x="0" y="0"/>
                </a:moveTo>
                <a:lnTo>
                  <a:pt x="106" y="87"/>
                </a:lnTo>
                <a:lnTo>
                  <a:pt x="225" y="141"/>
                </a:lnTo>
                <a:lnTo>
                  <a:pt x="287" y="153"/>
                </a:lnTo>
                <a:lnTo>
                  <a:pt x="319" y="156"/>
                </a:lnTo>
                <a:lnTo>
                  <a:pt x="334" y="156"/>
                </a:lnTo>
                <a:lnTo>
                  <a:pt x="351" y="158"/>
                </a:lnTo>
                <a:lnTo>
                  <a:pt x="479" y="133"/>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5" name="Freeform 11"/>
          <p:cNvSpPr>
            <a:spLocks/>
          </p:cNvSpPr>
          <p:nvPr/>
        </p:nvSpPr>
        <p:spPr bwMode="auto">
          <a:xfrm>
            <a:off x="4137025" y="4059238"/>
            <a:ext cx="831850" cy="620712"/>
          </a:xfrm>
          <a:custGeom>
            <a:avLst/>
            <a:gdLst>
              <a:gd name="T0" fmla="*/ 0 w 438"/>
              <a:gd name="T1" fmla="*/ 2147483647 h 381"/>
              <a:gd name="T2" fmla="*/ 2147483647 w 438"/>
              <a:gd name="T3" fmla="*/ 2147483647 h 381"/>
              <a:gd name="T4" fmla="*/ 2147483647 w 438"/>
              <a:gd name="T5" fmla="*/ 2147483647 h 381"/>
              <a:gd name="T6" fmla="*/ 2147483647 w 438"/>
              <a:gd name="T7" fmla="*/ 2147483647 h 381"/>
              <a:gd name="T8" fmla="*/ 2147483647 w 438"/>
              <a:gd name="T9" fmla="*/ 0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8" h="381">
                <a:moveTo>
                  <a:pt x="0" y="380"/>
                </a:moveTo>
                <a:lnTo>
                  <a:pt x="125" y="316"/>
                </a:lnTo>
                <a:lnTo>
                  <a:pt x="241" y="231"/>
                </a:lnTo>
                <a:lnTo>
                  <a:pt x="345" y="124"/>
                </a:lnTo>
                <a:lnTo>
                  <a:pt x="437"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6" name="Freeform 12"/>
          <p:cNvSpPr>
            <a:spLocks/>
          </p:cNvSpPr>
          <p:nvPr/>
        </p:nvSpPr>
        <p:spPr bwMode="auto">
          <a:xfrm>
            <a:off x="4960938" y="3417888"/>
            <a:ext cx="674687" cy="642937"/>
          </a:xfrm>
          <a:custGeom>
            <a:avLst/>
            <a:gdLst>
              <a:gd name="T0" fmla="*/ 2147483647 w 356"/>
              <a:gd name="T1" fmla="*/ 0 h 395"/>
              <a:gd name="T2" fmla="*/ 2147483647 w 356"/>
              <a:gd name="T3" fmla="*/ 2147483647 h 395"/>
              <a:gd name="T4" fmla="*/ 2147483647 w 356"/>
              <a:gd name="T5" fmla="*/ 2147483647 h 395"/>
              <a:gd name="T6" fmla="*/ 2147483647 w 356"/>
              <a:gd name="T7" fmla="*/ 2147483647 h 395"/>
              <a:gd name="T8" fmla="*/ 0 w 356"/>
              <a:gd name="T9" fmla="*/ 2147483647 h 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6" h="395">
                <a:moveTo>
                  <a:pt x="355" y="0"/>
                </a:moveTo>
                <a:lnTo>
                  <a:pt x="253" y="78"/>
                </a:lnTo>
                <a:lnTo>
                  <a:pt x="160" y="171"/>
                </a:lnTo>
                <a:lnTo>
                  <a:pt x="76" y="276"/>
                </a:lnTo>
                <a:lnTo>
                  <a:pt x="0" y="39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7" name="Freeform 13"/>
          <p:cNvSpPr>
            <a:spLocks/>
          </p:cNvSpPr>
          <p:nvPr/>
        </p:nvSpPr>
        <p:spPr bwMode="auto">
          <a:xfrm>
            <a:off x="5634038" y="3317875"/>
            <a:ext cx="342900" cy="101600"/>
          </a:xfrm>
          <a:custGeom>
            <a:avLst/>
            <a:gdLst>
              <a:gd name="T0" fmla="*/ 2147483647 w 181"/>
              <a:gd name="T1" fmla="*/ 2147483647 h 62"/>
              <a:gd name="T2" fmla="*/ 2147483647 w 181"/>
              <a:gd name="T3" fmla="*/ 0 h 62"/>
              <a:gd name="T4" fmla="*/ 2147483647 w 181"/>
              <a:gd name="T5" fmla="*/ 0 h 62"/>
              <a:gd name="T6" fmla="*/ 2147483647 w 181"/>
              <a:gd name="T7" fmla="*/ 0 h 62"/>
              <a:gd name="T8" fmla="*/ 2147483647 w 181"/>
              <a:gd name="T9" fmla="*/ 2147483647 h 62"/>
              <a:gd name="T10" fmla="*/ 0 w 181"/>
              <a:gd name="T11" fmla="*/ 2147483647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1" h="62">
                <a:moveTo>
                  <a:pt x="180" y="2"/>
                </a:moveTo>
                <a:lnTo>
                  <a:pt x="156" y="0"/>
                </a:lnTo>
                <a:lnTo>
                  <a:pt x="144" y="0"/>
                </a:lnTo>
                <a:lnTo>
                  <a:pt x="132" y="0"/>
                </a:lnTo>
                <a:lnTo>
                  <a:pt x="84" y="9"/>
                </a:lnTo>
                <a:lnTo>
                  <a:pt x="0" y="61"/>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8" name="Line 14"/>
          <p:cNvSpPr>
            <a:spLocks noChangeShapeType="1"/>
          </p:cNvSpPr>
          <p:nvPr/>
        </p:nvSpPr>
        <p:spPr bwMode="auto">
          <a:xfrm>
            <a:off x="5975350" y="3319463"/>
            <a:ext cx="390525" cy="0"/>
          </a:xfrm>
          <a:prstGeom prst="line">
            <a:avLst/>
          </a:prstGeom>
          <a:noFill/>
          <a:ln w="25400">
            <a:solidFill>
              <a:schemeClr val="fo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9" name="Freeform 15"/>
          <p:cNvSpPr>
            <a:spLocks/>
          </p:cNvSpPr>
          <p:nvPr/>
        </p:nvSpPr>
        <p:spPr bwMode="auto">
          <a:xfrm>
            <a:off x="2774950" y="3695700"/>
            <a:ext cx="469900" cy="758825"/>
          </a:xfrm>
          <a:custGeom>
            <a:avLst/>
            <a:gdLst>
              <a:gd name="T0" fmla="*/ 0 w 248"/>
              <a:gd name="T1" fmla="*/ 0 h 466"/>
              <a:gd name="T2" fmla="*/ 2147483647 w 248"/>
              <a:gd name="T3" fmla="*/ 2147483647 h 466"/>
              <a:gd name="T4" fmla="*/ 2147483647 w 248"/>
              <a:gd name="T5" fmla="*/ 2147483647 h 466"/>
              <a:gd name="T6" fmla="*/ 2147483647 w 248"/>
              <a:gd name="T7" fmla="*/ 2147483647 h 466"/>
              <a:gd name="T8" fmla="*/ 2147483647 w 248"/>
              <a:gd name="T9" fmla="*/ 2147483647 h 4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466">
                <a:moveTo>
                  <a:pt x="0" y="0"/>
                </a:moveTo>
                <a:lnTo>
                  <a:pt x="42" y="128"/>
                </a:lnTo>
                <a:lnTo>
                  <a:pt x="98" y="248"/>
                </a:lnTo>
                <a:lnTo>
                  <a:pt x="166" y="360"/>
                </a:lnTo>
                <a:lnTo>
                  <a:pt x="247" y="46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0" name="Freeform 16"/>
          <p:cNvSpPr>
            <a:spLocks/>
          </p:cNvSpPr>
          <p:nvPr/>
        </p:nvSpPr>
        <p:spPr bwMode="auto">
          <a:xfrm>
            <a:off x="2195513" y="3409950"/>
            <a:ext cx="411162" cy="66675"/>
          </a:xfrm>
          <a:custGeom>
            <a:avLst/>
            <a:gdLst>
              <a:gd name="T0" fmla="*/ 2147483647 w 216"/>
              <a:gd name="T1" fmla="*/ 2147483647 h 41"/>
              <a:gd name="T2" fmla="*/ 2147483647 w 216"/>
              <a:gd name="T3" fmla="*/ 2147483647 h 41"/>
              <a:gd name="T4" fmla="*/ 2147483647 w 216"/>
              <a:gd name="T5" fmla="*/ 0 h 41"/>
              <a:gd name="T6" fmla="*/ 2147483647 w 216"/>
              <a:gd name="T7" fmla="*/ 0 h 41"/>
              <a:gd name="T8" fmla="*/ 2147483647 w 216"/>
              <a:gd name="T9" fmla="*/ 0 h 41"/>
              <a:gd name="T10" fmla="*/ 2147483647 w 216"/>
              <a:gd name="T11" fmla="*/ 2147483647 h 41"/>
              <a:gd name="T12" fmla="*/ 0 w 216"/>
              <a:gd name="T13" fmla="*/ 214748364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41">
                <a:moveTo>
                  <a:pt x="215" y="40"/>
                </a:moveTo>
                <a:lnTo>
                  <a:pt x="164" y="12"/>
                </a:lnTo>
                <a:lnTo>
                  <a:pt x="109" y="0"/>
                </a:lnTo>
                <a:lnTo>
                  <a:pt x="96" y="0"/>
                </a:lnTo>
                <a:lnTo>
                  <a:pt x="81" y="0"/>
                </a:lnTo>
                <a:lnTo>
                  <a:pt x="54" y="4"/>
                </a:lnTo>
                <a:lnTo>
                  <a:pt x="0" y="2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1" name="Freeform 17"/>
          <p:cNvSpPr>
            <a:spLocks/>
          </p:cNvSpPr>
          <p:nvPr/>
        </p:nvSpPr>
        <p:spPr bwMode="auto">
          <a:xfrm>
            <a:off x="2601913" y="3473450"/>
            <a:ext cx="176212" cy="223838"/>
          </a:xfrm>
          <a:custGeom>
            <a:avLst/>
            <a:gdLst>
              <a:gd name="T0" fmla="*/ 2147483647 w 93"/>
              <a:gd name="T1" fmla="*/ 2147483647 h 138"/>
              <a:gd name="T2" fmla="*/ 2147483647 w 93"/>
              <a:gd name="T3" fmla="*/ 2147483647 h 138"/>
              <a:gd name="T4" fmla="*/ 0 w 93"/>
              <a:gd name="T5" fmla="*/ 0 h 138"/>
              <a:gd name="T6" fmla="*/ 0 60000 65536"/>
              <a:gd name="T7" fmla="*/ 0 60000 65536"/>
              <a:gd name="T8" fmla="*/ 0 60000 65536"/>
            </a:gdLst>
            <a:ahLst/>
            <a:cxnLst>
              <a:cxn ang="T6">
                <a:pos x="T0" y="T1"/>
              </a:cxn>
              <a:cxn ang="T7">
                <a:pos x="T2" y="T3"/>
              </a:cxn>
              <a:cxn ang="T8">
                <a:pos x="T4" y="T5"/>
              </a:cxn>
            </a:cxnLst>
            <a:rect l="0" t="0" r="r" b="b"/>
            <a:pathLst>
              <a:path w="93" h="138">
                <a:moveTo>
                  <a:pt x="92" y="137"/>
                </a:moveTo>
                <a:lnTo>
                  <a:pt x="52" y="62"/>
                </a:lnTo>
                <a:lnTo>
                  <a:pt x="0"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2" name="Rectangle 18"/>
          <p:cNvSpPr>
            <a:spLocks noChangeArrowheads="1"/>
          </p:cNvSpPr>
          <p:nvPr/>
        </p:nvSpPr>
        <p:spPr bwMode="auto">
          <a:xfrm rot="-5400000">
            <a:off x="862012" y="2601913"/>
            <a:ext cx="8366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Optimism</a:t>
            </a:r>
          </a:p>
        </p:txBody>
      </p:sp>
      <p:sp>
        <p:nvSpPr>
          <p:cNvPr id="52243" name="Rectangle 19"/>
          <p:cNvSpPr>
            <a:spLocks noChangeArrowheads="1"/>
          </p:cNvSpPr>
          <p:nvPr/>
        </p:nvSpPr>
        <p:spPr bwMode="auto">
          <a:xfrm>
            <a:off x="1366838" y="1447800"/>
            <a:ext cx="314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800" b="1"/>
              <a:t>+</a:t>
            </a:r>
            <a:endParaRPr lang="en-US" sz="1200" b="1"/>
          </a:p>
        </p:txBody>
      </p:sp>
      <p:sp>
        <p:nvSpPr>
          <p:cNvPr id="52244" name="Rectangle 20"/>
          <p:cNvSpPr>
            <a:spLocks noChangeArrowheads="1"/>
          </p:cNvSpPr>
          <p:nvPr/>
        </p:nvSpPr>
        <p:spPr bwMode="auto">
          <a:xfrm>
            <a:off x="1452563" y="6081713"/>
            <a:ext cx="268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2000"/>
              <a:t>-</a:t>
            </a:r>
            <a:endParaRPr lang="en-US" sz="1200" b="1"/>
          </a:p>
        </p:txBody>
      </p:sp>
      <p:sp>
        <p:nvSpPr>
          <p:cNvPr id="52245" name="Rectangle 21"/>
          <p:cNvSpPr>
            <a:spLocks noChangeArrowheads="1"/>
          </p:cNvSpPr>
          <p:nvPr/>
        </p:nvSpPr>
        <p:spPr bwMode="auto">
          <a:xfrm>
            <a:off x="6324600" y="5791200"/>
            <a:ext cx="5238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Time</a:t>
            </a:r>
            <a:endParaRPr lang="en-US" sz="1200" b="1">
              <a:solidFill>
                <a:srgbClr val="000000"/>
              </a:solidFill>
            </a:endParaRPr>
          </a:p>
        </p:txBody>
      </p:sp>
      <p:sp>
        <p:nvSpPr>
          <p:cNvPr id="52246" name="Rectangle 22"/>
          <p:cNvSpPr>
            <a:spLocks noChangeArrowheads="1"/>
          </p:cNvSpPr>
          <p:nvPr/>
        </p:nvSpPr>
        <p:spPr bwMode="auto">
          <a:xfrm rot="-5400000">
            <a:off x="849312" y="4643438"/>
            <a:ext cx="862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Pessimism</a:t>
            </a:r>
          </a:p>
        </p:txBody>
      </p:sp>
      <p:graphicFrame>
        <p:nvGraphicFramePr>
          <p:cNvPr id="52247" name="Object 33"/>
          <p:cNvGraphicFramePr>
            <a:graphicFrameLocks/>
          </p:cNvGraphicFramePr>
          <p:nvPr/>
        </p:nvGraphicFramePr>
        <p:xfrm>
          <a:off x="6019800" y="2209800"/>
          <a:ext cx="838200" cy="866775"/>
        </p:xfrm>
        <a:graphic>
          <a:graphicData uri="http://schemas.openxmlformats.org/presentationml/2006/ole">
            <mc:AlternateContent xmlns:mc="http://schemas.openxmlformats.org/markup-compatibility/2006">
              <mc:Choice xmlns:v="urn:schemas-microsoft-com:vml" Requires="v">
                <p:oleObj name="Clip" r:id="rId3" imgW="2751138" imgH="3452813" progId="MS_ClipArt_Gallery.2">
                  <p:embed/>
                </p:oleObj>
              </mc:Choice>
              <mc:Fallback>
                <p:oleObj name="Clip" r:id="rId3" imgW="2751138" imgH="3452813" progId="MS_ClipArt_Gallery.2">
                  <p:embed/>
                  <p:pic>
                    <p:nvPicPr>
                      <p:cNvPr id="52247" name="Object 3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209800"/>
                        <a:ext cx="8382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2248" name="Object 34"/>
          <p:cNvGraphicFramePr>
            <a:graphicFrameLocks/>
          </p:cNvGraphicFramePr>
          <p:nvPr/>
        </p:nvGraphicFramePr>
        <p:xfrm>
          <a:off x="4495800" y="4716463"/>
          <a:ext cx="1295400" cy="1143000"/>
        </p:xfrm>
        <a:graphic>
          <a:graphicData uri="http://schemas.openxmlformats.org/presentationml/2006/ole">
            <mc:AlternateContent xmlns:mc="http://schemas.openxmlformats.org/markup-compatibility/2006">
              <mc:Choice xmlns:v="urn:schemas-microsoft-com:vml" Requires="v">
                <p:oleObj name="Clip" r:id="rId5" imgW="3981489" imgH="3124170" progId="MS_ClipArt_Gallery.2">
                  <p:embed/>
                </p:oleObj>
              </mc:Choice>
              <mc:Fallback>
                <p:oleObj name="Clip" r:id="rId5" imgW="3981489" imgH="3124170" progId="MS_ClipArt_Gallery.2">
                  <p:embed/>
                  <p:pic>
                    <p:nvPicPr>
                      <p:cNvPr id="52248" name="Object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716463"/>
                        <a:ext cx="129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2249" name="Group 35"/>
          <p:cNvGrpSpPr>
            <a:grpSpLocks/>
          </p:cNvGrpSpPr>
          <p:nvPr/>
        </p:nvGrpSpPr>
        <p:grpSpPr bwMode="auto">
          <a:xfrm>
            <a:off x="1720850" y="1970088"/>
            <a:ext cx="1219200" cy="1049337"/>
            <a:chOff x="1104" y="1422"/>
            <a:chExt cx="768" cy="661"/>
          </a:xfrm>
        </p:grpSpPr>
        <p:graphicFrame>
          <p:nvGraphicFramePr>
            <p:cNvPr id="52262" name="Object 36"/>
            <p:cNvGraphicFramePr>
              <a:graphicFrameLocks/>
            </p:cNvGraphicFramePr>
            <p:nvPr/>
          </p:nvGraphicFramePr>
          <p:xfrm>
            <a:off x="1104" y="1422"/>
            <a:ext cx="768" cy="661"/>
          </p:xfrm>
          <a:graphic>
            <a:graphicData uri="http://schemas.openxmlformats.org/presentationml/2006/ole">
              <mc:AlternateContent xmlns:mc="http://schemas.openxmlformats.org/markup-compatibility/2006">
                <mc:Choice xmlns:v="urn:schemas-microsoft-com:vml" Requires="v">
                  <p:oleObj name="Clip" r:id="rId7" imgW="5457766" imgH="2609820" progId="MS_ClipArt_Gallery.2">
                    <p:embed/>
                  </p:oleObj>
                </mc:Choice>
                <mc:Fallback>
                  <p:oleObj name="Clip" r:id="rId7" imgW="5457766" imgH="2609820" progId="MS_ClipArt_Gallery.2">
                    <p:embed/>
                    <p:pic>
                      <p:nvPicPr>
                        <p:cNvPr id="52262" name="Object 3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4" y="1422"/>
                          <a:ext cx="768" cy="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2263" name="Picture 37"/>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92" y="1606"/>
              <a:ext cx="384"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45160" name="Group 40"/>
          <p:cNvGrpSpPr>
            <a:grpSpLocks/>
          </p:cNvGrpSpPr>
          <p:nvPr/>
        </p:nvGrpSpPr>
        <p:grpSpPr bwMode="auto">
          <a:xfrm>
            <a:off x="1752600" y="1495425"/>
            <a:ext cx="4252913" cy="2841625"/>
            <a:chOff x="1104" y="942"/>
            <a:chExt cx="2679" cy="1790"/>
          </a:xfrm>
        </p:grpSpPr>
        <p:grpSp>
          <p:nvGrpSpPr>
            <p:cNvPr id="52251" name="Group 23"/>
            <p:cNvGrpSpPr>
              <a:grpSpLocks/>
            </p:cNvGrpSpPr>
            <p:nvPr/>
          </p:nvGrpSpPr>
          <p:grpSpPr bwMode="auto">
            <a:xfrm>
              <a:off x="1104" y="1634"/>
              <a:ext cx="2679" cy="1098"/>
              <a:chOff x="1501" y="1552"/>
              <a:chExt cx="2679" cy="1098"/>
            </a:xfrm>
          </p:grpSpPr>
          <p:sp>
            <p:nvSpPr>
              <p:cNvPr id="52255" name="Freeform 24"/>
              <p:cNvSpPr>
                <a:spLocks/>
              </p:cNvSpPr>
              <p:nvPr/>
            </p:nvSpPr>
            <p:spPr bwMode="auto">
              <a:xfrm>
                <a:off x="2432" y="2537"/>
                <a:ext cx="584" cy="113"/>
              </a:xfrm>
              <a:custGeom>
                <a:avLst/>
                <a:gdLst>
                  <a:gd name="T0" fmla="*/ 0 w 488"/>
                  <a:gd name="T1" fmla="*/ 0 h 111"/>
                  <a:gd name="T2" fmla="*/ 236 w 488"/>
                  <a:gd name="T3" fmla="*/ 65 h 111"/>
                  <a:gd name="T4" fmla="*/ 482 w 488"/>
                  <a:gd name="T5" fmla="*/ 106 h 111"/>
                  <a:gd name="T6" fmla="*/ 741 w 488"/>
                  <a:gd name="T7" fmla="*/ 118 h 111"/>
                  <a:gd name="T8" fmla="*/ 999 w 488"/>
                  <a:gd name="T9" fmla="*/ 102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8" h="111">
                    <a:moveTo>
                      <a:pt x="0" y="0"/>
                    </a:moveTo>
                    <a:lnTo>
                      <a:pt x="115" y="61"/>
                    </a:lnTo>
                    <a:lnTo>
                      <a:pt x="236" y="98"/>
                    </a:lnTo>
                    <a:lnTo>
                      <a:pt x="361" y="110"/>
                    </a:lnTo>
                    <a:lnTo>
                      <a:pt x="487" y="94"/>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6" name="Freeform 25"/>
              <p:cNvSpPr>
                <a:spLocks/>
              </p:cNvSpPr>
              <p:nvPr/>
            </p:nvSpPr>
            <p:spPr bwMode="auto">
              <a:xfrm>
                <a:off x="3019" y="2323"/>
                <a:ext cx="385" cy="311"/>
              </a:xfrm>
              <a:custGeom>
                <a:avLst/>
                <a:gdLst>
                  <a:gd name="T0" fmla="*/ 0 w 322"/>
                  <a:gd name="T1" fmla="*/ 335 h 303"/>
                  <a:gd name="T2" fmla="*/ 195 w 322"/>
                  <a:gd name="T3" fmla="*/ 284 h 303"/>
                  <a:gd name="T4" fmla="*/ 374 w 322"/>
                  <a:gd name="T5" fmla="*/ 209 h 303"/>
                  <a:gd name="T6" fmla="*/ 526 w 322"/>
                  <a:gd name="T7" fmla="*/ 115 h 303"/>
                  <a:gd name="T8" fmla="*/ 656 w 322"/>
                  <a:gd name="T9" fmla="*/ 0 h 3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2" h="303">
                    <a:moveTo>
                      <a:pt x="0" y="302"/>
                    </a:moveTo>
                    <a:lnTo>
                      <a:pt x="95" y="256"/>
                    </a:lnTo>
                    <a:lnTo>
                      <a:pt x="183" y="189"/>
                    </a:lnTo>
                    <a:lnTo>
                      <a:pt x="258" y="103"/>
                    </a:lnTo>
                    <a:lnTo>
                      <a:pt x="321" y="0"/>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7" name="Freeform 26"/>
              <p:cNvSpPr>
                <a:spLocks/>
              </p:cNvSpPr>
              <p:nvPr/>
            </p:nvSpPr>
            <p:spPr bwMode="auto">
              <a:xfrm>
                <a:off x="2024" y="2231"/>
                <a:ext cx="423" cy="314"/>
              </a:xfrm>
              <a:custGeom>
                <a:avLst/>
                <a:gdLst>
                  <a:gd name="T0" fmla="*/ 0 w 355"/>
                  <a:gd name="T1" fmla="*/ 0 h 306"/>
                  <a:gd name="T2" fmla="*/ 161 w 355"/>
                  <a:gd name="T3" fmla="*/ 96 h 306"/>
                  <a:gd name="T4" fmla="*/ 335 w 355"/>
                  <a:gd name="T5" fmla="*/ 186 h 306"/>
                  <a:gd name="T6" fmla="*/ 714 w 355"/>
                  <a:gd name="T7" fmla="*/ 338 h 3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5" h="306">
                    <a:moveTo>
                      <a:pt x="0" y="0"/>
                    </a:moveTo>
                    <a:lnTo>
                      <a:pt x="80" y="88"/>
                    </a:lnTo>
                    <a:lnTo>
                      <a:pt x="166" y="168"/>
                    </a:lnTo>
                    <a:lnTo>
                      <a:pt x="354" y="305"/>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8" name="Freeform 27"/>
              <p:cNvSpPr>
                <a:spLocks/>
              </p:cNvSpPr>
              <p:nvPr/>
            </p:nvSpPr>
            <p:spPr bwMode="auto">
              <a:xfrm>
                <a:off x="3403" y="1674"/>
                <a:ext cx="548" cy="651"/>
              </a:xfrm>
              <a:custGeom>
                <a:avLst/>
                <a:gdLst>
                  <a:gd name="T0" fmla="*/ 931 w 459"/>
                  <a:gd name="T1" fmla="*/ 0 h 635"/>
                  <a:gd name="T2" fmla="*/ 657 w 459"/>
                  <a:gd name="T3" fmla="*/ 148 h 635"/>
                  <a:gd name="T4" fmla="*/ 411 w 459"/>
                  <a:gd name="T5" fmla="*/ 316 h 635"/>
                  <a:gd name="T6" fmla="*/ 191 w 459"/>
                  <a:gd name="T7" fmla="*/ 500 h 635"/>
                  <a:gd name="T8" fmla="*/ 0 w 459"/>
                  <a:gd name="T9" fmla="*/ 700 h 6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9" h="635">
                    <a:moveTo>
                      <a:pt x="458" y="0"/>
                    </a:moveTo>
                    <a:lnTo>
                      <a:pt x="323" y="134"/>
                    </a:lnTo>
                    <a:lnTo>
                      <a:pt x="202" y="286"/>
                    </a:lnTo>
                    <a:lnTo>
                      <a:pt x="94" y="453"/>
                    </a:lnTo>
                    <a:lnTo>
                      <a:pt x="0" y="634"/>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9" name="Freeform 28"/>
              <p:cNvSpPr>
                <a:spLocks/>
              </p:cNvSpPr>
              <p:nvPr/>
            </p:nvSpPr>
            <p:spPr bwMode="auto">
              <a:xfrm>
                <a:off x="3953" y="1552"/>
                <a:ext cx="227" cy="121"/>
              </a:xfrm>
              <a:custGeom>
                <a:avLst/>
                <a:gdLst>
                  <a:gd name="T0" fmla="*/ 386 w 190"/>
                  <a:gd name="T1" fmla="*/ 0 h 117"/>
                  <a:gd name="T2" fmla="*/ 184 w 190"/>
                  <a:gd name="T3" fmla="*/ 55 h 117"/>
                  <a:gd name="T4" fmla="*/ 0 w 190"/>
                  <a:gd name="T5" fmla="*/ 132 h 117"/>
                  <a:gd name="T6" fmla="*/ 0 60000 65536"/>
                  <a:gd name="T7" fmla="*/ 0 60000 65536"/>
                  <a:gd name="T8" fmla="*/ 0 60000 65536"/>
                </a:gdLst>
                <a:ahLst/>
                <a:cxnLst>
                  <a:cxn ang="T6">
                    <a:pos x="T0" y="T1"/>
                  </a:cxn>
                  <a:cxn ang="T7">
                    <a:pos x="T2" y="T3"/>
                  </a:cxn>
                  <a:cxn ang="T8">
                    <a:pos x="T4" y="T5"/>
                  </a:cxn>
                </a:cxnLst>
                <a:rect l="0" t="0" r="r" b="b"/>
                <a:pathLst>
                  <a:path w="190" h="117">
                    <a:moveTo>
                      <a:pt x="189" y="0"/>
                    </a:moveTo>
                    <a:lnTo>
                      <a:pt x="90" y="47"/>
                    </a:lnTo>
                    <a:lnTo>
                      <a:pt x="0" y="116"/>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0" name="Freeform 29"/>
              <p:cNvSpPr>
                <a:spLocks/>
              </p:cNvSpPr>
              <p:nvPr/>
            </p:nvSpPr>
            <p:spPr bwMode="auto">
              <a:xfrm>
                <a:off x="1803" y="2179"/>
                <a:ext cx="225" cy="53"/>
              </a:xfrm>
              <a:custGeom>
                <a:avLst/>
                <a:gdLst>
                  <a:gd name="T0" fmla="*/ 379 w 189"/>
                  <a:gd name="T1" fmla="*/ 58 h 51"/>
                  <a:gd name="T2" fmla="*/ 292 w 189"/>
                  <a:gd name="T3" fmla="*/ 24 h 51"/>
                  <a:gd name="T4" fmla="*/ 194 w 189"/>
                  <a:gd name="T5" fmla="*/ 3 h 51"/>
                  <a:gd name="T6" fmla="*/ 148 w 189"/>
                  <a:gd name="T7" fmla="*/ 0 h 51"/>
                  <a:gd name="T8" fmla="*/ 124 w 189"/>
                  <a:gd name="T9" fmla="*/ 0 h 51"/>
                  <a:gd name="T10" fmla="*/ 98 w 189"/>
                  <a:gd name="T11" fmla="*/ 0 h 51"/>
                  <a:gd name="T12" fmla="*/ 0 w 189"/>
                  <a:gd name="T13" fmla="*/ 9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 h="51">
                    <a:moveTo>
                      <a:pt x="188" y="50"/>
                    </a:moveTo>
                    <a:lnTo>
                      <a:pt x="145" y="20"/>
                    </a:lnTo>
                    <a:lnTo>
                      <a:pt x="97" y="3"/>
                    </a:lnTo>
                    <a:lnTo>
                      <a:pt x="73" y="0"/>
                    </a:lnTo>
                    <a:lnTo>
                      <a:pt x="61" y="0"/>
                    </a:lnTo>
                    <a:lnTo>
                      <a:pt x="49" y="0"/>
                    </a:lnTo>
                    <a:lnTo>
                      <a:pt x="0" y="9"/>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1" name="Freeform 30"/>
              <p:cNvSpPr>
                <a:spLocks/>
              </p:cNvSpPr>
              <p:nvPr/>
            </p:nvSpPr>
            <p:spPr bwMode="auto">
              <a:xfrm>
                <a:off x="1501" y="2188"/>
                <a:ext cx="303" cy="222"/>
              </a:xfrm>
              <a:custGeom>
                <a:avLst/>
                <a:gdLst>
                  <a:gd name="T0" fmla="*/ 520 w 253"/>
                  <a:gd name="T1" fmla="*/ 0 h 217"/>
                  <a:gd name="T2" fmla="*/ 241 w 253"/>
                  <a:gd name="T3" fmla="*/ 99 h 217"/>
                  <a:gd name="T4" fmla="*/ 0 w 253"/>
                  <a:gd name="T5" fmla="*/ 236 h 217"/>
                  <a:gd name="T6" fmla="*/ 0 60000 65536"/>
                  <a:gd name="T7" fmla="*/ 0 60000 65536"/>
                  <a:gd name="T8" fmla="*/ 0 60000 65536"/>
                </a:gdLst>
                <a:ahLst/>
                <a:cxnLst>
                  <a:cxn ang="T6">
                    <a:pos x="T0" y="T1"/>
                  </a:cxn>
                  <a:cxn ang="T7">
                    <a:pos x="T2" y="T3"/>
                  </a:cxn>
                  <a:cxn ang="T8">
                    <a:pos x="T4" y="T5"/>
                  </a:cxn>
                </a:cxnLst>
                <a:rect l="0" t="0" r="r" b="b"/>
                <a:pathLst>
                  <a:path w="253" h="217">
                    <a:moveTo>
                      <a:pt x="252" y="0"/>
                    </a:moveTo>
                    <a:lnTo>
                      <a:pt x="117" y="91"/>
                    </a:lnTo>
                    <a:lnTo>
                      <a:pt x="0" y="216"/>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252" name="Line 31"/>
            <p:cNvSpPr>
              <a:spLocks noChangeShapeType="1"/>
            </p:cNvSpPr>
            <p:nvPr/>
          </p:nvSpPr>
          <p:spPr bwMode="auto">
            <a:xfrm>
              <a:off x="3158" y="1133"/>
              <a:ext cx="287" cy="596"/>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53" name="Rectangle 32"/>
            <p:cNvSpPr>
              <a:spLocks noChangeArrowheads="1"/>
            </p:cNvSpPr>
            <p:nvPr/>
          </p:nvSpPr>
          <p:spPr bwMode="auto">
            <a:xfrm>
              <a:off x="1920" y="942"/>
              <a:ext cx="155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800" b="1" dirty="0"/>
                <a:t>With effective change management</a:t>
              </a:r>
              <a:endParaRPr lang="en-US" sz="1200" b="1" dirty="0"/>
            </a:p>
          </p:txBody>
        </p:sp>
        <p:graphicFrame>
          <p:nvGraphicFramePr>
            <p:cNvPr id="52254" name="Object 38"/>
            <p:cNvGraphicFramePr>
              <a:graphicFrameLocks/>
            </p:cNvGraphicFramePr>
            <p:nvPr/>
          </p:nvGraphicFramePr>
          <p:xfrm>
            <a:off x="1406" y="2115"/>
            <a:ext cx="265" cy="314"/>
          </p:xfrm>
          <a:graphic>
            <a:graphicData uri="http://schemas.openxmlformats.org/presentationml/2006/ole">
              <mc:AlternateContent xmlns:mc="http://schemas.openxmlformats.org/markup-compatibility/2006">
                <mc:Choice xmlns:v="urn:schemas-microsoft-com:vml" Requires="v">
                  <p:oleObj name="Clip" r:id="rId10" imgW="2447945" imgH="3619620" progId="MS_ClipArt_Gallery.2">
                    <p:embed/>
                  </p:oleObj>
                </mc:Choice>
                <mc:Fallback>
                  <p:oleObj name="Clip" r:id="rId10" imgW="2447945" imgH="3619620" progId="MS_ClipArt_Gallery.2">
                    <p:embed/>
                    <p:pic>
                      <p:nvPicPr>
                        <p:cNvPr id="52254" name="Object 38"/>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06" y="2115"/>
                          <a:ext cx="265" cy="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45160"/>
                                        </p:tgtEl>
                                        <p:attrNameLst>
                                          <p:attrName>style.visibility</p:attrName>
                                        </p:attrNameLst>
                                      </p:cBhvr>
                                      <p:to>
                                        <p:strVal val="visible"/>
                                      </p:to>
                                    </p:set>
                                    <p:animEffect transition="in" filter="wipe(left)">
                                      <p:cBhvr>
                                        <p:cTn id="7" dur="3000"/>
                                        <p:tgtEl>
                                          <p:spTgt spid="645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8" name="Rectangle 4"/>
          <p:cNvSpPr>
            <a:spLocks noGrp="1" noChangeArrowheads="1"/>
          </p:cNvSpPr>
          <p:nvPr>
            <p:ph type="ctrTitle"/>
          </p:nvPr>
        </p:nvSpPr>
        <p:spPr/>
        <p:txBody>
          <a:bodyPr/>
          <a:lstStyle/>
          <a:p>
            <a:pPr eaLnBrk="1" hangingPunct="1">
              <a:defRPr/>
            </a:pPr>
            <a:r>
              <a:rPr lang="en-US" sz="2800" dirty="0"/>
              <a:t>Aligning Goals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20" name="Rectangle 4"/>
          <p:cNvSpPr>
            <a:spLocks noGrp="1" noChangeArrowheads="1"/>
          </p:cNvSpPr>
          <p:nvPr>
            <p:ph type="title"/>
          </p:nvPr>
        </p:nvSpPr>
        <p:spPr/>
        <p:txBody>
          <a:bodyPr/>
          <a:lstStyle/>
          <a:p>
            <a:pPr eaLnBrk="1" hangingPunct="1">
              <a:defRPr/>
            </a:pPr>
            <a:r>
              <a:rPr lang="en-US"/>
              <a:t>Principles of Goal Alignment</a:t>
            </a:r>
          </a:p>
        </p:txBody>
      </p:sp>
      <p:sp>
        <p:nvSpPr>
          <p:cNvPr id="54275" name="Rectangle 5"/>
          <p:cNvSpPr>
            <a:spLocks noGrp="1" noChangeArrowheads="1"/>
          </p:cNvSpPr>
          <p:nvPr>
            <p:ph type="body" idx="1"/>
          </p:nvPr>
        </p:nvSpPr>
        <p:spPr/>
        <p:txBody>
          <a:bodyPr/>
          <a:lstStyle/>
          <a:p>
            <a:pPr eaLnBrk="1" hangingPunct="1">
              <a:lnSpc>
                <a:spcPct val="90000"/>
              </a:lnSpc>
            </a:pPr>
            <a:r>
              <a:rPr lang="en-US" sz="1800" dirty="0"/>
              <a:t>All elements of the process have linked/common goals to achieve customer and shareholder defined outcomes. (All functions have goals that are aligned to the operational results- marketing, sales, quality, manufacturing, suppliers, human resources, information technology, etc.)</a:t>
            </a:r>
          </a:p>
          <a:p>
            <a:pPr eaLnBrk="1" hangingPunct="1">
              <a:lnSpc>
                <a:spcPct val="90000"/>
              </a:lnSpc>
            </a:pPr>
            <a:endParaRPr lang="en-US" sz="1800" dirty="0"/>
          </a:p>
          <a:p>
            <a:pPr eaLnBrk="1" hangingPunct="1">
              <a:lnSpc>
                <a:spcPct val="90000"/>
              </a:lnSpc>
            </a:pPr>
            <a:r>
              <a:rPr lang="en-US" sz="1800" dirty="0"/>
              <a:t>Goal alignment begins with the overall Company strategy and, through causal linkages, extends both horizontally and vertically through the organization.</a:t>
            </a:r>
          </a:p>
          <a:p>
            <a:pPr eaLnBrk="1" hangingPunct="1">
              <a:lnSpc>
                <a:spcPct val="90000"/>
              </a:lnSpc>
            </a:pPr>
            <a:endParaRPr lang="en-US" sz="1800" dirty="0"/>
          </a:p>
          <a:p>
            <a:pPr eaLnBrk="1" hangingPunct="1">
              <a:lnSpc>
                <a:spcPct val="90000"/>
              </a:lnSpc>
            </a:pPr>
            <a:r>
              <a:rPr lang="en-US" sz="1800" dirty="0"/>
              <a:t>A primary mechanism employed in establishing alignment is a Company Dashboard.</a:t>
            </a:r>
          </a:p>
          <a:p>
            <a:pPr eaLnBrk="1" hangingPunct="1">
              <a:lnSpc>
                <a:spcPct val="90000"/>
              </a:lnSpc>
            </a:pPr>
            <a:endParaRPr lang="en-US" sz="1800" dirty="0"/>
          </a:p>
          <a:p>
            <a:pPr eaLnBrk="1" hangingPunct="1">
              <a:lnSpc>
                <a:spcPct val="90000"/>
              </a:lnSpc>
            </a:pPr>
            <a:r>
              <a:rPr lang="en-US" sz="1800" dirty="0"/>
              <a:t>The Dashboard Metrics (‘Y’s) are linked to lower-level measures (X’s) through the rigorous examination of cause-effect relationships.</a:t>
            </a:r>
          </a:p>
          <a:p>
            <a:pPr eaLnBrk="1" hangingPunct="1">
              <a:lnSpc>
                <a:spcPct val="90000"/>
              </a:lnSpc>
            </a:pPr>
            <a:endParaRPr lang="en-US" sz="1800" dirty="0"/>
          </a:p>
          <a:p>
            <a:pPr eaLnBrk="1" hangingPunct="1">
              <a:lnSpc>
                <a:spcPct val="90000"/>
              </a:lnSpc>
            </a:pPr>
            <a:r>
              <a:rPr lang="en-US" sz="1800" dirty="0"/>
              <a:t>Goal alignment is also achieved through the use of the company’s goal setting/reward &amp; recognition process</a:t>
            </a:r>
          </a:p>
          <a:p>
            <a:pPr eaLnBrk="1" hangingPunct="1">
              <a:lnSpc>
                <a:spcPct val="90000"/>
              </a:lnSpc>
            </a:pPr>
            <a:endParaRPr lang="en-US" sz="1800" dirty="0"/>
          </a:p>
          <a:p>
            <a:pPr eaLnBrk="1" hangingPunct="1">
              <a:lnSpc>
                <a:spcPct val="90000"/>
              </a:lnSpc>
            </a:pPr>
            <a:r>
              <a:rPr lang="en-US" sz="1800" b="1" dirty="0"/>
              <a:t>Important Note: Financial Reporting/Accounting Systems can work against Lean thinking!</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609600" y="5121275"/>
            <a:ext cx="7924800" cy="974725"/>
          </a:xfrm>
          <a:prstGeom prst="rect">
            <a:avLst/>
          </a:prstGeom>
          <a:solidFill>
            <a:srgbClr val="FFFF99"/>
          </a:solidFill>
          <a:ln w="28575">
            <a:solidFill>
              <a:schemeClr val="hlink"/>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lIns="91376" tIns="45688" rIns="91376" bIns="45688">
            <a:spAutoFit/>
          </a:bodyPr>
          <a:lstStyle/>
          <a:p>
            <a:pPr algn="ctr" eaLnBrk="0" hangingPunct="0"/>
            <a:r>
              <a:rPr lang="en-US" sz="2800" b="1">
                <a:latin typeface="Arial" pitchFamily="34" charset="0"/>
              </a:rPr>
              <a:t>Outcome Measures Should Be Common Across Your Company</a:t>
            </a:r>
          </a:p>
        </p:txBody>
      </p:sp>
      <p:sp>
        <p:nvSpPr>
          <p:cNvPr id="55299" name="Text Box 9"/>
          <p:cNvSpPr txBox="1">
            <a:spLocks noChangeArrowheads="1"/>
          </p:cNvSpPr>
          <p:nvPr/>
        </p:nvSpPr>
        <p:spPr bwMode="auto">
          <a:xfrm>
            <a:off x="3657600" y="1066800"/>
            <a:ext cx="1893888" cy="701675"/>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4000" b="1" i="1">
                <a:solidFill>
                  <a:schemeClr val="accent2"/>
                </a:solidFill>
                <a:latin typeface="Arial" pitchFamily="34" charset="0"/>
              </a:rPr>
              <a:t>Y = f(x)</a:t>
            </a:r>
            <a:endParaRPr lang="en-US" sz="4000" i="1">
              <a:solidFill>
                <a:schemeClr val="accent2"/>
              </a:solidFill>
              <a:latin typeface="Arial" pitchFamily="34" charset="0"/>
            </a:endParaRPr>
          </a:p>
        </p:txBody>
      </p:sp>
      <p:sp>
        <p:nvSpPr>
          <p:cNvPr id="55300" name="Rectangle 10"/>
          <p:cNvSpPr>
            <a:spLocks noChangeArrowheads="1"/>
          </p:cNvSpPr>
          <p:nvPr/>
        </p:nvSpPr>
        <p:spPr bwMode="auto">
          <a:xfrm>
            <a:off x="1447800" y="6248400"/>
            <a:ext cx="6457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spcBef>
                <a:spcPct val="50000"/>
              </a:spcBef>
            </a:pPr>
            <a:r>
              <a:rPr lang="en-US" sz="1800">
                <a:latin typeface="Arial" pitchFamily="34" charset="0"/>
              </a:rPr>
              <a:t>*Process Measures May Vary Across Franchises and Groups.</a:t>
            </a:r>
          </a:p>
        </p:txBody>
      </p:sp>
      <p:sp>
        <p:nvSpPr>
          <p:cNvPr id="55301" name="Text Box 11"/>
          <p:cNvSpPr txBox="1">
            <a:spLocks noChangeArrowheads="1"/>
          </p:cNvSpPr>
          <p:nvPr/>
        </p:nvSpPr>
        <p:spPr bwMode="auto">
          <a:xfrm>
            <a:off x="76200" y="1524000"/>
            <a:ext cx="159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a:latin typeface="Arial" pitchFamily="34" charset="0"/>
              </a:rPr>
              <a:t>Outcomes (Y)</a:t>
            </a:r>
            <a:endParaRPr lang="en-US" sz="1000">
              <a:latin typeface="Arial" pitchFamily="34" charset="0"/>
            </a:endParaRPr>
          </a:p>
        </p:txBody>
      </p:sp>
      <p:sp>
        <p:nvSpPr>
          <p:cNvPr id="55302" name="Text Box 12"/>
          <p:cNvSpPr txBox="1">
            <a:spLocks noChangeArrowheads="1"/>
          </p:cNvSpPr>
          <p:nvPr/>
        </p:nvSpPr>
        <p:spPr bwMode="auto">
          <a:xfrm>
            <a:off x="76200" y="3595688"/>
            <a:ext cx="1377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a:latin typeface="Arial" pitchFamily="34" charset="0"/>
              </a:rPr>
              <a:t>Process (X)</a:t>
            </a:r>
          </a:p>
        </p:txBody>
      </p:sp>
      <p:sp>
        <p:nvSpPr>
          <p:cNvPr id="55303" name="AutoShape 13"/>
          <p:cNvSpPr>
            <a:spLocks noChangeArrowheads="1"/>
          </p:cNvSpPr>
          <p:nvPr/>
        </p:nvSpPr>
        <p:spPr bwMode="auto">
          <a:xfrm>
            <a:off x="228600" y="1981200"/>
            <a:ext cx="381000" cy="1525588"/>
          </a:xfrm>
          <a:prstGeom prst="upArrow">
            <a:avLst>
              <a:gd name="adj1" fmla="val 50000"/>
              <a:gd name="adj2" fmla="val 100104"/>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5304" name="Group 69"/>
          <p:cNvGrpSpPr>
            <a:grpSpLocks/>
          </p:cNvGrpSpPr>
          <p:nvPr/>
        </p:nvGrpSpPr>
        <p:grpSpPr bwMode="auto">
          <a:xfrm>
            <a:off x="4495800" y="1981200"/>
            <a:ext cx="1143000" cy="2819400"/>
            <a:chOff x="2832" y="1248"/>
            <a:chExt cx="720" cy="1776"/>
          </a:xfrm>
        </p:grpSpPr>
        <p:sp>
          <p:nvSpPr>
            <p:cNvPr id="55356" name="Rectangle 18"/>
            <p:cNvSpPr>
              <a:spLocks noChangeArrowheads="1"/>
            </p:cNvSpPr>
            <p:nvPr/>
          </p:nvSpPr>
          <p:spPr bwMode="auto">
            <a:xfrm>
              <a:off x="2832" y="1248"/>
              <a:ext cx="720"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Day Sales</a:t>
              </a:r>
            </a:p>
            <a:p>
              <a:pPr algn="ctr" eaLnBrk="0" hangingPunct="0"/>
              <a:r>
                <a:rPr lang="en-US" sz="1400" b="1">
                  <a:latin typeface="Arial" pitchFamily="34" charset="0"/>
                </a:rPr>
                <a:t>Outstanding</a:t>
              </a:r>
            </a:p>
          </p:txBody>
        </p:sp>
        <p:sp>
          <p:nvSpPr>
            <p:cNvPr id="55357" name="Rectangle 31"/>
            <p:cNvSpPr>
              <a:spLocks noChangeArrowheads="1"/>
            </p:cNvSpPr>
            <p:nvPr/>
          </p:nvSpPr>
          <p:spPr bwMode="auto">
            <a:xfrm>
              <a:off x="3312"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8" name="Rectangle 32"/>
            <p:cNvSpPr>
              <a:spLocks noChangeArrowheads="1"/>
            </p:cNvSpPr>
            <p:nvPr/>
          </p:nvSpPr>
          <p:spPr bwMode="auto">
            <a:xfrm>
              <a:off x="3312"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9" name="Rectangle 33"/>
            <p:cNvSpPr>
              <a:spLocks noChangeArrowheads="1"/>
            </p:cNvSpPr>
            <p:nvPr/>
          </p:nvSpPr>
          <p:spPr bwMode="auto">
            <a:xfrm>
              <a:off x="3312"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60" name="Rectangle 34"/>
            <p:cNvSpPr>
              <a:spLocks noChangeArrowheads="1"/>
            </p:cNvSpPr>
            <p:nvPr/>
          </p:nvSpPr>
          <p:spPr bwMode="auto">
            <a:xfrm>
              <a:off x="3312"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61" name="Rectangle 35"/>
            <p:cNvSpPr>
              <a:spLocks noChangeArrowheads="1"/>
            </p:cNvSpPr>
            <p:nvPr/>
          </p:nvSpPr>
          <p:spPr bwMode="auto">
            <a:xfrm>
              <a:off x="3312"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grpSp>
        <p:nvGrpSpPr>
          <p:cNvPr id="55305" name="Group 68"/>
          <p:cNvGrpSpPr>
            <a:grpSpLocks/>
          </p:cNvGrpSpPr>
          <p:nvPr/>
        </p:nvGrpSpPr>
        <p:grpSpPr bwMode="auto">
          <a:xfrm>
            <a:off x="5638800" y="1981200"/>
            <a:ext cx="1066800" cy="2819400"/>
            <a:chOff x="3552" y="1248"/>
            <a:chExt cx="672" cy="1776"/>
          </a:xfrm>
        </p:grpSpPr>
        <p:sp>
          <p:nvSpPr>
            <p:cNvPr id="55349" name="Line 19"/>
            <p:cNvSpPr>
              <a:spLocks noChangeShapeType="1"/>
            </p:cNvSpPr>
            <p:nvPr/>
          </p:nvSpPr>
          <p:spPr bwMode="auto">
            <a:xfrm>
              <a:off x="3552"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50" name="Rectangle 20"/>
            <p:cNvSpPr>
              <a:spLocks noChangeArrowheads="1"/>
            </p:cNvSpPr>
            <p:nvPr/>
          </p:nvSpPr>
          <p:spPr bwMode="auto">
            <a:xfrm>
              <a:off x="3600" y="1248"/>
              <a:ext cx="624"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Mfg.</a:t>
              </a:r>
            </a:p>
            <a:p>
              <a:pPr algn="ctr" eaLnBrk="0" hangingPunct="0"/>
              <a:r>
                <a:rPr lang="en-US" sz="1400" b="1">
                  <a:latin typeface="Arial" pitchFamily="34" charset="0"/>
                </a:rPr>
                <a:t>Cost</a:t>
              </a:r>
            </a:p>
          </p:txBody>
        </p:sp>
        <p:sp>
          <p:nvSpPr>
            <p:cNvPr id="55351" name="Rectangle 36"/>
            <p:cNvSpPr>
              <a:spLocks noChangeArrowheads="1"/>
            </p:cNvSpPr>
            <p:nvPr/>
          </p:nvSpPr>
          <p:spPr bwMode="auto">
            <a:xfrm>
              <a:off x="3984"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2" name="Rectangle 37"/>
            <p:cNvSpPr>
              <a:spLocks noChangeArrowheads="1"/>
            </p:cNvSpPr>
            <p:nvPr/>
          </p:nvSpPr>
          <p:spPr bwMode="auto">
            <a:xfrm>
              <a:off x="3984"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3" name="Rectangle 38"/>
            <p:cNvSpPr>
              <a:spLocks noChangeArrowheads="1"/>
            </p:cNvSpPr>
            <p:nvPr/>
          </p:nvSpPr>
          <p:spPr bwMode="auto">
            <a:xfrm>
              <a:off x="3984"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4" name="Rectangle 39"/>
            <p:cNvSpPr>
              <a:spLocks noChangeArrowheads="1"/>
            </p:cNvSpPr>
            <p:nvPr/>
          </p:nvSpPr>
          <p:spPr bwMode="auto">
            <a:xfrm>
              <a:off x="3984"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5" name="Rectangle 40"/>
            <p:cNvSpPr>
              <a:spLocks noChangeArrowheads="1"/>
            </p:cNvSpPr>
            <p:nvPr/>
          </p:nvSpPr>
          <p:spPr bwMode="auto">
            <a:xfrm>
              <a:off x="3984"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grpSp>
        <p:nvGrpSpPr>
          <p:cNvPr id="55306" name="Group 67"/>
          <p:cNvGrpSpPr>
            <a:grpSpLocks/>
          </p:cNvGrpSpPr>
          <p:nvPr/>
        </p:nvGrpSpPr>
        <p:grpSpPr bwMode="auto">
          <a:xfrm>
            <a:off x="6705600" y="1981200"/>
            <a:ext cx="1066800" cy="2819400"/>
            <a:chOff x="4224" y="1248"/>
            <a:chExt cx="672" cy="1776"/>
          </a:xfrm>
        </p:grpSpPr>
        <p:sp>
          <p:nvSpPr>
            <p:cNvPr id="55342" name="Line 21"/>
            <p:cNvSpPr>
              <a:spLocks noChangeShapeType="1"/>
            </p:cNvSpPr>
            <p:nvPr/>
          </p:nvSpPr>
          <p:spPr bwMode="auto">
            <a:xfrm>
              <a:off x="4224"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43" name="Rectangle 22"/>
            <p:cNvSpPr>
              <a:spLocks noChangeArrowheads="1"/>
            </p:cNvSpPr>
            <p:nvPr/>
          </p:nvSpPr>
          <p:spPr bwMode="auto">
            <a:xfrm>
              <a:off x="4272" y="1248"/>
              <a:ext cx="624"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Inventory</a:t>
              </a:r>
              <a:endParaRPr lang="en-US" sz="1400">
                <a:latin typeface="Arial" pitchFamily="34" charset="0"/>
              </a:endParaRPr>
            </a:p>
          </p:txBody>
        </p:sp>
        <p:sp>
          <p:nvSpPr>
            <p:cNvPr id="55344" name="Rectangle 41"/>
            <p:cNvSpPr>
              <a:spLocks noChangeArrowheads="1"/>
            </p:cNvSpPr>
            <p:nvPr/>
          </p:nvSpPr>
          <p:spPr bwMode="auto">
            <a:xfrm>
              <a:off x="4608"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5" name="Rectangle 42"/>
            <p:cNvSpPr>
              <a:spLocks noChangeArrowheads="1"/>
            </p:cNvSpPr>
            <p:nvPr/>
          </p:nvSpPr>
          <p:spPr bwMode="auto">
            <a:xfrm>
              <a:off x="4608"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6" name="Rectangle 43"/>
            <p:cNvSpPr>
              <a:spLocks noChangeArrowheads="1"/>
            </p:cNvSpPr>
            <p:nvPr/>
          </p:nvSpPr>
          <p:spPr bwMode="auto">
            <a:xfrm>
              <a:off x="4608"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7" name="Rectangle 44"/>
            <p:cNvSpPr>
              <a:spLocks noChangeArrowheads="1"/>
            </p:cNvSpPr>
            <p:nvPr/>
          </p:nvSpPr>
          <p:spPr bwMode="auto">
            <a:xfrm>
              <a:off x="4608"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8" name="Rectangle 45"/>
            <p:cNvSpPr>
              <a:spLocks noChangeArrowheads="1"/>
            </p:cNvSpPr>
            <p:nvPr/>
          </p:nvSpPr>
          <p:spPr bwMode="auto">
            <a:xfrm>
              <a:off x="4608"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grpSp>
        <p:nvGrpSpPr>
          <p:cNvPr id="55307" name="Group 71"/>
          <p:cNvGrpSpPr>
            <a:grpSpLocks/>
          </p:cNvGrpSpPr>
          <p:nvPr/>
        </p:nvGrpSpPr>
        <p:grpSpPr bwMode="auto">
          <a:xfrm>
            <a:off x="2438400" y="1981200"/>
            <a:ext cx="914400" cy="2819400"/>
            <a:chOff x="1536" y="1248"/>
            <a:chExt cx="576" cy="1776"/>
          </a:xfrm>
        </p:grpSpPr>
        <p:sp>
          <p:nvSpPr>
            <p:cNvPr id="55336" name="Rectangle 3"/>
            <p:cNvSpPr>
              <a:spLocks noChangeArrowheads="1"/>
            </p:cNvSpPr>
            <p:nvPr/>
          </p:nvSpPr>
          <p:spPr bwMode="auto">
            <a:xfrm>
              <a:off x="1872"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7" name="Rectangle 4"/>
            <p:cNvSpPr>
              <a:spLocks noChangeArrowheads="1"/>
            </p:cNvSpPr>
            <p:nvPr/>
          </p:nvSpPr>
          <p:spPr bwMode="auto">
            <a:xfrm>
              <a:off x="1872"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8" name="Rectangle 5"/>
            <p:cNvSpPr>
              <a:spLocks noChangeArrowheads="1"/>
            </p:cNvSpPr>
            <p:nvPr/>
          </p:nvSpPr>
          <p:spPr bwMode="auto">
            <a:xfrm>
              <a:off x="1872"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9" name="Rectangle 6"/>
            <p:cNvSpPr>
              <a:spLocks noChangeArrowheads="1"/>
            </p:cNvSpPr>
            <p:nvPr/>
          </p:nvSpPr>
          <p:spPr bwMode="auto">
            <a:xfrm>
              <a:off x="1872"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0" name="Rectangle 7"/>
            <p:cNvSpPr>
              <a:spLocks noChangeArrowheads="1"/>
            </p:cNvSpPr>
            <p:nvPr/>
          </p:nvSpPr>
          <p:spPr bwMode="auto">
            <a:xfrm>
              <a:off x="1872"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1" name="Rectangle 51"/>
            <p:cNvSpPr>
              <a:spLocks noChangeArrowheads="1"/>
            </p:cNvSpPr>
            <p:nvPr/>
          </p:nvSpPr>
          <p:spPr bwMode="auto">
            <a:xfrm>
              <a:off x="1536" y="1248"/>
              <a:ext cx="576"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Order</a:t>
              </a:r>
            </a:p>
            <a:p>
              <a:pPr algn="ctr" eaLnBrk="0" hangingPunct="0"/>
              <a:r>
                <a:rPr lang="en-US" sz="1400" b="1">
                  <a:latin typeface="Arial" pitchFamily="34" charset="0"/>
                </a:rPr>
                <a:t>Fill Rate</a:t>
              </a:r>
            </a:p>
          </p:txBody>
        </p:sp>
      </p:grpSp>
      <p:grpSp>
        <p:nvGrpSpPr>
          <p:cNvPr id="55308" name="Group 70"/>
          <p:cNvGrpSpPr>
            <a:grpSpLocks/>
          </p:cNvGrpSpPr>
          <p:nvPr/>
        </p:nvGrpSpPr>
        <p:grpSpPr bwMode="auto">
          <a:xfrm>
            <a:off x="3352800" y="1981200"/>
            <a:ext cx="1066800" cy="2819400"/>
            <a:chOff x="2112" y="1248"/>
            <a:chExt cx="672" cy="1776"/>
          </a:xfrm>
        </p:grpSpPr>
        <p:sp>
          <p:nvSpPr>
            <p:cNvPr id="55328" name="Rectangle 16"/>
            <p:cNvSpPr>
              <a:spLocks noChangeArrowheads="1"/>
            </p:cNvSpPr>
            <p:nvPr/>
          </p:nvSpPr>
          <p:spPr bwMode="auto">
            <a:xfrm>
              <a:off x="2208" y="1248"/>
              <a:ext cx="576"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Delivered</a:t>
              </a:r>
            </a:p>
            <a:p>
              <a:pPr algn="ctr" eaLnBrk="0" hangingPunct="0"/>
              <a:r>
                <a:rPr lang="en-US" sz="1400" b="1">
                  <a:latin typeface="Arial" pitchFamily="34" charset="0"/>
                </a:rPr>
                <a:t> On-Time</a:t>
              </a:r>
              <a:endParaRPr lang="en-US" sz="1000" b="1">
                <a:latin typeface="Arial" pitchFamily="34" charset="0"/>
              </a:endParaRPr>
            </a:p>
          </p:txBody>
        </p:sp>
        <p:sp>
          <p:nvSpPr>
            <p:cNvPr id="55329" name="Line 17"/>
            <p:cNvSpPr>
              <a:spLocks noChangeShapeType="1"/>
            </p:cNvSpPr>
            <p:nvPr/>
          </p:nvSpPr>
          <p:spPr bwMode="auto">
            <a:xfrm>
              <a:off x="2784"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30" name="Rectangle 26"/>
            <p:cNvSpPr>
              <a:spLocks noChangeArrowheads="1"/>
            </p:cNvSpPr>
            <p:nvPr/>
          </p:nvSpPr>
          <p:spPr bwMode="auto">
            <a:xfrm>
              <a:off x="2544"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1" name="Rectangle 27"/>
            <p:cNvSpPr>
              <a:spLocks noChangeArrowheads="1"/>
            </p:cNvSpPr>
            <p:nvPr/>
          </p:nvSpPr>
          <p:spPr bwMode="auto">
            <a:xfrm>
              <a:off x="2544"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2" name="Rectangle 28"/>
            <p:cNvSpPr>
              <a:spLocks noChangeArrowheads="1"/>
            </p:cNvSpPr>
            <p:nvPr/>
          </p:nvSpPr>
          <p:spPr bwMode="auto">
            <a:xfrm>
              <a:off x="2544"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3" name="Rectangle 29"/>
            <p:cNvSpPr>
              <a:spLocks noChangeArrowheads="1"/>
            </p:cNvSpPr>
            <p:nvPr/>
          </p:nvSpPr>
          <p:spPr bwMode="auto">
            <a:xfrm>
              <a:off x="2544"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4" name="Rectangle 30"/>
            <p:cNvSpPr>
              <a:spLocks noChangeArrowheads="1"/>
            </p:cNvSpPr>
            <p:nvPr/>
          </p:nvSpPr>
          <p:spPr bwMode="auto">
            <a:xfrm>
              <a:off x="2544"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5" name="Line 52"/>
            <p:cNvSpPr>
              <a:spLocks noChangeShapeType="1"/>
            </p:cNvSpPr>
            <p:nvPr/>
          </p:nvSpPr>
          <p:spPr bwMode="auto">
            <a:xfrm>
              <a:off x="2112"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5309" name="Group 72"/>
          <p:cNvGrpSpPr>
            <a:grpSpLocks/>
          </p:cNvGrpSpPr>
          <p:nvPr/>
        </p:nvGrpSpPr>
        <p:grpSpPr bwMode="auto">
          <a:xfrm>
            <a:off x="1371600" y="1981200"/>
            <a:ext cx="914400" cy="2819400"/>
            <a:chOff x="864" y="1248"/>
            <a:chExt cx="576" cy="1776"/>
          </a:xfrm>
        </p:grpSpPr>
        <p:sp>
          <p:nvSpPr>
            <p:cNvPr id="55320" name="Line 8"/>
            <p:cNvSpPr>
              <a:spLocks noChangeShapeType="1"/>
            </p:cNvSpPr>
            <p:nvPr/>
          </p:nvSpPr>
          <p:spPr bwMode="auto">
            <a:xfrm>
              <a:off x="1392" y="1728"/>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1" name="Rectangle 14"/>
            <p:cNvSpPr>
              <a:spLocks noChangeArrowheads="1"/>
            </p:cNvSpPr>
            <p:nvPr/>
          </p:nvSpPr>
          <p:spPr bwMode="auto">
            <a:xfrm>
              <a:off x="864" y="1248"/>
              <a:ext cx="576"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Line</a:t>
              </a:r>
            </a:p>
            <a:p>
              <a:pPr algn="ctr" eaLnBrk="0" hangingPunct="0"/>
              <a:r>
                <a:rPr lang="en-US" sz="1400" b="1">
                  <a:latin typeface="Arial" pitchFamily="34" charset="0"/>
                </a:rPr>
                <a:t>Fill Rate</a:t>
              </a:r>
            </a:p>
          </p:txBody>
        </p:sp>
        <p:sp>
          <p:nvSpPr>
            <p:cNvPr id="55322" name="Line 15"/>
            <p:cNvSpPr>
              <a:spLocks noChangeShapeType="1"/>
            </p:cNvSpPr>
            <p:nvPr/>
          </p:nvSpPr>
          <p:spPr bwMode="auto">
            <a:xfrm>
              <a:off x="1440"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3" name="Rectangle 53"/>
            <p:cNvSpPr>
              <a:spLocks noChangeArrowheads="1"/>
            </p:cNvSpPr>
            <p:nvPr/>
          </p:nvSpPr>
          <p:spPr bwMode="auto">
            <a:xfrm>
              <a:off x="1200"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4" name="Rectangle 54"/>
            <p:cNvSpPr>
              <a:spLocks noChangeArrowheads="1"/>
            </p:cNvSpPr>
            <p:nvPr/>
          </p:nvSpPr>
          <p:spPr bwMode="auto">
            <a:xfrm>
              <a:off x="1200"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5" name="Rectangle 55"/>
            <p:cNvSpPr>
              <a:spLocks noChangeArrowheads="1"/>
            </p:cNvSpPr>
            <p:nvPr/>
          </p:nvSpPr>
          <p:spPr bwMode="auto">
            <a:xfrm>
              <a:off x="1200"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6" name="Rectangle 56"/>
            <p:cNvSpPr>
              <a:spLocks noChangeArrowheads="1"/>
            </p:cNvSpPr>
            <p:nvPr/>
          </p:nvSpPr>
          <p:spPr bwMode="auto">
            <a:xfrm>
              <a:off x="1200"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7" name="Rectangle 57"/>
            <p:cNvSpPr>
              <a:spLocks noChangeArrowheads="1"/>
            </p:cNvSpPr>
            <p:nvPr/>
          </p:nvSpPr>
          <p:spPr bwMode="auto">
            <a:xfrm>
              <a:off x="1200"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sp>
        <p:nvSpPr>
          <p:cNvPr id="653371" name="Rectangle 59"/>
          <p:cNvSpPr>
            <a:spLocks noGrp="1" noChangeArrowheads="1"/>
          </p:cNvSpPr>
          <p:nvPr>
            <p:ph type="title"/>
          </p:nvPr>
        </p:nvSpPr>
        <p:spPr/>
        <p:txBody>
          <a:bodyPr/>
          <a:lstStyle/>
          <a:p>
            <a:pPr eaLnBrk="1" hangingPunct="1">
              <a:defRPr/>
            </a:pPr>
            <a:r>
              <a:rPr lang="en-US"/>
              <a:t>Supply Chain Dashboard - Example</a:t>
            </a:r>
          </a:p>
        </p:txBody>
      </p:sp>
      <p:grpSp>
        <p:nvGrpSpPr>
          <p:cNvPr id="55311" name="Group 66"/>
          <p:cNvGrpSpPr>
            <a:grpSpLocks/>
          </p:cNvGrpSpPr>
          <p:nvPr/>
        </p:nvGrpSpPr>
        <p:grpSpPr bwMode="auto">
          <a:xfrm>
            <a:off x="7696200" y="1981200"/>
            <a:ext cx="1295400" cy="2819400"/>
            <a:chOff x="4848" y="1248"/>
            <a:chExt cx="816" cy="1776"/>
          </a:xfrm>
        </p:grpSpPr>
        <p:sp>
          <p:nvSpPr>
            <p:cNvPr id="55312" name="Line 23"/>
            <p:cNvSpPr>
              <a:spLocks noChangeShapeType="1"/>
            </p:cNvSpPr>
            <p:nvPr/>
          </p:nvSpPr>
          <p:spPr bwMode="auto">
            <a:xfrm>
              <a:off x="4848"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3" name="Rectangle 24"/>
            <p:cNvSpPr>
              <a:spLocks noChangeArrowheads="1"/>
            </p:cNvSpPr>
            <p:nvPr/>
          </p:nvSpPr>
          <p:spPr bwMode="auto">
            <a:xfrm>
              <a:off x="4944" y="1248"/>
              <a:ext cx="720"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Compliance</a:t>
              </a:r>
            </a:p>
          </p:txBody>
        </p:sp>
        <p:sp>
          <p:nvSpPr>
            <p:cNvPr id="55314" name="Line 60"/>
            <p:cNvSpPr>
              <a:spLocks noChangeShapeType="1"/>
            </p:cNvSpPr>
            <p:nvPr/>
          </p:nvSpPr>
          <p:spPr bwMode="auto">
            <a:xfrm>
              <a:off x="5616"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5" name="Rectangle 61"/>
            <p:cNvSpPr>
              <a:spLocks noChangeArrowheads="1"/>
            </p:cNvSpPr>
            <p:nvPr/>
          </p:nvSpPr>
          <p:spPr bwMode="auto">
            <a:xfrm>
              <a:off x="5376"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6" name="Rectangle 62"/>
            <p:cNvSpPr>
              <a:spLocks noChangeArrowheads="1"/>
            </p:cNvSpPr>
            <p:nvPr/>
          </p:nvSpPr>
          <p:spPr bwMode="auto">
            <a:xfrm>
              <a:off x="5376"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7" name="Rectangle 63"/>
            <p:cNvSpPr>
              <a:spLocks noChangeArrowheads="1"/>
            </p:cNvSpPr>
            <p:nvPr/>
          </p:nvSpPr>
          <p:spPr bwMode="auto">
            <a:xfrm>
              <a:off x="5376"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8" name="Rectangle 64"/>
            <p:cNvSpPr>
              <a:spLocks noChangeArrowheads="1"/>
            </p:cNvSpPr>
            <p:nvPr/>
          </p:nvSpPr>
          <p:spPr bwMode="auto">
            <a:xfrm>
              <a:off x="5376"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9" name="Rectangle 65"/>
            <p:cNvSpPr>
              <a:spLocks noChangeArrowheads="1"/>
            </p:cNvSpPr>
            <p:nvPr/>
          </p:nvSpPr>
          <p:spPr bwMode="auto">
            <a:xfrm>
              <a:off x="5376"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ChangeArrowheads="1"/>
          </p:cNvSpPr>
          <p:nvPr>
            <p:ph type="title"/>
          </p:nvPr>
        </p:nvSpPr>
        <p:spPr>
          <a:xfrm>
            <a:off x="346075" y="201613"/>
            <a:ext cx="6442075" cy="417512"/>
          </a:xfrm>
          <a:extLst>
            <a:ext uri="{91240B29-F687-4F45-9708-019B960494DF}">
              <a14:hiddenLine xmlns:a14="http://schemas.microsoft.com/office/drawing/2010/main" w="12699" cap="flat" cmpd="sng">
                <a:solidFill>
                  <a:schemeClr val="tx1"/>
                </a:solidFill>
                <a:prstDash val="solid"/>
                <a:miter lim="800000"/>
                <a:headEnd/>
                <a:tailEnd/>
              </a14:hiddenLine>
            </a:ext>
          </a:extLst>
        </p:spPr>
        <p:txBody>
          <a:bodyPr lIns="90425" tIns="44419" rIns="90425" bIns="44419" anchor="t">
            <a:spAutoFit/>
          </a:bodyPr>
          <a:lstStyle/>
          <a:p>
            <a:pPr eaLnBrk="1" hangingPunct="1">
              <a:lnSpc>
                <a:spcPct val="90000"/>
              </a:lnSpc>
              <a:defRPr/>
            </a:pPr>
            <a:r>
              <a:rPr lang="en-US"/>
              <a:t>Lean Thinking - Defined</a:t>
            </a:r>
            <a:endParaRPr lang="en-US" b="0"/>
          </a:p>
        </p:txBody>
      </p:sp>
      <p:sp>
        <p:nvSpPr>
          <p:cNvPr id="8195" name="Text Box 3"/>
          <p:cNvSpPr txBox="1">
            <a:spLocks noChangeArrowheads="1"/>
          </p:cNvSpPr>
          <p:nvPr/>
        </p:nvSpPr>
        <p:spPr bwMode="auto">
          <a:xfrm>
            <a:off x="4495800" y="5791200"/>
            <a:ext cx="43053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 </a:t>
            </a:r>
            <a:r>
              <a:rPr lang="en-US" sz="1400" u="sng">
                <a:latin typeface="Arial" pitchFamily="34" charset="0"/>
              </a:rPr>
              <a:t>Lean Thinking</a:t>
            </a:r>
            <a:r>
              <a:rPr lang="en-US" sz="1400">
                <a:latin typeface="Arial" pitchFamily="34" charset="0"/>
              </a:rPr>
              <a:t>; Womack and Jones, 1996</a:t>
            </a:r>
          </a:p>
        </p:txBody>
      </p:sp>
      <p:sp>
        <p:nvSpPr>
          <p:cNvPr id="540676" name="Text Box 4"/>
          <p:cNvSpPr txBox="1">
            <a:spLocks noChangeArrowheads="1"/>
          </p:cNvSpPr>
          <p:nvPr/>
        </p:nvSpPr>
        <p:spPr bwMode="auto">
          <a:xfrm>
            <a:off x="533400" y="1828800"/>
            <a:ext cx="8229600" cy="30480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lstStyle/>
          <a:p>
            <a:pPr algn="ctr" eaLnBrk="0" hangingPunct="0">
              <a:lnSpc>
                <a:spcPct val="140000"/>
              </a:lnSpc>
              <a:defRPr/>
            </a:pPr>
            <a:r>
              <a:rPr lang="en-US" sz="2400" b="1">
                <a:latin typeface="Arial" pitchFamily="34" charset="0"/>
              </a:rPr>
              <a:t>“In short, lean thinking is </a:t>
            </a:r>
            <a:r>
              <a:rPr lang="en-US" sz="2400" b="1" i="1">
                <a:latin typeface="Arial" pitchFamily="34" charset="0"/>
              </a:rPr>
              <a:t>lean</a:t>
            </a:r>
            <a:r>
              <a:rPr lang="en-US" sz="2400" b="1">
                <a:latin typeface="Arial" pitchFamily="34" charset="0"/>
              </a:rPr>
              <a:t> because it provides a way to do more and more with </a:t>
            </a:r>
            <a:r>
              <a:rPr lang="en-US" sz="2400" b="1">
                <a:solidFill>
                  <a:schemeClr val="accent2"/>
                </a:solidFill>
                <a:effectLst>
                  <a:outerShdw blurRad="38100" dist="38100" dir="2700000" algn="tl">
                    <a:srgbClr val="000000"/>
                  </a:outerShdw>
                </a:effectLst>
                <a:latin typeface="Arial" pitchFamily="34" charset="0"/>
              </a:rPr>
              <a:t>less and less</a:t>
            </a:r>
            <a:r>
              <a:rPr lang="en-US" sz="2400" b="1">
                <a:latin typeface="Arial" pitchFamily="34" charset="0"/>
              </a:rPr>
              <a:t> -- less </a:t>
            </a:r>
            <a:r>
              <a:rPr lang="en-US" sz="2400" b="1">
                <a:solidFill>
                  <a:schemeClr val="accent2"/>
                </a:solidFill>
                <a:effectLst>
                  <a:outerShdw blurRad="38100" dist="38100" dir="2700000" algn="tl">
                    <a:srgbClr val="000000"/>
                  </a:outerShdw>
                </a:effectLst>
                <a:latin typeface="Arial" pitchFamily="34" charset="0"/>
              </a:rPr>
              <a:t>human effort</a:t>
            </a:r>
            <a:r>
              <a:rPr lang="en-US" sz="2400" b="1">
                <a:latin typeface="Arial" pitchFamily="34" charset="0"/>
              </a:rPr>
              <a:t>, less </a:t>
            </a:r>
            <a:r>
              <a:rPr lang="en-US" sz="2400" b="1">
                <a:solidFill>
                  <a:schemeClr val="accent2"/>
                </a:solidFill>
                <a:effectLst>
                  <a:outerShdw blurRad="38100" dist="38100" dir="2700000" algn="tl">
                    <a:srgbClr val="000000"/>
                  </a:outerShdw>
                </a:effectLst>
                <a:latin typeface="Arial" pitchFamily="34" charset="0"/>
              </a:rPr>
              <a:t>equipment</a:t>
            </a:r>
            <a:r>
              <a:rPr lang="en-US" sz="2400" b="1">
                <a:latin typeface="Arial" pitchFamily="34" charset="0"/>
              </a:rPr>
              <a:t>, less </a:t>
            </a:r>
            <a:r>
              <a:rPr lang="en-US" sz="2400" b="1">
                <a:solidFill>
                  <a:schemeClr val="accent2"/>
                </a:solidFill>
                <a:effectLst>
                  <a:outerShdw blurRad="38100" dist="38100" dir="2700000" algn="tl">
                    <a:srgbClr val="000000"/>
                  </a:outerShdw>
                </a:effectLst>
                <a:latin typeface="Arial" pitchFamily="34" charset="0"/>
              </a:rPr>
              <a:t>time</a:t>
            </a:r>
            <a:r>
              <a:rPr lang="en-US" sz="2400" b="1">
                <a:latin typeface="Arial" pitchFamily="34" charset="0"/>
              </a:rPr>
              <a:t>, and less </a:t>
            </a:r>
            <a:r>
              <a:rPr lang="en-US" sz="2400" b="1">
                <a:solidFill>
                  <a:schemeClr val="accent2"/>
                </a:solidFill>
                <a:effectLst>
                  <a:outerShdw blurRad="38100" dist="38100" dir="2700000" algn="tl">
                    <a:srgbClr val="000000"/>
                  </a:outerShdw>
                </a:effectLst>
                <a:latin typeface="Arial" pitchFamily="34" charset="0"/>
              </a:rPr>
              <a:t>space</a:t>
            </a:r>
            <a:r>
              <a:rPr lang="en-US" sz="2400" b="1">
                <a:latin typeface="Arial" pitchFamily="34" charset="0"/>
              </a:rPr>
              <a:t> -- while coming closer and closer to providing customers with </a:t>
            </a:r>
            <a:r>
              <a:rPr lang="en-US" sz="2400" b="1">
                <a:solidFill>
                  <a:schemeClr val="accent2"/>
                </a:solidFill>
                <a:effectLst>
                  <a:outerShdw blurRad="38100" dist="38100" dir="2700000" algn="tl">
                    <a:srgbClr val="000000"/>
                  </a:outerShdw>
                </a:effectLst>
                <a:latin typeface="Arial" pitchFamily="34" charset="0"/>
              </a:rPr>
              <a:t>exactly what they want</a:t>
            </a:r>
            <a:r>
              <a:rPr lang="en-US" sz="2400" b="1">
                <a:latin typeface="Arial" pitchFamily="34" charset="0"/>
              </a:rPr>
              <a:t>.”</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6" name="Rectangle 4"/>
          <p:cNvSpPr>
            <a:spLocks noGrp="1" noChangeArrowheads="1"/>
          </p:cNvSpPr>
          <p:nvPr>
            <p:ph type="ctrTitle"/>
          </p:nvPr>
        </p:nvSpPr>
        <p:spPr/>
        <p:txBody>
          <a:bodyPr/>
          <a:lstStyle/>
          <a:p>
            <a:pPr eaLnBrk="1" hangingPunct="1">
              <a:defRPr/>
            </a:pPr>
            <a:r>
              <a:rPr lang="en-US" sz="2800" dirty="0"/>
              <a:t>Continuous Improvement &amp; Lean</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4" name="Rectangle 4"/>
          <p:cNvSpPr>
            <a:spLocks noGrp="1" noChangeArrowheads="1"/>
          </p:cNvSpPr>
          <p:nvPr>
            <p:ph type="title"/>
          </p:nvPr>
        </p:nvSpPr>
        <p:spPr/>
        <p:txBody>
          <a:bodyPr/>
          <a:lstStyle/>
          <a:p>
            <a:pPr eaLnBrk="1" hangingPunct="1">
              <a:defRPr/>
            </a:pPr>
            <a:r>
              <a:rPr lang="en-US"/>
              <a:t>Principles of Continuous Improvement</a:t>
            </a:r>
          </a:p>
        </p:txBody>
      </p:sp>
      <p:sp>
        <p:nvSpPr>
          <p:cNvPr id="57347" name="Rectangle 5"/>
          <p:cNvSpPr>
            <a:spLocks noGrp="1" noChangeArrowheads="1"/>
          </p:cNvSpPr>
          <p:nvPr>
            <p:ph type="body" idx="1"/>
          </p:nvPr>
        </p:nvSpPr>
        <p:spPr/>
        <p:txBody>
          <a:bodyPr/>
          <a:lstStyle/>
          <a:p>
            <a:pPr eaLnBrk="1" hangingPunct="1"/>
            <a:r>
              <a:rPr lang="en-US"/>
              <a:t>There is a systematic change and renewal process to bring about innovation and refinement of efficiency, rhythm time and quality in order to continuously drive down costs and cycle time.</a:t>
            </a:r>
          </a:p>
          <a:p>
            <a:pPr eaLnBrk="1" hangingPunct="1"/>
            <a:endParaRPr lang="en-US"/>
          </a:p>
          <a:p>
            <a:pPr eaLnBrk="1" hangingPunct="1"/>
            <a:r>
              <a:rPr lang="en-US"/>
              <a:t>The supply chain’s performance is directly linked to its inherent level of variability, inefficiency / waste and flexibility.</a:t>
            </a:r>
          </a:p>
          <a:p>
            <a:pPr eaLnBrk="1" hangingPunct="1"/>
            <a:endParaRPr lang="en-US"/>
          </a:p>
          <a:p>
            <a:pPr eaLnBrk="1" hangingPunct="1"/>
            <a:r>
              <a:rPr lang="en-US"/>
              <a:t>Continuous improvement is driven by the aggressive, focused resolution of root causes of variation, inefficiency and inflexibility. </a:t>
            </a:r>
          </a:p>
          <a:p>
            <a:pPr eaLnBrk="1" hangingPunct="1"/>
            <a:endParaRPr lang="en-US"/>
          </a:p>
          <a:p>
            <a:pPr eaLnBrk="1" hangingPunct="1"/>
            <a:r>
              <a:rPr lang="en-US"/>
              <a:t>The primary tools for the identification and resolution of these root causes are found in </a:t>
            </a:r>
            <a:r>
              <a:rPr lang="en-US" b="1"/>
              <a:t>Six Sigma</a:t>
            </a:r>
            <a:r>
              <a:rPr lang="en-US"/>
              <a:t>.</a:t>
            </a:r>
          </a:p>
          <a:p>
            <a:pPr eaLnBrk="1" hangingPunct="1"/>
            <a:endParaRPr lang="en-US"/>
          </a:p>
          <a:p>
            <a:pPr eaLnBrk="1" hangingPunct="1"/>
            <a:r>
              <a:rPr lang="en-US"/>
              <a:t>Continuous improvement efforts are necessarily iterative.</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304800" y="2116138"/>
            <a:ext cx="1209675" cy="3192462"/>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Launch The</a:t>
            </a:r>
          </a:p>
          <a:p>
            <a:pPr defTabSz="820738"/>
            <a:r>
              <a:rPr lang="en-US" altLang="ko-KR" sz="1200" b="1">
                <a:latin typeface="Arial" pitchFamily="34" charset="0"/>
                <a:ea typeface="Batang" pitchFamily="18" charset="-127"/>
              </a:rPr>
              <a:t> Project</a:t>
            </a:r>
          </a:p>
          <a:p>
            <a:pPr defTabSz="820738"/>
            <a:r>
              <a:rPr lang="en-US" altLang="ko-KR" sz="1200" b="1">
                <a:latin typeface="Arial" pitchFamily="34" charset="0"/>
                <a:ea typeface="Batang" pitchFamily="18" charset="-127"/>
              </a:rPr>
              <a:t>	</a:t>
            </a:r>
          </a:p>
          <a:p>
            <a:pPr defTabSz="820738">
              <a:buSzPts val="1200"/>
              <a:buFont typeface="Arial" pitchFamily="34" charset="0"/>
              <a:buNone/>
            </a:pPr>
            <a:r>
              <a:rPr lang="en-US" altLang="ko-KR" sz="1200" b="1">
                <a:latin typeface="Arial" pitchFamily="34" charset="0"/>
                <a:ea typeface="Batang" pitchFamily="18" charset="-127"/>
              </a:rPr>
              <a:t>Define </a:t>
            </a:r>
          </a:p>
          <a:p>
            <a:pPr defTabSz="820738"/>
            <a:r>
              <a:rPr lang="en-US" altLang="ko-KR" sz="1200" b="1">
                <a:latin typeface="Arial" pitchFamily="34" charset="0"/>
                <a:ea typeface="Batang" pitchFamily="18" charset="-127"/>
              </a:rPr>
              <a:t> Outcomes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Identify Stakeholders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Select Team</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Project </a:t>
            </a:r>
          </a:p>
          <a:p>
            <a:pPr defTabSz="820738"/>
            <a:r>
              <a:rPr lang="en-US" altLang="ko-KR" sz="1200" b="1">
                <a:latin typeface="Arial" pitchFamily="34" charset="0"/>
                <a:ea typeface="Batang" pitchFamily="18" charset="-127"/>
              </a:rPr>
              <a:t>Approach</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Create Project Plan</a:t>
            </a:r>
            <a:endParaRPr lang="en-US">
              <a:latin typeface="Arial" pitchFamily="34" charset="0"/>
            </a:endParaRPr>
          </a:p>
        </p:txBody>
      </p:sp>
      <p:sp>
        <p:nvSpPr>
          <p:cNvPr id="61443" name="Rectangle 3"/>
          <p:cNvSpPr>
            <a:spLocks noChangeArrowheads="1"/>
          </p:cNvSpPr>
          <p:nvPr/>
        </p:nvSpPr>
        <p:spPr bwMode="auto">
          <a:xfrm>
            <a:off x="1447800" y="2116138"/>
            <a:ext cx="1524000" cy="355758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Define The Current Process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Address “Low-Hanging Fruit”</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Obtain Customer CTQ’s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Gather Initial Metrics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Current </a:t>
            </a:r>
          </a:p>
          <a:p>
            <a:pPr defTabSz="820738"/>
            <a:r>
              <a:rPr lang="en-US" altLang="ko-KR" sz="1200" b="1">
                <a:latin typeface="Arial" pitchFamily="34" charset="0"/>
                <a:ea typeface="Batang" pitchFamily="18" charset="-127"/>
              </a:rPr>
              <a:t>“Sigma”  </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Stratify Data</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Initial Value Proposition</a:t>
            </a:r>
            <a:endParaRPr lang="en-US">
              <a:latin typeface="Arial" pitchFamily="34" charset="0"/>
            </a:endParaRPr>
          </a:p>
        </p:txBody>
      </p:sp>
      <p:sp>
        <p:nvSpPr>
          <p:cNvPr id="61444" name="Rectangle 4"/>
          <p:cNvSpPr>
            <a:spLocks noChangeArrowheads="1"/>
          </p:cNvSpPr>
          <p:nvPr/>
        </p:nvSpPr>
        <p:spPr bwMode="auto">
          <a:xfrm>
            <a:off x="2895600" y="2116138"/>
            <a:ext cx="1155700" cy="209708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Develop Cause &amp; Effect Hypotheses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Gather Causal Data</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&amp; Validate Root Causes (X’s)</a:t>
            </a:r>
            <a:endParaRPr lang="en-US">
              <a:latin typeface="Arial" pitchFamily="34" charset="0"/>
            </a:endParaRPr>
          </a:p>
        </p:txBody>
      </p:sp>
      <p:sp>
        <p:nvSpPr>
          <p:cNvPr id="61445" name="Rectangle 5"/>
          <p:cNvSpPr>
            <a:spLocks noChangeArrowheads="1"/>
          </p:cNvSpPr>
          <p:nvPr/>
        </p:nvSpPr>
        <p:spPr bwMode="auto">
          <a:xfrm>
            <a:off x="4340225" y="2116138"/>
            <a:ext cx="1374775" cy="2644775"/>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Identify Breakthroughs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Select Practical Approaches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Design Future State</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Predict New “Sigma” </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Perform C/B &amp; Risk Analysis</a:t>
            </a:r>
            <a:endParaRPr lang="en-US">
              <a:latin typeface="Arial" pitchFamily="34" charset="0"/>
            </a:endParaRPr>
          </a:p>
        </p:txBody>
      </p:sp>
      <p:sp>
        <p:nvSpPr>
          <p:cNvPr id="61446" name="Rectangle 6"/>
          <p:cNvSpPr>
            <a:spLocks noChangeArrowheads="1"/>
          </p:cNvSpPr>
          <p:nvPr/>
        </p:nvSpPr>
        <p:spPr bwMode="auto">
          <a:xfrm>
            <a:off x="5916613" y="2116138"/>
            <a:ext cx="1398587" cy="3025775"/>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Develop Control </a:t>
            </a:r>
          </a:p>
          <a:p>
            <a:pPr defTabSz="820738"/>
            <a:r>
              <a:rPr lang="en-US" altLang="ko-KR" sz="1200" b="1">
                <a:latin typeface="Arial" pitchFamily="34" charset="0"/>
                <a:ea typeface="Batang" pitchFamily="18" charset="-127"/>
              </a:rPr>
              <a:t>Methods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Develop Dashboards and Scorecards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Train</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Execute</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Measure Results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Manage </a:t>
            </a:r>
          </a:p>
          <a:p>
            <a:pPr defTabSz="820738"/>
            <a:r>
              <a:rPr lang="en-US" altLang="ko-KR" sz="1200" b="1">
                <a:latin typeface="Arial" pitchFamily="34" charset="0"/>
                <a:ea typeface="Batang" pitchFamily="18" charset="-127"/>
              </a:rPr>
              <a:t> Change</a:t>
            </a:r>
          </a:p>
          <a:p>
            <a:pPr defTabSz="820738"/>
            <a:endParaRPr lang="en-US">
              <a:latin typeface="Arial" pitchFamily="34" charset="0"/>
            </a:endParaRPr>
          </a:p>
        </p:txBody>
      </p:sp>
      <p:sp>
        <p:nvSpPr>
          <p:cNvPr id="61447" name="Rectangle 7"/>
          <p:cNvSpPr>
            <a:spLocks noChangeArrowheads="1"/>
          </p:cNvSpPr>
          <p:nvPr/>
        </p:nvSpPr>
        <p:spPr bwMode="auto">
          <a:xfrm>
            <a:off x="7391400" y="2116138"/>
            <a:ext cx="1373188" cy="282733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Report Dashboard and Scorecard Data</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Create Feedback Loop &amp; Adjust Process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Identify Replication Opportunities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Develop Future Plans</a:t>
            </a:r>
            <a:endParaRPr lang="en-US">
              <a:latin typeface="Arial" pitchFamily="34" charset="0"/>
            </a:endParaRPr>
          </a:p>
        </p:txBody>
      </p:sp>
      <p:sp>
        <p:nvSpPr>
          <p:cNvPr id="61448" name="AutoShape 8"/>
          <p:cNvSpPr>
            <a:spLocks noChangeArrowheads="1"/>
          </p:cNvSpPr>
          <p:nvPr/>
        </p:nvSpPr>
        <p:spPr bwMode="auto">
          <a:xfrm>
            <a:off x="304800" y="990600"/>
            <a:ext cx="1219200" cy="939800"/>
          </a:xfrm>
          <a:prstGeom prst="homePlate">
            <a:avLst>
              <a:gd name="adj" fmla="val 32432"/>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Define</a:t>
            </a:r>
            <a:endParaRPr lang="en-US" b="1">
              <a:latin typeface="Arial" pitchFamily="34" charset="0"/>
            </a:endParaRPr>
          </a:p>
        </p:txBody>
      </p:sp>
      <p:sp>
        <p:nvSpPr>
          <p:cNvPr id="61449" name="AutoShape 9"/>
          <p:cNvSpPr>
            <a:spLocks noChangeArrowheads="1"/>
          </p:cNvSpPr>
          <p:nvPr/>
        </p:nvSpPr>
        <p:spPr bwMode="auto">
          <a:xfrm>
            <a:off x="1339850" y="990600"/>
            <a:ext cx="1516063" cy="939800"/>
          </a:xfrm>
          <a:prstGeom prst="chevron">
            <a:avLst>
              <a:gd name="adj" fmla="val 20605"/>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r" defTabSz="820738"/>
            <a:r>
              <a:rPr lang="en-US" altLang="ko-KR" sz="2000" b="1">
                <a:solidFill>
                  <a:srgbClr val="FFFF00"/>
                </a:solidFill>
                <a:latin typeface="Arial" pitchFamily="34" charset="0"/>
                <a:ea typeface="Batang" pitchFamily="18" charset="-127"/>
              </a:rPr>
              <a:t>   Measure</a:t>
            </a:r>
            <a:endParaRPr lang="en-US" b="1">
              <a:latin typeface="Arial" pitchFamily="34" charset="0"/>
            </a:endParaRPr>
          </a:p>
        </p:txBody>
      </p:sp>
      <p:sp>
        <p:nvSpPr>
          <p:cNvPr id="61450" name="AutoShape 10"/>
          <p:cNvSpPr>
            <a:spLocks noChangeArrowheads="1"/>
          </p:cNvSpPr>
          <p:nvPr/>
        </p:nvSpPr>
        <p:spPr bwMode="auto">
          <a:xfrm>
            <a:off x="2743200" y="990600"/>
            <a:ext cx="1676400" cy="939800"/>
          </a:xfrm>
          <a:prstGeom prst="chevron">
            <a:avLst>
              <a:gd name="adj" fmla="val 24155"/>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  Analyze</a:t>
            </a:r>
            <a:endParaRPr lang="en-US" b="1">
              <a:latin typeface="Arial" pitchFamily="34" charset="0"/>
            </a:endParaRPr>
          </a:p>
        </p:txBody>
      </p:sp>
      <p:sp>
        <p:nvSpPr>
          <p:cNvPr id="61451" name="AutoShape 11"/>
          <p:cNvSpPr>
            <a:spLocks noChangeArrowheads="1"/>
          </p:cNvSpPr>
          <p:nvPr/>
        </p:nvSpPr>
        <p:spPr bwMode="auto">
          <a:xfrm>
            <a:off x="4270375" y="990600"/>
            <a:ext cx="1520825" cy="939800"/>
          </a:xfrm>
          <a:prstGeom prst="chevron">
            <a:avLst>
              <a:gd name="adj" fmla="val 25337"/>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     Identify</a:t>
            </a:r>
            <a:endParaRPr lang="en-US" b="1">
              <a:latin typeface="Arial" pitchFamily="34" charset="0"/>
            </a:endParaRPr>
          </a:p>
        </p:txBody>
      </p:sp>
      <p:sp>
        <p:nvSpPr>
          <p:cNvPr id="61452" name="AutoShape 12"/>
          <p:cNvSpPr>
            <a:spLocks noChangeArrowheads="1"/>
          </p:cNvSpPr>
          <p:nvPr/>
        </p:nvSpPr>
        <p:spPr bwMode="auto">
          <a:xfrm>
            <a:off x="5599113" y="990600"/>
            <a:ext cx="2020887" cy="939800"/>
          </a:xfrm>
          <a:prstGeom prst="chevron">
            <a:avLst>
              <a:gd name="adj" fmla="val 29896"/>
            </a:avLst>
          </a:prstGeom>
          <a:solidFill>
            <a:srgbClr val="FF0000"/>
          </a:solidFill>
          <a:ln w="9525">
            <a:solidFill>
              <a:srgbClr val="FFFFFF"/>
            </a:solidFill>
            <a:miter lim="800000"/>
            <a:headEnd/>
            <a:tailEnd/>
          </a:ln>
          <a:effectLst>
            <a:outerShdw dist="107763" dir="2700000" algn="ctr" rotWithShape="0">
              <a:srgbClr val="000000"/>
            </a:outerShdw>
          </a:effectLst>
        </p:spPr>
        <p:txBody>
          <a:bodyPr lIns="91376" tIns="45688" rIns="91376" bIns="45688" anchor="ctr"/>
          <a:lstStyle/>
          <a:p>
            <a:pPr algn="ctr" defTabSz="820738"/>
            <a:r>
              <a:rPr lang="en-US" altLang="ko-KR" sz="2000" b="1">
                <a:solidFill>
                  <a:srgbClr val="FFFF00"/>
                </a:solidFill>
                <a:latin typeface="Arial" pitchFamily="34" charset="0"/>
                <a:ea typeface="Batang" pitchFamily="18" charset="-127"/>
              </a:rPr>
              <a:t>   Execute</a:t>
            </a:r>
            <a:endParaRPr lang="en-US" b="1">
              <a:latin typeface="Arial" pitchFamily="34" charset="0"/>
            </a:endParaRPr>
          </a:p>
        </p:txBody>
      </p:sp>
      <p:sp>
        <p:nvSpPr>
          <p:cNvPr id="61453" name="AutoShape 13"/>
          <p:cNvSpPr>
            <a:spLocks noChangeArrowheads="1"/>
          </p:cNvSpPr>
          <p:nvPr/>
        </p:nvSpPr>
        <p:spPr bwMode="auto">
          <a:xfrm>
            <a:off x="7391400" y="990600"/>
            <a:ext cx="1524000" cy="939800"/>
          </a:xfrm>
          <a:prstGeom prst="chevron">
            <a:avLst>
              <a:gd name="adj" fmla="val 30068"/>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     Control</a:t>
            </a:r>
            <a:endParaRPr lang="en-US" b="1">
              <a:latin typeface="Arial" pitchFamily="34" charset="0"/>
            </a:endParaRPr>
          </a:p>
        </p:txBody>
      </p:sp>
      <p:sp>
        <p:nvSpPr>
          <p:cNvPr id="871438" name="Rectangle 14"/>
          <p:cNvSpPr>
            <a:spLocks noGrp="1" noChangeArrowheads="1"/>
          </p:cNvSpPr>
          <p:nvPr>
            <p:ph type="title"/>
          </p:nvPr>
        </p:nvSpPr>
        <p:spPr/>
        <p:txBody>
          <a:bodyPr/>
          <a:lstStyle/>
          <a:p>
            <a:pPr eaLnBrk="1" hangingPunct="1">
              <a:defRPr/>
            </a:pPr>
            <a:r>
              <a:rPr lang="en-US"/>
              <a:t>DMAIEC Improvement Process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877" name="Rectangle 85"/>
          <p:cNvSpPr>
            <a:spLocks noGrp="1" noChangeArrowheads="1"/>
          </p:cNvSpPr>
          <p:nvPr>
            <p:ph type="title"/>
          </p:nvPr>
        </p:nvSpPr>
        <p:spPr/>
        <p:txBody>
          <a:bodyPr/>
          <a:lstStyle/>
          <a:p>
            <a:pPr eaLnBrk="1" hangingPunct="1">
              <a:defRPr/>
            </a:pPr>
            <a:r>
              <a:rPr lang="en-US"/>
              <a:t>Waste / Tool Matrix</a:t>
            </a:r>
          </a:p>
        </p:txBody>
      </p:sp>
      <p:graphicFrame>
        <p:nvGraphicFramePr>
          <p:cNvPr id="901276" name="Group 1180"/>
          <p:cNvGraphicFramePr>
            <a:graphicFrameLocks noGrp="1"/>
          </p:cNvGraphicFramePr>
          <p:nvPr>
            <p:ph idx="1"/>
          </p:nvPr>
        </p:nvGraphicFramePr>
        <p:xfrm>
          <a:off x="152400" y="965200"/>
          <a:ext cx="8839200" cy="5219701"/>
        </p:xfrm>
        <a:graphic>
          <a:graphicData uri="http://schemas.openxmlformats.org/drawingml/2006/table">
            <a:tbl>
              <a:tblPr/>
              <a:tblGrid>
                <a:gridCol w="393700">
                  <a:extLst>
                    <a:ext uri="{9D8B030D-6E8A-4147-A177-3AD203B41FA5}">
                      <a16:colId xmlns:a16="http://schemas.microsoft.com/office/drawing/2014/main" val="20000"/>
                    </a:ext>
                  </a:extLst>
                </a:gridCol>
                <a:gridCol w="12827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189038">
                  <a:extLst>
                    <a:ext uri="{9D8B030D-6E8A-4147-A177-3AD203B41FA5}">
                      <a16:colId xmlns:a16="http://schemas.microsoft.com/office/drawing/2014/main" val="20005"/>
                    </a:ext>
                  </a:extLst>
                </a:gridCol>
                <a:gridCol w="877887">
                  <a:extLst>
                    <a:ext uri="{9D8B030D-6E8A-4147-A177-3AD203B41FA5}">
                      <a16:colId xmlns:a16="http://schemas.microsoft.com/office/drawing/2014/main" val="20006"/>
                    </a:ext>
                  </a:extLst>
                </a:gridCol>
                <a:gridCol w="1035050">
                  <a:extLst>
                    <a:ext uri="{9D8B030D-6E8A-4147-A177-3AD203B41FA5}">
                      <a16:colId xmlns:a16="http://schemas.microsoft.com/office/drawing/2014/main" val="20007"/>
                    </a:ext>
                  </a:extLst>
                </a:gridCol>
                <a:gridCol w="631825">
                  <a:extLst>
                    <a:ext uri="{9D8B030D-6E8A-4147-A177-3AD203B41FA5}">
                      <a16:colId xmlns:a16="http://schemas.microsoft.com/office/drawing/2014/main" val="20008"/>
                    </a:ext>
                  </a:extLst>
                </a:gridCol>
              </a:tblGrid>
              <a:tr h="304800">
                <a:tc rowSpan="2" gridSpan="2">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cap="flat">
                      <a:noFill/>
                    </a:lnL>
                    <a:lnR w="28575" cap="flat" cmpd="sng" algn="ctr">
                      <a:solidFill>
                        <a:schemeClr val="tx1"/>
                      </a:solidFill>
                      <a:prstDash val="solid"/>
                      <a:round/>
                      <a:headEnd type="none" w="sm" len="sm"/>
                      <a:tailEnd type="none" w="sm" len="sm"/>
                    </a:lnR>
                    <a:lnT cap="flat">
                      <a:noFill/>
                    </a:lnT>
                    <a:lnB w="28575" cap="flat" cmpd="sng" algn="ctr">
                      <a:solidFill>
                        <a:schemeClr val="tx1"/>
                      </a:solidFill>
                      <a:prstDash val="solid"/>
                      <a:round/>
                      <a:headEnd type="none" w="sm" len="sm"/>
                      <a:tailEnd type="none" w="sm" len="sm"/>
                    </a:lnB>
                    <a:lnTlToBr>
                      <a:noFill/>
                    </a:lnTlToBr>
                    <a:lnBlToTr>
                      <a:noFill/>
                    </a:lnBlToTr>
                    <a:noFill/>
                  </a:tcPr>
                </a:tc>
                <a:tc rowSpan="2" hMerge="1">
                  <a:txBody>
                    <a:bodyPr/>
                    <a:lstStyle/>
                    <a:p>
                      <a:endParaRPr lang="en-US"/>
                    </a:p>
                  </a:txBody>
                  <a:tcPr/>
                </a:tc>
                <a:tc gridSpan="7">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WASTE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34988">
                <a:tc gridSpan="2" vMerge="1">
                  <a:txBody>
                    <a:bodyPr/>
                    <a:lstStyle/>
                    <a:p>
                      <a:endParaRPr lang="en-US"/>
                    </a:p>
                  </a:txBody>
                  <a:tcPr/>
                </a:tc>
                <a:tc hMerge="1" vMerge="1">
                  <a:txBody>
                    <a:bodyPr/>
                    <a:lstStyle/>
                    <a:p>
                      <a:endParaRPr 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Over-Production</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Inventory</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Conveyance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Defect  Production</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ProcessRelated</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Operation-Related</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Idle Time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extLst>
                  <a:ext uri="{0D108BD9-81ED-4DB2-BD59-A6C34878D82A}">
                    <a16:rowId xmlns:a16="http://schemas.microsoft.com/office/drawing/2014/main" val="10001"/>
                  </a:ext>
                </a:extLst>
              </a:tr>
              <a:tr h="381000">
                <a:tc rowSpan="10">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L</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E</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A</a:t>
                      </a:r>
                      <a:endParaRPr kumimoji="0" lang="en-US" altLang="ko-KR" sz="1400" b="1" i="0" u="none" strike="noStrike" cap="none" normalizeH="0" baseline="0">
                        <a:ln>
                          <a:noFill/>
                        </a:ln>
                        <a:solidFill>
                          <a:schemeClr val="tx1"/>
                        </a:solidFill>
                        <a:effectLst/>
                        <a:latin typeface="Arial" pitchFamily="34" charset="0"/>
                        <a:ea typeface="굴림" pitchFamily="34"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N</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L</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M</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E</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H</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D</a:t>
                      </a:r>
                      <a:endParaRPr kumimoji="0" lang="en-US" altLang="ko-KR" sz="3200" b="1" i="0" u="none" strike="noStrike" cap="none" normalizeH="0" baseline="0">
                        <a:ln>
                          <a:noFill/>
                        </a:ln>
                        <a:solidFill>
                          <a:schemeClr val="tx1"/>
                        </a:solidFill>
                        <a:effectLst/>
                        <a:latin typeface="Arial" pitchFamily="34" charset="0"/>
                        <a:ea typeface="굴림" pitchFamily="34" charset="-127"/>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Pull System</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3152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Rapid Change-Over</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04800">
                <a:tc vMerge="1">
                  <a:txBody>
                    <a:bodyPr/>
                    <a:lstStyle/>
                    <a:p>
                      <a:endParaRPr lang="en-US"/>
                    </a:p>
                  </a:txBody>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Five S</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51816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Standard Work</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58775">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Poka-Yoke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51816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Visual Factory</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0480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Line Balance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51816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Process Flow</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r h="325438">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TPM</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10"/>
                  </a:ext>
                </a:extLst>
              </a:tr>
              <a:tr h="41910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Rhythm</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274" name="Rectangle 2"/>
          <p:cNvSpPr>
            <a:spLocks noGrp="1" noChangeArrowheads="1"/>
          </p:cNvSpPr>
          <p:nvPr>
            <p:ph type="title"/>
          </p:nvPr>
        </p:nvSpPr>
        <p:spPr/>
        <p:txBody>
          <a:bodyPr/>
          <a:lstStyle/>
          <a:p>
            <a:pPr eaLnBrk="1" hangingPunct="1">
              <a:defRPr/>
            </a:pPr>
            <a:r>
              <a:rPr lang="en-US"/>
              <a:t>The Five “S’s”</a:t>
            </a:r>
          </a:p>
        </p:txBody>
      </p:sp>
      <p:sp>
        <p:nvSpPr>
          <p:cNvPr id="104451" name="AutoShape 3"/>
          <p:cNvSpPr>
            <a:spLocks noChangeArrowheads="1"/>
          </p:cNvSpPr>
          <p:nvPr/>
        </p:nvSpPr>
        <p:spPr bwMode="auto">
          <a:xfrm>
            <a:off x="304800" y="5334000"/>
            <a:ext cx="8534400" cy="838200"/>
          </a:xfrm>
          <a:prstGeom prst="bevel">
            <a:avLst>
              <a:gd name="adj" fmla="val 125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0738">
              <a:spcBef>
                <a:spcPct val="20000"/>
              </a:spcBef>
              <a:buClr>
                <a:schemeClr val="accent2"/>
              </a:buClr>
              <a:buFont typeface="Symbol" pitchFamily="18" charset="2"/>
              <a:buNone/>
            </a:pPr>
            <a:r>
              <a:rPr lang="en-US" sz="2900" b="1" i="1">
                <a:solidFill>
                  <a:schemeClr val="bg1"/>
                </a:solidFill>
                <a:latin typeface="Arial" pitchFamily="34" charset="0"/>
              </a:rPr>
              <a:t>Early “Clean-Up” Activity on the Lean Journey</a:t>
            </a:r>
          </a:p>
        </p:txBody>
      </p:sp>
      <p:graphicFrame>
        <p:nvGraphicFramePr>
          <p:cNvPr id="950276" name="Group 4"/>
          <p:cNvGraphicFramePr>
            <a:graphicFrameLocks noGrp="1"/>
          </p:cNvGraphicFramePr>
          <p:nvPr>
            <p:ph idx="1"/>
          </p:nvPr>
        </p:nvGraphicFramePr>
        <p:xfrm>
          <a:off x="381000" y="990600"/>
          <a:ext cx="8451850" cy="4038602"/>
        </p:xfrm>
        <a:graphic>
          <a:graphicData uri="http://schemas.openxmlformats.org/drawingml/2006/table">
            <a:tbl>
              <a:tblPr/>
              <a:tblGrid>
                <a:gridCol w="1600200">
                  <a:extLst>
                    <a:ext uri="{9D8B030D-6E8A-4147-A177-3AD203B41FA5}">
                      <a16:colId xmlns:a16="http://schemas.microsoft.com/office/drawing/2014/main" val="20000"/>
                    </a:ext>
                  </a:extLst>
                </a:gridCol>
                <a:gridCol w="6851650">
                  <a:extLst>
                    <a:ext uri="{9D8B030D-6E8A-4147-A177-3AD203B41FA5}">
                      <a16:colId xmlns:a16="http://schemas.microsoft.com/office/drawing/2014/main" val="20001"/>
                    </a:ext>
                  </a:extLst>
                </a:gridCol>
              </a:tblGrid>
              <a:tr h="6889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Sort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Go through the workplace and </a:t>
                      </a:r>
                      <a:r>
                        <a:rPr kumimoji="0" lang="en-US" sz="1800" b="0" i="1" u="none" strike="noStrike" cap="none" normalizeH="0" baseline="0">
                          <a:ln>
                            <a:noFill/>
                          </a:ln>
                          <a:solidFill>
                            <a:srgbClr val="000000"/>
                          </a:solidFill>
                          <a:effectLst/>
                          <a:latin typeface="Arial" pitchFamily="34" charset="0"/>
                        </a:rPr>
                        <a:t>sort</a:t>
                      </a:r>
                      <a:r>
                        <a:rPr kumimoji="0" lang="en-US" sz="1800" b="0" i="0" u="none" strike="noStrike" cap="none" normalizeH="0" baseline="0">
                          <a:ln>
                            <a:noFill/>
                          </a:ln>
                          <a:solidFill>
                            <a:schemeClr val="tx1"/>
                          </a:solidFill>
                          <a:effectLst/>
                          <a:latin typeface="Arial" pitchFamily="34" charset="0"/>
                        </a:rPr>
                        <a:t> </a:t>
                      </a:r>
                      <a:r>
                        <a:rPr kumimoji="0" lang="en-US" sz="1800" b="0" i="0" u="none" strike="noStrike" cap="none" normalizeH="0" baseline="0">
                          <a:ln>
                            <a:noFill/>
                          </a:ln>
                          <a:solidFill>
                            <a:srgbClr val="000000"/>
                          </a:solidFill>
                          <a:effectLst/>
                          <a:latin typeface="Arial" pitchFamily="34" charset="0"/>
                        </a:rPr>
                        <a:t>all materials, equipment, etc. that is not needed to perform the work. Get rid of this </a:t>
                      </a:r>
                      <a:r>
                        <a:rPr kumimoji="0" lang="en-US" sz="1800" b="0" i="1" u="none" strike="noStrike" cap="none" normalizeH="0" baseline="0">
                          <a:ln>
                            <a:noFill/>
                          </a:ln>
                          <a:solidFill>
                            <a:srgbClr val="000000"/>
                          </a:solidFill>
                          <a:effectLst/>
                          <a:latin typeface="Arial" pitchFamily="34" charset="0"/>
                        </a:rPr>
                        <a:t>stuff!</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9858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Shine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Clean the workplace.  Remove grease and dirt from equipment, scraps and offal lying around.  Hang necessary tools in</a:t>
                      </a:r>
                      <a:r>
                        <a:rPr kumimoji="0" lang="en-US" sz="1800" b="0" i="0" u="none" strike="noStrike" cap="none" normalizeH="0" baseline="0">
                          <a:ln>
                            <a:noFill/>
                          </a:ln>
                          <a:solidFill>
                            <a:schemeClr val="tx1"/>
                          </a:solidFill>
                          <a:effectLst/>
                          <a:latin typeface="Arial" pitchFamily="34" charset="0"/>
                        </a:rPr>
                        <a:t> </a:t>
                      </a:r>
                      <a:r>
                        <a:rPr kumimoji="0" lang="en-US" sz="1800" b="0" i="0" u="none" strike="noStrike" cap="none" normalizeH="0" baseline="0">
                          <a:ln>
                            <a:noFill/>
                          </a:ln>
                          <a:solidFill>
                            <a:srgbClr val="000000"/>
                          </a:solidFill>
                          <a:effectLst/>
                          <a:latin typeface="Arial" pitchFamily="34" charset="0"/>
                        </a:rPr>
                        <a:t>appropriate places - </a:t>
                      </a:r>
                      <a:r>
                        <a:rPr kumimoji="0" lang="en-US" sz="1800" b="0" i="0" u="none" strike="noStrike" cap="none" normalizeH="0" baseline="0">
                          <a:ln>
                            <a:noFill/>
                          </a:ln>
                          <a:solidFill>
                            <a:schemeClr val="tx1"/>
                          </a:solidFill>
                          <a:effectLst/>
                          <a:latin typeface="Arial" pitchFamily="34" charset="0"/>
                        </a:rPr>
                        <a:t> </a:t>
                      </a:r>
                      <a:r>
                        <a:rPr kumimoji="0" lang="en-US" sz="1800" b="0" i="0" u="none" strike="noStrike" cap="none" normalizeH="0" baseline="0">
                          <a:ln>
                            <a:noFill/>
                          </a:ln>
                          <a:solidFill>
                            <a:srgbClr val="000000"/>
                          </a:solidFill>
                          <a:effectLst/>
                          <a:latin typeface="Arial" pitchFamily="34" charset="0"/>
                        </a:rPr>
                        <a:t>make it easy to obtain tools for the job.</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1"/>
                  </a:ext>
                </a:extLst>
              </a:tr>
              <a:tr h="9858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Set in Place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Establish responsibilities for maintaining the clean, clutter - free workplace (e.g. Joe and Jill clean up the lathe area once a shift, Jack and Jean clean up the tool-bin).</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921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Standardize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Develop a common method for performing the process.  </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3"/>
                  </a:ext>
                </a:extLst>
              </a:tr>
              <a:tr h="9858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Sustain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Ensure that the common method is employed each time the process is performed and that improvements made to the process are built into the common method.</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761102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682" name="Rectangle 2"/>
          <p:cNvSpPr>
            <a:spLocks noGrp="1" noChangeArrowheads="1"/>
          </p:cNvSpPr>
          <p:nvPr>
            <p:ph type="title"/>
          </p:nvPr>
        </p:nvSpPr>
        <p:spPr>
          <a:xfrm>
            <a:off x="346075" y="201613"/>
            <a:ext cx="6442075" cy="474662"/>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Examples of cell layouts</a:t>
            </a:r>
          </a:p>
        </p:txBody>
      </p:sp>
      <p:grpSp>
        <p:nvGrpSpPr>
          <p:cNvPr id="114691" name="Group 3"/>
          <p:cNvGrpSpPr>
            <a:grpSpLocks/>
          </p:cNvGrpSpPr>
          <p:nvPr/>
        </p:nvGrpSpPr>
        <p:grpSpPr bwMode="auto">
          <a:xfrm>
            <a:off x="568325" y="1187450"/>
            <a:ext cx="7874000" cy="4038600"/>
            <a:chOff x="358" y="620"/>
            <a:chExt cx="4960" cy="2544"/>
          </a:xfrm>
        </p:grpSpPr>
        <p:grpSp>
          <p:nvGrpSpPr>
            <p:cNvPr id="114692" name="Group 4"/>
            <p:cNvGrpSpPr>
              <a:grpSpLocks/>
            </p:cNvGrpSpPr>
            <p:nvPr/>
          </p:nvGrpSpPr>
          <p:grpSpPr bwMode="auto">
            <a:xfrm>
              <a:off x="3455" y="1210"/>
              <a:ext cx="376" cy="1648"/>
              <a:chOff x="3455" y="1210"/>
              <a:chExt cx="376" cy="1648"/>
            </a:xfrm>
          </p:grpSpPr>
          <p:grpSp>
            <p:nvGrpSpPr>
              <p:cNvPr id="114794" name="Group 5"/>
              <p:cNvGrpSpPr>
                <a:grpSpLocks/>
              </p:cNvGrpSpPr>
              <p:nvPr/>
            </p:nvGrpSpPr>
            <p:grpSpPr bwMode="auto">
              <a:xfrm>
                <a:off x="3467" y="2332"/>
                <a:ext cx="268" cy="424"/>
                <a:chOff x="3467" y="2332"/>
                <a:chExt cx="268" cy="424"/>
              </a:xfrm>
            </p:grpSpPr>
            <p:sp>
              <p:nvSpPr>
                <p:cNvPr id="114810" name="Oval 6"/>
                <p:cNvSpPr>
                  <a:spLocks noChangeArrowheads="1"/>
                </p:cNvSpPr>
                <p:nvPr/>
              </p:nvSpPr>
              <p:spPr bwMode="auto">
                <a:xfrm>
                  <a:off x="3479" y="239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11" name="Oval 7"/>
                <p:cNvSpPr>
                  <a:spLocks noChangeArrowheads="1"/>
                </p:cNvSpPr>
                <p:nvPr/>
              </p:nvSpPr>
              <p:spPr bwMode="auto">
                <a:xfrm>
                  <a:off x="3467" y="248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12" name="Rectangle 8"/>
                <p:cNvSpPr>
                  <a:spLocks noChangeArrowheads="1"/>
                </p:cNvSpPr>
                <p:nvPr/>
              </p:nvSpPr>
              <p:spPr bwMode="auto">
                <a:xfrm>
                  <a:off x="3599" y="233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95" name="Group 9"/>
              <p:cNvGrpSpPr>
                <a:grpSpLocks/>
              </p:cNvGrpSpPr>
              <p:nvPr/>
            </p:nvGrpSpPr>
            <p:grpSpPr bwMode="auto">
              <a:xfrm>
                <a:off x="3563" y="1948"/>
                <a:ext cx="268" cy="424"/>
                <a:chOff x="3563" y="1948"/>
                <a:chExt cx="268" cy="424"/>
              </a:xfrm>
            </p:grpSpPr>
            <p:sp>
              <p:nvSpPr>
                <p:cNvPr id="114807" name="Oval 10"/>
                <p:cNvSpPr>
                  <a:spLocks noChangeArrowheads="1"/>
                </p:cNvSpPr>
                <p:nvPr/>
              </p:nvSpPr>
              <p:spPr bwMode="auto">
                <a:xfrm>
                  <a:off x="3599" y="2008"/>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8" name="Oval 11"/>
                <p:cNvSpPr>
                  <a:spLocks noChangeArrowheads="1"/>
                </p:cNvSpPr>
                <p:nvPr/>
              </p:nvSpPr>
              <p:spPr bwMode="auto">
                <a:xfrm>
                  <a:off x="3743" y="2104"/>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9" name="Rectangle 12"/>
                <p:cNvSpPr>
                  <a:spLocks noChangeArrowheads="1"/>
                </p:cNvSpPr>
                <p:nvPr/>
              </p:nvSpPr>
              <p:spPr bwMode="auto">
                <a:xfrm>
                  <a:off x="3563" y="1948"/>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96" name="Group 13"/>
              <p:cNvGrpSpPr>
                <a:grpSpLocks/>
              </p:cNvGrpSpPr>
              <p:nvPr/>
            </p:nvGrpSpPr>
            <p:grpSpPr bwMode="auto">
              <a:xfrm>
                <a:off x="3455" y="1684"/>
                <a:ext cx="268" cy="424"/>
                <a:chOff x="3455" y="1684"/>
                <a:chExt cx="268" cy="424"/>
              </a:xfrm>
            </p:grpSpPr>
            <p:sp>
              <p:nvSpPr>
                <p:cNvPr id="114804" name="Oval 14"/>
                <p:cNvSpPr>
                  <a:spLocks noChangeArrowheads="1"/>
                </p:cNvSpPr>
                <p:nvPr/>
              </p:nvSpPr>
              <p:spPr bwMode="auto">
                <a:xfrm>
                  <a:off x="3467" y="174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5" name="Oval 15"/>
                <p:cNvSpPr>
                  <a:spLocks noChangeArrowheads="1"/>
                </p:cNvSpPr>
                <p:nvPr/>
              </p:nvSpPr>
              <p:spPr bwMode="auto">
                <a:xfrm>
                  <a:off x="3455" y="18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6" name="Rectangle 16"/>
                <p:cNvSpPr>
                  <a:spLocks noChangeArrowheads="1"/>
                </p:cNvSpPr>
                <p:nvPr/>
              </p:nvSpPr>
              <p:spPr bwMode="auto">
                <a:xfrm>
                  <a:off x="3587" y="168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97" name="Group 17"/>
              <p:cNvGrpSpPr>
                <a:grpSpLocks/>
              </p:cNvGrpSpPr>
              <p:nvPr/>
            </p:nvGrpSpPr>
            <p:grpSpPr bwMode="auto">
              <a:xfrm>
                <a:off x="3551" y="1240"/>
                <a:ext cx="268" cy="424"/>
                <a:chOff x="3551" y="1240"/>
                <a:chExt cx="268" cy="424"/>
              </a:xfrm>
            </p:grpSpPr>
            <p:sp>
              <p:nvSpPr>
                <p:cNvPr id="114801" name="Oval 18"/>
                <p:cNvSpPr>
                  <a:spLocks noChangeArrowheads="1"/>
                </p:cNvSpPr>
                <p:nvPr/>
              </p:nvSpPr>
              <p:spPr bwMode="auto">
                <a:xfrm>
                  <a:off x="3587" y="1300"/>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2" name="Oval 19"/>
                <p:cNvSpPr>
                  <a:spLocks noChangeArrowheads="1"/>
                </p:cNvSpPr>
                <p:nvPr/>
              </p:nvSpPr>
              <p:spPr bwMode="auto">
                <a:xfrm>
                  <a:off x="3731" y="1396"/>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3" name="Rectangle 20"/>
                <p:cNvSpPr>
                  <a:spLocks noChangeArrowheads="1"/>
                </p:cNvSpPr>
                <p:nvPr/>
              </p:nvSpPr>
              <p:spPr bwMode="auto">
                <a:xfrm>
                  <a:off x="3551" y="1240"/>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98" name="Line 21"/>
              <p:cNvSpPr>
                <a:spLocks noChangeShapeType="1"/>
              </p:cNvSpPr>
              <p:nvPr/>
            </p:nvSpPr>
            <p:spPr bwMode="auto">
              <a:xfrm>
                <a:off x="3649" y="1210"/>
                <a:ext cx="0" cy="72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9" name="Line 22"/>
              <p:cNvSpPr>
                <a:spLocks noChangeShapeType="1"/>
              </p:cNvSpPr>
              <p:nvPr/>
            </p:nvSpPr>
            <p:spPr bwMode="auto">
              <a:xfrm>
                <a:off x="3649" y="1798"/>
                <a:ext cx="0" cy="6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0" name="Line 23"/>
              <p:cNvSpPr>
                <a:spLocks noChangeShapeType="1"/>
              </p:cNvSpPr>
              <p:nvPr/>
            </p:nvSpPr>
            <p:spPr bwMode="auto">
              <a:xfrm>
                <a:off x="3649" y="2014"/>
                <a:ext cx="0"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693" name="Rectangle 24"/>
            <p:cNvSpPr>
              <a:spLocks noChangeArrowheads="1"/>
            </p:cNvSpPr>
            <p:nvPr/>
          </p:nvSpPr>
          <p:spPr bwMode="auto">
            <a:xfrm>
              <a:off x="572" y="620"/>
              <a:ext cx="776"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U - shaped</a:t>
              </a:r>
            </a:p>
          </p:txBody>
        </p:sp>
        <p:sp>
          <p:nvSpPr>
            <p:cNvPr id="114694" name="Rectangle 25"/>
            <p:cNvSpPr>
              <a:spLocks noChangeArrowheads="1"/>
            </p:cNvSpPr>
            <p:nvPr/>
          </p:nvSpPr>
          <p:spPr bwMode="auto">
            <a:xfrm>
              <a:off x="2034" y="620"/>
              <a:ext cx="769"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S - shaped</a:t>
              </a:r>
            </a:p>
          </p:txBody>
        </p:sp>
        <p:sp>
          <p:nvSpPr>
            <p:cNvPr id="114695" name="Rectangle 26"/>
            <p:cNvSpPr>
              <a:spLocks noChangeArrowheads="1"/>
            </p:cNvSpPr>
            <p:nvPr/>
          </p:nvSpPr>
          <p:spPr bwMode="auto">
            <a:xfrm>
              <a:off x="3451" y="620"/>
              <a:ext cx="385"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Line</a:t>
              </a:r>
            </a:p>
          </p:txBody>
        </p:sp>
        <p:sp>
          <p:nvSpPr>
            <p:cNvPr id="114696" name="Rectangle 27"/>
            <p:cNvSpPr>
              <a:spLocks noChangeArrowheads="1"/>
            </p:cNvSpPr>
            <p:nvPr/>
          </p:nvSpPr>
          <p:spPr bwMode="auto">
            <a:xfrm>
              <a:off x="4522" y="620"/>
              <a:ext cx="485"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Mixed</a:t>
              </a:r>
            </a:p>
          </p:txBody>
        </p:sp>
        <p:grpSp>
          <p:nvGrpSpPr>
            <p:cNvPr id="114697" name="Group 28"/>
            <p:cNvGrpSpPr>
              <a:grpSpLocks/>
            </p:cNvGrpSpPr>
            <p:nvPr/>
          </p:nvGrpSpPr>
          <p:grpSpPr bwMode="auto">
            <a:xfrm>
              <a:off x="358" y="1259"/>
              <a:ext cx="1204" cy="1551"/>
              <a:chOff x="358" y="1259"/>
              <a:chExt cx="1204" cy="1551"/>
            </a:xfrm>
          </p:grpSpPr>
          <p:grpSp>
            <p:nvGrpSpPr>
              <p:cNvPr id="114774" name="Group 29"/>
              <p:cNvGrpSpPr>
                <a:grpSpLocks/>
              </p:cNvGrpSpPr>
              <p:nvPr/>
            </p:nvGrpSpPr>
            <p:grpSpPr bwMode="auto">
              <a:xfrm>
                <a:off x="1181" y="1302"/>
                <a:ext cx="252" cy="424"/>
                <a:chOff x="1181" y="1302"/>
                <a:chExt cx="252" cy="424"/>
              </a:xfrm>
            </p:grpSpPr>
            <p:sp>
              <p:nvSpPr>
                <p:cNvPr id="114791" name="Oval 30"/>
                <p:cNvSpPr>
                  <a:spLocks noChangeArrowheads="1"/>
                </p:cNvSpPr>
                <p:nvPr/>
              </p:nvSpPr>
              <p:spPr bwMode="auto">
                <a:xfrm rot="-1860000">
                  <a:off x="1182" y="140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2" name="Oval 31"/>
                <p:cNvSpPr>
                  <a:spLocks noChangeArrowheads="1"/>
                </p:cNvSpPr>
                <p:nvPr/>
              </p:nvSpPr>
              <p:spPr bwMode="auto">
                <a:xfrm rot="-1860000">
                  <a:off x="1181" y="15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3" name="Rectangle 32"/>
                <p:cNvSpPr>
                  <a:spLocks noChangeArrowheads="1"/>
                </p:cNvSpPr>
                <p:nvPr/>
              </p:nvSpPr>
              <p:spPr bwMode="auto">
                <a:xfrm rot="-1860000">
                  <a:off x="1297" y="130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75" name="Group 33"/>
              <p:cNvGrpSpPr>
                <a:grpSpLocks/>
              </p:cNvGrpSpPr>
              <p:nvPr/>
            </p:nvGrpSpPr>
            <p:grpSpPr bwMode="auto">
              <a:xfrm>
                <a:off x="535" y="1271"/>
                <a:ext cx="247" cy="424"/>
                <a:chOff x="535" y="1271"/>
                <a:chExt cx="247" cy="424"/>
              </a:xfrm>
            </p:grpSpPr>
            <p:sp>
              <p:nvSpPr>
                <p:cNvPr id="114788" name="Oval 34"/>
                <p:cNvSpPr>
                  <a:spLocks noChangeArrowheads="1"/>
                </p:cNvSpPr>
                <p:nvPr/>
              </p:nvSpPr>
              <p:spPr bwMode="auto">
                <a:xfrm rot="2280000">
                  <a:off x="562" y="138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9" name="Oval 35"/>
                <p:cNvSpPr>
                  <a:spLocks noChangeArrowheads="1"/>
                </p:cNvSpPr>
                <p:nvPr/>
              </p:nvSpPr>
              <p:spPr bwMode="auto">
                <a:xfrm rot="2280000">
                  <a:off x="690" y="1526"/>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0" name="Rectangle 36"/>
                <p:cNvSpPr>
                  <a:spLocks noChangeArrowheads="1"/>
                </p:cNvSpPr>
                <p:nvPr/>
              </p:nvSpPr>
              <p:spPr bwMode="auto">
                <a:xfrm rot="2280000">
                  <a:off x="535" y="1271"/>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76" name="Group 37"/>
              <p:cNvGrpSpPr>
                <a:grpSpLocks/>
              </p:cNvGrpSpPr>
              <p:nvPr/>
            </p:nvGrpSpPr>
            <p:grpSpPr bwMode="auto">
              <a:xfrm>
                <a:off x="1294" y="2212"/>
                <a:ext cx="268" cy="424"/>
                <a:chOff x="1294" y="2212"/>
                <a:chExt cx="268" cy="424"/>
              </a:xfrm>
            </p:grpSpPr>
            <p:sp>
              <p:nvSpPr>
                <p:cNvPr id="114785" name="Oval 38"/>
                <p:cNvSpPr>
                  <a:spLocks noChangeArrowheads="1"/>
                </p:cNvSpPr>
                <p:nvPr/>
              </p:nvSpPr>
              <p:spPr bwMode="auto">
                <a:xfrm>
                  <a:off x="1306" y="227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6" name="Oval 39"/>
                <p:cNvSpPr>
                  <a:spLocks noChangeArrowheads="1"/>
                </p:cNvSpPr>
                <p:nvPr/>
              </p:nvSpPr>
              <p:spPr bwMode="auto">
                <a:xfrm>
                  <a:off x="1294" y="236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7" name="Rectangle 40"/>
                <p:cNvSpPr>
                  <a:spLocks noChangeArrowheads="1"/>
                </p:cNvSpPr>
                <p:nvPr/>
              </p:nvSpPr>
              <p:spPr bwMode="auto">
                <a:xfrm>
                  <a:off x="1426" y="221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77" name="Group 41"/>
              <p:cNvGrpSpPr>
                <a:grpSpLocks/>
              </p:cNvGrpSpPr>
              <p:nvPr/>
            </p:nvGrpSpPr>
            <p:grpSpPr bwMode="auto">
              <a:xfrm>
                <a:off x="358" y="2248"/>
                <a:ext cx="268" cy="424"/>
                <a:chOff x="358" y="2248"/>
                <a:chExt cx="268" cy="424"/>
              </a:xfrm>
            </p:grpSpPr>
            <p:sp>
              <p:nvSpPr>
                <p:cNvPr id="114782" name="Oval 42"/>
                <p:cNvSpPr>
                  <a:spLocks noChangeArrowheads="1"/>
                </p:cNvSpPr>
                <p:nvPr/>
              </p:nvSpPr>
              <p:spPr bwMode="auto">
                <a:xfrm>
                  <a:off x="394" y="2308"/>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3" name="Oval 43"/>
                <p:cNvSpPr>
                  <a:spLocks noChangeArrowheads="1"/>
                </p:cNvSpPr>
                <p:nvPr/>
              </p:nvSpPr>
              <p:spPr bwMode="auto">
                <a:xfrm>
                  <a:off x="538" y="2404"/>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4" name="Rectangle 44"/>
                <p:cNvSpPr>
                  <a:spLocks noChangeArrowheads="1"/>
                </p:cNvSpPr>
                <p:nvPr/>
              </p:nvSpPr>
              <p:spPr bwMode="auto">
                <a:xfrm>
                  <a:off x="358" y="2248"/>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78" name="Arc 45"/>
              <p:cNvSpPr>
                <a:spLocks/>
              </p:cNvSpPr>
              <p:nvPr/>
            </p:nvSpPr>
            <p:spPr bwMode="auto">
              <a:xfrm>
                <a:off x="461" y="1259"/>
                <a:ext cx="548" cy="8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85"/>
                      <a:pt x="9646" y="21"/>
                      <a:pt x="21561" y="0"/>
                    </a:cubicBezTo>
                  </a:path>
                  <a:path w="21600" h="21600" stroke="0" extrusionOk="0">
                    <a:moveTo>
                      <a:pt x="0" y="21600"/>
                    </a:moveTo>
                    <a:cubicBezTo>
                      <a:pt x="0" y="9685"/>
                      <a:pt x="9646" y="21"/>
                      <a:pt x="21561" y="0"/>
                    </a:cubicBezTo>
                    <a:lnTo>
                      <a:pt x="21600" y="21600"/>
                    </a:ln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9" name="Arc 46"/>
              <p:cNvSpPr>
                <a:spLocks/>
              </p:cNvSpPr>
              <p:nvPr/>
            </p:nvSpPr>
            <p:spPr bwMode="auto">
              <a:xfrm>
                <a:off x="1008" y="1259"/>
                <a:ext cx="464" cy="82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0" name="Line 47"/>
              <p:cNvSpPr>
                <a:spLocks noChangeShapeType="1"/>
              </p:cNvSpPr>
              <p:nvPr/>
            </p:nvSpPr>
            <p:spPr bwMode="auto">
              <a:xfrm>
                <a:off x="456" y="2146"/>
                <a:ext cx="0" cy="66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1" name="Line 48"/>
              <p:cNvSpPr>
                <a:spLocks noChangeShapeType="1"/>
              </p:cNvSpPr>
              <p:nvPr/>
            </p:nvSpPr>
            <p:spPr bwMode="auto">
              <a:xfrm flipV="1">
                <a:off x="1476" y="2066"/>
                <a:ext cx="0" cy="59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698" name="Group 49"/>
            <p:cNvGrpSpPr>
              <a:grpSpLocks/>
            </p:cNvGrpSpPr>
            <p:nvPr/>
          </p:nvGrpSpPr>
          <p:grpSpPr bwMode="auto">
            <a:xfrm>
              <a:off x="1834" y="1048"/>
              <a:ext cx="1168" cy="1972"/>
              <a:chOff x="1834" y="1048"/>
              <a:chExt cx="1168" cy="1972"/>
            </a:xfrm>
          </p:grpSpPr>
          <p:grpSp>
            <p:nvGrpSpPr>
              <p:cNvPr id="114746" name="Group 50"/>
              <p:cNvGrpSpPr>
                <a:grpSpLocks/>
              </p:cNvGrpSpPr>
              <p:nvPr/>
            </p:nvGrpSpPr>
            <p:grpSpPr bwMode="auto">
              <a:xfrm>
                <a:off x="2248" y="1048"/>
                <a:ext cx="424" cy="268"/>
                <a:chOff x="2248" y="1048"/>
                <a:chExt cx="424" cy="268"/>
              </a:xfrm>
            </p:grpSpPr>
            <p:sp>
              <p:nvSpPr>
                <p:cNvPr id="114771" name="Oval 51"/>
                <p:cNvSpPr>
                  <a:spLocks noChangeArrowheads="1"/>
                </p:cNvSpPr>
                <p:nvPr/>
              </p:nvSpPr>
              <p:spPr bwMode="auto">
                <a:xfrm>
                  <a:off x="2332" y="1084"/>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2" name="Oval 52"/>
                <p:cNvSpPr>
                  <a:spLocks noChangeArrowheads="1"/>
                </p:cNvSpPr>
                <p:nvPr/>
              </p:nvSpPr>
              <p:spPr bwMode="auto">
                <a:xfrm>
                  <a:off x="2428" y="122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3" name="Rectangle 53"/>
                <p:cNvSpPr>
                  <a:spLocks noChangeArrowheads="1"/>
                </p:cNvSpPr>
                <p:nvPr/>
              </p:nvSpPr>
              <p:spPr bwMode="auto">
                <a:xfrm>
                  <a:off x="2248" y="1048"/>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47" name="Group 54"/>
              <p:cNvGrpSpPr>
                <a:grpSpLocks/>
              </p:cNvGrpSpPr>
              <p:nvPr/>
            </p:nvGrpSpPr>
            <p:grpSpPr bwMode="auto">
              <a:xfrm>
                <a:off x="2272" y="2032"/>
                <a:ext cx="424" cy="268"/>
                <a:chOff x="2272" y="2032"/>
                <a:chExt cx="424" cy="268"/>
              </a:xfrm>
            </p:grpSpPr>
            <p:sp>
              <p:nvSpPr>
                <p:cNvPr id="114768" name="Oval 55"/>
                <p:cNvSpPr>
                  <a:spLocks noChangeArrowheads="1"/>
                </p:cNvSpPr>
                <p:nvPr/>
              </p:nvSpPr>
              <p:spPr bwMode="auto">
                <a:xfrm>
                  <a:off x="2356" y="2068"/>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9" name="Oval 56"/>
                <p:cNvSpPr>
                  <a:spLocks noChangeArrowheads="1"/>
                </p:cNvSpPr>
                <p:nvPr/>
              </p:nvSpPr>
              <p:spPr bwMode="auto">
                <a:xfrm>
                  <a:off x="2452" y="221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0" name="Rectangle 57"/>
                <p:cNvSpPr>
                  <a:spLocks noChangeArrowheads="1"/>
                </p:cNvSpPr>
                <p:nvPr/>
              </p:nvSpPr>
              <p:spPr bwMode="auto">
                <a:xfrm>
                  <a:off x="2272" y="2032"/>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48" name="Group 58"/>
              <p:cNvGrpSpPr>
                <a:grpSpLocks/>
              </p:cNvGrpSpPr>
              <p:nvPr/>
            </p:nvGrpSpPr>
            <p:grpSpPr bwMode="auto">
              <a:xfrm>
                <a:off x="2176" y="1840"/>
                <a:ext cx="424" cy="268"/>
                <a:chOff x="2176" y="1840"/>
                <a:chExt cx="424" cy="268"/>
              </a:xfrm>
            </p:grpSpPr>
            <p:sp>
              <p:nvSpPr>
                <p:cNvPr id="114765" name="Oval 59"/>
                <p:cNvSpPr>
                  <a:spLocks noChangeArrowheads="1"/>
                </p:cNvSpPr>
                <p:nvPr/>
              </p:nvSpPr>
              <p:spPr bwMode="auto">
                <a:xfrm>
                  <a:off x="2260" y="1852"/>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6" name="Oval 60"/>
                <p:cNvSpPr>
                  <a:spLocks noChangeArrowheads="1"/>
                </p:cNvSpPr>
                <p:nvPr/>
              </p:nvSpPr>
              <p:spPr bwMode="auto">
                <a:xfrm>
                  <a:off x="2356" y="18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7" name="Rectangle 61"/>
                <p:cNvSpPr>
                  <a:spLocks noChangeArrowheads="1"/>
                </p:cNvSpPr>
                <p:nvPr/>
              </p:nvSpPr>
              <p:spPr bwMode="auto">
                <a:xfrm>
                  <a:off x="2176" y="1972"/>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49" name="Group 62"/>
              <p:cNvGrpSpPr>
                <a:grpSpLocks/>
              </p:cNvGrpSpPr>
              <p:nvPr/>
            </p:nvGrpSpPr>
            <p:grpSpPr bwMode="auto">
              <a:xfrm>
                <a:off x="1834" y="1414"/>
                <a:ext cx="268" cy="424"/>
                <a:chOff x="1834" y="1414"/>
                <a:chExt cx="268" cy="424"/>
              </a:xfrm>
            </p:grpSpPr>
            <p:sp>
              <p:nvSpPr>
                <p:cNvPr id="114762" name="Oval 63"/>
                <p:cNvSpPr>
                  <a:spLocks noChangeArrowheads="1"/>
                </p:cNvSpPr>
                <p:nvPr/>
              </p:nvSpPr>
              <p:spPr bwMode="auto">
                <a:xfrm>
                  <a:off x="1870" y="147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3" name="Oval 64"/>
                <p:cNvSpPr>
                  <a:spLocks noChangeArrowheads="1"/>
                </p:cNvSpPr>
                <p:nvPr/>
              </p:nvSpPr>
              <p:spPr bwMode="auto">
                <a:xfrm>
                  <a:off x="2014" y="157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4" name="Rectangle 65"/>
                <p:cNvSpPr>
                  <a:spLocks noChangeArrowheads="1"/>
                </p:cNvSpPr>
                <p:nvPr/>
              </p:nvSpPr>
              <p:spPr bwMode="auto">
                <a:xfrm>
                  <a:off x="1834" y="141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50" name="Group 66"/>
              <p:cNvGrpSpPr>
                <a:grpSpLocks/>
              </p:cNvGrpSpPr>
              <p:nvPr/>
            </p:nvGrpSpPr>
            <p:grpSpPr bwMode="auto">
              <a:xfrm>
                <a:off x="2734" y="2314"/>
                <a:ext cx="268" cy="424"/>
                <a:chOff x="2734" y="2314"/>
                <a:chExt cx="268" cy="424"/>
              </a:xfrm>
            </p:grpSpPr>
            <p:sp>
              <p:nvSpPr>
                <p:cNvPr id="114759" name="Oval 67"/>
                <p:cNvSpPr>
                  <a:spLocks noChangeArrowheads="1"/>
                </p:cNvSpPr>
                <p:nvPr/>
              </p:nvSpPr>
              <p:spPr bwMode="auto">
                <a:xfrm>
                  <a:off x="2746" y="237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0" name="Oval 68"/>
                <p:cNvSpPr>
                  <a:spLocks noChangeArrowheads="1"/>
                </p:cNvSpPr>
                <p:nvPr/>
              </p:nvSpPr>
              <p:spPr bwMode="auto">
                <a:xfrm>
                  <a:off x="2734" y="247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1" name="Rectangle 69"/>
                <p:cNvSpPr>
                  <a:spLocks noChangeArrowheads="1"/>
                </p:cNvSpPr>
                <p:nvPr/>
              </p:nvSpPr>
              <p:spPr bwMode="auto">
                <a:xfrm>
                  <a:off x="2866" y="231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51" name="Group 70"/>
              <p:cNvGrpSpPr>
                <a:grpSpLocks/>
              </p:cNvGrpSpPr>
              <p:nvPr/>
            </p:nvGrpSpPr>
            <p:grpSpPr bwMode="auto">
              <a:xfrm>
                <a:off x="2044" y="2752"/>
                <a:ext cx="424" cy="268"/>
                <a:chOff x="2044" y="2752"/>
                <a:chExt cx="424" cy="268"/>
              </a:xfrm>
            </p:grpSpPr>
            <p:sp>
              <p:nvSpPr>
                <p:cNvPr id="114756" name="Oval 71"/>
                <p:cNvSpPr>
                  <a:spLocks noChangeArrowheads="1"/>
                </p:cNvSpPr>
                <p:nvPr/>
              </p:nvSpPr>
              <p:spPr bwMode="auto">
                <a:xfrm>
                  <a:off x="2128" y="2764"/>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7" name="Oval 72"/>
                <p:cNvSpPr>
                  <a:spLocks noChangeArrowheads="1"/>
                </p:cNvSpPr>
                <p:nvPr/>
              </p:nvSpPr>
              <p:spPr bwMode="auto">
                <a:xfrm>
                  <a:off x="2224" y="275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8" name="Rectangle 73"/>
                <p:cNvSpPr>
                  <a:spLocks noChangeArrowheads="1"/>
                </p:cNvSpPr>
                <p:nvPr/>
              </p:nvSpPr>
              <p:spPr bwMode="auto">
                <a:xfrm>
                  <a:off x="2044" y="2884"/>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52" name="Arc 74"/>
              <p:cNvSpPr>
                <a:spLocks/>
              </p:cNvSpPr>
              <p:nvPr/>
            </p:nvSpPr>
            <p:spPr bwMode="auto">
              <a:xfrm>
                <a:off x="1865" y="1073"/>
                <a:ext cx="872" cy="53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80"/>
                      <a:pt x="9655" y="13"/>
                      <a:pt x="21575" y="0"/>
                    </a:cubicBezTo>
                  </a:path>
                  <a:path w="21600" h="21600" stroke="0" extrusionOk="0">
                    <a:moveTo>
                      <a:pt x="0" y="21600"/>
                    </a:moveTo>
                    <a:cubicBezTo>
                      <a:pt x="0" y="9680"/>
                      <a:pt x="9655" y="13"/>
                      <a:pt x="21575" y="0"/>
                    </a:cubicBezTo>
                    <a:lnTo>
                      <a:pt x="21600" y="21600"/>
                    </a:ln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3" name="Arc 75"/>
              <p:cNvSpPr>
                <a:spLocks/>
              </p:cNvSpPr>
              <p:nvPr/>
            </p:nvSpPr>
            <p:spPr bwMode="auto">
              <a:xfrm rot="10800000">
                <a:off x="1860" y="1601"/>
                <a:ext cx="572" cy="45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4" name="Arc 76"/>
              <p:cNvSpPr>
                <a:spLocks/>
              </p:cNvSpPr>
              <p:nvPr/>
            </p:nvSpPr>
            <p:spPr bwMode="auto">
              <a:xfrm>
                <a:off x="2388" y="2069"/>
                <a:ext cx="572" cy="53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5" name="Arc 77"/>
              <p:cNvSpPr>
                <a:spLocks/>
              </p:cNvSpPr>
              <p:nvPr/>
            </p:nvSpPr>
            <p:spPr bwMode="auto">
              <a:xfrm rot="10800000">
                <a:off x="2021" y="2585"/>
                <a:ext cx="932" cy="36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79"/>
                      <a:pt x="9656" y="12"/>
                      <a:pt x="21577" y="0"/>
                    </a:cubicBezTo>
                  </a:path>
                  <a:path w="21600" h="21600" stroke="0" extrusionOk="0">
                    <a:moveTo>
                      <a:pt x="0" y="21600"/>
                    </a:moveTo>
                    <a:cubicBezTo>
                      <a:pt x="0" y="9679"/>
                      <a:pt x="9656" y="12"/>
                      <a:pt x="21577" y="0"/>
                    </a:cubicBezTo>
                    <a:lnTo>
                      <a:pt x="21600" y="21600"/>
                    </a:lnTo>
                    <a:lnTo>
                      <a:pt x="0" y="21600"/>
                    </a:lnTo>
                    <a:close/>
                  </a:path>
                </a:pathLst>
              </a:custGeom>
              <a:noFill/>
              <a:ln w="127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699" name="Group 78"/>
            <p:cNvGrpSpPr>
              <a:grpSpLocks/>
            </p:cNvGrpSpPr>
            <p:nvPr/>
          </p:nvGrpSpPr>
          <p:grpSpPr bwMode="auto">
            <a:xfrm>
              <a:off x="4210" y="904"/>
              <a:ext cx="1108" cy="2260"/>
              <a:chOff x="4210" y="904"/>
              <a:chExt cx="1108" cy="2260"/>
            </a:xfrm>
          </p:grpSpPr>
          <p:grpSp>
            <p:nvGrpSpPr>
              <p:cNvPr id="114700" name="Group 79"/>
              <p:cNvGrpSpPr>
                <a:grpSpLocks/>
              </p:cNvGrpSpPr>
              <p:nvPr/>
            </p:nvGrpSpPr>
            <p:grpSpPr bwMode="auto">
              <a:xfrm>
                <a:off x="4486" y="2566"/>
                <a:ext cx="268" cy="424"/>
                <a:chOff x="4486" y="2566"/>
                <a:chExt cx="268" cy="424"/>
              </a:xfrm>
            </p:grpSpPr>
            <p:sp>
              <p:nvSpPr>
                <p:cNvPr id="114743" name="Oval 80"/>
                <p:cNvSpPr>
                  <a:spLocks noChangeArrowheads="1"/>
                </p:cNvSpPr>
                <p:nvPr/>
              </p:nvSpPr>
              <p:spPr bwMode="auto">
                <a:xfrm>
                  <a:off x="4498" y="2626"/>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4" name="Oval 81"/>
                <p:cNvSpPr>
                  <a:spLocks noChangeArrowheads="1"/>
                </p:cNvSpPr>
                <p:nvPr/>
              </p:nvSpPr>
              <p:spPr bwMode="auto">
                <a:xfrm>
                  <a:off x="4486" y="272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5" name="Rectangle 82"/>
                <p:cNvSpPr>
                  <a:spLocks noChangeArrowheads="1"/>
                </p:cNvSpPr>
                <p:nvPr/>
              </p:nvSpPr>
              <p:spPr bwMode="auto">
                <a:xfrm>
                  <a:off x="4618" y="2566"/>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01" name="Rectangle 83"/>
              <p:cNvSpPr>
                <a:spLocks noChangeArrowheads="1"/>
              </p:cNvSpPr>
              <p:nvPr/>
            </p:nvSpPr>
            <p:spPr bwMode="auto">
              <a:xfrm>
                <a:off x="4648" y="2656"/>
                <a:ext cx="220"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4702" name="Group 84"/>
              <p:cNvGrpSpPr>
                <a:grpSpLocks/>
              </p:cNvGrpSpPr>
              <p:nvPr/>
            </p:nvGrpSpPr>
            <p:grpSpPr bwMode="auto">
              <a:xfrm>
                <a:off x="4306" y="1894"/>
                <a:ext cx="268" cy="424"/>
                <a:chOff x="4306" y="1894"/>
                <a:chExt cx="268" cy="424"/>
              </a:xfrm>
            </p:grpSpPr>
            <p:sp>
              <p:nvSpPr>
                <p:cNvPr id="114740" name="Oval 85"/>
                <p:cNvSpPr>
                  <a:spLocks noChangeArrowheads="1"/>
                </p:cNvSpPr>
                <p:nvPr/>
              </p:nvSpPr>
              <p:spPr bwMode="auto">
                <a:xfrm>
                  <a:off x="4318" y="195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1" name="Oval 86"/>
                <p:cNvSpPr>
                  <a:spLocks noChangeArrowheads="1"/>
                </p:cNvSpPr>
                <p:nvPr/>
              </p:nvSpPr>
              <p:spPr bwMode="auto">
                <a:xfrm>
                  <a:off x="4306" y="205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2" name="Rectangle 87"/>
                <p:cNvSpPr>
                  <a:spLocks noChangeArrowheads="1"/>
                </p:cNvSpPr>
                <p:nvPr/>
              </p:nvSpPr>
              <p:spPr bwMode="auto">
                <a:xfrm>
                  <a:off x="4438" y="189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3" name="Group 88"/>
              <p:cNvGrpSpPr>
                <a:grpSpLocks/>
              </p:cNvGrpSpPr>
              <p:nvPr/>
            </p:nvGrpSpPr>
            <p:grpSpPr bwMode="auto">
              <a:xfrm>
                <a:off x="4984" y="1894"/>
                <a:ext cx="268" cy="424"/>
                <a:chOff x="4984" y="1894"/>
                <a:chExt cx="268" cy="424"/>
              </a:xfrm>
            </p:grpSpPr>
            <p:sp>
              <p:nvSpPr>
                <p:cNvPr id="114737" name="Oval 89"/>
                <p:cNvSpPr>
                  <a:spLocks noChangeArrowheads="1"/>
                </p:cNvSpPr>
                <p:nvPr/>
              </p:nvSpPr>
              <p:spPr bwMode="auto">
                <a:xfrm>
                  <a:off x="5020" y="195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8" name="Oval 90"/>
                <p:cNvSpPr>
                  <a:spLocks noChangeArrowheads="1"/>
                </p:cNvSpPr>
                <p:nvPr/>
              </p:nvSpPr>
              <p:spPr bwMode="auto">
                <a:xfrm>
                  <a:off x="5164" y="205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9" name="Rectangle 91"/>
                <p:cNvSpPr>
                  <a:spLocks noChangeArrowheads="1"/>
                </p:cNvSpPr>
                <p:nvPr/>
              </p:nvSpPr>
              <p:spPr bwMode="auto">
                <a:xfrm>
                  <a:off x="4984" y="189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4" name="Group 92"/>
              <p:cNvGrpSpPr>
                <a:grpSpLocks/>
              </p:cNvGrpSpPr>
              <p:nvPr/>
            </p:nvGrpSpPr>
            <p:grpSpPr bwMode="auto">
              <a:xfrm>
                <a:off x="4471" y="964"/>
                <a:ext cx="268" cy="424"/>
                <a:chOff x="4471" y="964"/>
                <a:chExt cx="268" cy="424"/>
              </a:xfrm>
            </p:grpSpPr>
            <p:sp>
              <p:nvSpPr>
                <p:cNvPr id="114734" name="Oval 93"/>
                <p:cNvSpPr>
                  <a:spLocks noChangeArrowheads="1"/>
                </p:cNvSpPr>
                <p:nvPr/>
              </p:nvSpPr>
              <p:spPr bwMode="auto">
                <a:xfrm>
                  <a:off x="4507"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5" name="Oval 94"/>
                <p:cNvSpPr>
                  <a:spLocks noChangeArrowheads="1"/>
                </p:cNvSpPr>
                <p:nvPr/>
              </p:nvSpPr>
              <p:spPr bwMode="auto">
                <a:xfrm>
                  <a:off x="4651"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6" name="Rectangle 95"/>
                <p:cNvSpPr>
                  <a:spLocks noChangeArrowheads="1"/>
                </p:cNvSpPr>
                <p:nvPr/>
              </p:nvSpPr>
              <p:spPr bwMode="auto">
                <a:xfrm>
                  <a:off x="4471"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5" name="Group 96"/>
              <p:cNvGrpSpPr>
                <a:grpSpLocks/>
              </p:cNvGrpSpPr>
              <p:nvPr/>
            </p:nvGrpSpPr>
            <p:grpSpPr bwMode="auto">
              <a:xfrm>
                <a:off x="4798" y="964"/>
                <a:ext cx="268" cy="424"/>
                <a:chOff x="4798" y="964"/>
                <a:chExt cx="268" cy="424"/>
              </a:xfrm>
            </p:grpSpPr>
            <p:sp>
              <p:nvSpPr>
                <p:cNvPr id="114731" name="Oval 97"/>
                <p:cNvSpPr>
                  <a:spLocks noChangeArrowheads="1"/>
                </p:cNvSpPr>
                <p:nvPr/>
              </p:nvSpPr>
              <p:spPr bwMode="auto">
                <a:xfrm>
                  <a:off x="4810"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2" name="Oval 98"/>
                <p:cNvSpPr>
                  <a:spLocks noChangeArrowheads="1"/>
                </p:cNvSpPr>
                <p:nvPr/>
              </p:nvSpPr>
              <p:spPr bwMode="auto">
                <a:xfrm>
                  <a:off x="4798"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3" name="Rectangle 99"/>
                <p:cNvSpPr>
                  <a:spLocks noChangeArrowheads="1"/>
                </p:cNvSpPr>
                <p:nvPr/>
              </p:nvSpPr>
              <p:spPr bwMode="auto">
                <a:xfrm>
                  <a:off x="4930"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6" name="Group 100"/>
              <p:cNvGrpSpPr>
                <a:grpSpLocks/>
              </p:cNvGrpSpPr>
              <p:nvPr/>
            </p:nvGrpSpPr>
            <p:grpSpPr bwMode="auto">
              <a:xfrm>
                <a:off x="4210" y="964"/>
                <a:ext cx="268" cy="424"/>
                <a:chOff x="4210" y="964"/>
                <a:chExt cx="268" cy="424"/>
              </a:xfrm>
            </p:grpSpPr>
            <p:sp>
              <p:nvSpPr>
                <p:cNvPr id="114728" name="Oval 101"/>
                <p:cNvSpPr>
                  <a:spLocks noChangeArrowheads="1"/>
                </p:cNvSpPr>
                <p:nvPr/>
              </p:nvSpPr>
              <p:spPr bwMode="auto">
                <a:xfrm>
                  <a:off x="4222"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9" name="Oval 102"/>
                <p:cNvSpPr>
                  <a:spLocks noChangeArrowheads="1"/>
                </p:cNvSpPr>
                <p:nvPr/>
              </p:nvSpPr>
              <p:spPr bwMode="auto">
                <a:xfrm>
                  <a:off x="4210"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0" name="Rectangle 103"/>
                <p:cNvSpPr>
                  <a:spLocks noChangeArrowheads="1"/>
                </p:cNvSpPr>
                <p:nvPr/>
              </p:nvSpPr>
              <p:spPr bwMode="auto">
                <a:xfrm>
                  <a:off x="4342"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7" name="Group 104"/>
              <p:cNvGrpSpPr>
                <a:grpSpLocks/>
              </p:cNvGrpSpPr>
              <p:nvPr/>
            </p:nvGrpSpPr>
            <p:grpSpPr bwMode="auto">
              <a:xfrm>
                <a:off x="5050" y="964"/>
                <a:ext cx="268" cy="424"/>
                <a:chOff x="5050" y="964"/>
                <a:chExt cx="268" cy="424"/>
              </a:xfrm>
            </p:grpSpPr>
            <p:sp>
              <p:nvSpPr>
                <p:cNvPr id="114725" name="Oval 105"/>
                <p:cNvSpPr>
                  <a:spLocks noChangeArrowheads="1"/>
                </p:cNvSpPr>
                <p:nvPr/>
              </p:nvSpPr>
              <p:spPr bwMode="auto">
                <a:xfrm>
                  <a:off x="5086"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6" name="Oval 106"/>
                <p:cNvSpPr>
                  <a:spLocks noChangeArrowheads="1"/>
                </p:cNvSpPr>
                <p:nvPr/>
              </p:nvSpPr>
              <p:spPr bwMode="auto">
                <a:xfrm>
                  <a:off x="5230"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7" name="Rectangle 107"/>
                <p:cNvSpPr>
                  <a:spLocks noChangeArrowheads="1"/>
                </p:cNvSpPr>
                <p:nvPr/>
              </p:nvSpPr>
              <p:spPr bwMode="auto">
                <a:xfrm>
                  <a:off x="5050"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08" name="Line 108"/>
              <p:cNvSpPr>
                <a:spLocks noChangeShapeType="1"/>
              </p:cNvSpPr>
              <p:nvPr/>
            </p:nvSpPr>
            <p:spPr bwMode="auto">
              <a:xfrm>
                <a:off x="4408" y="1264"/>
                <a:ext cx="88" cy="9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09" name="Line 109"/>
              <p:cNvSpPr>
                <a:spLocks noChangeShapeType="1"/>
              </p:cNvSpPr>
              <p:nvPr/>
            </p:nvSpPr>
            <p:spPr bwMode="auto">
              <a:xfrm flipH="1">
                <a:off x="4952" y="1264"/>
                <a:ext cx="20"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0" name="Line 110"/>
              <p:cNvSpPr>
                <a:spLocks noChangeShapeType="1"/>
              </p:cNvSpPr>
              <p:nvPr/>
            </p:nvSpPr>
            <p:spPr bwMode="auto">
              <a:xfrm flipH="1">
                <a:off x="4541" y="1240"/>
                <a:ext cx="47" cy="82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1" name="Line 111"/>
              <p:cNvSpPr>
                <a:spLocks noChangeShapeType="1"/>
              </p:cNvSpPr>
              <p:nvPr/>
            </p:nvSpPr>
            <p:spPr bwMode="auto">
              <a:xfrm flipH="1">
                <a:off x="5036" y="1252"/>
                <a:ext cx="128"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2" name="Line 112"/>
              <p:cNvSpPr>
                <a:spLocks noChangeShapeType="1"/>
              </p:cNvSpPr>
              <p:nvPr/>
            </p:nvSpPr>
            <p:spPr bwMode="auto">
              <a:xfrm>
                <a:off x="4576" y="2212"/>
                <a:ext cx="148" cy="5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3" name="Line 113"/>
              <p:cNvSpPr>
                <a:spLocks noChangeShapeType="1"/>
              </p:cNvSpPr>
              <p:nvPr/>
            </p:nvSpPr>
            <p:spPr bwMode="auto">
              <a:xfrm flipH="1">
                <a:off x="4772" y="2203"/>
                <a:ext cx="224" cy="649"/>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4" name="Line 114"/>
              <p:cNvSpPr>
                <a:spLocks noChangeShapeType="1"/>
              </p:cNvSpPr>
              <p:nvPr/>
            </p:nvSpPr>
            <p:spPr bwMode="auto">
              <a:xfrm>
                <a:off x="4740" y="2860"/>
                <a:ext cx="0" cy="3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5" name="Line 115"/>
              <p:cNvSpPr>
                <a:spLocks noChangeShapeType="1"/>
              </p:cNvSpPr>
              <p:nvPr/>
            </p:nvSpPr>
            <p:spPr bwMode="auto">
              <a:xfrm flipH="1">
                <a:off x="4625" y="1264"/>
                <a:ext cx="527" cy="86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6" name="Line 116"/>
              <p:cNvSpPr>
                <a:spLocks noChangeShapeType="1"/>
              </p:cNvSpPr>
              <p:nvPr/>
            </p:nvSpPr>
            <p:spPr bwMode="auto">
              <a:xfrm flipH="1">
                <a:off x="4565" y="1276"/>
                <a:ext cx="383" cy="83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7" name="Line 117"/>
              <p:cNvSpPr>
                <a:spLocks noChangeShapeType="1"/>
              </p:cNvSpPr>
              <p:nvPr/>
            </p:nvSpPr>
            <p:spPr bwMode="auto">
              <a:xfrm>
                <a:off x="458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8" name="Line 118"/>
              <p:cNvSpPr>
                <a:spLocks noChangeShapeType="1"/>
              </p:cNvSpPr>
              <p:nvPr/>
            </p:nvSpPr>
            <p:spPr bwMode="auto">
              <a:xfrm>
                <a:off x="4956"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9" name="Line 119"/>
              <p:cNvSpPr>
                <a:spLocks noChangeShapeType="1"/>
              </p:cNvSpPr>
              <p:nvPr/>
            </p:nvSpPr>
            <p:spPr bwMode="auto">
              <a:xfrm>
                <a:off x="512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0" name="Line 120"/>
              <p:cNvSpPr>
                <a:spLocks noChangeShapeType="1"/>
              </p:cNvSpPr>
              <p:nvPr/>
            </p:nvSpPr>
            <p:spPr bwMode="auto">
              <a:xfrm>
                <a:off x="440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1" name="Rectangle 121"/>
              <p:cNvSpPr>
                <a:spLocks noChangeArrowheads="1"/>
              </p:cNvSpPr>
              <p:nvPr/>
            </p:nvSpPr>
            <p:spPr bwMode="auto">
              <a:xfrm>
                <a:off x="4357" y="1048"/>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2" name="Rectangle 122"/>
              <p:cNvSpPr>
                <a:spLocks noChangeArrowheads="1"/>
              </p:cNvSpPr>
              <p:nvPr/>
            </p:nvSpPr>
            <p:spPr bwMode="auto">
              <a:xfrm>
                <a:off x="4909" y="1048"/>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3" name="Rectangle 123"/>
              <p:cNvSpPr>
                <a:spLocks noChangeArrowheads="1"/>
              </p:cNvSpPr>
              <p:nvPr/>
            </p:nvSpPr>
            <p:spPr bwMode="auto">
              <a:xfrm>
                <a:off x="4447" y="1973"/>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4" name="Rectangle 124"/>
              <p:cNvSpPr>
                <a:spLocks noChangeArrowheads="1"/>
              </p:cNvSpPr>
              <p:nvPr/>
            </p:nvSpPr>
            <p:spPr bwMode="auto">
              <a:xfrm>
                <a:off x="4852" y="1973"/>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extLst>
      <p:ext uri="{BB962C8B-B14F-4D97-AF65-F5344CB8AC3E}">
        <p14:creationId xmlns:p14="http://schemas.microsoft.com/office/powerpoint/2010/main" val="2545462328"/>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2"/>
          <p:cNvSpPr>
            <a:spLocks noGrp="1" noChangeArrowheads="1"/>
          </p:cNvSpPr>
          <p:nvPr>
            <p:ph type="title"/>
          </p:nvPr>
        </p:nvSpPr>
        <p:spPr/>
        <p:txBody>
          <a:bodyPr lIns="92064" tIns="46033" rIns="92064" bIns="46033"/>
          <a:lstStyle/>
          <a:p>
            <a:pPr eaLnBrk="1" hangingPunct="1">
              <a:defRPr/>
            </a:pPr>
            <a:r>
              <a:rPr lang="en-US"/>
              <a:t>Human Errorproofing (Poka-Yoke)</a:t>
            </a:r>
          </a:p>
        </p:txBody>
      </p:sp>
      <p:pic>
        <p:nvPicPr>
          <p:cNvPr id="6041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2952"/>
          <a:stretch>
            <a:fillRect/>
          </a:stretch>
        </p:blipFill>
        <p:spPr bwMode="auto">
          <a:xfrm>
            <a:off x="207963" y="958850"/>
            <a:ext cx="8402637" cy="5640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20" name="Rectangle 4"/>
          <p:cNvSpPr>
            <a:spLocks noChangeArrowheads="1"/>
          </p:cNvSpPr>
          <p:nvPr/>
        </p:nvSpPr>
        <p:spPr bwMode="auto">
          <a:xfrm>
            <a:off x="85725" y="6527800"/>
            <a:ext cx="4095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4" tIns="46033" rIns="92064" bIns="46033">
            <a:spAutoFit/>
          </a:bodyPr>
          <a:lstStyle/>
          <a:p>
            <a:pPr eaLnBrk="0" hangingPunct="0"/>
            <a:r>
              <a:rPr lang="en-US" sz="1000" b="1" i="1">
                <a:solidFill>
                  <a:schemeClr val="accent2"/>
                </a:solidFill>
              </a:rPr>
              <a:t>From Dr. Takeshi Nakajo’s Work on Reduction of Errors in Production</a:t>
            </a:r>
          </a:p>
        </p:txBody>
      </p:sp>
    </p:spTree>
  </p:cSld>
  <p:clrMapOvr>
    <a:masterClrMapping/>
  </p:clrMapOvr>
  <p:transition advClick="0"/>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930" name="Rectangle 2"/>
          <p:cNvSpPr>
            <a:spLocks noGrp="1" noChangeArrowheads="1"/>
          </p:cNvSpPr>
          <p:nvPr>
            <p:ph type="title"/>
          </p:nvPr>
        </p:nvSpPr>
        <p:spPr/>
        <p:txBody>
          <a:bodyPr/>
          <a:lstStyle/>
          <a:p>
            <a:pPr eaLnBrk="1" hangingPunct="1">
              <a:defRPr/>
            </a:pPr>
            <a:r>
              <a:rPr lang="en-US" dirty="0"/>
              <a:t>Wrap-Up</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2978" name="Rectangle 2"/>
          <p:cNvSpPr>
            <a:spLocks noGrp="1" noChangeArrowheads="1"/>
          </p:cNvSpPr>
          <p:nvPr>
            <p:ph type="title"/>
          </p:nvPr>
        </p:nvSpPr>
        <p:spPr/>
        <p:txBody>
          <a:bodyPr/>
          <a:lstStyle/>
          <a:p>
            <a:pPr eaLnBrk="1" hangingPunct="1">
              <a:defRPr/>
            </a:pPr>
            <a:r>
              <a:rPr lang="en-US"/>
              <a:t>Principles, Tools and Methodologies</a:t>
            </a:r>
          </a:p>
        </p:txBody>
      </p:sp>
      <p:sp>
        <p:nvSpPr>
          <p:cNvPr id="147459" name="Rectangle 3"/>
          <p:cNvSpPr>
            <a:spLocks noGrp="1" noChangeArrowheads="1"/>
          </p:cNvSpPr>
          <p:nvPr>
            <p:ph type="body" idx="1"/>
          </p:nvPr>
        </p:nvSpPr>
        <p:spPr/>
        <p:txBody>
          <a:bodyPr/>
          <a:lstStyle/>
          <a:p>
            <a:pPr eaLnBrk="1" hangingPunct="1"/>
            <a:r>
              <a:rPr lang="en-US"/>
              <a:t>Lean is founded on the basic principles of:</a:t>
            </a:r>
          </a:p>
          <a:p>
            <a:pPr lvl="2" eaLnBrk="1" hangingPunct="1"/>
            <a:r>
              <a:rPr lang="en-US"/>
              <a:t>Value / Value Creation / Pull / Flow / Roles, Responsibilities and Culture / Goal Alignment / Continuous Improvement</a:t>
            </a:r>
          </a:p>
          <a:p>
            <a:pPr eaLnBrk="1" hangingPunct="1"/>
            <a:r>
              <a:rPr lang="en-US"/>
              <a:t>Lean utilizes a specific set of tools that embody these principles. They include: </a:t>
            </a:r>
          </a:p>
          <a:p>
            <a:pPr lvl="2" eaLnBrk="1" hangingPunct="1"/>
            <a:r>
              <a:rPr lang="en-US"/>
              <a:t>Value Stream Mapping/ The Lean Wheel/  Waste Elimination/ 5S/ Repetitive scheduling/ Flow Optimization/ Rapid Changeovers . . . </a:t>
            </a:r>
          </a:p>
          <a:p>
            <a:pPr eaLnBrk="1" hangingPunct="1"/>
            <a:r>
              <a:rPr lang="en-US"/>
              <a:t>These tools are deployed through implementation methodologies within an overall Lean Road Map – the Lean Wheel.</a:t>
            </a:r>
          </a:p>
          <a:p>
            <a:pPr eaLnBrk="1" hangingPunct="1"/>
            <a:r>
              <a:rPr lang="en-US"/>
              <a:t>The application of these tools may differ given the specific operating environment, ex. Process, Continuous Flow, Discrete, etc..</a:t>
            </a:r>
          </a:p>
          <a:p>
            <a:pPr eaLnBrk="1" hangingPunct="1"/>
            <a:r>
              <a:rPr lang="en-US"/>
              <a:t>Each application of these tools should meet certain criteria or attributes. They must be simple, visual, reliable and compliant.</a:t>
            </a:r>
          </a:p>
          <a:p>
            <a:pPr eaLnBrk="1" hangingPunct="1"/>
            <a:endParaRPr lang="en-US"/>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26" name="Rectangle 2"/>
          <p:cNvSpPr>
            <a:spLocks noGrp="1" noChangeArrowheads="1"/>
          </p:cNvSpPr>
          <p:nvPr>
            <p:ph type="title"/>
          </p:nvPr>
        </p:nvSpPr>
        <p:spPr/>
        <p:txBody>
          <a:bodyPr/>
          <a:lstStyle/>
          <a:p>
            <a:pPr eaLnBrk="1" hangingPunct="1">
              <a:defRPr/>
            </a:pPr>
            <a:r>
              <a:rPr lang="en-US"/>
              <a:t>Questions for Lean Leadership</a:t>
            </a:r>
          </a:p>
        </p:txBody>
      </p:sp>
      <p:sp>
        <p:nvSpPr>
          <p:cNvPr id="148483" name="Rectangle 3"/>
          <p:cNvSpPr>
            <a:spLocks noGrp="1" noChangeArrowheads="1"/>
          </p:cNvSpPr>
          <p:nvPr>
            <p:ph type="body" idx="1"/>
          </p:nvPr>
        </p:nvSpPr>
        <p:spPr/>
        <p:txBody>
          <a:bodyPr/>
          <a:lstStyle/>
          <a:p>
            <a:pPr eaLnBrk="1" hangingPunct="1"/>
            <a:r>
              <a:rPr lang="en-US" sz="2400" dirty="0"/>
              <a:t>How is value created within our business  ?</a:t>
            </a:r>
          </a:p>
          <a:p>
            <a:pPr eaLnBrk="1" hangingPunct="1"/>
            <a:endParaRPr lang="en-US" sz="2400" dirty="0"/>
          </a:p>
          <a:p>
            <a:pPr eaLnBrk="1" hangingPunct="1"/>
            <a:endParaRPr lang="en-US" sz="2400" dirty="0"/>
          </a:p>
          <a:p>
            <a:pPr eaLnBrk="1" hangingPunct="1"/>
            <a:r>
              <a:rPr lang="en-US" sz="2400" dirty="0"/>
              <a:t>Is work pulled from the customer in order to create value ?  </a:t>
            </a:r>
          </a:p>
          <a:p>
            <a:pPr eaLnBrk="1" hangingPunct="1"/>
            <a:endParaRPr lang="en-US" sz="2400" dirty="0"/>
          </a:p>
          <a:p>
            <a:pPr eaLnBrk="1" hangingPunct="1"/>
            <a:endParaRPr lang="en-US" sz="2400" dirty="0"/>
          </a:p>
          <a:p>
            <a:pPr eaLnBrk="1" hangingPunct="1"/>
            <a:r>
              <a:rPr lang="en-US" sz="2400" dirty="0"/>
              <a:t>Does the value stream maintain flow ? </a:t>
            </a:r>
          </a:p>
          <a:p>
            <a:pPr eaLnBrk="1" hangingPunct="1">
              <a:buFont typeface="Symbol" pitchFamily="18" charset="2"/>
              <a:buNone/>
            </a:pPr>
            <a:r>
              <a:rPr lang="en-US" sz="2400" dirty="0"/>
              <a:t>	- Or,  is value derived from the work performed ?</a:t>
            </a:r>
          </a:p>
          <a:p>
            <a:pPr eaLnBrk="1" hangingPunct="1"/>
            <a:endParaRPr lang="en-US" sz="2400" dirty="0"/>
          </a:p>
          <a:p>
            <a:pPr eaLnBrk="1" hangingPunct="1"/>
            <a:endParaRPr lang="en-US" sz="2400" dirty="0"/>
          </a:p>
          <a:p>
            <a:pPr eaLnBrk="1" hangingPunct="1"/>
            <a:r>
              <a:rPr lang="en-US" sz="2400" dirty="0"/>
              <a:t>How can leadership influence improvement ?</a:t>
            </a:r>
          </a:p>
          <a:p>
            <a:pPr eaLnBrk="1" hangingPunct="1"/>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4207" name="Picture 15" descr="MPj0402842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3810000"/>
            <a:ext cx="1752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4205" name="Picture 13" descr="MPj0403138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657600"/>
            <a:ext cx="2427288"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4196" name="Rectangle 4"/>
          <p:cNvSpPr>
            <a:spLocks noGrp="1" noChangeArrowheads="1"/>
          </p:cNvSpPr>
          <p:nvPr>
            <p:ph type="title"/>
          </p:nvPr>
        </p:nvSpPr>
        <p:spPr/>
        <p:txBody>
          <a:bodyPr/>
          <a:lstStyle/>
          <a:p>
            <a:pPr eaLnBrk="1" hangingPunct="1">
              <a:defRPr/>
            </a:pPr>
            <a:r>
              <a:rPr lang="en-US"/>
              <a:t>Taiichi Ohno’s Simple Answer</a:t>
            </a:r>
          </a:p>
        </p:txBody>
      </p:sp>
      <p:sp>
        <p:nvSpPr>
          <p:cNvPr id="9221" name="Text Box 5"/>
          <p:cNvSpPr txBox="1">
            <a:spLocks noChangeArrowheads="1"/>
          </p:cNvSpPr>
          <p:nvPr/>
        </p:nvSpPr>
        <p:spPr bwMode="auto">
          <a:xfrm>
            <a:off x="381000" y="914400"/>
            <a:ext cx="8397875" cy="230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lnSpc>
                <a:spcPct val="115000"/>
              </a:lnSpc>
            </a:pPr>
            <a:r>
              <a:rPr lang="en-US" sz="2100">
                <a:latin typeface="Arial" pitchFamily="34" charset="0"/>
              </a:rPr>
              <a:t>When Asked, </a:t>
            </a:r>
            <a:r>
              <a:rPr lang="en-US" sz="2100" b="1" i="1">
                <a:solidFill>
                  <a:schemeClr val="accent2"/>
                </a:solidFill>
                <a:latin typeface="Arial" pitchFamily="34" charset="0"/>
              </a:rPr>
              <a:t>“What is Toyota Working On Today?”</a:t>
            </a:r>
            <a:r>
              <a:rPr lang="en-US" sz="2100">
                <a:latin typeface="Arial" pitchFamily="34" charset="0"/>
              </a:rPr>
              <a:t>  </a:t>
            </a:r>
          </a:p>
          <a:p>
            <a:pPr eaLnBrk="1" hangingPunct="1">
              <a:lnSpc>
                <a:spcPct val="115000"/>
              </a:lnSpc>
            </a:pPr>
            <a:endParaRPr lang="en-US" sz="2100">
              <a:latin typeface="Arial" pitchFamily="34" charset="0"/>
            </a:endParaRPr>
          </a:p>
          <a:p>
            <a:pPr eaLnBrk="1" hangingPunct="1">
              <a:lnSpc>
                <a:spcPct val="115000"/>
              </a:lnSpc>
            </a:pPr>
            <a:r>
              <a:rPr lang="en-US" sz="2100">
                <a:latin typeface="Arial" pitchFamily="34" charset="0"/>
              </a:rPr>
              <a:t>Ohno answered, </a:t>
            </a:r>
            <a:r>
              <a:rPr lang="en-US" sz="2100" b="1" i="1">
                <a:solidFill>
                  <a:schemeClr val="accent2"/>
                </a:solidFill>
                <a:latin typeface="Arial" pitchFamily="34" charset="0"/>
              </a:rPr>
              <a:t>“All We Are Doing Is Looking At the </a:t>
            </a:r>
            <a:r>
              <a:rPr lang="en-US" sz="2100" b="1" i="1">
                <a:solidFill>
                  <a:srgbClr val="FF0000"/>
                </a:solidFill>
                <a:latin typeface="Arial" pitchFamily="34" charset="0"/>
              </a:rPr>
              <a:t>Time Line</a:t>
            </a:r>
            <a:r>
              <a:rPr lang="en-US" sz="2100" b="1" i="1">
                <a:solidFill>
                  <a:schemeClr val="accent2"/>
                </a:solidFill>
                <a:latin typeface="Arial" pitchFamily="34" charset="0"/>
              </a:rPr>
              <a:t> – From the Moment the Customer Gives Us the </a:t>
            </a:r>
            <a:r>
              <a:rPr lang="en-US" sz="2100" b="1" i="1">
                <a:solidFill>
                  <a:srgbClr val="FF0000"/>
                </a:solidFill>
                <a:latin typeface="Arial" pitchFamily="34" charset="0"/>
              </a:rPr>
              <a:t>Order</a:t>
            </a:r>
            <a:r>
              <a:rPr lang="en-US" sz="2100" b="1" i="1">
                <a:solidFill>
                  <a:schemeClr val="accent2"/>
                </a:solidFill>
                <a:latin typeface="Arial" pitchFamily="34" charset="0"/>
              </a:rPr>
              <a:t> to the Point When We Collect the </a:t>
            </a:r>
            <a:r>
              <a:rPr lang="en-US" sz="2100" b="1" i="1">
                <a:solidFill>
                  <a:srgbClr val="FF0000"/>
                </a:solidFill>
                <a:latin typeface="Arial" pitchFamily="34" charset="0"/>
              </a:rPr>
              <a:t>Cash</a:t>
            </a:r>
            <a:r>
              <a:rPr lang="en-US" sz="2100" b="1" i="1">
                <a:solidFill>
                  <a:schemeClr val="accent2"/>
                </a:solidFill>
                <a:latin typeface="Arial" pitchFamily="34" charset="0"/>
              </a:rPr>
              <a:t>.”  And We Are </a:t>
            </a:r>
            <a:r>
              <a:rPr lang="en-US" sz="2100" b="1" i="1">
                <a:solidFill>
                  <a:srgbClr val="FF0000"/>
                </a:solidFill>
                <a:latin typeface="Arial" pitchFamily="34" charset="0"/>
              </a:rPr>
              <a:t>Reducing</a:t>
            </a:r>
            <a:r>
              <a:rPr lang="en-US" sz="2100" b="1" i="1">
                <a:solidFill>
                  <a:schemeClr val="accent2"/>
                </a:solidFill>
                <a:latin typeface="Arial" pitchFamily="34" charset="0"/>
              </a:rPr>
              <a:t> That </a:t>
            </a:r>
            <a:r>
              <a:rPr lang="en-US" sz="2100" b="1" i="1">
                <a:solidFill>
                  <a:srgbClr val="FF0000"/>
                </a:solidFill>
                <a:latin typeface="Arial" pitchFamily="34" charset="0"/>
              </a:rPr>
              <a:t>Time Line</a:t>
            </a:r>
            <a:r>
              <a:rPr lang="en-US" sz="2100" b="1" i="1">
                <a:solidFill>
                  <a:schemeClr val="accent2"/>
                </a:solidFill>
                <a:latin typeface="Arial" pitchFamily="34" charset="0"/>
              </a:rPr>
              <a:t> By Removing The </a:t>
            </a:r>
            <a:r>
              <a:rPr lang="en-US" sz="2100" b="1" i="1">
                <a:solidFill>
                  <a:srgbClr val="FF0000"/>
                </a:solidFill>
                <a:latin typeface="Arial" pitchFamily="34" charset="0"/>
              </a:rPr>
              <a:t>Non-Value Added Wastes</a:t>
            </a:r>
            <a:r>
              <a:rPr lang="en-US" sz="2100" b="1" i="1">
                <a:solidFill>
                  <a:schemeClr val="accent2"/>
                </a:solidFill>
                <a:latin typeface="Arial" pitchFamily="34" charset="0"/>
              </a:rPr>
              <a:t>.”</a:t>
            </a:r>
          </a:p>
        </p:txBody>
      </p:sp>
      <p:sp>
        <p:nvSpPr>
          <p:cNvPr id="9222" name="Line 6"/>
          <p:cNvSpPr>
            <a:spLocks noChangeShapeType="1"/>
          </p:cNvSpPr>
          <p:nvPr/>
        </p:nvSpPr>
        <p:spPr bwMode="auto">
          <a:xfrm>
            <a:off x="1146175" y="5378450"/>
            <a:ext cx="6705600" cy="0"/>
          </a:xfrm>
          <a:prstGeom prst="line">
            <a:avLst/>
          </a:prstGeom>
          <a:noFill/>
          <a:ln w="76200">
            <a:solidFill>
              <a:schemeClr val="accent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Line 7"/>
          <p:cNvSpPr>
            <a:spLocks noChangeShapeType="1"/>
          </p:cNvSpPr>
          <p:nvPr/>
        </p:nvSpPr>
        <p:spPr bwMode="auto">
          <a:xfrm>
            <a:off x="1146175" y="4997450"/>
            <a:ext cx="0" cy="762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4" name="Line 8"/>
          <p:cNvSpPr>
            <a:spLocks noChangeShapeType="1"/>
          </p:cNvSpPr>
          <p:nvPr/>
        </p:nvSpPr>
        <p:spPr bwMode="auto">
          <a:xfrm>
            <a:off x="7851775" y="4997450"/>
            <a:ext cx="0" cy="762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5" name="Text Box 9"/>
          <p:cNvSpPr txBox="1">
            <a:spLocks noChangeArrowheads="1"/>
          </p:cNvSpPr>
          <p:nvPr/>
        </p:nvSpPr>
        <p:spPr bwMode="auto">
          <a:xfrm>
            <a:off x="688975" y="5835650"/>
            <a:ext cx="90963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Order</a:t>
            </a:r>
          </a:p>
        </p:txBody>
      </p:sp>
      <p:sp>
        <p:nvSpPr>
          <p:cNvPr id="9226" name="Text Box 10"/>
          <p:cNvSpPr txBox="1">
            <a:spLocks noChangeArrowheads="1"/>
          </p:cNvSpPr>
          <p:nvPr/>
        </p:nvSpPr>
        <p:spPr bwMode="auto">
          <a:xfrm>
            <a:off x="7394575" y="5835650"/>
            <a:ext cx="8350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Cash</a:t>
            </a:r>
          </a:p>
        </p:txBody>
      </p:sp>
      <p:sp>
        <p:nvSpPr>
          <p:cNvPr id="9227" name="Text Box 11"/>
          <p:cNvSpPr txBox="1">
            <a:spLocks noChangeArrowheads="1"/>
          </p:cNvSpPr>
          <p:nvPr/>
        </p:nvSpPr>
        <p:spPr bwMode="auto">
          <a:xfrm>
            <a:off x="4078288" y="6477000"/>
            <a:ext cx="4456112"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a:t>Publisher’s Foreword, Toyota Production System, Taiichi Ohno,</a:t>
            </a:r>
          </a:p>
        </p:txBody>
      </p:sp>
      <p:pic>
        <p:nvPicPr>
          <p:cNvPr id="904204" name="Picture 12" descr="MCj0311310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 y="3581400"/>
            <a:ext cx="135255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Text Box 16"/>
          <p:cNvSpPr txBox="1">
            <a:spLocks noChangeArrowheads="1"/>
          </p:cNvSpPr>
          <p:nvPr/>
        </p:nvSpPr>
        <p:spPr bwMode="auto">
          <a:xfrm>
            <a:off x="3124200" y="5835650"/>
            <a:ext cx="247967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Produce &amp; Deliver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04204"/>
                                        </p:tgtEl>
                                        <p:attrNameLst>
                                          <p:attrName>style.visibility</p:attrName>
                                        </p:attrNameLst>
                                      </p:cBhvr>
                                      <p:to>
                                        <p:strVal val="visible"/>
                                      </p:to>
                                    </p:set>
                                    <p:animEffect transition="in" filter="checkerboard(across)">
                                      <p:cBhvr>
                                        <p:cTn id="7" dur="500"/>
                                        <p:tgtEl>
                                          <p:spTgt spid="9042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04205"/>
                                        </p:tgtEl>
                                        <p:attrNameLst>
                                          <p:attrName>style.visibility</p:attrName>
                                        </p:attrNameLst>
                                      </p:cBhvr>
                                      <p:to>
                                        <p:strVal val="visible"/>
                                      </p:to>
                                    </p:set>
                                    <p:animEffect transition="in" filter="wipe(left)">
                                      <p:cBhvr>
                                        <p:cTn id="12" dur="500"/>
                                        <p:tgtEl>
                                          <p:spTgt spid="9042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904207"/>
                                        </p:tgtEl>
                                        <p:attrNameLst>
                                          <p:attrName>style.visibility</p:attrName>
                                        </p:attrNameLst>
                                      </p:cBhvr>
                                      <p:to>
                                        <p:strVal val="visible"/>
                                      </p:to>
                                    </p:set>
                                    <p:animEffect transition="in" filter="box(in)">
                                      <p:cBhvr>
                                        <p:cTn id="17" dur="500"/>
                                        <p:tgtEl>
                                          <p:spTgt spid="904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Rectangle 2"/>
          <p:cNvSpPr>
            <a:spLocks noGrp="1" noChangeArrowheads="1"/>
          </p:cNvSpPr>
          <p:nvPr>
            <p:ph type="title"/>
          </p:nvPr>
        </p:nvSpPr>
        <p:spPr/>
        <p:txBody>
          <a:bodyPr/>
          <a:lstStyle/>
          <a:p>
            <a:pPr eaLnBrk="1" hangingPunct="1">
              <a:defRPr/>
            </a:pPr>
            <a:r>
              <a:rPr lang="en-US" dirty="0"/>
              <a:t>Appendix - Process Evaluation &amp; Wastes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4" name="Rectangle 2"/>
          <p:cNvSpPr>
            <a:spLocks noGrp="1" noChangeArrowheads="1"/>
          </p:cNvSpPr>
          <p:nvPr>
            <p:ph type="title"/>
          </p:nvPr>
        </p:nvSpPr>
        <p:spPr/>
        <p:txBody>
          <a:bodyPr/>
          <a:lstStyle/>
          <a:p>
            <a:pPr eaLnBrk="1" hangingPunct="1">
              <a:defRPr/>
            </a:pPr>
            <a:r>
              <a:rPr lang="en-US"/>
              <a:t>Process Evaluation Categories</a:t>
            </a:r>
          </a:p>
        </p:txBody>
      </p:sp>
      <p:sp>
        <p:nvSpPr>
          <p:cNvPr id="89091" name="Rectangle 3"/>
          <p:cNvSpPr>
            <a:spLocks noGrp="1" noChangeArrowheads="1"/>
          </p:cNvSpPr>
          <p:nvPr>
            <p:ph type="body" idx="1"/>
          </p:nvPr>
        </p:nvSpPr>
        <p:spPr/>
        <p:txBody>
          <a:bodyPr/>
          <a:lstStyle/>
          <a:p>
            <a:pPr eaLnBrk="1" hangingPunct="1"/>
            <a:r>
              <a:rPr lang="en-US" b="1"/>
              <a:t>Value Added</a:t>
            </a:r>
          </a:p>
          <a:p>
            <a:pPr lvl="1" eaLnBrk="1" hangingPunct="1"/>
            <a:r>
              <a:rPr lang="en-US" sz="1800" b="1" i="1"/>
              <a:t>Operation</a:t>
            </a:r>
            <a:r>
              <a:rPr lang="en-US" sz="1800"/>
              <a:t>: Value added step which physically changes the part in some way</a:t>
            </a:r>
          </a:p>
          <a:p>
            <a:pPr eaLnBrk="1" hangingPunct="1"/>
            <a:r>
              <a:rPr lang="en-US" b="1"/>
              <a:t>Non-Value Added</a:t>
            </a:r>
          </a:p>
          <a:p>
            <a:pPr lvl="1" eaLnBrk="1" hangingPunct="1"/>
            <a:r>
              <a:rPr lang="en-US" sz="1800" b="1" i="1"/>
              <a:t>External Inspection</a:t>
            </a:r>
            <a:r>
              <a:rPr lang="en-US" sz="1800"/>
              <a:t>: Inspection of a previous operation outside of the work area</a:t>
            </a:r>
          </a:p>
          <a:p>
            <a:pPr lvl="1" eaLnBrk="1" hangingPunct="1"/>
            <a:r>
              <a:rPr lang="en-US" sz="1800" b="1" i="1"/>
              <a:t>Storage, Queue</a:t>
            </a:r>
            <a:r>
              <a:rPr lang="en-US" sz="1800"/>
              <a:t>: Holding inventory in either in-bays or stock areas</a:t>
            </a:r>
          </a:p>
          <a:p>
            <a:pPr lvl="1" eaLnBrk="1" hangingPunct="1"/>
            <a:r>
              <a:rPr lang="en-US" sz="1800" b="1" i="1"/>
              <a:t>Dwell</a:t>
            </a:r>
            <a:r>
              <a:rPr lang="en-US" sz="1800"/>
              <a:t>: Time waiting for lot to finish an operation</a:t>
            </a:r>
          </a:p>
          <a:p>
            <a:pPr lvl="1" eaLnBrk="1" hangingPunct="1"/>
            <a:r>
              <a:rPr lang="en-US" sz="1800" b="1" i="1"/>
              <a:t>Delay</a:t>
            </a:r>
            <a:r>
              <a:rPr lang="en-US" sz="1800"/>
              <a:t>: Operational or administrative waiting (e.g., data entry, counting, etc.)</a:t>
            </a:r>
          </a:p>
          <a:p>
            <a:pPr lvl="1" eaLnBrk="1" hangingPunct="1"/>
            <a:r>
              <a:rPr lang="en-US" sz="1800" b="1" i="1"/>
              <a:t>Transport</a:t>
            </a:r>
            <a:r>
              <a:rPr lang="en-US" sz="1800"/>
              <a:t>: Physical movement of the material from one location to another or transfer of part from one container to another</a:t>
            </a:r>
          </a:p>
          <a:p>
            <a:pPr lvl="1" eaLnBrk="1" hangingPunct="1"/>
            <a:r>
              <a:rPr lang="en-US" sz="1800" b="1" i="1"/>
              <a:t>Set-up</a:t>
            </a:r>
            <a:r>
              <a:rPr lang="en-US" sz="1800"/>
              <a:t>: Time required to change from last good piece of a lot to first good piece of the next lot</a:t>
            </a:r>
          </a:p>
          <a:p>
            <a:pPr lvl="1" eaLnBrk="1" hangingPunct="1"/>
            <a:r>
              <a:rPr lang="en-US" sz="1800" b="1" i="1"/>
              <a:t>Internal Inspection</a:t>
            </a:r>
            <a:r>
              <a:rPr lang="en-US" sz="1800"/>
              <a:t>:  Inspection by the operator doing the value added work immediately during the process</a:t>
            </a:r>
            <a:endParaRPr lang="en-US" sz="1200">
              <a:solidFill>
                <a:srgbClr val="000000"/>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ChangeArrowheads="1"/>
          </p:cNvSpPr>
          <p:nvPr>
            <p:ph type="title"/>
          </p:nvPr>
        </p:nvSpPr>
        <p:spPr/>
        <p:txBody>
          <a:bodyPr/>
          <a:lstStyle/>
          <a:p>
            <a:pPr eaLnBrk="1" hangingPunct="1">
              <a:defRPr/>
            </a:pPr>
            <a:r>
              <a:rPr lang="en-US" altLang="en-US"/>
              <a:t>Eliminating MUDA (Waste)</a:t>
            </a:r>
          </a:p>
        </p:txBody>
      </p:sp>
      <p:sp>
        <p:nvSpPr>
          <p:cNvPr id="90115" name="Text Box 3"/>
          <p:cNvSpPr txBox="1">
            <a:spLocks noChangeArrowheads="1"/>
          </p:cNvSpPr>
          <p:nvPr/>
        </p:nvSpPr>
        <p:spPr bwMode="auto">
          <a:xfrm>
            <a:off x="304800" y="949325"/>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Overproduction Waste</a:t>
            </a:r>
          </a:p>
        </p:txBody>
      </p:sp>
      <p:sp>
        <p:nvSpPr>
          <p:cNvPr id="90116" name="Text Box 4"/>
          <p:cNvSpPr txBox="1">
            <a:spLocks noChangeArrowheads="1"/>
          </p:cNvSpPr>
          <p:nvPr/>
        </p:nvSpPr>
        <p:spPr bwMode="auto">
          <a:xfrm>
            <a:off x="969963" y="1697038"/>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Inventory Waste</a:t>
            </a:r>
          </a:p>
        </p:txBody>
      </p:sp>
      <p:sp>
        <p:nvSpPr>
          <p:cNvPr id="90117" name="Text Box 5"/>
          <p:cNvSpPr txBox="1">
            <a:spLocks noChangeArrowheads="1"/>
          </p:cNvSpPr>
          <p:nvPr/>
        </p:nvSpPr>
        <p:spPr bwMode="auto">
          <a:xfrm>
            <a:off x="1633538" y="2446338"/>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Conveyance Waste</a:t>
            </a:r>
          </a:p>
        </p:txBody>
      </p:sp>
      <p:sp>
        <p:nvSpPr>
          <p:cNvPr id="90118" name="Text Box 6"/>
          <p:cNvSpPr txBox="1">
            <a:spLocks noChangeArrowheads="1"/>
          </p:cNvSpPr>
          <p:nvPr/>
        </p:nvSpPr>
        <p:spPr bwMode="auto">
          <a:xfrm>
            <a:off x="2297113" y="3195638"/>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Defect-Production Waste</a:t>
            </a:r>
          </a:p>
        </p:txBody>
      </p:sp>
      <p:sp>
        <p:nvSpPr>
          <p:cNvPr id="90119" name="Text Box 7"/>
          <p:cNvSpPr txBox="1">
            <a:spLocks noChangeArrowheads="1"/>
          </p:cNvSpPr>
          <p:nvPr/>
        </p:nvSpPr>
        <p:spPr bwMode="auto">
          <a:xfrm>
            <a:off x="2962275" y="39433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Processing-related Waste</a:t>
            </a:r>
          </a:p>
        </p:txBody>
      </p:sp>
      <p:sp>
        <p:nvSpPr>
          <p:cNvPr id="90120" name="Text Box 8"/>
          <p:cNvSpPr txBox="1">
            <a:spLocks noChangeArrowheads="1"/>
          </p:cNvSpPr>
          <p:nvPr/>
        </p:nvSpPr>
        <p:spPr bwMode="auto">
          <a:xfrm>
            <a:off x="3625850" y="46926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Operation-related Waste</a:t>
            </a:r>
          </a:p>
        </p:txBody>
      </p:sp>
      <p:sp>
        <p:nvSpPr>
          <p:cNvPr id="90121" name="Text Box 9"/>
          <p:cNvSpPr txBox="1">
            <a:spLocks noChangeArrowheads="1"/>
          </p:cNvSpPr>
          <p:nvPr/>
        </p:nvSpPr>
        <p:spPr bwMode="auto">
          <a:xfrm>
            <a:off x="4289425" y="54419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Idle Time Waste</a:t>
            </a:r>
            <a:endParaRPr lang="en-US" sz="2400">
              <a:latin typeface="Arial" pitchFamily="34" charset="0"/>
            </a:endParaRPr>
          </a:p>
        </p:txBody>
      </p:sp>
      <p:sp>
        <p:nvSpPr>
          <p:cNvPr id="90122" name="Text Box 10"/>
          <p:cNvSpPr txBox="1">
            <a:spLocks noChangeArrowheads="1"/>
          </p:cNvSpPr>
          <p:nvPr/>
        </p:nvSpPr>
        <p:spPr bwMode="auto">
          <a:xfrm>
            <a:off x="4953000" y="61912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Under-Utilized Skills Waste</a:t>
            </a:r>
            <a:endParaRPr lang="en-US" sz="2400">
              <a:latin typeface="Arial" pitchFamily="34" charset="0"/>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0" y="4572000"/>
            <a:ext cx="9144000" cy="10668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39" name="Rectangle 3"/>
          <p:cNvSpPr>
            <a:spLocks noChangeArrowheads="1"/>
          </p:cNvSpPr>
          <p:nvPr/>
        </p:nvSpPr>
        <p:spPr bwMode="auto">
          <a:xfrm>
            <a:off x="0" y="2209800"/>
            <a:ext cx="9144000" cy="9906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2036" name="Rectangle 4"/>
          <p:cNvSpPr>
            <a:spLocks noGrp="1" noChangeArrowheads="1"/>
          </p:cNvSpPr>
          <p:nvPr>
            <p:ph type="title"/>
          </p:nvPr>
        </p:nvSpPr>
        <p:spPr/>
        <p:txBody>
          <a:bodyPr/>
          <a:lstStyle/>
          <a:p>
            <a:pPr eaLnBrk="1" hangingPunct="1">
              <a:defRPr/>
            </a:pPr>
            <a:r>
              <a:rPr lang="en-US" altLang="en-US"/>
              <a:t>Overproduction Waste</a:t>
            </a:r>
          </a:p>
        </p:txBody>
      </p:sp>
      <p:sp>
        <p:nvSpPr>
          <p:cNvPr id="91141"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91142" name="Text Box 9"/>
          <p:cNvSpPr txBox="1">
            <a:spLocks noChangeArrowheads="1"/>
          </p:cNvSpPr>
          <p:nvPr/>
        </p:nvSpPr>
        <p:spPr bwMode="auto">
          <a:xfrm>
            <a:off x="1752600" y="1295400"/>
            <a:ext cx="6629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i="1">
                <a:latin typeface="Arial" pitchFamily="34" charset="0"/>
              </a:rPr>
              <a:t>Making what is unnecessary, when it is unnecessary, and in an unnecessary amount</a:t>
            </a:r>
          </a:p>
        </p:txBody>
      </p:sp>
      <p:sp>
        <p:nvSpPr>
          <p:cNvPr id="812042" name="Text Box 10"/>
          <p:cNvSpPr txBox="1">
            <a:spLocks noChangeArrowheads="1"/>
          </p:cNvSpPr>
          <p:nvPr/>
        </p:nvSpPr>
        <p:spPr bwMode="auto">
          <a:xfrm>
            <a:off x="152400" y="1406525"/>
            <a:ext cx="1676400"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1144" name="Text Box 11"/>
          <p:cNvSpPr txBox="1">
            <a:spLocks noChangeArrowheads="1"/>
          </p:cNvSpPr>
          <p:nvPr/>
        </p:nvSpPr>
        <p:spPr bwMode="auto">
          <a:xfrm>
            <a:off x="1752600" y="2286000"/>
            <a:ext cx="3505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Obstacle to flow of goods</a:t>
            </a:r>
          </a:p>
          <a:p>
            <a:pPr>
              <a:buClr>
                <a:schemeClr val="tx1"/>
              </a:buClr>
              <a:buFontTx/>
              <a:buChar char="•"/>
            </a:pPr>
            <a:r>
              <a:rPr lang="en-US" sz="1600">
                <a:latin typeface="Arial" pitchFamily="34" charset="0"/>
              </a:rPr>
              <a:t> Increase in inventory (broad sense)</a:t>
            </a:r>
          </a:p>
          <a:p>
            <a:pPr>
              <a:buClr>
                <a:schemeClr val="tx1"/>
              </a:buClr>
              <a:buFontTx/>
              <a:buChar char="•"/>
            </a:pPr>
            <a:r>
              <a:rPr lang="en-US" sz="1600">
                <a:latin typeface="Arial" pitchFamily="34" charset="0"/>
              </a:rPr>
              <a:t> Occurrence of defects</a:t>
            </a:r>
          </a:p>
        </p:txBody>
      </p:sp>
      <p:sp>
        <p:nvSpPr>
          <p:cNvPr id="91145" name="Text Box 12"/>
          <p:cNvSpPr txBox="1">
            <a:spLocks noChangeArrowheads="1"/>
          </p:cNvSpPr>
          <p:nvPr/>
        </p:nvSpPr>
        <p:spPr bwMode="auto">
          <a:xfrm>
            <a:off x="5257800" y="2286000"/>
            <a:ext cx="3886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Lowering of capital turnover rate</a:t>
            </a:r>
          </a:p>
          <a:p>
            <a:pPr>
              <a:buClr>
                <a:schemeClr val="tx1"/>
              </a:buClr>
              <a:buFontTx/>
              <a:buChar char="•"/>
            </a:pPr>
            <a:r>
              <a:rPr lang="en-US" sz="1600">
                <a:latin typeface="Arial" pitchFamily="34" charset="0"/>
              </a:rPr>
              <a:t> Anticipatory buying of parts &amp; materials</a:t>
            </a:r>
          </a:p>
          <a:p>
            <a:pPr>
              <a:buClr>
                <a:schemeClr val="tx1"/>
              </a:buClr>
              <a:buFontTx/>
              <a:buChar char="•"/>
            </a:pPr>
            <a:r>
              <a:rPr lang="en-US" sz="1600">
                <a:latin typeface="Arial" pitchFamily="34" charset="0"/>
              </a:rPr>
              <a:t> Obstacle to flexibility in planning</a:t>
            </a:r>
          </a:p>
        </p:txBody>
      </p:sp>
      <p:sp>
        <p:nvSpPr>
          <p:cNvPr id="91146" name="Text Box 13"/>
          <p:cNvSpPr txBox="1">
            <a:spLocks noChangeArrowheads="1"/>
          </p:cNvSpPr>
          <p:nvPr/>
        </p:nvSpPr>
        <p:spPr bwMode="auto">
          <a:xfrm>
            <a:off x="1752600" y="3352800"/>
            <a:ext cx="541972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Overstaffed and/or over-equipped</a:t>
            </a:r>
          </a:p>
          <a:p>
            <a:pPr>
              <a:buClr>
                <a:schemeClr val="tx1"/>
              </a:buClr>
              <a:buFontTx/>
              <a:buChar char="•"/>
            </a:pPr>
            <a:r>
              <a:rPr lang="en-US" sz="1600">
                <a:latin typeface="Arial" pitchFamily="34" charset="0"/>
              </a:rPr>
              <a:t> Large lot production</a:t>
            </a:r>
          </a:p>
          <a:p>
            <a:pPr>
              <a:buClr>
                <a:schemeClr val="tx1"/>
              </a:buClr>
              <a:buFontTx/>
              <a:buChar char="•"/>
            </a:pPr>
            <a:r>
              <a:rPr lang="en-US" sz="1600">
                <a:latin typeface="Arial" pitchFamily="34" charset="0"/>
              </a:rPr>
              <a:t> Machines are too big and too fast</a:t>
            </a:r>
          </a:p>
          <a:p>
            <a:pPr>
              <a:buClr>
                <a:schemeClr val="tx1"/>
              </a:buClr>
              <a:buFontTx/>
              <a:buChar char="•"/>
            </a:pPr>
            <a:r>
              <a:rPr lang="en-US" sz="1600">
                <a:latin typeface="Arial" pitchFamily="34" charset="0"/>
              </a:rPr>
              <a:t> Machines have devices that turn out products too quickly</a:t>
            </a:r>
          </a:p>
        </p:txBody>
      </p:sp>
      <p:sp>
        <p:nvSpPr>
          <p:cNvPr id="91147" name="Text Box 14"/>
          <p:cNvSpPr txBox="1">
            <a:spLocks noChangeArrowheads="1"/>
          </p:cNvSpPr>
          <p:nvPr/>
        </p:nvSpPr>
        <p:spPr bwMode="auto">
          <a:xfrm>
            <a:off x="1736725" y="4660900"/>
            <a:ext cx="356393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“Full work” system</a:t>
            </a:r>
          </a:p>
          <a:p>
            <a:pPr>
              <a:buClr>
                <a:schemeClr val="tx1"/>
              </a:buClr>
              <a:buFontTx/>
              <a:buChar char="•"/>
            </a:pPr>
            <a:r>
              <a:rPr lang="en-US" sz="1600">
                <a:latin typeface="Arial" pitchFamily="34" charset="0"/>
              </a:rPr>
              <a:t> Thorough implementation of kanban</a:t>
            </a:r>
          </a:p>
          <a:p>
            <a:pPr>
              <a:buClr>
                <a:schemeClr val="tx1"/>
              </a:buClr>
              <a:buFontTx/>
              <a:buChar char="•"/>
            </a:pPr>
            <a:r>
              <a:rPr lang="en-US" sz="1600">
                <a:latin typeface="Arial" pitchFamily="34" charset="0"/>
              </a:rPr>
              <a:t> Rapid changeover operation</a:t>
            </a:r>
          </a:p>
        </p:txBody>
      </p:sp>
      <p:sp>
        <p:nvSpPr>
          <p:cNvPr id="91148" name="Text Box 15"/>
          <p:cNvSpPr txBox="1">
            <a:spLocks noChangeArrowheads="1"/>
          </p:cNvSpPr>
          <p:nvPr/>
        </p:nvSpPr>
        <p:spPr bwMode="auto">
          <a:xfrm>
            <a:off x="5546725" y="4660900"/>
            <a:ext cx="22669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Worker hour reduction</a:t>
            </a:r>
          </a:p>
          <a:p>
            <a:pPr>
              <a:buClr>
                <a:schemeClr val="tx1"/>
              </a:buClr>
              <a:buFontTx/>
              <a:buChar char="•"/>
            </a:pPr>
            <a:r>
              <a:rPr lang="en-US" sz="1600">
                <a:latin typeface="Arial" pitchFamily="34" charset="0"/>
              </a:rPr>
              <a:t> Production leveling</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0" y="4587875"/>
            <a:ext cx="9144000"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2163" name="Rectangle 3"/>
          <p:cNvSpPr>
            <a:spLocks noChangeArrowheads="1"/>
          </p:cNvSpPr>
          <p:nvPr/>
        </p:nvSpPr>
        <p:spPr bwMode="auto">
          <a:xfrm>
            <a:off x="0" y="2225675"/>
            <a:ext cx="9144000"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814084" name="Rectangle 4"/>
          <p:cNvSpPr>
            <a:spLocks noGrp="1" noChangeArrowheads="1"/>
          </p:cNvSpPr>
          <p:nvPr>
            <p:ph type="title"/>
          </p:nvPr>
        </p:nvSpPr>
        <p:spPr/>
        <p:txBody>
          <a:bodyPr/>
          <a:lstStyle/>
          <a:p>
            <a:pPr eaLnBrk="1" hangingPunct="1">
              <a:defRPr/>
            </a:pPr>
            <a:r>
              <a:rPr lang="en-US" altLang="en-US"/>
              <a:t>Inventory Waste</a:t>
            </a:r>
          </a:p>
        </p:txBody>
      </p:sp>
      <p:sp>
        <p:nvSpPr>
          <p:cNvPr id="92165"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14088" name="Text Box 8"/>
          <p:cNvSpPr txBox="1">
            <a:spLocks noChangeArrowheads="1"/>
          </p:cNvSpPr>
          <p:nvPr/>
        </p:nvSpPr>
        <p:spPr bwMode="auto">
          <a:xfrm>
            <a:off x="152400" y="1309688"/>
            <a:ext cx="1676400"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2167" name="Text Box 9"/>
          <p:cNvSpPr txBox="1">
            <a:spLocks noChangeArrowheads="1"/>
          </p:cNvSpPr>
          <p:nvPr/>
        </p:nvSpPr>
        <p:spPr bwMode="auto">
          <a:xfrm>
            <a:off x="1752600" y="1066800"/>
            <a:ext cx="7162800"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Inventory waste is when anything - materials, parts, assembly parts - is retained for any length of time.  This includes not only raw material and finished goods stock, but also items in the factory that are retained at or between processes (WIP)</a:t>
            </a:r>
            <a:endParaRPr lang="en-US" sz="1800" b="1">
              <a:latin typeface="Arial" pitchFamily="34" charset="0"/>
            </a:endParaRPr>
          </a:p>
        </p:txBody>
      </p:sp>
      <p:sp>
        <p:nvSpPr>
          <p:cNvPr id="92168" name="Text Box 10"/>
          <p:cNvSpPr txBox="1">
            <a:spLocks noChangeArrowheads="1"/>
          </p:cNvSpPr>
          <p:nvPr/>
        </p:nvSpPr>
        <p:spPr bwMode="auto">
          <a:xfrm>
            <a:off x="1639888" y="2222500"/>
            <a:ext cx="3200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Long-term delivery deadlines</a:t>
            </a:r>
          </a:p>
          <a:p>
            <a:pPr>
              <a:buClr>
                <a:schemeClr val="tx1"/>
              </a:buClr>
              <a:buFontTx/>
              <a:buChar char="•"/>
            </a:pPr>
            <a:r>
              <a:rPr lang="en-US" sz="1600">
                <a:latin typeface="Arial" pitchFamily="34" charset="0"/>
              </a:rPr>
              <a:t> Picking out the roots of improvement</a:t>
            </a:r>
          </a:p>
          <a:p>
            <a:pPr>
              <a:buClr>
                <a:schemeClr val="tx1"/>
              </a:buClr>
              <a:buFontTx/>
              <a:buChar char="•"/>
            </a:pPr>
            <a:r>
              <a:rPr lang="en-US" sz="1600">
                <a:latin typeface="Arial" pitchFamily="34" charset="0"/>
              </a:rPr>
              <a:t> Waste of space</a:t>
            </a:r>
          </a:p>
        </p:txBody>
      </p:sp>
      <p:sp>
        <p:nvSpPr>
          <p:cNvPr id="92169" name="Text Box 11"/>
          <p:cNvSpPr txBox="1">
            <a:spLocks noChangeArrowheads="1"/>
          </p:cNvSpPr>
          <p:nvPr/>
        </p:nvSpPr>
        <p:spPr bwMode="auto">
          <a:xfrm>
            <a:off x="4708525" y="2222500"/>
            <a:ext cx="44196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Creation of need for conveyance &amp; inspection</a:t>
            </a:r>
          </a:p>
          <a:p>
            <a:pPr>
              <a:buClr>
                <a:schemeClr val="tx1"/>
              </a:buClr>
              <a:buFontTx/>
              <a:buChar char="•"/>
            </a:pPr>
            <a:r>
              <a:rPr lang="en-US" sz="1600">
                <a:latin typeface="Arial" pitchFamily="34" charset="0"/>
              </a:rPr>
              <a:t> Increase in conveyance costs</a:t>
            </a:r>
          </a:p>
          <a:p>
            <a:pPr>
              <a:buClr>
                <a:schemeClr val="tx1"/>
              </a:buClr>
              <a:buFontTx/>
              <a:buChar char="•"/>
            </a:pPr>
            <a:r>
              <a:rPr lang="en-US" sz="1600">
                <a:latin typeface="Arial" pitchFamily="34" charset="0"/>
              </a:rPr>
              <a:t> Acceptance of inventory as normal or as a “necessary evil</a:t>
            </a:r>
          </a:p>
        </p:txBody>
      </p:sp>
      <p:sp>
        <p:nvSpPr>
          <p:cNvPr id="92170" name="Text Box 12"/>
          <p:cNvSpPr txBox="1">
            <a:spLocks noChangeArrowheads="1"/>
          </p:cNvSpPr>
          <p:nvPr/>
        </p:nvSpPr>
        <p:spPr bwMode="auto">
          <a:xfrm>
            <a:off x="1639888" y="3441700"/>
            <a:ext cx="33686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Acceptance of inventory as normal or as a “necessary evil”</a:t>
            </a:r>
          </a:p>
          <a:p>
            <a:pPr>
              <a:buClr>
                <a:schemeClr val="tx1"/>
              </a:buClr>
              <a:buFontTx/>
              <a:buChar char="•"/>
            </a:pPr>
            <a:r>
              <a:rPr lang="en-US" sz="1600">
                <a:latin typeface="Arial" pitchFamily="34" charset="0"/>
              </a:rPr>
              <a:t> Poor equipment layout</a:t>
            </a:r>
          </a:p>
          <a:p>
            <a:pPr>
              <a:buClr>
                <a:schemeClr val="tx1"/>
              </a:buClr>
              <a:buFontTx/>
              <a:buChar char="•"/>
            </a:pPr>
            <a:r>
              <a:rPr lang="en-US" sz="1600">
                <a:latin typeface="Arial" pitchFamily="34" charset="0"/>
              </a:rPr>
              <a:t> Large lot production</a:t>
            </a:r>
          </a:p>
        </p:txBody>
      </p:sp>
      <p:sp>
        <p:nvSpPr>
          <p:cNvPr id="92171" name="Text Box 13"/>
          <p:cNvSpPr txBox="1">
            <a:spLocks noChangeArrowheads="1"/>
          </p:cNvSpPr>
          <p:nvPr/>
        </p:nvSpPr>
        <p:spPr bwMode="auto">
          <a:xfrm>
            <a:off x="4708525" y="3441700"/>
            <a:ext cx="23780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Obstruction of flow</a:t>
            </a:r>
          </a:p>
          <a:p>
            <a:pPr>
              <a:buClr>
                <a:schemeClr val="tx1"/>
              </a:buClr>
              <a:buFontTx/>
              <a:buChar char="•"/>
            </a:pPr>
            <a:r>
              <a:rPr lang="en-US" sz="1600">
                <a:latin typeface="Arial" pitchFamily="34" charset="0"/>
              </a:rPr>
              <a:t> Anticipatory production</a:t>
            </a:r>
          </a:p>
          <a:p>
            <a:pPr>
              <a:buClr>
                <a:schemeClr val="tx1"/>
              </a:buClr>
              <a:buFontTx/>
              <a:buChar char="•"/>
            </a:pPr>
            <a:r>
              <a:rPr lang="en-US" sz="1600">
                <a:latin typeface="Arial" pitchFamily="34" charset="0"/>
              </a:rPr>
              <a:t> Idea-based production</a:t>
            </a:r>
          </a:p>
        </p:txBody>
      </p:sp>
      <p:sp>
        <p:nvSpPr>
          <p:cNvPr id="92172" name="Text Box 14"/>
          <p:cNvSpPr txBox="1">
            <a:spLocks noChangeArrowheads="1"/>
          </p:cNvSpPr>
          <p:nvPr/>
        </p:nvSpPr>
        <p:spPr bwMode="auto">
          <a:xfrm>
            <a:off x="1639888" y="4587875"/>
            <a:ext cx="3008312"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Revolution awareness regarding inventory</a:t>
            </a:r>
          </a:p>
          <a:p>
            <a:pPr>
              <a:buClr>
                <a:schemeClr val="tx1"/>
              </a:buClr>
              <a:buFontTx/>
              <a:buChar char="•"/>
            </a:pPr>
            <a:r>
              <a:rPr lang="en-US" sz="1600">
                <a:latin typeface="Arial" pitchFamily="34" charset="0"/>
              </a:rPr>
              <a:t> U-shaped manufacturing cell layout of equipment</a:t>
            </a:r>
          </a:p>
        </p:txBody>
      </p:sp>
      <p:sp>
        <p:nvSpPr>
          <p:cNvPr id="92173" name="Text Box 15"/>
          <p:cNvSpPr txBox="1">
            <a:spLocks noChangeArrowheads="1"/>
          </p:cNvSpPr>
          <p:nvPr/>
        </p:nvSpPr>
        <p:spPr bwMode="auto">
          <a:xfrm>
            <a:off x="4708525" y="4587875"/>
            <a:ext cx="3890963"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Production leveling</a:t>
            </a:r>
          </a:p>
          <a:p>
            <a:pPr>
              <a:buClr>
                <a:schemeClr val="tx1"/>
              </a:buClr>
              <a:buFontTx/>
              <a:buChar char="•"/>
            </a:pPr>
            <a:r>
              <a:rPr lang="en-US" sz="1600">
                <a:latin typeface="Arial" pitchFamily="34" charset="0"/>
              </a:rPr>
              <a:t>Regulate the flow of production</a:t>
            </a:r>
          </a:p>
          <a:p>
            <a:pPr>
              <a:buClr>
                <a:schemeClr val="tx1"/>
              </a:buClr>
              <a:buFontTx/>
              <a:buChar char="•"/>
            </a:pPr>
            <a:r>
              <a:rPr lang="en-US" sz="1600">
                <a:latin typeface="Arial" pitchFamily="34" charset="0"/>
              </a:rPr>
              <a:t> Thorough implementation of Kanban</a:t>
            </a:r>
          </a:p>
          <a:p>
            <a:pPr>
              <a:buClr>
                <a:schemeClr val="tx1"/>
              </a:buClr>
              <a:buFontTx/>
              <a:buChar char="•"/>
            </a:pPr>
            <a:r>
              <a:rPr lang="en-US" sz="1600">
                <a:latin typeface="Arial" pitchFamily="34" charset="0"/>
              </a:rPr>
              <a:t> Rapid changeover operation - small lots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0" y="44354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3187" name="Rectangle 3"/>
          <p:cNvSpPr>
            <a:spLocks noChangeArrowheads="1"/>
          </p:cNvSpPr>
          <p:nvPr/>
        </p:nvSpPr>
        <p:spPr bwMode="auto">
          <a:xfrm>
            <a:off x="0" y="2301875"/>
            <a:ext cx="9144000"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6132" name="Rectangle 4"/>
          <p:cNvSpPr>
            <a:spLocks noGrp="1" noChangeArrowheads="1"/>
          </p:cNvSpPr>
          <p:nvPr>
            <p:ph type="title"/>
          </p:nvPr>
        </p:nvSpPr>
        <p:spPr/>
        <p:txBody>
          <a:bodyPr/>
          <a:lstStyle/>
          <a:p>
            <a:pPr eaLnBrk="1" hangingPunct="1">
              <a:defRPr/>
            </a:pPr>
            <a:r>
              <a:rPr lang="en-US" altLang="en-US"/>
              <a:t>Conveyance Waste</a:t>
            </a:r>
          </a:p>
        </p:txBody>
      </p:sp>
      <p:sp>
        <p:nvSpPr>
          <p:cNvPr id="93189"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16136" name="Text Box 8"/>
          <p:cNvSpPr txBox="1">
            <a:spLocks noChangeArrowheads="1"/>
          </p:cNvSpPr>
          <p:nvPr/>
        </p:nvSpPr>
        <p:spPr bwMode="auto">
          <a:xfrm>
            <a:off x="152400" y="1385888"/>
            <a:ext cx="1676400" cy="384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3191" name="Text Box 9"/>
          <p:cNvSpPr txBox="1">
            <a:spLocks noChangeArrowheads="1"/>
          </p:cNvSpPr>
          <p:nvPr/>
        </p:nvSpPr>
        <p:spPr bwMode="auto">
          <a:xfrm>
            <a:off x="1752600" y="1143000"/>
            <a:ext cx="7391400"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Created by conveying transferring, picking up/setting down, piling up, and otherwise moving unnecessary items.  Also created by problems concerning conveyance distances, and conveyance utilization rate</a:t>
            </a:r>
          </a:p>
        </p:txBody>
      </p:sp>
      <p:sp>
        <p:nvSpPr>
          <p:cNvPr id="93192" name="Text Box 10"/>
          <p:cNvSpPr txBox="1">
            <a:spLocks noChangeArrowheads="1"/>
          </p:cNvSpPr>
          <p:nvPr/>
        </p:nvSpPr>
        <p:spPr bwMode="auto">
          <a:xfrm>
            <a:off x="1752600" y="2298700"/>
            <a:ext cx="68738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Uses up space</a:t>
            </a:r>
          </a:p>
          <a:p>
            <a:pPr>
              <a:buClr>
                <a:schemeClr val="tx1"/>
              </a:buClr>
              <a:buFontTx/>
              <a:buChar char="•"/>
            </a:pPr>
            <a:r>
              <a:rPr lang="en-US" sz="1600">
                <a:latin typeface="Arial" pitchFamily="34" charset="0"/>
              </a:rPr>
              <a:t> Increase conveyance-related worker hours</a:t>
            </a:r>
          </a:p>
          <a:p>
            <a:pPr>
              <a:buClr>
                <a:schemeClr val="tx1"/>
              </a:buClr>
              <a:buFontTx/>
              <a:buChar char="•"/>
            </a:pPr>
            <a:r>
              <a:rPr lang="en-US" sz="1600">
                <a:latin typeface="Arial" pitchFamily="34" charset="0"/>
              </a:rPr>
              <a:t> Requires more conveyance equipment</a:t>
            </a:r>
          </a:p>
          <a:p>
            <a:pPr>
              <a:buClr>
                <a:schemeClr val="tx1"/>
              </a:buClr>
              <a:buFontTx/>
              <a:buChar char="•"/>
            </a:pPr>
            <a:r>
              <a:rPr lang="en-US" sz="1600">
                <a:latin typeface="Arial" pitchFamily="34" charset="0"/>
              </a:rPr>
              <a:t> Leads to dented and damaged products</a:t>
            </a:r>
          </a:p>
        </p:txBody>
      </p:sp>
      <p:sp>
        <p:nvSpPr>
          <p:cNvPr id="93193" name="Text Box 11"/>
          <p:cNvSpPr txBox="1">
            <a:spLocks noChangeArrowheads="1"/>
          </p:cNvSpPr>
          <p:nvPr/>
        </p:nvSpPr>
        <p:spPr bwMode="auto">
          <a:xfrm>
            <a:off x="1736725" y="3521075"/>
            <a:ext cx="32162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Poor layout</a:t>
            </a:r>
          </a:p>
          <a:p>
            <a:pPr>
              <a:buClr>
                <a:schemeClr val="tx1"/>
              </a:buClr>
              <a:buFontTx/>
              <a:buChar char="•"/>
            </a:pPr>
            <a:r>
              <a:rPr lang="en-US" sz="1600">
                <a:latin typeface="Arial" pitchFamily="34" charset="0"/>
              </a:rPr>
              <a:t> Large lot production</a:t>
            </a:r>
          </a:p>
          <a:p>
            <a:pPr>
              <a:buClr>
                <a:schemeClr val="tx1"/>
              </a:buClr>
              <a:buFontTx/>
              <a:buChar char="•"/>
            </a:pPr>
            <a:r>
              <a:rPr lang="en-US" sz="1600">
                <a:latin typeface="Arial" pitchFamily="34" charset="0"/>
              </a:rPr>
              <a:t> Single-skilled workers</a:t>
            </a:r>
          </a:p>
        </p:txBody>
      </p:sp>
      <p:sp>
        <p:nvSpPr>
          <p:cNvPr id="93194" name="Text Box 12"/>
          <p:cNvSpPr txBox="1">
            <a:spLocks noChangeArrowheads="1"/>
          </p:cNvSpPr>
          <p:nvPr/>
        </p:nvSpPr>
        <p:spPr bwMode="auto">
          <a:xfrm>
            <a:off x="4556125" y="3521075"/>
            <a:ext cx="41957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Workers sit while working</a:t>
            </a:r>
          </a:p>
          <a:p>
            <a:pPr>
              <a:buClr>
                <a:schemeClr val="tx1"/>
              </a:buClr>
              <a:buFontTx/>
              <a:buChar char="•"/>
            </a:pPr>
            <a:r>
              <a:rPr lang="en-US" sz="1600">
                <a:latin typeface="Arial" pitchFamily="34" charset="0"/>
              </a:rPr>
              <a:t> Conveyance system has low utilization rate</a:t>
            </a:r>
          </a:p>
        </p:txBody>
      </p:sp>
      <p:sp>
        <p:nvSpPr>
          <p:cNvPr id="93195" name="Text Box 13"/>
          <p:cNvSpPr txBox="1">
            <a:spLocks noChangeArrowheads="1"/>
          </p:cNvSpPr>
          <p:nvPr/>
        </p:nvSpPr>
        <p:spPr bwMode="auto">
          <a:xfrm>
            <a:off x="1736725" y="4511675"/>
            <a:ext cx="26828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U-shaped manufacturing cell layout of equipment</a:t>
            </a:r>
          </a:p>
          <a:p>
            <a:pPr>
              <a:buClr>
                <a:schemeClr val="tx1"/>
              </a:buClr>
              <a:buFontTx/>
              <a:buChar char="•"/>
            </a:pPr>
            <a:r>
              <a:rPr lang="en-US" sz="1600">
                <a:latin typeface="Arial" pitchFamily="34" charset="0"/>
              </a:rPr>
              <a:t> Flow production</a:t>
            </a:r>
          </a:p>
          <a:p>
            <a:pPr>
              <a:buClr>
                <a:schemeClr val="tx1"/>
              </a:buClr>
              <a:buFontTx/>
              <a:buChar char="•"/>
            </a:pPr>
            <a:r>
              <a:rPr lang="en-US" sz="1600">
                <a:latin typeface="Arial" pitchFamily="34" charset="0"/>
              </a:rPr>
              <a:t>Train multi-skilled workers</a:t>
            </a:r>
          </a:p>
        </p:txBody>
      </p:sp>
      <p:sp>
        <p:nvSpPr>
          <p:cNvPr id="93196" name="Text Box 14"/>
          <p:cNvSpPr txBox="1">
            <a:spLocks noChangeArrowheads="1"/>
          </p:cNvSpPr>
          <p:nvPr/>
        </p:nvSpPr>
        <p:spPr bwMode="auto">
          <a:xfrm>
            <a:off x="4556125" y="4524375"/>
            <a:ext cx="213995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Stand while working</a:t>
            </a:r>
          </a:p>
          <a:p>
            <a:pPr>
              <a:buClr>
                <a:schemeClr val="tx1"/>
              </a:buClr>
              <a:buFontTx/>
              <a:buChar char="•"/>
            </a:pPr>
            <a:r>
              <a:rPr lang="en-US" sz="1600">
                <a:latin typeface="Arial" pitchFamily="34" charset="0"/>
              </a:rPr>
              <a:t> “Water beetles”</a:t>
            </a:r>
          </a:p>
          <a:p>
            <a:pPr>
              <a:buClr>
                <a:schemeClr val="tx1"/>
              </a:buClr>
              <a:buFontTx/>
              <a:buChar char="•"/>
            </a:pPr>
            <a:r>
              <a:rPr lang="en-US" sz="1600">
                <a:latin typeface="Arial" pitchFamily="34" charset="0"/>
              </a:rPr>
              <a:t> Raise utilization rate</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0" y="43211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4211" name="Rectangle 3"/>
          <p:cNvSpPr>
            <a:spLocks noChangeArrowheads="1"/>
          </p:cNvSpPr>
          <p:nvPr/>
        </p:nvSpPr>
        <p:spPr bwMode="auto">
          <a:xfrm>
            <a:off x="0" y="20351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8180" name="Rectangle 4"/>
          <p:cNvSpPr>
            <a:spLocks noGrp="1" noChangeArrowheads="1"/>
          </p:cNvSpPr>
          <p:nvPr>
            <p:ph type="title"/>
          </p:nvPr>
        </p:nvSpPr>
        <p:spPr/>
        <p:txBody>
          <a:bodyPr/>
          <a:lstStyle/>
          <a:p>
            <a:pPr eaLnBrk="1" hangingPunct="1">
              <a:defRPr/>
            </a:pPr>
            <a:r>
              <a:rPr lang="en-US" altLang="en-US"/>
              <a:t>Defect-Production Waste</a:t>
            </a:r>
          </a:p>
        </p:txBody>
      </p:sp>
      <p:sp>
        <p:nvSpPr>
          <p:cNvPr id="94213"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18184" name="Text Box 8"/>
          <p:cNvSpPr txBox="1">
            <a:spLocks noChangeArrowheads="1"/>
          </p:cNvSpPr>
          <p:nvPr/>
        </p:nvSpPr>
        <p:spPr bwMode="auto">
          <a:xfrm>
            <a:off x="152400" y="1308100"/>
            <a:ext cx="16764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4215" name="Text Box 9"/>
          <p:cNvSpPr txBox="1">
            <a:spLocks noChangeArrowheads="1"/>
          </p:cNvSpPr>
          <p:nvPr/>
        </p:nvSpPr>
        <p:spPr bwMode="auto">
          <a:xfrm>
            <a:off x="1752600" y="1219200"/>
            <a:ext cx="6950075"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Waste related to costs for inspection of defects in materials and processes, customer complaints, and repairs</a:t>
            </a:r>
          </a:p>
        </p:txBody>
      </p:sp>
      <p:sp>
        <p:nvSpPr>
          <p:cNvPr id="94216" name="Text Box 10"/>
          <p:cNvSpPr txBox="1">
            <a:spLocks noChangeArrowheads="1"/>
          </p:cNvSpPr>
          <p:nvPr/>
        </p:nvSpPr>
        <p:spPr bwMode="auto">
          <a:xfrm>
            <a:off x="1736725" y="2108200"/>
            <a:ext cx="3673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Higher materials expenses</a:t>
            </a:r>
          </a:p>
          <a:p>
            <a:pPr>
              <a:buClr>
                <a:schemeClr val="tx1"/>
              </a:buClr>
              <a:buFontTx/>
              <a:buChar char="•"/>
            </a:pPr>
            <a:r>
              <a:rPr lang="en-US" sz="1600">
                <a:latin typeface="Arial" pitchFamily="34" charset="0"/>
              </a:rPr>
              <a:t> Lower productivity</a:t>
            </a:r>
          </a:p>
          <a:p>
            <a:pPr>
              <a:buClr>
                <a:schemeClr val="tx1"/>
              </a:buClr>
              <a:buFontTx/>
              <a:buChar char="•"/>
            </a:pPr>
            <a:r>
              <a:rPr lang="en-US" sz="1600">
                <a:latin typeface="Arial" pitchFamily="34" charset="0"/>
              </a:rPr>
              <a:t> Improvement of jigs using human automation</a:t>
            </a:r>
          </a:p>
        </p:txBody>
      </p:sp>
      <p:sp>
        <p:nvSpPr>
          <p:cNvPr id="94217" name="Text Box 11"/>
          <p:cNvSpPr txBox="1">
            <a:spLocks noChangeArrowheads="1"/>
          </p:cNvSpPr>
          <p:nvPr/>
        </p:nvSpPr>
        <p:spPr bwMode="auto">
          <a:xfrm>
            <a:off x="5089525" y="2111375"/>
            <a:ext cx="4038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Cost and customer satisfaction</a:t>
            </a:r>
          </a:p>
          <a:p>
            <a:pPr>
              <a:buClr>
                <a:schemeClr val="tx1"/>
              </a:buClr>
              <a:buFontTx/>
              <a:buChar char="•"/>
            </a:pPr>
            <a:endParaRPr lang="en-US" sz="1600">
              <a:latin typeface="Arial" pitchFamily="34" charset="0"/>
            </a:endParaRPr>
          </a:p>
        </p:txBody>
      </p:sp>
      <p:sp>
        <p:nvSpPr>
          <p:cNvPr id="94218" name="Text Box 12"/>
          <p:cNvSpPr txBox="1">
            <a:spLocks noChangeArrowheads="1"/>
          </p:cNvSpPr>
          <p:nvPr/>
        </p:nvSpPr>
        <p:spPr bwMode="auto">
          <a:xfrm>
            <a:off x="1736725" y="3330575"/>
            <a:ext cx="66452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Inspection places emphasis on downstream responses</a:t>
            </a:r>
          </a:p>
          <a:p>
            <a:pPr>
              <a:buClr>
                <a:schemeClr val="tx1"/>
              </a:buClr>
              <a:buFontTx/>
              <a:buChar char="•"/>
            </a:pPr>
            <a:r>
              <a:rPr lang="en-US" sz="1600">
                <a:latin typeface="Arial" pitchFamily="34" charset="0"/>
              </a:rPr>
              <a:t> No set methodology or standards for inspection work</a:t>
            </a:r>
          </a:p>
          <a:p>
            <a:pPr>
              <a:buClr>
                <a:schemeClr val="tx1"/>
              </a:buClr>
              <a:buFontTx/>
              <a:buChar char="•"/>
            </a:pPr>
            <a:r>
              <a:rPr lang="en-US" sz="1600">
                <a:latin typeface="Arial" pitchFamily="34" charset="0"/>
              </a:rPr>
              <a:t> Omission of standard operations</a:t>
            </a:r>
          </a:p>
        </p:txBody>
      </p:sp>
      <p:sp>
        <p:nvSpPr>
          <p:cNvPr id="94219" name="Text Box 13"/>
          <p:cNvSpPr txBox="1">
            <a:spLocks noChangeArrowheads="1"/>
          </p:cNvSpPr>
          <p:nvPr/>
        </p:nvSpPr>
        <p:spPr bwMode="auto">
          <a:xfrm>
            <a:off x="1736725" y="4384675"/>
            <a:ext cx="34448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Human automation and standard operations</a:t>
            </a:r>
          </a:p>
          <a:p>
            <a:pPr>
              <a:buClr>
                <a:schemeClr val="tx1"/>
              </a:buClr>
              <a:buFontTx/>
              <a:buChar char="•"/>
            </a:pPr>
            <a:r>
              <a:rPr lang="en-US" sz="1600">
                <a:latin typeface="Arial" pitchFamily="34" charset="0"/>
              </a:rPr>
              <a:t> Poke-yoke (mistake-proofing)</a:t>
            </a:r>
          </a:p>
          <a:p>
            <a:pPr>
              <a:buClr>
                <a:schemeClr val="tx1"/>
              </a:buClr>
              <a:buFontTx/>
              <a:buChar char="•"/>
            </a:pPr>
            <a:r>
              <a:rPr lang="en-US" sz="1600">
                <a:latin typeface="Arial" pitchFamily="34" charset="0"/>
              </a:rPr>
              <a:t> Full-lot inspection</a:t>
            </a:r>
          </a:p>
        </p:txBody>
      </p:sp>
      <p:sp>
        <p:nvSpPr>
          <p:cNvPr id="94220" name="Text Box 14"/>
          <p:cNvSpPr txBox="1">
            <a:spLocks noChangeArrowheads="1"/>
          </p:cNvSpPr>
          <p:nvPr/>
        </p:nvSpPr>
        <p:spPr bwMode="auto">
          <a:xfrm>
            <a:off x="5089525" y="4397375"/>
            <a:ext cx="4054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Building quality in at each process</a:t>
            </a:r>
          </a:p>
          <a:p>
            <a:pPr>
              <a:buClr>
                <a:schemeClr val="tx1"/>
              </a:buClr>
              <a:buFontTx/>
              <a:buChar char="•"/>
            </a:pPr>
            <a:r>
              <a:rPr lang="en-US" sz="1600">
                <a:latin typeface="Arial" pitchFamily="34" charset="0"/>
              </a:rPr>
              <a:t> Flow production that eliminates picking up and setting down work pieces</a:t>
            </a:r>
          </a:p>
          <a:p>
            <a:pPr>
              <a:buClr>
                <a:schemeClr val="tx1"/>
              </a:buClr>
              <a:buFontTx/>
              <a:buChar char="•"/>
            </a:pPr>
            <a:r>
              <a:rPr lang="en-US" sz="1600">
                <a:latin typeface="Arial" pitchFamily="34" charset="0"/>
              </a:rPr>
              <a:t> Implementation of standardization</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0" y="4473575"/>
            <a:ext cx="9144000" cy="13716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5235" name="Rectangle 3"/>
          <p:cNvSpPr>
            <a:spLocks noChangeArrowheads="1"/>
          </p:cNvSpPr>
          <p:nvPr/>
        </p:nvSpPr>
        <p:spPr bwMode="auto">
          <a:xfrm>
            <a:off x="0" y="18827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0228" name="Rectangle 4"/>
          <p:cNvSpPr>
            <a:spLocks noGrp="1" noChangeArrowheads="1"/>
          </p:cNvSpPr>
          <p:nvPr>
            <p:ph type="title"/>
          </p:nvPr>
        </p:nvSpPr>
        <p:spPr/>
        <p:txBody>
          <a:bodyPr/>
          <a:lstStyle/>
          <a:p>
            <a:pPr eaLnBrk="1" hangingPunct="1">
              <a:defRPr/>
            </a:pPr>
            <a:r>
              <a:rPr lang="en-US" altLang="en-US"/>
              <a:t>Processing-related Waste</a:t>
            </a:r>
          </a:p>
        </p:txBody>
      </p:sp>
      <p:sp>
        <p:nvSpPr>
          <p:cNvPr id="95237"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20232" name="Text Box 8"/>
          <p:cNvSpPr txBox="1">
            <a:spLocks noChangeArrowheads="1"/>
          </p:cNvSpPr>
          <p:nvPr/>
        </p:nvSpPr>
        <p:spPr bwMode="auto">
          <a:xfrm>
            <a:off x="152400" y="1308100"/>
            <a:ext cx="1676400" cy="39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5239" name="Text Box 9"/>
          <p:cNvSpPr txBox="1">
            <a:spLocks noChangeArrowheads="1"/>
          </p:cNvSpPr>
          <p:nvPr/>
        </p:nvSpPr>
        <p:spPr bwMode="auto">
          <a:xfrm>
            <a:off x="1889125" y="1219200"/>
            <a:ext cx="7026275"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Unnecessary processes and operations traditionally accepted as “necessary”</a:t>
            </a:r>
          </a:p>
        </p:txBody>
      </p:sp>
      <p:sp>
        <p:nvSpPr>
          <p:cNvPr id="95240" name="Text Box 10"/>
          <p:cNvSpPr txBox="1">
            <a:spLocks noChangeArrowheads="1"/>
          </p:cNvSpPr>
          <p:nvPr/>
        </p:nvSpPr>
        <p:spPr bwMode="auto">
          <a:xfrm>
            <a:off x="1828800" y="1958975"/>
            <a:ext cx="64008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Unnecessary processes and operations</a:t>
            </a:r>
          </a:p>
          <a:p>
            <a:pPr>
              <a:buClr>
                <a:schemeClr val="tx1"/>
              </a:buClr>
              <a:buFontTx/>
              <a:buChar char="•"/>
            </a:pPr>
            <a:r>
              <a:rPr lang="en-US" sz="1600">
                <a:latin typeface="Arial" pitchFamily="34" charset="0"/>
              </a:rPr>
              <a:t> Increase in staff and worker hours</a:t>
            </a:r>
          </a:p>
          <a:p>
            <a:pPr>
              <a:buClr>
                <a:schemeClr val="tx1"/>
              </a:buClr>
              <a:buFontTx/>
              <a:buChar char="•"/>
            </a:pPr>
            <a:r>
              <a:rPr lang="en-US" sz="1600">
                <a:latin typeface="Arial" pitchFamily="34" charset="0"/>
              </a:rPr>
              <a:t> Reduction in operations ease</a:t>
            </a:r>
          </a:p>
          <a:p>
            <a:pPr>
              <a:buClr>
                <a:schemeClr val="tx1"/>
              </a:buClr>
              <a:buFontTx/>
              <a:buChar char="•"/>
            </a:pPr>
            <a:r>
              <a:rPr lang="en-US" sz="1600">
                <a:latin typeface="Arial" pitchFamily="34" charset="0"/>
              </a:rPr>
              <a:t> Increase in defects</a:t>
            </a:r>
          </a:p>
        </p:txBody>
      </p:sp>
      <p:sp>
        <p:nvSpPr>
          <p:cNvPr id="95241" name="Text Box 11"/>
          <p:cNvSpPr txBox="1">
            <a:spLocks noChangeArrowheads="1"/>
          </p:cNvSpPr>
          <p:nvPr/>
        </p:nvSpPr>
        <p:spPr bwMode="auto">
          <a:xfrm>
            <a:off x="1828800" y="3101975"/>
            <a:ext cx="5807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Inadequate study of process procedures</a:t>
            </a:r>
          </a:p>
          <a:p>
            <a:pPr>
              <a:buClr>
                <a:schemeClr val="tx1"/>
              </a:buClr>
              <a:buFontTx/>
              <a:buChar char="•"/>
            </a:pPr>
            <a:r>
              <a:rPr lang="en-US" sz="1600">
                <a:latin typeface="Arial" pitchFamily="34" charset="0"/>
              </a:rPr>
              <a:t> Inadequate study of operations</a:t>
            </a:r>
          </a:p>
          <a:p>
            <a:pPr>
              <a:buClr>
                <a:schemeClr val="tx1"/>
              </a:buClr>
              <a:buFontTx/>
              <a:buChar char="•"/>
            </a:pPr>
            <a:r>
              <a:rPr lang="en-US" sz="1600">
                <a:latin typeface="Arial" pitchFamily="34" charset="0"/>
              </a:rPr>
              <a:t> Ill-suited jigs</a:t>
            </a:r>
          </a:p>
          <a:p>
            <a:pPr>
              <a:buClr>
                <a:schemeClr val="tx1"/>
              </a:buClr>
              <a:buFontTx/>
              <a:buChar char="•"/>
            </a:pPr>
            <a:r>
              <a:rPr lang="en-US" sz="1600">
                <a:latin typeface="Arial" pitchFamily="34" charset="0"/>
              </a:rPr>
              <a:t> Standardization was not thorough enough</a:t>
            </a:r>
          </a:p>
          <a:p>
            <a:pPr>
              <a:buClr>
                <a:schemeClr val="tx1"/>
              </a:buClr>
              <a:buFontTx/>
              <a:buChar char="•"/>
            </a:pPr>
            <a:r>
              <a:rPr lang="en-US" sz="1600">
                <a:latin typeface="Arial" pitchFamily="34" charset="0"/>
              </a:rPr>
              <a:t> Materials not yet studied</a:t>
            </a:r>
          </a:p>
        </p:txBody>
      </p:sp>
      <p:sp>
        <p:nvSpPr>
          <p:cNvPr id="95242" name="Text Box 12"/>
          <p:cNvSpPr txBox="1">
            <a:spLocks noChangeArrowheads="1"/>
          </p:cNvSpPr>
          <p:nvPr/>
        </p:nvSpPr>
        <p:spPr bwMode="auto">
          <a:xfrm>
            <a:off x="1828800" y="4473575"/>
            <a:ext cx="63246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More appropriate process design</a:t>
            </a:r>
          </a:p>
          <a:p>
            <a:pPr>
              <a:buClr>
                <a:schemeClr val="tx1"/>
              </a:buClr>
              <a:buFontTx/>
              <a:buChar char="•"/>
            </a:pPr>
            <a:r>
              <a:rPr lang="en-US" sz="1600">
                <a:latin typeface="Arial" pitchFamily="34" charset="0"/>
              </a:rPr>
              <a:t> Review of operations</a:t>
            </a:r>
          </a:p>
          <a:p>
            <a:pPr>
              <a:buClr>
                <a:schemeClr val="tx1"/>
              </a:buClr>
              <a:buFontTx/>
              <a:buChar char="•"/>
            </a:pPr>
            <a:r>
              <a:rPr lang="en-US" sz="1600">
                <a:latin typeface="Arial" pitchFamily="34" charset="0"/>
              </a:rPr>
              <a:t> Improvement of jigs using human automation</a:t>
            </a:r>
          </a:p>
          <a:p>
            <a:pPr>
              <a:buClr>
                <a:schemeClr val="tx1"/>
              </a:buClr>
              <a:buFontTx/>
              <a:buChar char="•"/>
            </a:pPr>
            <a:r>
              <a:rPr lang="en-US" sz="1600">
                <a:latin typeface="Arial" pitchFamily="34" charset="0"/>
              </a:rPr>
              <a:t> Thorough implementation of standardization</a:t>
            </a:r>
          </a:p>
          <a:p>
            <a:pPr>
              <a:buClr>
                <a:schemeClr val="tx1"/>
              </a:buClr>
              <a:buFontTx/>
              <a:buChar char="•"/>
            </a:pPr>
            <a:r>
              <a:rPr lang="en-US" sz="1600">
                <a:latin typeface="Arial" pitchFamily="34" charset="0"/>
              </a:rPr>
              <a:t> Promotion of VA/VE techniques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0" y="4549775"/>
            <a:ext cx="9144000" cy="1295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6259" name="Rectangle 3"/>
          <p:cNvSpPr>
            <a:spLocks noChangeArrowheads="1"/>
          </p:cNvSpPr>
          <p:nvPr/>
        </p:nvSpPr>
        <p:spPr bwMode="auto">
          <a:xfrm>
            <a:off x="0" y="19589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2276" name="Rectangle 4"/>
          <p:cNvSpPr>
            <a:spLocks noGrp="1" noChangeArrowheads="1"/>
          </p:cNvSpPr>
          <p:nvPr>
            <p:ph type="title"/>
          </p:nvPr>
        </p:nvSpPr>
        <p:spPr/>
        <p:txBody>
          <a:bodyPr/>
          <a:lstStyle/>
          <a:p>
            <a:pPr eaLnBrk="1" hangingPunct="1">
              <a:defRPr/>
            </a:pPr>
            <a:r>
              <a:rPr lang="en-US" altLang="en-US"/>
              <a:t>Operation-related Waste</a:t>
            </a:r>
          </a:p>
        </p:txBody>
      </p:sp>
      <p:sp>
        <p:nvSpPr>
          <p:cNvPr id="96261"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22280" name="Text Box 8"/>
          <p:cNvSpPr txBox="1">
            <a:spLocks noChangeArrowheads="1"/>
          </p:cNvSpPr>
          <p:nvPr/>
        </p:nvSpPr>
        <p:spPr bwMode="auto">
          <a:xfrm>
            <a:off x="152400" y="1308100"/>
            <a:ext cx="1676400" cy="398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6263" name="Text Box 9"/>
          <p:cNvSpPr txBox="1">
            <a:spLocks noChangeArrowheads="1"/>
          </p:cNvSpPr>
          <p:nvPr/>
        </p:nvSpPr>
        <p:spPr bwMode="auto">
          <a:xfrm>
            <a:off x="1828800" y="1219200"/>
            <a:ext cx="72390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Unnecessary movement, movement that does not add value, movement that is too slow or too fast</a:t>
            </a:r>
          </a:p>
        </p:txBody>
      </p:sp>
      <p:sp>
        <p:nvSpPr>
          <p:cNvPr id="96264" name="Text Box 10"/>
          <p:cNvSpPr txBox="1">
            <a:spLocks noChangeArrowheads="1"/>
          </p:cNvSpPr>
          <p:nvPr/>
        </p:nvSpPr>
        <p:spPr bwMode="auto">
          <a:xfrm>
            <a:off x="1752600" y="2035175"/>
            <a:ext cx="63246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Increase in staff and worker hours</a:t>
            </a:r>
          </a:p>
          <a:p>
            <a:pPr>
              <a:buClr>
                <a:schemeClr val="tx1"/>
              </a:buClr>
              <a:buFontTx/>
              <a:buChar char="•"/>
            </a:pPr>
            <a:r>
              <a:rPr lang="en-US" sz="1600">
                <a:latin typeface="Arial" pitchFamily="34" charset="0"/>
              </a:rPr>
              <a:t> Skills remain latent</a:t>
            </a:r>
          </a:p>
          <a:p>
            <a:pPr>
              <a:buClr>
                <a:schemeClr val="tx1"/>
              </a:buClr>
              <a:buFontTx/>
              <a:buChar char="•"/>
            </a:pPr>
            <a:r>
              <a:rPr lang="en-US" sz="1600">
                <a:latin typeface="Arial" pitchFamily="34" charset="0"/>
              </a:rPr>
              <a:t> Instability in operations</a:t>
            </a:r>
          </a:p>
          <a:p>
            <a:pPr>
              <a:buClr>
                <a:schemeClr val="tx1"/>
              </a:buClr>
              <a:buFontTx/>
              <a:buChar char="•"/>
            </a:pPr>
            <a:r>
              <a:rPr lang="en-US" sz="1600">
                <a:latin typeface="Arial" pitchFamily="34" charset="0"/>
              </a:rPr>
              <a:t> Unneeded movement</a:t>
            </a:r>
          </a:p>
        </p:txBody>
      </p:sp>
      <p:sp>
        <p:nvSpPr>
          <p:cNvPr id="96265" name="Text Box 11"/>
          <p:cNvSpPr txBox="1">
            <a:spLocks noChangeArrowheads="1"/>
          </p:cNvSpPr>
          <p:nvPr/>
        </p:nvSpPr>
        <p:spPr bwMode="auto">
          <a:xfrm>
            <a:off x="1752600" y="3327400"/>
            <a:ext cx="5959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Isolated “island-like” operations</a:t>
            </a:r>
          </a:p>
          <a:p>
            <a:pPr>
              <a:buClr>
                <a:schemeClr val="tx1"/>
              </a:buClr>
              <a:buFontTx/>
              <a:buChar char="•"/>
            </a:pPr>
            <a:r>
              <a:rPr lang="en-US" sz="1600">
                <a:latin typeface="Arial" pitchFamily="34" charset="0"/>
              </a:rPr>
              <a:t> Lower morale among employees</a:t>
            </a:r>
          </a:p>
          <a:p>
            <a:pPr>
              <a:buClr>
                <a:schemeClr val="tx1"/>
              </a:buClr>
              <a:buFontTx/>
              <a:buChar char="•"/>
            </a:pPr>
            <a:r>
              <a:rPr lang="en-US" sz="1600">
                <a:latin typeface="Arial" pitchFamily="34" charset="0"/>
              </a:rPr>
              <a:t> Poor layout</a:t>
            </a:r>
          </a:p>
          <a:p>
            <a:pPr>
              <a:buClr>
                <a:schemeClr val="tx1"/>
              </a:buClr>
              <a:buFontTx/>
              <a:buChar char="•"/>
            </a:pPr>
            <a:r>
              <a:rPr lang="en-US" sz="1600">
                <a:latin typeface="Arial" pitchFamily="34" charset="0"/>
              </a:rPr>
              <a:t> No education or training</a:t>
            </a:r>
          </a:p>
        </p:txBody>
      </p:sp>
      <p:sp>
        <p:nvSpPr>
          <p:cNvPr id="96266" name="Text Box 12"/>
          <p:cNvSpPr txBox="1">
            <a:spLocks noChangeArrowheads="1"/>
          </p:cNvSpPr>
          <p:nvPr/>
        </p:nvSpPr>
        <p:spPr bwMode="auto">
          <a:xfrm>
            <a:off x="1752600" y="4622800"/>
            <a:ext cx="7391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Gradual switch to flow production</a:t>
            </a:r>
          </a:p>
          <a:p>
            <a:pPr>
              <a:buClr>
                <a:schemeClr val="tx1"/>
              </a:buClr>
              <a:buFontTx/>
              <a:buChar char="•"/>
            </a:pPr>
            <a:r>
              <a:rPr lang="en-US" sz="1600">
                <a:latin typeface="Arial" pitchFamily="34" charset="0"/>
              </a:rPr>
              <a:t> U-shaped manufacturing cell layout of equipment</a:t>
            </a:r>
          </a:p>
          <a:p>
            <a:pPr>
              <a:buClr>
                <a:schemeClr val="tx1"/>
              </a:buClr>
              <a:buFontTx/>
              <a:buChar char="•"/>
            </a:pPr>
            <a:r>
              <a:rPr lang="en-US" sz="1600">
                <a:latin typeface="Arial" pitchFamily="34" charset="0"/>
              </a:rPr>
              <a:t> Distinction between “superficial standardization” and real standardization</a:t>
            </a:r>
          </a:p>
          <a:p>
            <a:pPr>
              <a:buClr>
                <a:schemeClr val="tx1"/>
              </a:buClr>
              <a:buFontTx/>
              <a:buChar char="•"/>
            </a:pPr>
            <a:r>
              <a:rPr lang="en-US" sz="1600">
                <a:latin typeface="Arial" pitchFamily="34" charset="0"/>
              </a:rPr>
              <a:t> Following through on the basic principles of improving operations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ChangeArrowheads="1"/>
          </p:cNvSpPr>
          <p:nvPr/>
        </p:nvSpPr>
        <p:spPr bwMode="auto">
          <a:xfrm>
            <a:off x="0" y="4416425"/>
            <a:ext cx="9144000" cy="14478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3" name="Rectangle 3"/>
          <p:cNvSpPr>
            <a:spLocks noChangeArrowheads="1"/>
          </p:cNvSpPr>
          <p:nvPr/>
        </p:nvSpPr>
        <p:spPr bwMode="auto">
          <a:xfrm>
            <a:off x="0" y="2054225"/>
            <a:ext cx="9144000" cy="914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824324" name="Rectangle 4"/>
          <p:cNvSpPr>
            <a:spLocks noGrp="1" noChangeArrowheads="1"/>
          </p:cNvSpPr>
          <p:nvPr>
            <p:ph type="title"/>
          </p:nvPr>
        </p:nvSpPr>
        <p:spPr/>
        <p:txBody>
          <a:bodyPr/>
          <a:lstStyle/>
          <a:p>
            <a:pPr eaLnBrk="1" hangingPunct="1">
              <a:defRPr/>
            </a:pPr>
            <a:r>
              <a:rPr lang="en-US" altLang="en-US"/>
              <a:t>Idle Time Waste</a:t>
            </a:r>
          </a:p>
        </p:txBody>
      </p:sp>
      <p:sp>
        <p:nvSpPr>
          <p:cNvPr id="97285"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24328" name="Text Box 8"/>
          <p:cNvSpPr txBox="1">
            <a:spLocks noChangeArrowheads="1"/>
          </p:cNvSpPr>
          <p:nvPr/>
        </p:nvSpPr>
        <p:spPr bwMode="auto">
          <a:xfrm>
            <a:off x="152400" y="1366838"/>
            <a:ext cx="1676400"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7287" name="Text Box 9"/>
          <p:cNvSpPr txBox="1">
            <a:spLocks noChangeArrowheads="1"/>
          </p:cNvSpPr>
          <p:nvPr/>
        </p:nvSpPr>
        <p:spPr bwMode="auto">
          <a:xfrm>
            <a:off x="1812925" y="1143000"/>
            <a:ext cx="7331075"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Waste of which the causes originate in waiting from materials, operations, conveyance, inspection, as well as idle time attendant  to maintaining and operation procedures</a:t>
            </a:r>
          </a:p>
        </p:txBody>
      </p:sp>
      <p:sp>
        <p:nvSpPr>
          <p:cNvPr id="97288" name="Text Box 10"/>
          <p:cNvSpPr txBox="1">
            <a:spLocks noChangeArrowheads="1"/>
          </p:cNvSpPr>
          <p:nvPr/>
        </p:nvSpPr>
        <p:spPr bwMode="auto">
          <a:xfrm>
            <a:off x="1752600" y="2235200"/>
            <a:ext cx="58070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Waste in labor operations, time, and machinery</a:t>
            </a:r>
          </a:p>
          <a:p>
            <a:pPr>
              <a:buClr>
                <a:schemeClr val="tx1"/>
              </a:buClr>
              <a:buFontTx/>
              <a:buChar char="•"/>
            </a:pPr>
            <a:r>
              <a:rPr lang="en-US" sz="1600">
                <a:latin typeface="Arial" pitchFamily="34" charset="0"/>
              </a:rPr>
              <a:t> Increase in in-process inventory</a:t>
            </a:r>
          </a:p>
        </p:txBody>
      </p:sp>
      <p:sp>
        <p:nvSpPr>
          <p:cNvPr id="97289" name="Text Box 11"/>
          <p:cNvSpPr txBox="1">
            <a:spLocks noChangeArrowheads="1"/>
          </p:cNvSpPr>
          <p:nvPr/>
        </p:nvSpPr>
        <p:spPr bwMode="auto">
          <a:xfrm>
            <a:off x="1752600" y="30448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Obstruction of flow</a:t>
            </a:r>
          </a:p>
          <a:p>
            <a:pPr>
              <a:buClr>
                <a:schemeClr val="tx1"/>
              </a:buClr>
              <a:buFontTx/>
              <a:buChar char="•"/>
            </a:pPr>
            <a:r>
              <a:rPr lang="en-US" sz="1600">
                <a:latin typeface="Arial" pitchFamily="34" charset="0"/>
              </a:rPr>
              <a:t> Poor equipment layout</a:t>
            </a:r>
          </a:p>
          <a:p>
            <a:pPr>
              <a:buClr>
                <a:schemeClr val="tx1"/>
              </a:buClr>
              <a:buFontTx/>
              <a:buChar char="•"/>
            </a:pPr>
            <a:r>
              <a:rPr lang="en-US" sz="1600">
                <a:latin typeface="Arial" pitchFamily="34" charset="0"/>
              </a:rPr>
              <a:t> Trouble at upstream processes</a:t>
            </a:r>
          </a:p>
          <a:p>
            <a:pPr>
              <a:buClr>
                <a:schemeClr val="tx1"/>
              </a:buClr>
              <a:buFontTx/>
              <a:buChar char="•"/>
            </a:pPr>
            <a:r>
              <a:rPr lang="en-US" sz="1600">
                <a:latin typeface="Arial" pitchFamily="34" charset="0"/>
              </a:rPr>
              <a:t> Capacity imbalances</a:t>
            </a:r>
          </a:p>
          <a:p>
            <a:pPr>
              <a:buClr>
                <a:schemeClr val="tx1"/>
              </a:buClr>
              <a:buFontTx/>
              <a:buChar char="•"/>
            </a:pPr>
            <a:r>
              <a:rPr lang="en-US" sz="1600">
                <a:latin typeface="Arial" pitchFamily="34" charset="0"/>
              </a:rPr>
              <a:t> Large-lot production</a:t>
            </a:r>
          </a:p>
        </p:txBody>
      </p:sp>
      <p:sp>
        <p:nvSpPr>
          <p:cNvPr id="97290" name="Text Box 12"/>
          <p:cNvSpPr txBox="1">
            <a:spLocks noChangeArrowheads="1"/>
          </p:cNvSpPr>
          <p:nvPr/>
        </p:nvSpPr>
        <p:spPr bwMode="auto">
          <a:xfrm>
            <a:off x="1736725" y="44926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Production leveling</a:t>
            </a:r>
          </a:p>
          <a:p>
            <a:pPr>
              <a:buClr>
                <a:schemeClr val="tx1"/>
              </a:buClr>
              <a:buFontTx/>
              <a:buChar char="•"/>
            </a:pPr>
            <a:r>
              <a:rPr lang="en-US" sz="1600">
                <a:latin typeface="Arial" pitchFamily="34" charset="0"/>
              </a:rPr>
              <a:t> Product-specific layout (U-shaped manufacturing cell layout)</a:t>
            </a:r>
          </a:p>
          <a:p>
            <a:pPr>
              <a:buClr>
                <a:schemeClr val="tx1"/>
              </a:buClr>
              <a:buFontTx/>
              <a:buChar char="•"/>
            </a:pPr>
            <a:r>
              <a:rPr lang="en-US" sz="1600">
                <a:latin typeface="Arial" pitchFamily="34" charset="0"/>
              </a:rPr>
              <a:t> Poka-yoke (mistake-proofing)</a:t>
            </a:r>
          </a:p>
          <a:p>
            <a:pPr>
              <a:buClr>
                <a:schemeClr val="tx1"/>
              </a:buClr>
              <a:buFontTx/>
              <a:buChar char="•"/>
            </a:pPr>
            <a:r>
              <a:rPr lang="en-US" sz="1600">
                <a:latin typeface="Arial" pitchFamily="34" charset="0"/>
              </a:rPr>
              <a:t> Line Balance</a:t>
            </a:r>
          </a:p>
          <a:p>
            <a:pPr>
              <a:buClr>
                <a:schemeClr val="tx1"/>
              </a:buClr>
              <a:buFontTx/>
              <a:buChar char="•"/>
            </a:pPr>
            <a:r>
              <a:rPr lang="en-US" sz="1600">
                <a:latin typeface="Arial" pitchFamily="34" charset="0"/>
              </a:rPr>
              <a:t> Changeover within cycle time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28600" y="152400"/>
            <a:ext cx="7772400" cy="609600"/>
          </a:xfrm>
          <a:noFill/>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lIns="91376" tIns="45688" rIns="91376" bIns="45688"/>
          <a:lstStyle/>
          <a:p>
            <a:pPr eaLnBrk="1" hangingPunct="1"/>
            <a:r>
              <a:rPr lang="en-US" sz="3600">
                <a:effectLst/>
              </a:rPr>
              <a:t>Lean is...</a:t>
            </a:r>
          </a:p>
        </p:txBody>
      </p:sp>
      <p:grpSp>
        <p:nvGrpSpPr>
          <p:cNvPr id="10243" name="Group 3"/>
          <p:cNvGrpSpPr>
            <a:grpSpLocks/>
          </p:cNvGrpSpPr>
          <p:nvPr/>
        </p:nvGrpSpPr>
        <p:grpSpPr bwMode="auto">
          <a:xfrm>
            <a:off x="2727325" y="1589088"/>
            <a:ext cx="3621088" cy="1362075"/>
            <a:chOff x="2432" y="1632"/>
            <a:chExt cx="980" cy="456"/>
          </a:xfrm>
        </p:grpSpPr>
        <p:sp>
          <p:nvSpPr>
            <p:cNvPr id="10288" name="Freeform 4"/>
            <p:cNvSpPr>
              <a:spLocks/>
            </p:cNvSpPr>
            <p:nvPr/>
          </p:nvSpPr>
          <p:spPr bwMode="auto">
            <a:xfrm>
              <a:off x="2432" y="1632"/>
              <a:ext cx="980" cy="456"/>
            </a:xfrm>
            <a:custGeom>
              <a:avLst/>
              <a:gdLst>
                <a:gd name="T0" fmla="*/ 175 w 980"/>
                <a:gd name="T1" fmla="*/ 0 h 456"/>
                <a:gd name="T2" fmla="*/ 169 w 980"/>
                <a:gd name="T3" fmla="*/ 24 h 456"/>
                <a:gd name="T4" fmla="*/ 181 w 980"/>
                <a:gd name="T5" fmla="*/ 54 h 456"/>
                <a:gd name="T6" fmla="*/ 199 w 980"/>
                <a:gd name="T7" fmla="*/ 78 h 456"/>
                <a:gd name="T8" fmla="*/ 205 w 980"/>
                <a:gd name="T9" fmla="*/ 108 h 456"/>
                <a:gd name="T10" fmla="*/ 205 w 980"/>
                <a:gd name="T11" fmla="*/ 132 h 456"/>
                <a:gd name="T12" fmla="*/ 193 w 980"/>
                <a:gd name="T13" fmla="*/ 156 h 456"/>
                <a:gd name="T14" fmla="*/ 169 w 980"/>
                <a:gd name="T15" fmla="*/ 174 h 456"/>
                <a:gd name="T16" fmla="*/ 139 w 980"/>
                <a:gd name="T17" fmla="*/ 162 h 456"/>
                <a:gd name="T18" fmla="*/ 109 w 980"/>
                <a:gd name="T19" fmla="*/ 144 h 456"/>
                <a:gd name="T20" fmla="*/ 84 w 980"/>
                <a:gd name="T21" fmla="*/ 126 h 456"/>
                <a:gd name="T22" fmla="*/ 54 w 980"/>
                <a:gd name="T23" fmla="*/ 126 h 456"/>
                <a:gd name="T24" fmla="*/ 30 w 980"/>
                <a:gd name="T25" fmla="*/ 144 h 456"/>
                <a:gd name="T26" fmla="*/ 6 w 980"/>
                <a:gd name="T27" fmla="*/ 174 h 456"/>
                <a:gd name="T28" fmla="*/ 0 w 980"/>
                <a:gd name="T29" fmla="*/ 210 h 456"/>
                <a:gd name="T30" fmla="*/ 12 w 980"/>
                <a:gd name="T31" fmla="*/ 246 h 456"/>
                <a:gd name="T32" fmla="*/ 30 w 980"/>
                <a:gd name="T33" fmla="*/ 270 h 456"/>
                <a:gd name="T34" fmla="*/ 66 w 980"/>
                <a:gd name="T35" fmla="*/ 294 h 456"/>
                <a:gd name="T36" fmla="*/ 121 w 980"/>
                <a:gd name="T37" fmla="*/ 294 h 456"/>
                <a:gd name="T38" fmla="*/ 157 w 980"/>
                <a:gd name="T39" fmla="*/ 294 h 456"/>
                <a:gd name="T40" fmla="*/ 181 w 980"/>
                <a:gd name="T41" fmla="*/ 324 h 456"/>
                <a:gd name="T42" fmla="*/ 181 w 980"/>
                <a:gd name="T43" fmla="*/ 354 h 456"/>
                <a:gd name="T44" fmla="*/ 163 w 980"/>
                <a:gd name="T45" fmla="*/ 396 h 456"/>
                <a:gd name="T46" fmla="*/ 157 w 980"/>
                <a:gd name="T47" fmla="*/ 426 h 456"/>
                <a:gd name="T48" fmla="*/ 199 w 980"/>
                <a:gd name="T49" fmla="*/ 432 h 456"/>
                <a:gd name="T50" fmla="*/ 253 w 980"/>
                <a:gd name="T51" fmla="*/ 438 h 456"/>
                <a:gd name="T52" fmla="*/ 331 w 980"/>
                <a:gd name="T53" fmla="*/ 438 h 456"/>
                <a:gd name="T54" fmla="*/ 373 w 980"/>
                <a:gd name="T55" fmla="*/ 432 h 456"/>
                <a:gd name="T56" fmla="*/ 397 w 980"/>
                <a:gd name="T57" fmla="*/ 414 h 456"/>
                <a:gd name="T58" fmla="*/ 397 w 980"/>
                <a:gd name="T59" fmla="*/ 384 h 456"/>
                <a:gd name="T60" fmla="*/ 385 w 980"/>
                <a:gd name="T61" fmla="*/ 348 h 456"/>
                <a:gd name="T62" fmla="*/ 409 w 980"/>
                <a:gd name="T63" fmla="*/ 324 h 456"/>
                <a:gd name="T64" fmla="*/ 451 w 980"/>
                <a:gd name="T65" fmla="*/ 312 h 456"/>
                <a:gd name="T66" fmla="*/ 499 w 980"/>
                <a:gd name="T67" fmla="*/ 306 h 456"/>
                <a:gd name="T68" fmla="*/ 535 w 980"/>
                <a:gd name="T69" fmla="*/ 318 h 456"/>
                <a:gd name="T70" fmla="*/ 571 w 980"/>
                <a:gd name="T71" fmla="*/ 336 h 456"/>
                <a:gd name="T72" fmla="*/ 571 w 980"/>
                <a:gd name="T73" fmla="*/ 366 h 456"/>
                <a:gd name="T74" fmla="*/ 553 w 980"/>
                <a:gd name="T75" fmla="*/ 402 h 456"/>
                <a:gd name="T76" fmla="*/ 553 w 980"/>
                <a:gd name="T77" fmla="*/ 432 h 456"/>
                <a:gd name="T78" fmla="*/ 583 w 980"/>
                <a:gd name="T79" fmla="*/ 450 h 456"/>
                <a:gd name="T80" fmla="*/ 625 w 980"/>
                <a:gd name="T81" fmla="*/ 456 h 456"/>
                <a:gd name="T82" fmla="*/ 685 w 980"/>
                <a:gd name="T83" fmla="*/ 450 h 456"/>
                <a:gd name="T84" fmla="*/ 745 w 980"/>
                <a:gd name="T85" fmla="*/ 444 h 456"/>
                <a:gd name="T86" fmla="*/ 836 w 980"/>
                <a:gd name="T87" fmla="*/ 420 h 456"/>
                <a:gd name="T88" fmla="*/ 824 w 980"/>
                <a:gd name="T89" fmla="*/ 390 h 456"/>
                <a:gd name="T90" fmla="*/ 812 w 980"/>
                <a:gd name="T91" fmla="*/ 348 h 456"/>
                <a:gd name="T92" fmla="*/ 824 w 980"/>
                <a:gd name="T93" fmla="*/ 306 h 456"/>
                <a:gd name="T94" fmla="*/ 848 w 980"/>
                <a:gd name="T95" fmla="*/ 264 h 456"/>
                <a:gd name="T96" fmla="*/ 890 w 980"/>
                <a:gd name="T97" fmla="*/ 240 h 456"/>
                <a:gd name="T98" fmla="*/ 932 w 980"/>
                <a:gd name="T99" fmla="*/ 222 h 456"/>
                <a:gd name="T100" fmla="*/ 962 w 980"/>
                <a:gd name="T101" fmla="*/ 198 h 456"/>
                <a:gd name="T102" fmla="*/ 980 w 980"/>
                <a:gd name="T103" fmla="*/ 168 h 456"/>
                <a:gd name="T104" fmla="*/ 974 w 980"/>
                <a:gd name="T105" fmla="*/ 126 h 456"/>
                <a:gd name="T106" fmla="*/ 944 w 980"/>
                <a:gd name="T107" fmla="*/ 102 h 456"/>
                <a:gd name="T108" fmla="*/ 908 w 980"/>
                <a:gd name="T109" fmla="*/ 114 h 456"/>
                <a:gd name="T110" fmla="*/ 884 w 980"/>
                <a:gd name="T111" fmla="*/ 144 h 456"/>
                <a:gd name="T112" fmla="*/ 848 w 980"/>
                <a:gd name="T113" fmla="*/ 156 h 456"/>
                <a:gd name="T114" fmla="*/ 818 w 980"/>
                <a:gd name="T115" fmla="*/ 132 h 456"/>
                <a:gd name="T116" fmla="*/ 799 w 980"/>
                <a:gd name="T117" fmla="*/ 102 h 456"/>
                <a:gd name="T118" fmla="*/ 805 w 980"/>
                <a:gd name="T119" fmla="*/ 60 h 456"/>
                <a:gd name="T120" fmla="*/ 818 w 980"/>
                <a:gd name="T121" fmla="*/ 18 h 4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80" h="456">
                  <a:moveTo>
                    <a:pt x="824" y="12"/>
                  </a:moveTo>
                  <a:lnTo>
                    <a:pt x="830" y="0"/>
                  </a:lnTo>
                  <a:lnTo>
                    <a:pt x="175" y="0"/>
                  </a:lnTo>
                  <a:lnTo>
                    <a:pt x="169" y="6"/>
                  </a:lnTo>
                  <a:lnTo>
                    <a:pt x="169" y="12"/>
                  </a:lnTo>
                  <a:lnTo>
                    <a:pt x="169" y="24"/>
                  </a:lnTo>
                  <a:lnTo>
                    <a:pt x="169" y="36"/>
                  </a:lnTo>
                  <a:lnTo>
                    <a:pt x="175" y="48"/>
                  </a:lnTo>
                  <a:lnTo>
                    <a:pt x="181" y="54"/>
                  </a:lnTo>
                  <a:lnTo>
                    <a:pt x="187" y="66"/>
                  </a:lnTo>
                  <a:lnTo>
                    <a:pt x="193" y="72"/>
                  </a:lnTo>
                  <a:lnTo>
                    <a:pt x="199" y="78"/>
                  </a:lnTo>
                  <a:lnTo>
                    <a:pt x="199" y="90"/>
                  </a:lnTo>
                  <a:lnTo>
                    <a:pt x="205" y="102"/>
                  </a:lnTo>
                  <a:lnTo>
                    <a:pt x="205" y="108"/>
                  </a:lnTo>
                  <a:lnTo>
                    <a:pt x="205" y="120"/>
                  </a:lnTo>
                  <a:lnTo>
                    <a:pt x="205" y="126"/>
                  </a:lnTo>
                  <a:lnTo>
                    <a:pt x="205" y="132"/>
                  </a:lnTo>
                  <a:lnTo>
                    <a:pt x="199" y="144"/>
                  </a:lnTo>
                  <a:lnTo>
                    <a:pt x="199" y="150"/>
                  </a:lnTo>
                  <a:lnTo>
                    <a:pt x="193" y="156"/>
                  </a:lnTo>
                  <a:lnTo>
                    <a:pt x="187" y="162"/>
                  </a:lnTo>
                  <a:lnTo>
                    <a:pt x="181" y="168"/>
                  </a:lnTo>
                  <a:lnTo>
                    <a:pt x="169" y="174"/>
                  </a:lnTo>
                  <a:lnTo>
                    <a:pt x="157" y="168"/>
                  </a:lnTo>
                  <a:lnTo>
                    <a:pt x="145" y="168"/>
                  </a:lnTo>
                  <a:lnTo>
                    <a:pt x="139" y="162"/>
                  </a:lnTo>
                  <a:lnTo>
                    <a:pt x="121" y="156"/>
                  </a:lnTo>
                  <a:lnTo>
                    <a:pt x="115" y="150"/>
                  </a:lnTo>
                  <a:lnTo>
                    <a:pt x="109" y="144"/>
                  </a:lnTo>
                  <a:lnTo>
                    <a:pt x="97" y="138"/>
                  </a:lnTo>
                  <a:lnTo>
                    <a:pt x="91" y="132"/>
                  </a:lnTo>
                  <a:lnTo>
                    <a:pt x="84" y="126"/>
                  </a:lnTo>
                  <a:lnTo>
                    <a:pt x="72" y="126"/>
                  </a:lnTo>
                  <a:lnTo>
                    <a:pt x="60" y="126"/>
                  </a:lnTo>
                  <a:lnTo>
                    <a:pt x="54" y="126"/>
                  </a:lnTo>
                  <a:lnTo>
                    <a:pt x="42" y="132"/>
                  </a:lnTo>
                  <a:lnTo>
                    <a:pt x="36" y="138"/>
                  </a:lnTo>
                  <a:lnTo>
                    <a:pt x="30" y="144"/>
                  </a:lnTo>
                  <a:lnTo>
                    <a:pt x="18" y="150"/>
                  </a:lnTo>
                  <a:lnTo>
                    <a:pt x="12" y="162"/>
                  </a:lnTo>
                  <a:lnTo>
                    <a:pt x="6" y="174"/>
                  </a:lnTo>
                  <a:lnTo>
                    <a:pt x="6" y="186"/>
                  </a:lnTo>
                  <a:lnTo>
                    <a:pt x="0" y="198"/>
                  </a:lnTo>
                  <a:lnTo>
                    <a:pt x="0" y="210"/>
                  </a:lnTo>
                  <a:lnTo>
                    <a:pt x="0" y="222"/>
                  </a:lnTo>
                  <a:lnTo>
                    <a:pt x="6" y="234"/>
                  </a:lnTo>
                  <a:lnTo>
                    <a:pt x="12" y="246"/>
                  </a:lnTo>
                  <a:lnTo>
                    <a:pt x="18" y="258"/>
                  </a:lnTo>
                  <a:lnTo>
                    <a:pt x="24" y="264"/>
                  </a:lnTo>
                  <a:lnTo>
                    <a:pt x="30" y="270"/>
                  </a:lnTo>
                  <a:lnTo>
                    <a:pt x="42" y="282"/>
                  </a:lnTo>
                  <a:lnTo>
                    <a:pt x="54" y="288"/>
                  </a:lnTo>
                  <a:lnTo>
                    <a:pt x="66" y="294"/>
                  </a:lnTo>
                  <a:lnTo>
                    <a:pt x="78" y="294"/>
                  </a:lnTo>
                  <a:lnTo>
                    <a:pt x="97" y="294"/>
                  </a:lnTo>
                  <a:lnTo>
                    <a:pt x="121" y="294"/>
                  </a:lnTo>
                  <a:lnTo>
                    <a:pt x="133" y="294"/>
                  </a:lnTo>
                  <a:lnTo>
                    <a:pt x="145" y="294"/>
                  </a:lnTo>
                  <a:lnTo>
                    <a:pt x="157" y="294"/>
                  </a:lnTo>
                  <a:lnTo>
                    <a:pt x="169" y="300"/>
                  </a:lnTo>
                  <a:lnTo>
                    <a:pt x="175" y="312"/>
                  </a:lnTo>
                  <a:lnTo>
                    <a:pt x="181" y="324"/>
                  </a:lnTo>
                  <a:lnTo>
                    <a:pt x="181" y="336"/>
                  </a:lnTo>
                  <a:lnTo>
                    <a:pt x="181" y="342"/>
                  </a:lnTo>
                  <a:lnTo>
                    <a:pt x="181" y="354"/>
                  </a:lnTo>
                  <a:lnTo>
                    <a:pt x="175" y="372"/>
                  </a:lnTo>
                  <a:lnTo>
                    <a:pt x="169" y="378"/>
                  </a:lnTo>
                  <a:lnTo>
                    <a:pt x="163" y="396"/>
                  </a:lnTo>
                  <a:lnTo>
                    <a:pt x="157" y="408"/>
                  </a:lnTo>
                  <a:lnTo>
                    <a:pt x="145" y="426"/>
                  </a:lnTo>
                  <a:lnTo>
                    <a:pt x="157" y="426"/>
                  </a:lnTo>
                  <a:lnTo>
                    <a:pt x="169" y="426"/>
                  </a:lnTo>
                  <a:lnTo>
                    <a:pt x="181" y="432"/>
                  </a:lnTo>
                  <a:lnTo>
                    <a:pt x="199" y="432"/>
                  </a:lnTo>
                  <a:lnTo>
                    <a:pt x="217" y="432"/>
                  </a:lnTo>
                  <a:lnTo>
                    <a:pt x="235" y="438"/>
                  </a:lnTo>
                  <a:lnTo>
                    <a:pt x="253" y="438"/>
                  </a:lnTo>
                  <a:lnTo>
                    <a:pt x="277" y="438"/>
                  </a:lnTo>
                  <a:lnTo>
                    <a:pt x="313" y="438"/>
                  </a:lnTo>
                  <a:lnTo>
                    <a:pt x="331" y="438"/>
                  </a:lnTo>
                  <a:lnTo>
                    <a:pt x="343" y="438"/>
                  </a:lnTo>
                  <a:lnTo>
                    <a:pt x="361" y="432"/>
                  </a:lnTo>
                  <a:lnTo>
                    <a:pt x="373" y="432"/>
                  </a:lnTo>
                  <a:lnTo>
                    <a:pt x="379" y="426"/>
                  </a:lnTo>
                  <a:lnTo>
                    <a:pt x="391" y="420"/>
                  </a:lnTo>
                  <a:lnTo>
                    <a:pt x="397" y="414"/>
                  </a:lnTo>
                  <a:lnTo>
                    <a:pt x="397" y="408"/>
                  </a:lnTo>
                  <a:lnTo>
                    <a:pt x="397" y="396"/>
                  </a:lnTo>
                  <a:lnTo>
                    <a:pt x="397" y="384"/>
                  </a:lnTo>
                  <a:lnTo>
                    <a:pt x="391" y="372"/>
                  </a:lnTo>
                  <a:lnTo>
                    <a:pt x="385" y="360"/>
                  </a:lnTo>
                  <a:lnTo>
                    <a:pt x="385" y="348"/>
                  </a:lnTo>
                  <a:lnTo>
                    <a:pt x="391" y="342"/>
                  </a:lnTo>
                  <a:lnTo>
                    <a:pt x="397" y="330"/>
                  </a:lnTo>
                  <a:lnTo>
                    <a:pt x="409" y="324"/>
                  </a:lnTo>
                  <a:lnTo>
                    <a:pt x="421" y="318"/>
                  </a:lnTo>
                  <a:lnTo>
                    <a:pt x="439" y="312"/>
                  </a:lnTo>
                  <a:lnTo>
                    <a:pt x="451" y="312"/>
                  </a:lnTo>
                  <a:lnTo>
                    <a:pt x="469" y="312"/>
                  </a:lnTo>
                  <a:lnTo>
                    <a:pt x="481" y="306"/>
                  </a:lnTo>
                  <a:lnTo>
                    <a:pt x="499" y="306"/>
                  </a:lnTo>
                  <a:lnTo>
                    <a:pt x="511" y="306"/>
                  </a:lnTo>
                  <a:lnTo>
                    <a:pt x="523" y="312"/>
                  </a:lnTo>
                  <a:lnTo>
                    <a:pt x="535" y="318"/>
                  </a:lnTo>
                  <a:lnTo>
                    <a:pt x="547" y="324"/>
                  </a:lnTo>
                  <a:lnTo>
                    <a:pt x="559" y="330"/>
                  </a:lnTo>
                  <a:lnTo>
                    <a:pt x="571" y="336"/>
                  </a:lnTo>
                  <a:lnTo>
                    <a:pt x="571" y="348"/>
                  </a:lnTo>
                  <a:lnTo>
                    <a:pt x="577" y="354"/>
                  </a:lnTo>
                  <a:lnTo>
                    <a:pt x="571" y="366"/>
                  </a:lnTo>
                  <a:lnTo>
                    <a:pt x="565" y="372"/>
                  </a:lnTo>
                  <a:lnTo>
                    <a:pt x="559" y="390"/>
                  </a:lnTo>
                  <a:lnTo>
                    <a:pt x="553" y="402"/>
                  </a:lnTo>
                  <a:lnTo>
                    <a:pt x="553" y="414"/>
                  </a:lnTo>
                  <a:lnTo>
                    <a:pt x="553" y="420"/>
                  </a:lnTo>
                  <a:lnTo>
                    <a:pt x="553" y="432"/>
                  </a:lnTo>
                  <a:lnTo>
                    <a:pt x="565" y="438"/>
                  </a:lnTo>
                  <a:lnTo>
                    <a:pt x="571" y="444"/>
                  </a:lnTo>
                  <a:lnTo>
                    <a:pt x="583" y="450"/>
                  </a:lnTo>
                  <a:lnTo>
                    <a:pt x="595" y="450"/>
                  </a:lnTo>
                  <a:lnTo>
                    <a:pt x="607" y="456"/>
                  </a:lnTo>
                  <a:lnTo>
                    <a:pt x="625" y="456"/>
                  </a:lnTo>
                  <a:lnTo>
                    <a:pt x="643" y="456"/>
                  </a:lnTo>
                  <a:lnTo>
                    <a:pt x="661" y="456"/>
                  </a:lnTo>
                  <a:lnTo>
                    <a:pt x="685" y="450"/>
                  </a:lnTo>
                  <a:lnTo>
                    <a:pt x="709" y="450"/>
                  </a:lnTo>
                  <a:lnTo>
                    <a:pt x="727" y="444"/>
                  </a:lnTo>
                  <a:lnTo>
                    <a:pt x="745" y="444"/>
                  </a:lnTo>
                  <a:lnTo>
                    <a:pt x="769" y="438"/>
                  </a:lnTo>
                  <a:lnTo>
                    <a:pt x="799" y="432"/>
                  </a:lnTo>
                  <a:lnTo>
                    <a:pt x="836" y="420"/>
                  </a:lnTo>
                  <a:lnTo>
                    <a:pt x="830" y="414"/>
                  </a:lnTo>
                  <a:lnTo>
                    <a:pt x="830" y="402"/>
                  </a:lnTo>
                  <a:lnTo>
                    <a:pt x="824" y="390"/>
                  </a:lnTo>
                  <a:lnTo>
                    <a:pt x="818" y="378"/>
                  </a:lnTo>
                  <a:lnTo>
                    <a:pt x="812" y="366"/>
                  </a:lnTo>
                  <a:lnTo>
                    <a:pt x="812" y="348"/>
                  </a:lnTo>
                  <a:lnTo>
                    <a:pt x="812" y="336"/>
                  </a:lnTo>
                  <a:lnTo>
                    <a:pt x="818" y="318"/>
                  </a:lnTo>
                  <a:lnTo>
                    <a:pt x="824" y="306"/>
                  </a:lnTo>
                  <a:lnTo>
                    <a:pt x="830" y="288"/>
                  </a:lnTo>
                  <a:lnTo>
                    <a:pt x="836" y="276"/>
                  </a:lnTo>
                  <a:lnTo>
                    <a:pt x="848" y="264"/>
                  </a:lnTo>
                  <a:lnTo>
                    <a:pt x="860" y="258"/>
                  </a:lnTo>
                  <a:lnTo>
                    <a:pt x="878" y="246"/>
                  </a:lnTo>
                  <a:lnTo>
                    <a:pt x="890" y="240"/>
                  </a:lnTo>
                  <a:lnTo>
                    <a:pt x="902" y="234"/>
                  </a:lnTo>
                  <a:lnTo>
                    <a:pt x="914" y="228"/>
                  </a:lnTo>
                  <a:lnTo>
                    <a:pt x="932" y="222"/>
                  </a:lnTo>
                  <a:lnTo>
                    <a:pt x="944" y="216"/>
                  </a:lnTo>
                  <a:lnTo>
                    <a:pt x="950" y="210"/>
                  </a:lnTo>
                  <a:lnTo>
                    <a:pt x="962" y="198"/>
                  </a:lnTo>
                  <a:lnTo>
                    <a:pt x="968" y="192"/>
                  </a:lnTo>
                  <a:lnTo>
                    <a:pt x="974" y="180"/>
                  </a:lnTo>
                  <a:lnTo>
                    <a:pt x="980" y="168"/>
                  </a:lnTo>
                  <a:lnTo>
                    <a:pt x="980" y="150"/>
                  </a:lnTo>
                  <a:lnTo>
                    <a:pt x="980" y="138"/>
                  </a:lnTo>
                  <a:lnTo>
                    <a:pt x="974" y="126"/>
                  </a:lnTo>
                  <a:lnTo>
                    <a:pt x="962" y="114"/>
                  </a:lnTo>
                  <a:lnTo>
                    <a:pt x="956" y="108"/>
                  </a:lnTo>
                  <a:lnTo>
                    <a:pt x="944" y="102"/>
                  </a:lnTo>
                  <a:lnTo>
                    <a:pt x="932" y="102"/>
                  </a:lnTo>
                  <a:lnTo>
                    <a:pt x="920" y="108"/>
                  </a:lnTo>
                  <a:lnTo>
                    <a:pt x="908" y="114"/>
                  </a:lnTo>
                  <a:lnTo>
                    <a:pt x="896" y="126"/>
                  </a:lnTo>
                  <a:lnTo>
                    <a:pt x="890" y="132"/>
                  </a:lnTo>
                  <a:lnTo>
                    <a:pt x="884" y="144"/>
                  </a:lnTo>
                  <a:lnTo>
                    <a:pt x="872" y="150"/>
                  </a:lnTo>
                  <a:lnTo>
                    <a:pt x="860" y="156"/>
                  </a:lnTo>
                  <a:lnTo>
                    <a:pt x="848" y="156"/>
                  </a:lnTo>
                  <a:lnTo>
                    <a:pt x="836" y="150"/>
                  </a:lnTo>
                  <a:lnTo>
                    <a:pt x="824" y="144"/>
                  </a:lnTo>
                  <a:lnTo>
                    <a:pt x="818" y="132"/>
                  </a:lnTo>
                  <a:lnTo>
                    <a:pt x="812" y="126"/>
                  </a:lnTo>
                  <a:lnTo>
                    <a:pt x="805" y="114"/>
                  </a:lnTo>
                  <a:lnTo>
                    <a:pt x="799" y="102"/>
                  </a:lnTo>
                  <a:lnTo>
                    <a:pt x="799" y="90"/>
                  </a:lnTo>
                  <a:lnTo>
                    <a:pt x="799" y="72"/>
                  </a:lnTo>
                  <a:lnTo>
                    <a:pt x="805" y="60"/>
                  </a:lnTo>
                  <a:lnTo>
                    <a:pt x="805" y="42"/>
                  </a:lnTo>
                  <a:lnTo>
                    <a:pt x="812" y="30"/>
                  </a:lnTo>
                  <a:lnTo>
                    <a:pt x="818" y="18"/>
                  </a:lnTo>
                  <a:lnTo>
                    <a:pt x="824" y="12"/>
                  </a:lnTo>
                  <a:close/>
                </a:path>
              </a:pathLst>
            </a:custGeom>
            <a:solidFill>
              <a:schemeClr val="folHlink"/>
            </a:solidFill>
            <a:ln w="9525">
              <a:solidFill>
                <a:schemeClr val="tx1"/>
              </a:solidFill>
              <a:round/>
              <a:headEnd/>
              <a:tailEnd/>
            </a:ln>
          </p:spPr>
          <p:txBody>
            <a:bodyPr/>
            <a:lstStyle/>
            <a:p>
              <a:endParaRPr lang="en-US"/>
            </a:p>
          </p:txBody>
        </p:sp>
        <p:sp>
          <p:nvSpPr>
            <p:cNvPr id="10289" name="Freeform 5"/>
            <p:cNvSpPr>
              <a:spLocks/>
            </p:cNvSpPr>
            <p:nvPr/>
          </p:nvSpPr>
          <p:spPr bwMode="auto">
            <a:xfrm>
              <a:off x="2432" y="1632"/>
              <a:ext cx="980" cy="456"/>
            </a:xfrm>
            <a:custGeom>
              <a:avLst/>
              <a:gdLst>
                <a:gd name="T0" fmla="*/ 175 w 980"/>
                <a:gd name="T1" fmla="*/ 0 h 456"/>
                <a:gd name="T2" fmla="*/ 169 w 980"/>
                <a:gd name="T3" fmla="*/ 24 h 456"/>
                <a:gd name="T4" fmla="*/ 181 w 980"/>
                <a:gd name="T5" fmla="*/ 54 h 456"/>
                <a:gd name="T6" fmla="*/ 199 w 980"/>
                <a:gd name="T7" fmla="*/ 78 h 456"/>
                <a:gd name="T8" fmla="*/ 205 w 980"/>
                <a:gd name="T9" fmla="*/ 108 h 456"/>
                <a:gd name="T10" fmla="*/ 205 w 980"/>
                <a:gd name="T11" fmla="*/ 132 h 456"/>
                <a:gd name="T12" fmla="*/ 193 w 980"/>
                <a:gd name="T13" fmla="*/ 156 h 456"/>
                <a:gd name="T14" fmla="*/ 169 w 980"/>
                <a:gd name="T15" fmla="*/ 174 h 456"/>
                <a:gd name="T16" fmla="*/ 139 w 980"/>
                <a:gd name="T17" fmla="*/ 162 h 456"/>
                <a:gd name="T18" fmla="*/ 109 w 980"/>
                <a:gd name="T19" fmla="*/ 144 h 456"/>
                <a:gd name="T20" fmla="*/ 84 w 980"/>
                <a:gd name="T21" fmla="*/ 126 h 456"/>
                <a:gd name="T22" fmla="*/ 54 w 980"/>
                <a:gd name="T23" fmla="*/ 126 h 456"/>
                <a:gd name="T24" fmla="*/ 30 w 980"/>
                <a:gd name="T25" fmla="*/ 144 h 456"/>
                <a:gd name="T26" fmla="*/ 6 w 980"/>
                <a:gd name="T27" fmla="*/ 174 h 456"/>
                <a:gd name="T28" fmla="*/ 0 w 980"/>
                <a:gd name="T29" fmla="*/ 210 h 456"/>
                <a:gd name="T30" fmla="*/ 12 w 980"/>
                <a:gd name="T31" fmla="*/ 246 h 456"/>
                <a:gd name="T32" fmla="*/ 30 w 980"/>
                <a:gd name="T33" fmla="*/ 270 h 456"/>
                <a:gd name="T34" fmla="*/ 66 w 980"/>
                <a:gd name="T35" fmla="*/ 294 h 456"/>
                <a:gd name="T36" fmla="*/ 121 w 980"/>
                <a:gd name="T37" fmla="*/ 294 h 456"/>
                <a:gd name="T38" fmla="*/ 157 w 980"/>
                <a:gd name="T39" fmla="*/ 294 h 456"/>
                <a:gd name="T40" fmla="*/ 181 w 980"/>
                <a:gd name="T41" fmla="*/ 324 h 456"/>
                <a:gd name="T42" fmla="*/ 181 w 980"/>
                <a:gd name="T43" fmla="*/ 354 h 456"/>
                <a:gd name="T44" fmla="*/ 163 w 980"/>
                <a:gd name="T45" fmla="*/ 396 h 456"/>
                <a:gd name="T46" fmla="*/ 157 w 980"/>
                <a:gd name="T47" fmla="*/ 426 h 456"/>
                <a:gd name="T48" fmla="*/ 199 w 980"/>
                <a:gd name="T49" fmla="*/ 432 h 456"/>
                <a:gd name="T50" fmla="*/ 253 w 980"/>
                <a:gd name="T51" fmla="*/ 438 h 456"/>
                <a:gd name="T52" fmla="*/ 331 w 980"/>
                <a:gd name="T53" fmla="*/ 438 h 456"/>
                <a:gd name="T54" fmla="*/ 373 w 980"/>
                <a:gd name="T55" fmla="*/ 432 h 456"/>
                <a:gd name="T56" fmla="*/ 397 w 980"/>
                <a:gd name="T57" fmla="*/ 414 h 456"/>
                <a:gd name="T58" fmla="*/ 397 w 980"/>
                <a:gd name="T59" fmla="*/ 384 h 456"/>
                <a:gd name="T60" fmla="*/ 385 w 980"/>
                <a:gd name="T61" fmla="*/ 348 h 456"/>
                <a:gd name="T62" fmla="*/ 409 w 980"/>
                <a:gd name="T63" fmla="*/ 324 h 456"/>
                <a:gd name="T64" fmla="*/ 451 w 980"/>
                <a:gd name="T65" fmla="*/ 312 h 456"/>
                <a:gd name="T66" fmla="*/ 499 w 980"/>
                <a:gd name="T67" fmla="*/ 306 h 456"/>
                <a:gd name="T68" fmla="*/ 535 w 980"/>
                <a:gd name="T69" fmla="*/ 318 h 456"/>
                <a:gd name="T70" fmla="*/ 571 w 980"/>
                <a:gd name="T71" fmla="*/ 336 h 456"/>
                <a:gd name="T72" fmla="*/ 571 w 980"/>
                <a:gd name="T73" fmla="*/ 366 h 456"/>
                <a:gd name="T74" fmla="*/ 553 w 980"/>
                <a:gd name="T75" fmla="*/ 402 h 456"/>
                <a:gd name="T76" fmla="*/ 553 w 980"/>
                <a:gd name="T77" fmla="*/ 432 h 456"/>
                <a:gd name="T78" fmla="*/ 583 w 980"/>
                <a:gd name="T79" fmla="*/ 450 h 456"/>
                <a:gd name="T80" fmla="*/ 625 w 980"/>
                <a:gd name="T81" fmla="*/ 456 h 456"/>
                <a:gd name="T82" fmla="*/ 685 w 980"/>
                <a:gd name="T83" fmla="*/ 450 h 456"/>
                <a:gd name="T84" fmla="*/ 745 w 980"/>
                <a:gd name="T85" fmla="*/ 444 h 456"/>
                <a:gd name="T86" fmla="*/ 836 w 980"/>
                <a:gd name="T87" fmla="*/ 420 h 456"/>
                <a:gd name="T88" fmla="*/ 824 w 980"/>
                <a:gd name="T89" fmla="*/ 390 h 456"/>
                <a:gd name="T90" fmla="*/ 812 w 980"/>
                <a:gd name="T91" fmla="*/ 348 h 456"/>
                <a:gd name="T92" fmla="*/ 824 w 980"/>
                <a:gd name="T93" fmla="*/ 306 h 456"/>
                <a:gd name="T94" fmla="*/ 848 w 980"/>
                <a:gd name="T95" fmla="*/ 264 h 456"/>
                <a:gd name="T96" fmla="*/ 890 w 980"/>
                <a:gd name="T97" fmla="*/ 240 h 456"/>
                <a:gd name="T98" fmla="*/ 932 w 980"/>
                <a:gd name="T99" fmla="*/ 222 h 456"/>
                <a:gd name="T100" fmla="*/ 962 w 980"/>
                <a:gd name="T101" fmla="*/ 198 h 456"/>
                <a:gd name="T102" fmla="*/ 980 w 980"/>
                <a:gd name="T103" fmla="*/ 168 h 456"/>
                <a:gd name="T104" fmla="*/ 974 w 980"/>
                <a:gd name="T105" fmla="*/ 126 h 456"/>
                <a:gd name="T106" fmla="*/ 944 w 980"/>
                <a:gd name="T107" fmla="*/ 102 h 456"/>
                <a:gd name="T108" fmla="*/ 908 w 980"/>
                <a:gd name="T109" fmla="*/ 114 h 456"/>
                <a:gd name="T110" fmla="*/ 884 w 980"/>
                <a:gd name="T111" fmla="*/ 144 h 456"/>
                <a:gd name="T112" fmla="*/ 848 w 980"/>
                <a:gd name="T113" fmla="*/ 156 h 456"/>
                <a:gd name="T114" fmla="*/ 818 w 980"/>
                <a:gd name="T115" fmla="*/ 132 h 456"/>
                <a:gd name="T116" fmla="*/ 799 w 980"/>
                <a:gd name="T117" fmla="*/ 102 h 456"/>
                <a:gd name="T118" fmla="*/ 805 w 980"/>
                <a:gd name="T119" fmla="*/ 60 h 456"/>
                <a:gd name="T120" fmla="*/ 818 w 980"/>
                <a:gd name="T121" fmla="*/ 18 h 4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80" h="456">
                  <a:moveTo>
                    <a:pt x="824" y="12"/>
                  </a:moveTo>
                  <a:lnTo>
                    <a:pt x="830" y="0"/>
                  </a:lnTo>
                  <a:lnTo>
                    <a:pt x="175" y="0"/>
                  </a:lnTo>
                  <a:lnTo>
                    <a:pt x="169" y="6"/>
                  </a:lnTo>
                  <a:lnTo>
                    <a:pt x="169" y="12"/>
                  </a:lnTo>
                  <a:lnTo>
                    <a:pt x="169" y="24"/>
                  </a:lnTo>
                  <a:lnTo>
                    <a:pt x="169" y="36"/>
                  </a:lnTo>
                  <a:lnTo>
                    <a:pt x="175" y="48"/>
                  </a:lnTo>
                  <a:lnTo>
                    <a:pt x="181" y="54"/>
                  </a:lnTo>
                  <a:lnTo>
                    <a:pt x="187" y="66"/>
                  </a:lnTo>
                  <a:lnTo>
                    <a:pt x="193" y="72"/>
                  </a:lnTo>
                  <a:lnTo>
                    <a:pt x="199" y="78"/>
                  </a:lnTo>
                  <a:lnTo>
                    <a:pt x="199" y="90"/>
                  </a:lnTo>
                  <a:lnTo>
                    <a:pt x="205" y="102"/>
                  </a:lnTo>
                  <a:lnTo>
                    <a:pt x="205" y="108"/>
                  </a:lnTo>
                  <a:lnTo>
                    <a:pt x="205" y="120"/>
                  </a:lnTo>
                  <a:lnTo>
                    <a:pt x="205" y="126"/>
                  </a:lnTo>
                  <a:lnTo>
                    <a:pt x="205" y="132"/>
                  </a:lnTo>
                  <a:lnTo>
                    <a:pt x="199" y="144"/>
                  </a:lnTo>
                  <a:lnTo>
                    <a:pt x="199" y="150"/>
                  </a:lnTo>
                  <a:lnTo>
                    <a:pt x="193" y="156"/>
                  </a:lnTo>
                  <a:lnTo>
                    <a:pt x="187" y="162"/>
                  </a:lnTo>
                  <a:lnTo>
                    <a:pt x="181" y="168"/>
                  </a:lnTo>
                  <a:lnTo>
                    <a:pt x="169" y="174"/>
                  </a:lnTo>
                  <a:lnTo>
                    <a:pt x="157" y="168"/>
                  </a:lnTo>
                  <a:lnTo>
                    <a:pt x="145" y="168"/>
                  </a:lnTo>
                  <a:lnTo>
                    <a:pt x="139" y="162"/>
                  </a:lnTo>
                  <a:lnTo>
                    <a:pt x="121" y="156"/>
                  </a:lnTo>
                  <a:lnTo>
                    <a:pt x="115" y="150"/>
                  </a:lnTo>
                  <a:lnTo>
                    <a:pt x="109" y="144"/>
                  </a:lnTo>
                  <a:lnTo>
                    <a:pt x="97" y="138"/>
                  </a:lnTo>
                  <a:lnTo>
                    <a:pt x="91" y="132"/>
                  </a:lnTo>
                  <a:lnTo>
                    <a:pt x="84" y="126"/>
                  </a:lnTo>
                  <a:lnTo>
                    <a:pt x="72" y="126"/>
                  </a:lnTo>
                  <a:lnTo>
                    <a:pt x="60" y="126"/>
                  </a:lnTo>
                  <a:lnTo>
                    <a:pt x="54" y="126"/>
                  </a:lnTo>
                  <a:lnTo>
                    <a:pt x="42" y="132"/>
                  </a:lnTo>
                  <a:lnTo>
                    <a:pt x="36" y="138"/>
                  </a:lnTo>
                  <a:lnTo>
                    <a:pt x="30" y="144"/>
                  </a:lnTo>
                  <a:lnTo>
                    <a:pt x="18" y="150"/>
                  </a:lnTo>
                  <a:lnTo>
                    <a:pt x="12" y="162"/>
                  </a:lnTo>
                  <a:lnTo>
                    <a:pt x="6" y="174"/>
                  </a:lnTo>
                  <a:lnTo>
                    <a:pt x="6" y="186"/>
                  </a:lnTo>
                  <a:lnTo>
                    <a:pt x="0" y="198"/>
                  </a:lnTo>
                  <a:lnTo>
                    <a:pt x="0" y="210"/>
                  </a:lnTo>
                  <a:lnTo>
                    <a:pt x="0" y="222"/>
                  </a:lnTo>
                  <a:lnTo>
                    <a:pt x="6" y="234"/>
                  </a:lnTo>
                  <a:lnTo>
                    <a:pt x="12" y="246"/>
                  </a:lnTo>
                  <a:lnTo>
                    <a:pt x="18" y="258"/>
                  </a:lnTo>
                  <a:lnTo>
                    <a:pt x="24" y="264"/>
                  </a:lnTo>
                  <a:lnTo>
                    <a:pt x="30" y="270"/>
                  </a:lnTo>
                  <a:lnTo>
                    <a:pt x="42" y="282"/>
                  </a:lnTo>
                  <a:lnTo>
                    <a:pt x="54" y="288"/>
                  </a:lnTo>
                  <a:lnTo>
                    <a:pt x="66" y="294"/>
                  </a:lnTo>
                  <a:lnTo>
                    <a:pt x="78" y="294"/>
                  </a:lnTo>
                  <a:lnTo>
                    <a:pt x="97" y="294"/>
                  </a:lnTo>
                  <a:lnTo>
                    <a:pt x="121" y="294"/>
                  </a:lnTo>
                  <a:lnTo>
                    <a:pt x="133" y="294"/>
                  </a:lnTo>
                  <a:lnTo>
                    <a:pt x="145" y="294"/>
                  </a:lnTo>
                  <a:lnTo>
                    <a:pt x="157" y="294"/>
                  </a:lnTo>
                  <a:lnTo>
                    <a:pt x="169" y="300"/>
                  </a:lnTo>
                  <a:lnTo>
                    <a:pt x="175" y="312"/>
                  </a:lnTo>
                  <a:lnTo>
                    <a:pt x="181" y="324"/>
                  </a:lnTo>
                  <a:lnTo>
                    <a:pt x="181" y="336"/>
                  </a:lnTo>
                  <a:lnTo>
                    <a:pt x="181" y="342"/>
                  </a:lnTo>
                  <a:lnTo>
                    <a:pt x="181" y="354"/>
                  </a:lnTo>
                  <a:lnTo>
                    <a:pt x="175" y="372"/>
                  </a:lnTo>
                  <a:lnTo>
                    <a:pt x="169" y="378"/>
                  </a:lnTo>
                  <a:lnTo>
                    <a:pt x="163" y="396"/>
                  </a:lnTo>
                  <a:lnTo>
                    <a:pt x="157" y="408"/>
                  </a:lnTo>
                  <a:lnTo>
                    <a:pt x="145" y="426"/>
                  </a:lnTo>
                  <a:lnTo>
                    <a:pt x="157" y="426"/>
                  </a:lnTo>
                  <a:lnTo>
                    <a:pt x="169" y="426"/>
                  </a:lnTo>
                  <a:lnTo>
                    <a:pt x="181" y="432"/>
                  </a:lnTo>
                  <a:lnTo>
                    <a:pt x="199" y="432"/>
                  </a:lnTo>
                  <a:lnTo>
                    <a:pt x="217" y="432"/>
                  </a:lnTo>
                  <a:lnTo>
                    <a:pt x="235" y="438"/>
                  </a:lnTo>
                  <a:lnTo>
                    <a:pt x="253" y="438"/>
                  </a:lnTo>
                  <a:lnTo>
                    <a:pt x="277" y="438"/>
                  </a:lnTo>
                  <a:lnTo>
                    <a:pt x="313" y="438"/>
                  </a:lnTo>
                  <a:lnTo>
                    <a:pt x="331" y="438"/>
                  </a:lnTo>
                  <a:lnTo>
                    <a:pt x="343" y="438"/>
                  </a:lnTo>
                  <a:lnTo>
                    <a:pt x="361" y="432"/>
                  </a:lnTo>
                  <a:lnTo>
                    <a:pt x="373" y="432"/>
                  </a:lnTo>
                  <a:lnTo>
                    <a:pt x="379" y="426"/>
                  </a:lnTo>
                  <a:lnTo>
                    <a:pt x="391" y="420"/>
                  </a:lnTo>
                  <a:lnTo>
                    <a:pt x="397" y="414"/>
                  </a:lnTo>
                  <a:lnTo>
                    <a:pt x="397" y="408"/>
                  </a:lnTo>
                  <a:lnTo>
                    <a:pt x="397" y="396"/>
                  </a:lnTo>
                  <a:lnTo>
                    <a:pt x="397" y="384"/>
                  </a:lnTo>
                  <a:lnTo>
                    <a:pt x="391" y="372"/>
                  </a:lnTo>
                  <a:lnTo>
                    <a:pt x="385" y="360"/>
                  </a:lnTo>
                  <a:lnTo>
                    <a:pt x="385" y="348"/>
                  </a:lnTo>
                  <a:lnTo>
                    <a:pt x="391" y="342"/>
                  </a:lnTo>
                  <a:lnTo>
                    <a:pt x="397" y="330"/>
                  </a:lnTo>
                  <a:lnTo>
                    <a:pt x="409" y="324"/>
                  </a:lnTo>
                  <a:lnTo>
                    <a:pt x="421" y="318"/>
                  </a:lnTo>
                  <a:lnTo>
                    <a:pt x="439" y="312"/>
                  </a:lnTo>
                  <a:lnTo>
                    <a:pt x="451" y="312"/>
                  </a:lnTo>
                  <a:lnTo>
                    <a:pt x="469" y="312"/>
                  </a:lnTo>
                  <a:lnTo>
                    <a:pt x="481" y="306"/>
                  </a:lnTo>
                  <a:lnTo>
                    <a:pt x="499" y="306"/>
                  </a:lnTo>
                  <a:lnTo>
                    <a:pt x="511" y="306"/>
                  </a:lnTo>
                  <a:lnTo>
                    <a:pt x="523" y="312"/>
                  </a:lnTo>
                  <a:lnTo>
                    <a:pt x="535" y="318"/>
                  </a:lnTo>
                  <a:lnTo>
                    <a:pt x="547" y="324"/>
                  </a:lnTo>
                  <a:lnTo>
                    <a:pt x="559" y="330"/>
                  </a:lnTo>
                  <a:lnTo>
                    <a:pt x="571" y="336"/>
                  </a:lnTo>
                  <a:lnTo>
                    <a:pt x="571" y="348"/>
                  </a:lnTo>
                  <a:lnTo>
                    <a:pt x="577" y="354"/>
                  </a:lnTo>
                  <a:lnTo>
                    <a:pt x="571" y="366"/>
                  </a:lnTo>
                  <a:lnTo>
                    <a:pt x="565" y="372"/>
                  </a:lnTo>
                  <a:lnTo>
                    <a:pt x="559" y="390"/>
                  </a:lnTo>
                  <a:lnTo>
                    <a:pt x="553" y="402"/>
                  </a:lnTo>
                  <a:lnTo>
                    <a:pt x="553" y="414"/>
                  </a:lnTo>
                  <a:lnTo>
                    <a:pt x="553" y="420"/>
                  </a:lnTo>
                  <a:lnTo>
                    <a:pt x="553" y="432"/>
                  </a:lnTo>
                  <a:lnTo>
                    <a:pt x="565" y="438"/>
                  </a:lnTo>
                  <a:lnTo>
                    <a:pt x="571" y="444"/>
                  </a:lnTo>
                  <a:lnTo>
                    <a:pt x="583" y="450"/>
                  </a:lnTo>
                  <a:lnTo>
                    <a:pt x="595" y="450"/>
                  </a:lnTo>
                  <a:lnTo>
                    <a:pt x="607" y="456"/>
                  </a:lnTo>
                  <a:lnTo>
                    <a:pt x="625" y="456"/>
                  </a:lnTo>
                  <a:lnTo>
                    <a:pt x="643" y="456"/>
                  </a:lnTo>
                  <a:lnTo>
                    <a:pt x="661" y="456"/>
                  </a:lnTo>
                  <a:lnTo>
                    <a:pt x="685" y="450"/>
                  </a:lnTo>
                  <a:lnTo>
                    <a:pt x="709" y="450"/>
                  </a:lnTo>
                  <a:lnTo>
                    <a:pt x="727" y="444"/>
                  </a:lnTo>
                  <a:lnTo>
                    <a:pt x="745" y="444"/>
                  </a:lnTo>
                  <a:lnTo>
                    <a:pt x="769" y="438"/>
                  </a:lnTo>
                  <a:lnTo>
                    <a:pt x="799" y="432"/>
                  </a:lnTo>
                  <a:lnTo>
                    <a:pt x="836" y="420"/>
                  </a:lnTo>
                  <a:lnTo>
                    <a:pt x="830" y="414"/>
                  </a:lnTo>
                  <a:lnTo>
                    <a:pt x="830" y="402"/>
                  </a:lnTo>
                  <a:lnTo>
                    <a:pt x="824" y="390"/>
                  </a:lnTo>
                  <a:lnTo>
                    <a:pt x="818" y="378"/>
                  </a:lnTo>
                  <a:lnTo>
                    <a:pt x="812" y="366"/>
                  </a:lnTo>
                  <a:lnTo>
                    <a:pt x="812" y="348"/>
                  </a:lnTo>
                  <a:lnTo>
                    <a:pt x="812" y="336"/>
                  </a:lnTo>
                  <a:lnTo>
                    <a:pt x="818" y="318"/>
                  </a:lnTo>
                  <a:lnTo>
                    <a:pt x="824" y="306"/>
                  </a:lnTo>
                  <a:lnTo>
                    <a:pt x="830" y="288"/>
                  </a:lnTo>
                  <a:lnTo>
                    <a:pt x="836" y="276"/>
                  </a:lnTo>
                  <a:lnTo>
                    <a:pt x="848" y="264"/>
                  </a:lnTo>
                  <a:lnTo>
                    <a:pt x="860" y="258"/>
                  </a:lnTo>
                  <a:lnTo>
                    <a:pt x="878" y="246"/>
                  </a:lnTo>
                  <a:lnTo>
                    <a:pt x="890" y="240"/>
                  </a:lnTo>
                  <a:lnTo>
                    <a:pt x="902" y="234"/>
                  </a:lnTo>
                  <a:lnTo>
                    <a:pt x="914" y="228"/>
                  </a:lnTo>
                  <a:lnTo>
                    <a:pt x="932" y="222"/>
                  </a:lnTo>
                  <a:lnTo>
                    <a:pt x="944" y="216"/>
                  </a:lnTo>
                  <a:lnTo>
                    <a:pt x="950" y="210"/>
                  </a:lnTo>
                  <a:lnTo>
                    <a:pt x="962" y="198"/>
                  </a:lnTo>
                  <a:lnTo>
                    <a:pt x="968" y="192"/>
                  </a:lnTo>
                  <a:lnTo>
                    <a:pt x="974" y="180"/>
                  </a:lnTo>
                  <a:lnTo>
                    <a:pt x="980" y="168"/>
                  </a:lnTo>
                  <a:lnTo>
                    <a:pt x="980" y="150"/>
                  </a:lnTo>
                  <a:lnTo>
                    <a:pt x="980" y="138"/>
                  </a:lnTo>
                  <a:lnTo>
                    <a:pt x="974" y="126"/>
                  </a:lnTo>
                  <a:lnTo>
                    <a:pt x="962" y="114"/>
                  </a:lnTo>
                  <a:lnTo>
                    <a:pt x="956" y="108"/>
                  </a:lnTo>
                  <a:lnTo>
                    <a:pt x="944" y="102"/>
                  </a:lnTo>
                  <a:lnTo>
                    <a:pt x="932" y="102"/>
                  </a:lnTo>
                  <a:lnTo>
                    <a:pt x="920" y="108"/>
                  </a:lnTo>
                  <a:lnTo>
                    <a:pt x="908" y="114"/>
                  </a:lnTo>
                  <a:lnTo>
                    <a:pt x="896" y="126"/>
                  </a:lnTo>
                  <a:lnTo>
                    <a:pt x="890" y="132"/>
                  </a:lnTo>
                  <a:lnTo>
                    <a:pt x="884" y="144"/>
                  </a:lnTo>
                  <a:lnTo>
                    <a:pt x="872" y="150"/>
                  </a:lnTo>
                  <a:lnTo>
                    <a:pt x="860" y="156"/>
                  </a:lnTo>
                  <a:lnTo>
                    <a:pt x="848" y="156"/>
                  </a:lnTo>
                  <a:lnTo>
                    <a:pt x="836" y="150"/>
                  </a:lnTo>
                  <a:lnTo>
                    <a:pt x="824" y="144"/>
                  </a:lnTo>
                  <a:lnTo>
                    <a:pt x="818" y="132"/>
                  </a:lnTo>
                  <a:lnTo>
                    <a:pt x="812" y="126"/>
                  </a:lnTo>
                  <a:lnTo>
                    <a:pt x="805" y="114"/>
                  </a:lnTo>
                  <a:lnTo>
                    <a:pt x="799" y="102"/>
                  </a:lnTo>
                  <a:lnTo>
                    <a:pt x="799" y="90"/>
                  </a:lnTo>
                  <a:lnTo>
                    <a:pt x="799" y="72"/>
                  </a:lnTo>
                  <a:lnTo>
                    <a:pt x="805" y="60"/>
                  </a:lnTo>
                  <a:lnTo>
                    <a:pt x="805" y="42"/>
                  </a:lnTo>
                  <a:lnTo>
                    <a:pt x="812" y="30"/>
                  </a:lnTo>
                  <a:lnTo>
                    <a:pt x="818" y="18"/>
                  </a:lnTo>
                  <a:lnTo>
                    <a:pt x="824" y="12"/>
                  </a:lnTo>
                </a:path>
              </a:pathLst>
            </a:custGeom>
            <a:solidFill>
              <a:schemeClr val="folHlink"/>
            </a:solidFill>
            <a:ln w="9525">
              <a:solidFill>
                <a:schemeClr val="tx1"/>
              </a:solidFill>
              <a:prstDash val="solid"/>
              <a:round/>
              <a:headEnd/>
              <a:tailEnd/>
            </a:ln>
          </p:spPr>
          <p:txBody>
            <a:bodyPr/>
            <a:lstStyle/>
            <a:p>
              <a:endParaRPr lang="en-US"/>
            </a:p>
          </p:txBody>
        </p:sp>
      </p:grpSp>
      <p:grpSp>
        <p:nvGrpSpPr>
          <p:cNvPr id="10244" name="Group 6"/>
          <p:cNvGrpSpPr>
            <a:grpSpLocks/>
          </p:cNvGrpSpPr>
          <p:nvPr/>
        </p:nvGrpSpPr>
        <p:grpSpPr bwMode="auto">
          <a:xfrm>
            <a:off x="5680075" y="2771775"/>
            <a:ext cx="2889250" cy="1755775"/>
            <a:chOff x="3231" y="2028"/>
            <a:chExt cx="782" cy="588"/>
          </a:xfrm>
        </p:grpSpPr>
        <p:sp>
          <p:nvSpPr>
            <p:cNvPr id="10286" name="Freeform 7"/>
            <p:cNvSpPr>
              <a:spLocks/>
            </p:cNvSpPr>
            <p:nvPr/>
          </p:nvSpPr>
          <p:spPr bwMode="auto">
            <a:xfrm>
              <a:off x="3231" y="2028"/>
              <a:ext cx="782" cy="588"/>
            </a:xfrm>
            <a:custGeom>
              <a:avLst/>
              <a:gdLst>
                <a:gd name="T0" fmla="*/ 67 w 782"/>
                <a:gd name="T1" fmla="*/ 474 h 588"/>
                <a:gd name="T2" fmla="*/ 109 w 782"/>
                <a:gd name="T3" fmla="*/ 486 h 588"/>
                <a:gd name="T4" fmla="*/ 157 w 782"/>
                <a:gd name="T5" fmla="*/ 480 h 588"/>
                <a:gd name="T6" fmla="*/ 205 w 782"/>
                <a:gd name="T7" fmla="*/ 462 h 588"/>
                <a:gd name="T8" fmla="*/ 253 w 782"/>
                <a:gd name="T9" fmla="*/ 450 h 588"/>
                <a:gd name="T10" fmla="*/ 289 w 782"/>
                <a:gd name="T11" fmla="*/ 468 h 588"/>
                <a:gd name="T12" fmla="*/ 283 w 782"/>
                <a:gd name="T13" fmla="*/ 522 h 588"/>
                <a:gd name="T14" fmla="*/ 295 w 782"/>
                <a:gd name="T15" fmla="*/ 570 h 588"/>
                <a:gd name="T16" fmla="*/ 343 w 782"/>
                <a:gd name="T17" fmla="*/ 582 h 588"/>
                <a:gd name="T18" fmla="*/ 409 w 782"/>
                <a:gd name="T19" fmla="*/ 582 h 588"/>
                <a:gd name="T20" fmla="*/ 457 w 782"/>
                <a:gd name="T21" fmla="*/ 558 h 588"/>
                <a:gd name="T22" fmla="*/ 481 w 782"/>
                <a:gd name="T23" fmla="*/ 510 h 588"/>
                <a:gd name="T24" fmla="*/ 493 w 782"/>
                <a:gd name="T25" fmla="*/ 462 h 588"/>
                <a:gd name="T26" fmla="*/ 535 w 782"/>
                <a:gd name="T27" fmla="*/ 438 h 588"/>
                <a:gd name="T28" fmla="*/ 601 w 782"/>
                <a:gd name="T29" fmla="*/ 432 h 588"/>
                <a:gd name="T30" fmla="*/ 655 w 782"/>
                <a:gd name="T31" fmla="*/ 438 h 588"/>
                <a:gd name="T32" fmla="*/ 679 w 782"/>
                <a:gd name="T33" fmla="*/ 36 h 588"/>
                <a:gd name="T34" fmla="*/ 631 w 782"/>
                <a:gd name="T35" fmla="*/ 12 h 588"/>
                <a:gd name="T36" fmla="*/ 565 w 782"/>
                <a:gd name="T37" fmla="*/ 0 h 588"/>
                <a:gd name="T38" fmla="*/ 487 w 782"/>
                <a:gd name="T39" fmla="*/ 0 h 588"/>
                <a:gd name="T40" fmla="*/ 427 w 782"/>
                <a:gd name="T41" fmla="*/ 12 h 588"/>
                <a:gd name="T42" fmla="*/ 403 w 782"/>
                <a:gd name="T43" fmla="*/ 36 h 588"/>
                <a:gd name="T44" fmla="*/ 415 w 782"/>
                <a:gd name="T45" fmla="*/ 66 h 588"/>
                <a:gd name="T46" fmla="*/ 391 w 782"/>
                <a:gd name="T47" fmla="*/ 102 h 588"/>
                <a:gd name="T48" fmla="*/ 349 w 782"/>
                <a:gd name="T49" fmla="*/ 126 h 588"/>
                <a:gd name="T50" fmla="*/ 307 w 782"/>
                <a:gd name="T51" fmla="*/ 132 h 588"/>
                <a:gd name="T52" fmla="*/ 259 w 782"/>
                <a:gd name="T53" fmla="*/ 126 h 588"/>
                <a:gd name="T54" fmla="*/ 235 w 782"/>
                <a:gd name="T55" fmla="*/ 102 h 588"/>
                <a:gd name="T56" fmla="*/ 241 w 782"/>
                <a:gd name="T57" fmla="*/ 72 h 588"/>
                <a:gd name="T58" fmla="*/ 265 w 782"/>
                <a:gd name="T59" fmla="*/ 36 h 588"/>
                <a:gd name="T60" fmla="*/ 247 w 782"/>
                <a:gd name="T61" fmla="*/ 6 h 588"/>
                <a:gd name="T62" fmla="*/ 187 w 782"/>
                <a:gd name="T63" fmla="*/ 0 h 588"/>
                <a:gd name="T64" fmla="*/ 103 w 782"/>
                <a:gd name="T65" fmla="*/ 12 h 588"/>
                <a:gd name="T66" fmla="*/ 37 w 782"/>
                <a:gd name="T67" fmla="*/ 24 h 588"/>
                <a:gd name="T68" fmla="*/ 49 w 782"/>
                <a:gd name="T69" fmla="*/ 72 h 588"/>
                <a:gd name="T70" fmla="*/ 37 w 782"/>
                <a:gd name="T71" fmla="*/ 108 h 588"/>
                <a:gd name="T72" fmla="*/ 13 w 782"/>
                <a:gd name="T73" fmla="*/ 162 h 588"/>
                <a:gd name="T74" fmla="*/ 0 w 782"/>
                <a:gd name="T75" fmla="*/ 210 h 588"/>
                <a:gd name="T76" fmla="*/ 13 w 782"/>
                <a:gd name="T77" fmla="*/ 252 h 588"/>
                <a:gd name="T78" fmla="*/ 55 w 782"/>
                <a:gd name="T79" fmla="*/ 264 h 588"/>
                <a:gd name="T80" fmla="*/ 91 w 782"/>
                <a:gd name="T81" fmla="*/ 222 h 588"/>
                <a:gd name="T82" fmla="*/ 109 w 782"/>
                <a:gd name="T83" fmla="*/ 186 h 588"/>
                <a:gd name="T84" fmla="*/ 151 w 782"/>
                <a:gd name="T85" fmla="*/ 174 h 588"/>
                <a:gd name="T86" fmla="*/ 193 w 782"/>
                <a:gd name="T87" fmla="*/ 192 h 588"/>
                <a:gd name="T88" fmla="*/ 205 w 782"/>
                <a:gd name="T89" fmla="*/ 240 h 588"/>
                <a:gd name="T90" fmla="*/ 181 w 782"/>
                <a:gd name="T91" fmla="*/ 288 h 588"/>
                <a:gd name="T92" fmla="*/ 145 w 782"/>
                <a:gd name="T93" fmla="*/ 324 h 588"/>
                <a:gd name="T94" fmla="*/ 97 w 782"/>
                <a:gd name="T95" fmla="*/ 336 h 588"/>
                <a:gd name="T96" fmla="*/ 55 w 782"/>
                <a:gd name="T97" fmla="*/ 360 h 588"/>
                <a:gd name="T98" fmla="*/ 31 w 782"/>
                <a:gd name="T99" fmla="*/ 402 h 588"/>
                <a:gd name="T100" fmla="*/ 25 w 782"/>
                <a:gd name="T101" fmla="*/ 450 h 5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82" h="588">
                  <a:moveTo>
                    <a:pt x="31" y="480"/>
                  </a:moveTo>
                  <a:lnTo>
                    <a:pt x="43" y="474"/>
                  </a:lnTo>
                  <a:lnTo>
                    <a:pt x="55" y="474"/>
                  </a:lnTo>
                  <a:lnTo>
                    <a:pt x="67" y="474"/>
                  </a:lnTo>
                  <a:lnTo>
                    <a:pt x="79" y="474"/>
                  </a:lnTo>
                  <a:lnTo>
                    <a:pt x="85" y="480"/>
                  </a:lnTo>
                  <a:lnTo>
                    <a:pt x="97" y="480"/>
                  </a:lnTo>
                  <a:lnTo>
                    <a:pt x="109" y="486"/>
                  </a:lnTo>
                  <a:lnTo>
                    <a:pt x="121" y="486"/>
                  </a:lnTo>
                  <a:lnTo>
                    <a:pt x="133" y="486"/>
                  </a:lnTo>
                  <a:lnTo>
                    <a:pt x="145" y="486"/>
                  </a:lnTo>
                  <a:lnTo>
                    <a:pt x="157" y="480"/>
                  </a:lnTo>
                  <a:lnTo>
                    <a:pt x="169" y="480"/>
                  </a:lnTo>
                  <a:lnTo>
                    <a:pt x="181" y="474"/>
                  </a:lnTo>
                  <a:lnTo>
                    <a:pt x="193" y="468"/>
                  </a:lnTo>
                  <a:lnTo>
                    <a:pt x="205" y="462"/>
                  </a:lnTo>
                  <a:lnTo>
                    <a:pt x="217" y="462"/>
                  </a:lnTo>
                  <a:lnTo>
                    <a:pt x="229" y="456"/>
                  </a:lnTo>
                  <a:lnTo>
                    <a:pt x="241" y="450"/>
                  </a:lnTo>
                  <a:lnTo>
                    <a:pt x="253" y="450"/>
                  </a:lnTo>
                  <a:lnTo>
                    <a:pt x="265" y="456"/>
                  </a:lnTo>
                  <a:lnTo>
                    <a:pt x="271" y="456"/>
                  </a:lnTo>
                  <a:lnTo>
                    <a:pt x="283" y="462"/>
                  </a:lnTo>
                  <a:lnTo>
                    <a:pt x="289" y="468"/>
                  </a:lnTo>
                  <a:lnTo>
                    <a:pt x="295" y="480"/>
                  </a:lnTo>
                  <a:lnTo>
                    <a:pt x="289" y="492"/>
                  </a:lnTo>
                  <a:lnTo>
                    <a:pt x="289" y="510"/>
                  </a:lnTo>
                  <a:lnTo>
                    <a:pt x="283" y="522"/>
                  </a:lnTo>
                  <a:lnTo>
                    <a:pt x="277" y="534"/>
                  </a:lnTo>
                  <a:lnTo>
                    <a:pt x="283" y="546"/>
                  </a:lnTo>
                  <a:lnTo>
                    <a:pt x="283" y="558"/>
                  </a:lnTo>
                  <a:lnTo>
                    <a:pt x="295" y="570"/>
                  </a:lnTo>
                  <a:lnTo>
                    <a:pt x="301" y="576"/>
                  </a:lnTo>
                  <a:lnTo>
                    <a:pt x="313" y="576"/>
                  </a:lnTo>
                  <a:lnTo>
                    <a:pt x="325" y="582"/>
                  </a:lnTo>
                  <a:lnTo>
                    <a:pt x="343" y="582"/>
                  </a:lnTo>
                  <a:lnTo>
                    <a:pt x="355" y="588"/>
                  </a:lnTo>
                  <a:lnTo>
                    <a:pt x="373" y="588"/>
                  </a:lnTo>
                  <a:lnTo>
                    <a:pt x="391" y="582"/>
                  </a:lnTo>
                  <a:lnTo>
                    <a:pt x="409" y="582"/>
                  </a:lnTo>
                  <a:lnTo>
                    <a:pt x="421" y="576"/>
                  </a:lnTo>
                  <a:lnTo>
                    <a:pt x="439" y="570"/>
                  </a:lnTo>
                  <a:lnTo>
                    <a:pt x="445" y="564"/>
                  </a:lnTo>
                  <a:lnTo>
                    <a:pt x="457" y="558"/>
                  </a:lnTo>
                  <a:lnTo>
                    <a:pt x="469" y="552"/>
                  </a:lnTo>
                  <a:lnTo>
                    <a:pt x="475" y="540"/>
                  </a:lnTo>
                  <a:lnTo>
                    <a:pt x="475" y="528"/>
                  </a:lnTo>
                  <a:lnTo>
                    <a:pt x="481" y="510"/>
                  </a:lnTo>
                  <a:lnTo>
                    <a:pt x="481" y="498"/>
                  </a:lnTo>
                  <a:lnTo>
                    <a:pt x="481" y="480"/>
                  </a:lnTo>
                  <a:lnTo>
                    <a:pt x="487" y="474"/>
                  </a:lnTo>
                  <a:lnTo>
                    <a:pt x="493" y="462"/>
                  </a:lnTo>
                  <a:lnTo>
                    <a:pt x="499" y="456"/>
                  </a:lnTo>
                  <a:lnTo>
                    <a:pt x="511" y="450"/>
                  </a:lnTo>
                  <a:lnTo>
                    <a:pt x="523" y="444"/>
                  </a:lnTo>
                  <a:lnTo>
                    <a:pt x="535" y="438"/>
                  </a:lnTo>
                  <a:lnTo>
                    <a:pt x="553" y="438"/>
                  </a:lnTo>
                  <a:lnTo>
                    <a:pt x="565" y="438"/>
                  </a:lnTo>
                  <a:lnTo>
                    <a:pt x="583" y="438"/>
                  </a:lnTo>
                  <a:lnTo>
                    <a:pt x="601" y="432"/>
                  </a:lnTo>
                  <a:lnTo>
                    <a:pt x="619" y="438"/>
                  </a:lnTo>
                  <a:lnTo>
                    <a:pt x="631" y="438"/>
                  </a:lnTo>
                  <a:lnTo>
                    <a:pt x="643" y="438"/>
                  </a:lnTo>
                  <a:lnTo>
                    <a:pt x="655" y="438"/>
                  </a:lnTo>
                  <a:lnTo>
                    <a:pt x="667" y="444"/>
                  </a:lnTo>
                  <a:lnTo>
                    <a:pt x="679" y="444"/>
                  </a:lnTo>
                  <a:lnTo>
                    <a:pt x="782" y="444"/>
                  </a:lnTo>
                  <a:lnTo>
                    <a:pt x="679" y="36"/>
                  </a:lnTo>
                  <a:lnTo>
                    <a:pt x="667" y="24"/>
                  </a:lnTo>
                  <a:lnTo>
                    <a:pt x="655" y="18"/>
                  </a:lnTo>
                  <a:lnTo>
                    <a:pt x="649" y="18"/>
                  </a:lnTo>
                  <a:lnTo>
                    <a:pt x="631" y="12"/>
                  </a:lnTo>
                  <a:lnTo>
                    <a:pt x="619" y="6"/>
                  </a:lnTo>
                  <a:lnTo>
                    <a:pt x="601" y="6"/>
                  </a:lnTo>
                  <a:lnTo>
                    <a:pt x="583" y="0"/>
                  </a:lnTo>
                  <a:lnTo>
                    <a:pt x="565" y="0"/>
                  </a:lnTo>
                  <a:lnTo>
                    <a:pt x="547" y="0"/>
                  </a:lnTo>
                  <a:lnTo>
                    <a:pt x="529" y="0"/>
                  </a:lnTo>
                  <a:lnTo>
                    <a:pt x="505" y="0"/>
                  </a:lnTo>
                  <a:lnTo>
                    <a:pt x="487" y="0"/>
                  </a:lnTo>
                  <a:lnTo>
                    <a:pt x="469" y="0"/>
                  </a:lnTo>
                  <a:lnTo>
                    <a:pt x="451" y="6"/>
                  </a:lnTo>
                  <a:lnTo>
                    <a:pt x="439" y="6"/>
                  </a:lnTo>
                  <a:lnTo>
                    <a:pt x="427" y="12"/>
                  </a:lnTo>
                  <a:lnTo>
                    <a:pt x="415" y="18"/>
                  </a:lnTo>
                  <a:lnTo>
                    <a:pt x="409" y="24"/>
                  </a:lnTo>
                  <a:lnTo>
                    <a:pt x="403" y="24"/>
                  </a:lnTo>
                  <a:lnTo>
                    <a:pt x="403" y="36"/>
                  </a:lnTo>
                  <a:lnTo>
                    <a:pt x="403" y="42"/>
                  </a:lnTo>
                  <a:lnTo>
                    <a:pt x="403" y="48"/>
                  </a:lnTo>
                  <a:lnTo>
                    <a:pt x="409" y="54"/>
                  </a:lnTo>
                  <a:lnTo>
                    <a:pt x="415" y="66"/>
                  </a:lnTo>
                  <a:lnTo>
                    <a:pt x="415" y="72"/>
                  </a:lnTo>
                  <a:lnTo>
                    <a:pt x="409" y="84"/>
                  </a:lnTo>
                  <a:lnTo>
                    <a:pt x="403" y="90"/>
                  </a:lnTo>
                  <a:lnTo>
                    <a:pt x="391" y="102"/>
                  </a:lnTo>
                  <a:lnTo>
                    <a:pt x="379" y="108"/>
                  </a:lnTo>
                  <a:lnTo>
                    <a:pt x="373" y="114"/>
                  </a:lnTo>
                  <a:lnTo>
                    <a:pt x="361" y="120"/>
                  </a:lnTo>
                  <a:lnTo>
                    <a:pt x="349" y="126"/>
                  </a:lnTo>
                  <a:lnTo>
                    <a:pt x="337" y="126"/>
                  </a:lnTo>
                  <a:lnTo>
                    <a:pt x="331" y="132"/>
                  </a:lnTo>
                  <a:lnTo>
                    <a:pt x="319" y="132"/>
                  </a:lnTo>
                  <a:lnTo>
                    <a:pt x="307" y="132"/>
                  </a:lnTo>
                  <a:lnTo>
                    <a:pt x="295" y="132"/>
                  </a:lnTo>
                  <a:lnTo>
                    <a:pt x="283" y="132"/>
                  </a:lnTo>
                  <a:lnTo>
                    <a:pt x="271" y="132"/>
                  </a:lnTo>
                  <a:lnTo>
                    <a:pt x="259" y="126"/>
                  </a:lnTo>
                  <a:lnTo>
                    <a:pt x="253" y="120"/>
                  </a:lnTo>
                  <a:lnTo>
                    <a:pt x="241" y="114"/>
                  </a:lnTo>
                  <a:lnTo>
                    <a:pt x="235" y="108"/>
                  </a:lnTo>
                  <a:lnTo>
                    <a:pt x="235" y="102"/>
                  </a:lnTo>
                  <a:lnTo>
                    <a:pt x="235" y="96"/>
                  </a:lnTo>
                  <a:lnTo>
                    <a:pt x="235" y="90"/>
                  </a:lnTo>
                  <a:lnTo>
                    <a:pt x="235" y="78"/>
                  </a:lnTo>
                  <a:lnTo>
                    <a:pt x="241" y="72"/>
                  </a:lnTo>
                  <a:lnTo>
                    <a:pt x="247" y="60"/>
                  </a:lnTo>
                  <a:lnTo>
                    <a:pt x="253" y="54"/>
                  </a:lnTo>
                  <a:lnTo>
                    <a:pt x="259" y="48"/>
                  </a:lnTo>
                  <a:lnTo>
                    <a:pt x="265" y="36"/>
                  </a:lnTo>
                  <a:lnTo>
                    <a:pt x="265" y="30"/>
                  </a:lnTo>
                  <a:lnTo>
                    <a:pt x="265" y="18"/>
                  </a:lnTo>
                  <a:lnTo>
                    <a:pt x="259" y="12"/>
                  </a:lnTo>
                  <a:lnTo>
                    <a:pt x="247" y="6"/>
                  </a:lnTo>
                  <a:lnTo>
                    <a:pt x="241" y="6"/>
                  </a:lnTo>
                  <a:lnTo>
                    <a:pt x="229" y="0"/>
                  </a:lnTo>
                  <a:lnTo>
                    <a:pt x="217" y="0"/>
                  </a:lnTo>
                  <a:lnTo>
                    <a:pt x="187" y="0"/>
                  </a:lnTo>
                  <a:lnTo>
                    <a:pt x="169" y="0"/>
                  </a:lnTo>
                  <a:lnTo>
                    <a:pt x="145" y="6"/>
                  </a:lnTo>
                  <a:lnTo>
                    <a:pt x="121" y="6"/>
                  </a:lnTo>
                  <a:lnTo>
                    <a:pt x="103" y="12"/>
                  </a:lnTo>
                  <a:lnTo>
                    <a:pt x="73" y="18"/>
                  </a:lnTo>
                  <a:lnTo>
                    <a:pt x="61" y="18"/>
                  </a:lnTo>
                  <a:lnTo>
                    <a:pt x="43" y="24"/>
                  </a:lnTo>
                  <a:lnTo>
                    <a:pt x="37" y="24"/>
                  </a:lnTo>
                  <a:lnTo>
                    <a:pt x="43" y="36"/>
                  </a:lnTo>
                  <a:lnTo>
                    <a:pt x="43" y="48"/>
                  </a:lnTo>
                  <a:lnTo>
                    <a:pt x="43" y="60"/>
                  </a:lnTo>
                  <a:lnTo>
                    <a:pt x="49" y="72"/>
                  </a:lnTo>
                  <a:lnTo>
                    <a:pt x="43" y="78"/>
                  </a:lnTo>
                  <a:lnTo>
                    <a:pt x="43" y="90"/>
                  </a:lnTo>
                  <a:lnTo>
                    <a:pt x="37" y="102"/>
                  </a:lnTo>
                  <a:lnTo>
                    <a:pt x="37" y="108"/>
                  </a:lnTo>
                  <a:lnTo>
                    <a:pt x="31" y="120"/>
                  </a:lnTo>
                  <a:lnTo>
                    <a:pt x="25" y="138"/>
                  </a:lnTo>
                  <a:lnTo>
                    <a:pt x="19" y="150"/>
                  </a:lnTo>
                  <a:lnTo>
                    <a:pt x="13" y="162"/>
                  </a:lnTo>
                  <a:lnTo>
                    <a:pt x="13" y="174"/>
                  </a:lnTo>
                  <a:lnTo>
                    <a:pt x="6" y="186"/>
                  </a:lnTo>
                  <a:lnTo>
                    <a:pt x="6" y="198"/>
                  </a:lnTo>
                  <a:lnTo>
                    <a:pt x="0" y="210"/>
                  </a:lnTo>
                  <a:lnTo>
                    <a:pt x="0" y="222"/>
                  </a:lnTo>
                  <a:lnTo>
                    <a:pt x="0" y="234"/>
                  </a:lnTo>
                  <a:lnTo>
                    <a:pt x="6" y="246"/>
                  </a:lnTo>
                  <a:lnTo>
                    <a:pt x="13" y="252"/>
                  </a:lnTo>
                  <a:lnTo>
                    <a:pt x="19" y="258"/>
                  </a:lnTo>
                  <a:lnTo>
                    <a:pt x="31" y="264"/>
                  </a:lnTo>
                  <a:lnTo>
                    <a:pt x="37" y="264"/>
                  </a:lnTo>
                  <a:lnTo>
                    <a:pt x="55" y="264"/>
                  </a:lnTo>
                  <a:lnTo>
                    <a:pt x="67" y="258"/>
                  </a:lnTo>
                  <a:lnTo>
                    <a:pt x="73" y="246"/>
                  </a:lnTo>
                  <a:lnTo>
                    <a:pt x="85" y="240"/>
                  </a:lnTo>
                  <a:lnTo>
                    <a:pt x="91" y="222"/>
                  </a:lnTo>
                  <a:lnTo>
                    <a:pt x="91" y="210"/>
                  </a:lnTo>
                  <a:lnTo>
                    <a:pt x="97" y="198"/>
                  </a:lnTo>
                  <a:lnTo>
                    <a:pt x="103" y="192"/>
                  </a:lnTo>
                  <a:lnTo>
                    <a:pt x="109" y="186"/>
                  </a:lnTo>
                  <a:lnTo>
                    <a:pt x="121" y="180"/>
                  </a:lnTo>
                  <a:lnTo>
                    <a:pt x="133" y="174"/>
                  </a:lnTo>
                  <a:lnTo>
                    <a:pt x="139" y="174"/>
                  </a:lnTo>
                  <a:lnTo>
                    <a:pt x="151" y="174"/>
                  </a:lnTo>
                  <a:lnTo>
                    <a:pt x="163" y="174"/>
                  </a:lnTo>
                  <a:lnTo>
                    <a:pt x="175" y="180"/>
                  </a:lnTo>
                  <a:lnTo>
                    <a:pt x="181" y="186"/>
                  </a:lnTo>
                  <a:lnTo>
                    <a:pt x="193" y="192"/>
                  </a:lnTo>
                  <a:lnTo>
                    <a:pt x="199" y="204"/>
                  </a:lnTo>
                  <a:lnTo>
                    <a:pt x="205" y="216"/>
                  </a:lnTo>
                  <a:lnTo>
                    <a:pt x="205" y="228"/>
                  </a:lnTo>
                  <a:lnTo>
                    <a:pt x="205" y="240"/>
                  </a:lnTo>
                  <a:lnTo>
                    <a:pt x="199" y="252"/>
                  </a:lnTo>
                  <a:lnTo>
                    <a:pt x="193" y="264"/>
                  </a:lnTo>
                  <a:lnTo>
                    <a:pt x="187" y="276"/>
                  </a:lnTo>
                  <a:lnTo>
                    <a:pt x="181" y="288"/>
                  </a:lnTo>
                  <a:lnTo>
                    <a:pt x="169" y="300"/>
                  </a:lnTo>
                  <a:lnTo>
                    <a:pt x="163" y="306"/>
                  </a:lnTo>
                  <a:lnTo>
                    <a:pt x="151" y="318"/>
                  </a:lnTo>
                  <a:lnTo>
                    <a:pt x="145" y="324"/>
                  </a:lnTo>
                  <a:lnTo>
                    <a:pt x="133" y="324"/>
                  </a:lnTo>
                  <a:lnTo>
                    <a:pt x="121" y="330"/>
                  </a:lnTo>
                  <a:lnTo>
                    <a:pt x="109" y="330"/>
                  </a:lnTo>
                  <a:lnTo>
                    <a:pt x="97" y="336"/>
                  </a:lnTo>
                  <a:lnTo>
                    <a:pt x="91" y="336"/>
                  </a:lnTo>
                  <a:lnTo>
                    <a:pt x="79" y="342"/>
                  </a:lnTo>
                  <a:lnTo>
                    <a:pt x="67" y="348"/>
                  </a:lnTo>
                  <a:lnTo>
                    <a:pt x="55" y="360"/>
                  </a:lnTo>
                  <a:lnTo>
                    <a:pt x="49" y="366"/>
                  </a:lnTo>
                  <a:lnTo>
                    <a:pt x="43" y="378"/>
                  </a:lnTo>
                  <a:lnTo>
                    <a:pt x="37" y="390"/>
                  </a:lnTo>
                  <a:lnTo>
                    <a:pt x="31" y="402"/>
                  </a:lnTo>
                  <a:lnTo>
                    <a:pt x="25" y="414"/>
                  </a:lnTo>
                  <a:lnTo>
                    <a:pt x="25" y="426"/>
                  </a:lnTo>
                  <a:lnTo>
                    <a:pt x="25" y="432"/>
                  </a:lnTo>
                  <a:lnTo>
                    <a:pt x="25" y="450"/>
                  </a:lnTo>
                  <a:lnTo>
                    <a:pt x="31" y="462"/>
                  </a:lnTo>
                  <a:lnTo>
                    <a:pt x="31" y="480"/>
                  </a:lnTo>
                  <a:close/>
                </a:path>
              </a:pathLst>
            </a:custGeom>
            <a:solidFill>
              <a:schemeClr val="accent2"/>
            </a:solidFill>
            <a:ln w="9525">
              <a:solidFill>
                <a:schemeClr val="tx1"/>
              </a:solidFill>
              <a:round/>
              <a:headEnd/>
              <a:tailEnd/>
            </a:ln>
          </p:spPr>
          <p:txBody>
            <a:bodyPr/>
            <a:lstStyle/>
            <a:p>
              <a:endParaRPr lang="en-US"/>
            </a:p>
          </p:txBody>
        </p:sp>
        <p:sp>
          <p:nvSpPr>
            <p:cNvPr id="10287" name="Freeform 8"/>
            <p:cNvSpPr>
              <a:spLocks/>
            </p:cNvSpPr>
            <p:nvPr/>
          </p:nvSpPr>
          <p:spPr bwMode="auto">
            <a:xfrm>
              <a:off x="3231" y="2028"/>
              <a:ext cx="782" cy="588"/>
            </a:xfrm>
            <a:custGeom>
              <a:avLst/>
              <a:gdLst>
                <a:gd name="T0" fmla="*/ 67 w 782"/>
                <a:gd name="T1" fmla="*/ 474 h 588"/>
                <a:gd name="T2" fmla="*/ 109 w 782"/>
                <a:gd name="T3" fmla="*/ 486 h 588"/>
                <a:gd name="T4" fmla="*/ 157 w 782"/>
                <a:gd name="T5" fmla="*/ 480 h 588"/>
                <a:gd name="T6" fmla="*/ 205 w 782"/>
                <a:gd name="T7" fmla="*/ 462 h 588"/>
                <a:gd name="T8" fmla="*/ 253 w 782"/>
                <a:gd name="T9" fmla="*/ 450 h 588"/>
                <a:gd name="T10" fmla="*/ 289 w 782"/>
                <a:gd name="T11" fmla="*/ 468 h 588"/>
                <a:gd name="T12" fmla="*/ 283 w 782"/>
                <a:gd name="T13" fmla="*/ 522 h 588"/>
                <a:gd name="T14" fmla="*/ 295 w 782"/>
                <a:gd name="T15" fmla="*/ 570 h 588"/>
                <a:gd name="T16" fmla="*/ 343 w 782"/>
                <a:gd name="T17" fmla="*/ 582 h 588"/>
                <a:gd name="T18" fmla="*/ 409 w 782"/>
                <a:gd name="T19" fmla="*/ 582 h 588"/>
                <a:gd name="T20" fmla="*/ 457 w 782"/>
                <a:gd name="T21" fmla="*/ 558 h 588"/>
                <a:gd name="T22" fmla="*/ 481 w 782"/>
                <a:gd name="T23" fmla="*/ 510 h 588"/>
                <a:gd name="T24" fmla="*/ 493 w 782"/>
                <a:gd name="T25" fmla="*/ 462 h 588"/>
                <a:gd name="T26" fmla="*/ 535 w 782"/>
                <a:gd name="T27" fmla="*/ 438 h 588"/>
                <a:gd name="T28" fmla="*/ 601 w 782"/>
                <a:gd name="T29" fmla="*/ 432 h 588"/>
                <a:gd name="T30" fmla="*/ 655 w 782"/>
                <a:gd name="T31" fmla="*/ 438 h 588"/>
                <a:gd name="T32" fmla="*/ 679 w 782"/>
                <a:gd name="T33" fmla="*/ 36 h 588"/>
                <a:gd name="T34" fmla="*/ 631 w 782"/>
                <a:gd name="T35" fmla="*/ 12 h 588"/>
                <a:gd name="T36" fmla="*/ 565 w 782"/>
                <a:gd name="T37" fmla="*/ 0 h 588"/>
                <a:gd name="T38" fmla="*/ 487 w 782"/>
                <a:gd name="T39" fmla="*/ 0 h 588"/>
                <a:gd name="T40" fmla="*/ 427 w 782"/>
                <a:gd name="T41" fmla="*/ 12 h 588"/>
                <a:gd name="T42" fmla="*/ 403 w 782"/>
                <a:gd name="T43" fmla="*/ 36 h 588"/>
                <a:gd name="T44" fmla="*/ 415 w 782"/>
                <a:gd name="T45" fmla="*/ 66 h 588"/>
                <a:gd name="T46" fmla="*/ 391 w 782"/>
                <a:gd name="T47" fmla="*/ 102 h 588"/>
                <a:gd name="T48" fmla="*/ 349 w 782"/>
                <a:gd name="T49" fmla="*/ 126 h 588"/>
                <a:gd name="T50" fmla="*/ 307 w 782"/>
                <a:gd name="T51" fmla="*/ 132 h 588"/>
                <a:gd name="T52" fmla="*/ 259 w 782"/>
                <a:gd name="T53" fmla="*/ 126 h 588"/>
                <a:gd name="T54" fmla="*/ 235 w 782"/>
                <a:gd name="T55" fmla="*/ 102 h 588"/>
                <a:gd name="T56" fmla="*/ 241 w 782"/>
                <a:gd name="T57" fmla="*/ 72 h 588"/>
                <a:gd name="T58" fmla="*/ 265 w 782"/>
                <a:gd name="T59" fmla="*/ 36 h 588"/>
                <a:gd name="T60" fmla="*/ 247 w 782"/>
                <a:gd name="T61" fmla="*/ 6 h 588"/>
                <a:gd name="T62" fmla="*/ 187 w 782"/>
                <a:gd name="T63" fmla="*/ 0 h 588"/>
                <a:gd name="T64" fmla="*/ 103 w 782"/>
                <a:gd name="T65" fmla="*/ 12 h 588"/>
                <a:gd name="T66" fmla="*/ 37 w 782"/>
                <a:gd name="T67" fmla="*/ 24 h 588"/>
                <a:gd name="T68" fmla="*/ 49 w 782"/>
                <a:gd name="T69" fmla="*/ 72 h 588"/>
                <a:gd name="T70" fmla="*/ 37 w 782"/>
                <a:gd name="T71" fmla="*/ 108 h 588"/>
                <a:gd name="T72" fmla="*/ 13 w 782"/>
                <a:gd name="T73" fmla="*/ 162 h 588"/>
                <a:gd name="T74" fmla="*/ 0 w 782"/>
                <a:gd name="T75" fmla="*/ 210 h 588"/>
                <a:gd name="T76" fmla="*/ 13 w 782"/>
                <a:gd name="T77" fmla="*/ 252 h 588"/>
                <a:gd name="T78" fmla="*/ 55 w 782"/>
                <a:gd name="T79" fmla="*/ 264 h 588"/>
                <a:gd name="T80" fmla="*/ 91 w 782"/>
                <a:gd name="T81" fmla="*/ 222 h 588"/>
                <a:gd name="T82" fmla="*/ 109 w 782"/>
                <a:gd name="T83" fmla="*/ 186 h 588"/>
                <a:gd name="T84" fmla="*/ 151 w 782"/>
                <a:gd name="T85" fmla="*/ 174 h 588"/>
                <a:gd name="T86" fmla="*/ 193 w 782"/>
                <a:gd name="T87" fmla="*/ 192 h 588"/>
                <a:gd name="T88" fmla="*/ 205 w 782"/>
                <a:gd name="T89" fmla="*/ 240 h 588"/>
                <a:gd name="T90" fmla="*/ 181 w 782"/>
                <a:gd name="T91" fmla="*/ 288 h 588"/>
                <a:gd name="T92" fmla="*/ 145 w 782"/>
                <a:gd name="T93" fmla="*/ 324 h 588"/>
                <a:gd name="T94" fmla="*/ 97 w 782"/>
                <a:gd name="T95" fmla="*/ 336 h 588"/>
                <a:gd name="T96" fmla="*/ 55 w 782"/>
                <a:gd name="T97" fmla="*/ 360 h 588"/>
                <a:gd name="T98" fmla="*/ 31 w 782"/>
                <a:gd name="T99" fmla="*/ 402 h 588"/>
                <a:gd name="T100" fmla="*/ 25 w 782"/>
                <a:gd name="T101" fmla="*/ 450 h 5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82" h="588">
                  <a:moveTo>
                    <a:pt x="31" y="480"/>
                  </a:moveTo>
                  <a:lnTo>
                    <a:pt x="43" y="474"/>
                  </a:lnTo>
                  <a:lnTo>
                    <a:pt x="55" y="474"/>
                  </a:lnTo>
                  <a:lnTo>
                    <a:pt x="67" y="474"/>
                  </a:lnTo>
                  <a:lnTo>
                    <a:pt x="79" y="474"/>
                  </a:lnTo>
                  <a:lnTo>
                    <a:pt x="85" y="480"/>
                  </a:lnTo>
                  <a:lnTo>
                    <a:pt x="97" y="480"/>
                  </a:lnTo>
                  <a:lnTo>
                    <a:pt x="109" y="486"/>
                  </a:lnTo>
                  <a:lnTo>
                    <a:pt x="121" y="486"/>
                  </a:lnTo>
                  <a:lnTo>
                    <a:pt x="133" y="486"/>
                  </a:lnTo>
                  <a:lnTo>
                    <a:pt x="145" y="486"/>
                  </a:lnTo>
                  <a:lnTo>
                    <a:pt x="157" y="480"/>
                  </a:lnTo>
                  <a:lnTo>
                    <a:pt x="169" y="480"/>
                  </a:lnTo>
                  <a:lnTo>
                    <a:pt x="181" y="474"/>
                  </a:lnTo>
                  <a:lnTo>
                    <a:pt x="193" y="468"/>
                  </a:lnTo>
                  <a:lnTo>
                    <a:pt x="205" y="462"/>
                  </a:lnTo>
                  <a:lnTo>
                    <a:pt x="217" y="462"/>
                  </a:lnTo>
                  <a:lnTo>
                    <a:pt x="229" y="456"/>
                  </a:lnTo>
                  <a:lnTo>
                    <a:pt x="241" y="450"/>
                  </a:lnTo>
                  <a:lnTo>
                    <a:pt x="253" y="450"/>
                  </a:lnTo>
                  <a:lnTo>
                    <a:pt x="265" y="456"/>
                  </a:lnTo>
                  <a:lnTo>
                    <a:pt x="271" y="456"/>
                  </a:lnTo>
                  <a:lnTo>
                    <a:pt x="283" y="462"/>
                  </a:lnTo>
                  <a:lnTo>
                    <a:pt x="289" y="468"/>
                  </a:lnTo>
                  <a:lnTo>
                    <a:pt x="295" y="480"/>
                  </a:lnTo>
                  <a:lnTo>
                    <a:pt x="289" y="492"/>
                  </a:lnTo>
                  <a:lnTo>
                    <a:pt x="289" y="510"/>
                  </a:lnTo>
                  <a:lnTo>
                    <a:pt x="283" y="522"/>
                  </a:lnTo>
                  <a:lnTo>
                    <a:pt x="277" y="534"/>
                  </a:lnTo>
                  <a:lnTo>
                    <a:pt x="283" y="546"/>
                  </a:lnTo>
                  <a:lnTo>
                    <a:pt x="283" y="558"/>
                  </a:lnTo>
                  <a:lnTo>
                    <a:pt x="295" y="570"/>
                  </a:lnTo>
                  <a:lnTo>
                    <a:pt x="301" y="576"/>
                  </a:lnTo>
                  <a:lnTo>
                    <a:pt x="313" y="576"/>
                  </a:lnTo>
                  <a:lnTo>
                    <a:pt x="325" y="582"/>
                  </a:lnTo>
                  <a:lnTo>
                    <a:pt x="343" y="582"/>
                  </a:lnTo>
                  <a:lnTo>
                    <a:pt x="355" y="588"/>
                  </a:lnTo>
                  <a:lnTo>
                    <a:pt x="373" y="588"/>
                  </a:lnTo>
                  <a:lnTo>
                    <a:pt x="391" y="582"/>
                  </a:lnTo>
                  <a:lnTo>
                    <a:pt x="409" y="582"/>
                  </a:lnTo>
                  <a:lnTo>
                    <a:pt x="421" y="576"/>
                  </a:lnTo>
                  <a:lnTo>
                    <a:pt x="439" y="570"/>
                  </a:lnTo>
                  <a:lnTo>
                    <a:pt x="445" y="564"/>
                  </a:lnTo>
                  <a:lnTo>
                    <a:pt x="457" y="558"/>
                  </a:lnTo>
                  <a:lnTo>
                    <a:pt x="469" y="552"/>
                  </a:lnTo>
                  <a:lnTo>
                    <a:pt x="475" y="540"/>
                  </a:lnTo>
                  <a:lnTo>
                    <a:pt x="475" y="528"/>
                  </a:lnTo>
                  <a:lnTo>
                    <a:pt x="481" y="510"/>
                  </a:lnTo>
                  <a:lnTo>
                    <a:pt x="481" y="498"/>
                  </a:lnTo>
                  <a:lnTo>
                    <a:pt x="481" y="480"/>
                  </a:lnTo>
                  <a:lnTo>
                    <a:pt x="487" y="474"/>
                  </a:lnTo>
                  <a:lnTo>
                    <a:pt x="493" y="462"/>
                  </a:lnTo>
                  <a:lnTo>
                    <a:pt x="499" y="456"/>
                  </a:lnTo>
                  <a:lnTo>
                    <a:pt x="511" y="450"/>
                  </a:lnTo>
                  <a:lnTo>
                    <a:pt x="523" y="444"/>
                  </a:lnTo>
                  <a:lnTo>
                    <a:pt x="535" y="438"/>
                  </a:lnTo>
                  <a:lnTo>
                    <a:pt x="553" y="438"/>
                  </a:lnTo>
                  <a:lnTo>
                    <a:pt x="565" y="438"/>
                  </a:lnTo>
                  <a:lnTo>
                    <a:pt x="583" y="438"/>
                  </a:lnTo>
                  <a:lnTo>
                    <a:pt x="601" y="432"/>
                  </a:lnTo>
                  <a:lnTo>
                    <a:pt x="619" y="438"/>
                  </a:lnTo>
                  <a:lnTo>
                    <a:pt x="631" y="438"/>
                  </a:lnTo>
                  <a:lnTo>
                    <a:pt x="643" y="438"/>
                  </a:lnTo>
                  <a:lnTo>
                    <a:pt x="655" y="438"/>
                  </a:lnTo>
                  <a:lnTo>
                    <a:pt x="667" y="444"/>
                  </a:lnTo>
                  <a:lnTo>
                    <a:pt x="679" y="444"/>
                  </a:lnTo>
                  <a:lnTo>
                    <a:pt x="782" y="444"/>
                  </a:lnTo>
                  <a:lnTo>
                    <a:pt x="679" y="36"/>
                  </a:lnTo>
                  <a:lnTo>
                    <a:pt x="667" y="24"/>
                  </a:lnTo>
                  <a:lnTo>
                    <a:pt x="655" y="18"/>
                  </a:lnTo>
                  <a:lnTo>
                    <a:pt x="649" y="18"/>
                  </a:lnTo>
                  <a:lnTo>
                    <a:pt x="631" y="12"/>
                  </a:lnTo>
                  <a:lnTo>
                    <a:pt x="619" y="6"/>
                  </a:lnTo>
                  <a:lnTo>
                    <a:pt x="601" y="6"/>
                  </a:lnTo>
                  <a:lnTo>
                    <a:pt x="583" y="0"/>
                  </a:lnTo>
                  <a:lnTo>
                    <a:pt x="565" y="0"/>
                  </a:lnTo>
                  <a:lnTo>
                    <a:pt x="547" y="0"/>
                  </a:lnTo>
                  <a:lnTo>
                    <a:pt x="529" y="0"/>
                  </a:lnTo>
                  <a:lnTo>
                    <a:pt x="505" y="0"/>
                  </a:lnTo>
                  <a:lnTo>
                    <a:pt x="487" y="0"/>
                  </a:lnTo>
                  <a:lnTo>
                    <a:pt x="469" y="0"/>
                  </a:lnTo>
                  <a:lnTo>
                    <a:pt x="451" y="6"/>
                  </a:lnTo>
                  <a:lnTo>
                    <a:pt x="439" y="6"/>
                  </a:lnTo>
                  <a:lnTo>
                    <a:pt x="427" y="12"/>
                  </a:lnTo>
                  <a:lnTo>
                    <a:pt x="415" y="18"/>
                  </a:lnTo>
                  <a:lnTo>
                    <a:pt x="409" y="24"/>
                  </a:lnTo>
                  <a:lnTo>
                    <a:pt x="403" y="24"/>
                  </a:lnTo>
                  <a:lnTo>
                    <a:pt x="403" y="36"/>
                  </a:lnTo>
                  <a:lnTo>
                    <a:pt x="403" y="42"/>
                  </a:lnTo>
                  <a:lnTo>
                    <a:pt x="403" y="48"/>
                  </a:lnTo>
                  <a:lnTo>
                    <a:pt x="409" y="54"/>
                  </a:lnTo>
                  <a:lnTo>
                    <a:pt x="415" y="66"/>
                  </a:lnTo>
                  <a:lnTo>
                    <a:pt x="415" y="72"/>
                  </a:lnTo>
                  <a:lnTo>
                    <a:pt x="409" y="84"/>
                  </a:lnTo>
                  <a:lnTo>
                    <a:pt x="403" y="90"/>
                  </a:lnTo>
                  <a:lnTo>
                    <a:pt x="391" y="102"/>
                  </a:lnTo>
                  <a:lnTo>
                    <a:pt x="379" y="108"/>
                  </a:lnTo>
                  <a:lnTo>
                    <a:pt x="373" y="114"/>
                  </a:lnTo>
                  <a:lnTo>
                    <a:pt x="361" y="120"/>
                  </a:lnTo>
                  <a:lnTo>
                    <a:pt x="349" y="126"/>
                  </a:lnTo>
                  <a:lnTo>
                    <a:pt x="337" y="126"/>
                  </a:lnTo>
                  <a:lnTo>
                    <a:pt x="331" y="132"/>
                  </a:lnTo>
                  <a:lnTo>
                    <a:pt x="319" y="132"/>
                  </a:lnTo>
                  <a:lnTo>
                    <a:pt x="307" y="132"/>
                  </a:lnTo>
                  <a:lnTo>
                    <a:pt x="295" y="132"/>
                  </a:lnTo>
                  <a:lnTo>
                    <a:pt x="283" y="132"/>
                  </a:lnTo>
                  <a:lnTo>
                    <a:pt x="271" y="132"/>
                  </a:lnTo>
                  <a:lnTo>
                    <a:pt x="259" y="126"/>
                  </a:lnTo>
                  <a:lnTo>
                    <a:pt x="253" y="120"/>
                  </a:lnTo>
                  <a:lnTo>
                    <a:pt x="241" y="114"/>
                  </a:lnTo>
                  <a:lnTo>
                    <a:pt x="235" y="108"/>
                  </a:lnTo>
                  <a:lnTo>
                    <a:pt x="235" y="102"/>
                  </a:lnTo>
                  <a:lnTo>
                    <a:pt x="235" y="96"/>
                  </a:lnTo>
                  <a:lnTo>
                    <a:pt x="235" y="90"/>
                  </a:lnTo>
                  <a:lnTo>
                    <a:pt x="235" y="78"/>
                  </a:lnTo>
                  <a:lnTo>
                    <a:pt x="241" y="72"/>
                  </a:lnTo>
                  <a:lnTo>
                    <a:pt x="247" y="60"/>
                  </a:lnTo>
                  <a:lnTo>
                    <a:pt x="253" y="54"/>
                  </a:lnTo>
                  <a:lnTo>
                    <a:pt x="259" y="48"/>
                  </a:lnTo>
                  <a:lnTo>
                    <a:pt x="265" y="36"/>
                  </a:lnTo>
                  <a:lnTo>
                    <a:pt x="265" y="30"/>
                  </a:lnTo>
                  <a:lnTo>
                    <a:pt x="265" y="18"/>
                  </a:lnTo>
                  <a:lnTo>
                    <a:pt x="259" y="12"/>
                  </a:lnTo>
                  <a:lnTo>
                    <a:pt x="247" y="6"/>
                  </a:lnTo>
                  <a:lnTo>
                    <a:pt x="241" y="6"/>
                  </a:lnTo>
                  <a:lnTo>
                    <a:pt x="229" y="0"/>
                  </a:lnTo>
                  <a:lnTo>
                    <a:pt x="217" y="0"/>
                  </a:lnTo>
                  <a:lnTo>
                    <a:pt x="187" y="0"/>
                  </a:lnTo>
                  <a:lnTo>
                    <a:pt x="169" y="0"/>
                  </a:lnTo>
                  <a:lnTo>
                    <a:pt x="145" y="6"/>
                  </a:lnTo>
                  <a:lnTo>
                    <a:pt x="121" y="6"/>
                  </a:lnTo>
                  <a:lnTo>
                    <a:pt x="103" y="12"/>
                  </a:lnTo>
                  <a:lnTo>
                    <a:pt x="73" y="18"/>
                  </a:lnTo>
                  <a:lnTo>
                    <a:pt x="61" y="18"/>
                  </a:lnTo>
                  <a:lnTo>
                    <a:pt x="43" y="24"/>
                  </a:lnTo>
                  <a:lnTo>
                    <a:pt x="37" y="24"/>
                  </a:lnTo>
                  <a:lnTo>
                    <a:pt x="43" y="36"/>
                  </a:lnTo>
                  <a:lnTo>
                    <a:pt x="43" y="48"/>
                  </a:lnTo>
                  <a:lnTo>
                    <a:pt x="43" y="60"/>
                  </a:lnTo>
                  <a:lnTo>
                    <a:pt x="49" y="72"/>
                  </a:lnTo>
                  <a:lnTo>
                    <a:pt x="43" y="78"/>
                  </a:lnTo>
                  <a:lnTo>
                    <a:pt x="43" y="90"/>
                  </a:lnTo>
                  <a:lnTo>
                    <a:pt x="37" y="102"/>
                  </a:lnTo>
                  <a:lnTo>
                    <a:pt x="37" y="108"/>
                  </a:lnTo>
                  <a:lnTo>
                    <a:pt x="31" y="120"/>
                  </a:lnTo>
                  <a:lnTo>
                    <a:pt x="25" y="138"/>
                  </a:lnTo>
                  <a:lnTo>
                    <a:pt x="19" y="150"/>
                  </a:lnTo>
                  <a:lnTo>
                    <a:pt x="13" y="162"/>
                  </a:lnTo>
                  <a:lnTo>
                    <a:pt x="13" y="174"/>
                  </a:lnTo>
                  <a:lnTo>
                    <a:pt x="6" y="186"/>
                  </a:lnTo>
                  <a:lnTo>
                    <a:pt x="6" y="198"/>
                  </a:lnTo>
                  <a:lnTo>
                    <a:pt x="0" y="210"/>
                  </a:lnTo>
                  <a:lnTo>
                    <a:pt x="0" y="222"/>
                  </a:lnTo>
                  <a:lnTo>
                    <a:pt x="0" y="234"/>
                  </a:lnTo>
                  <a:lnTo>
                    <a:pt x="6" y="246"/>
                  </a:lnTo>
                  <a:lnTo>
                    <a:pt x="13" y="252"/>
                  </a:lnTo>
                  <a:lnTo>
                    <a:pt x="19" y="258"/>
                  </a:lnTo>
                  <a:lnTo>
                    <a:pt x="31" y="264"/>
                  </a:lnTo>
                  <a:lnTo>
                    <a:pt x="37" y="264"/>
                  </a:lnTo>
                  <a:lnTo>
                    <a:pt x="55" y="264"/>
                  </a:lnTo>
                  <a:lnTo>
                    <a:pt x="67" y="258"/>
                  </a:lnTo>
                  <a:lnTo>
                    <a:pt x="73" y="246"/>
                  </a:lnTo>
                  <a:lnTo>
                    <a:pt x="85" y="240"/>
                  </a:lnTo>
                  <a:lnTo>
                    <a:pt x="91" y="222"/>
                  </a:lnTo>
                  <a:lnTo>
                    <a:pt x="91" y="210"/>
                  </a:lnTo>
                  <a:lnTo>
                    <a:pt x="97" y="198"/>
                  </a:lnTo>
                  <a:lnTo>
                    <a:pt x="103" y="192"/>
                  </a:lnTo>
                  <a:lnTo>
                    <a:pt x="109" y="186"/>
                  </a:lnTo>
                  <a:lnTo>
                    <a:pt x="121" y="180"/>
                  </a:lnTo>
                  <a:lnTo>
                    <a:pt x="133" y="174"/>
                  </a:lnTo>
                  <a:lnTo>
                    <a:pt x="139" y="174"/>
                  </a:lnTo>
                  <a:lnTo>
                    <a:pt x="151" y="174"/>
                  </a:lnTo>
                  <a:lnTo>
                    <a:pt x="163" y="174"/>
                  </a:lnTo>
                  <a:lnTo>
                    <a:pt x="175" y="180"/>
                  </a:lnTo>
                  <a:lnTo>
                    <a:pt x="181" y="186"/>
                  </a:lnTo>
                  <a:lnTo>
                    <a:pt x="193" y="192"/>
                  </a:lnTo>
                  <a:lnTo>
                    <a:pt x="199" y="204"/>
                  </a:lnTo>
                  <a:lnTo>
                    <a:pt x="205" y="216"/>
                  </a:lnTo>
                  <a:lnTo>
                    <a:pt x="205" y="228"/>
                  </a:lnTo>
                  <a:lnTo>
                    <a:pt x="205" y="240"/>
                  </a:lnTo>
                  <a:lnTo>
                    <a:pt x="199" y="252"/>
                  </a:lnTo>
                  <a:lnTo>
                    <a:pt x="193" y="264"/>
                  </a:lnTo>
                  <a:lnTo>
                    <a:pt x="187" y="276"/>
                  </a:lnTo>
                  <a:lnTo>
                    <a:pt x="181" y="288"/>
                  </a:lnTo>
                  <a:lnTo>
                    <a:pt x="169" y="300"/>
                  </a:lnTo>
                  <a:lnTo>
                    <a:pt x="163" y="306"/>
                  </a:lnTo>
                  <a:lnTo>
                    <a:pt x="151" y="318"/>
                  </a:lnTo>
                  <a:lnTo>
                    <a:pt x="145" y="324"/>
                  </a:lnTo>
                  <a:lnTo>
                    <a:pt x="133" y="324"/>
                  </a:lnTo>
                  <a:lnTo>
                    <a:pt x="121" y="330"/>
                  </a:lnTo>
                  <a:lnTo>
                    <a:pt x="109" y="330"/>
                  </a:lnTo>
                  <a:lnTo>
                    <a:pt x="97" y="336"/>
                  </a:lnTo>
                  <a:lnTo>
                    <a:pt x="91" y="336"/>
                  </a:lnTo>
                  <a:lnTo>
                    <a:pt x="79" y="342"/>
                  </a:lnTo>
                  <a:lnTo>
                    <a:pt x="67" y="348"/>
                  </a:lnTo>
                  <a:lnTo>
                    <a:pt x="55" y="360"/>
                  </a:lnTo>
                  <a:lnTo>
                    <a:pt x="49" y="366"/>
                  </a:lnTo>
                  <a:lnTo>
                    <a:pt x="43" y="378"/>
                  </a:lnTo>
                  <a:lnTo>
                    <a:pt x="37" y="390"/>
                  </a:lnTo>
                  <a:lnTo>
                    <a:pt x="31" y="402"/>
                  </a:lnTo>
                  <a:lnTo>
                    <a:pt x="25" y="414"/>
                  </a:lnTo>
                  <a:lnTo>
                    <a:pt x="25" y="426"/>
                  </a:lnTo>
                  <a:lnTo>
                    <a:pt x="25" y="432"/>
                  </a:lnTo>
                  <a:lnTo>
                    <a:pt x="25" y="450"/>
                  </a:lnTo>
                  <a:lnTo>
                    <a:pt x="31" y="462"/>
                  </a:lnTo>
                  <a:lnTo>
                    <a:pt x="31" y="480"/>
                  </a:lnTo>
                </a:path>
              </a:pathLst>
            </a:custGeom>
            <a:solidFill>
              <a:schemeClr val="accent2"/>
            </a:solidFill>
            <a:ln w="9525">
              <a:solidFill>
                <a:schemeClr val="tx1"/>
              </a:solidFill>
              <a:prstDash val="solid"/>
              <a:round/>
              <a:headEnd/>
              <a:tailEnd/>
            </a:ln>
          </p:spPr>
          <p:txBody>
            <a:bodyPr/>
            <a:lstStyle/>
            <a:p>
              <a:endParaRPr lang="en-US"/>
            </a:p>
          </p:txBody>
        </p:sp>
      </p:grpSp>
      <p:grpSp>
        <p:nvGrpSpPr>
          <p:cNvPr id="10245" name="Group 9"/>
          <p:cNvGrpSpPr>
            <a:grpSpLocks/>
          </p:cNvGrpSpPr>
          <p:nvPr/>
        </p:nvGrpSpPr>
        <p:grpSpPr bwMode="auto">
          <a:xfrm>
            <a:off x="2971800" y="2503488"/>
            <a:ext cx="3465513" cy="1863725"/>
            <a:chOff x="2498" y="1938"/>
            <a:chExt cx="938" cy="624"/>
          </a:xfrm>
        </p:grpSpPr>
        <p:sp>
          <p:nvSpPr>
            <p:cNvPr id="10284" name="Freeform 10"/>
            <p:cNvSpPr>
              <a:spLocks/>
            </p:cNvSpPr>
            <p:nvPr/>
          </p:nvSpPr>
          <p:spPr bwMode="auto">
            <a:xfrm>
              <a:off x="2498" y="1938"/>
              <a:ext cx="938" cy="624"/>
            </a:xfrm>
            <a:custGeom>
              <a:avLst/>
              <a:gdLst>
                <a:gd name="T0" fmla="*/ 776 w 938"/>
                <a:gd name="T1" fmla="*/ 174 h 624"/>
                <a:gd name="T2" fmla="*/ 752 w 938"/>
                <a:gd name="T3" fmla="*/ 246 h 624"/>
                <a:gd name="T4" fmla="*/ 733 w 938"/>
                <a:gd name="T5" fmla="*/ 312 h 624"/>
                <a:gd name="T6" fmla="*/ 764 w 938"/>
                <a:gd name="T7" fmla="*/ 354 h 624"/>
                <a:gd name="T8" fmla="*/ 818 w 938"/>
                <a:gd name="T9" fmla="*/ 324 h 624"/>
                <a:gd name="T10" fmla="*/ 848 w 938"/>
                <a:gd name="T11" fmla="*/ 270 h 624"/>
                <a:gd name="T12" fmla="*/ 902 w 938"/>
                <a:gd name="T13" fmla="*/ 270 h 624"/>
                <a:gd name="T14" fmla="*/ 938 w 938"/>
                <a:gd name="T15" fmla="*/ 306 h 624"/>
                <a:gd name="T16" fmla="*/ 926 w 938"/>
                <a:gd name="T17" fmla="*/ 360 h 624"/>
                <a:gd name="T18" fmla="*/ 878 w 938"/>
                <a:gd name="T19" fmla="*/ 408 h 624"/>
                <a:gd name="T20" fmla="*/ 818 w 938"/>
                <a:gd name="T21" fmla="*/ 426 h 624"/>
                <a:gd name="T22" fmla="*/ 776 w 938"/>
                <a:gd name="T23" fmla="*/ 462 h 624"/>
                <a:gd name="T24" fmla="*/ 758 w 938"/>
                <a:gd name="T25" fmla="*/ 522 h 624"/>
                <a:gd name="T26" fmla="*/ 746 w 938"/>
                <a:gd name="T27" fmla="*/ 558 h 624"/>
                <a:gd name="T28" fmla="*/ 691 w 938"/>
                <a:gd name="T29" fmla="*/ 552 h 624"/>
                <a:gd name="T30" fmla="*/ 613 w 938"/>
                <a:gd name="T31" fmla="*/ 576 h 624"/>
                <a:gd name="T32" fmla="*/ 541 w 938"/>
                <a:gd name="T33" fmla="*/ 606 h 624"/>
                <a:gd name="T34" fmla="*/ 451 w 938"/>
                <a:gd name="T35" fmla="*/ 624 h 624"/>
                <a:gd name="T36" fmla="*/ 409 w 938"/>
                <a:gd name="T37" fmla="*/ 588 h 624"/>
                <a:gd name="T38" fmla="*/ 433 w 938"/>
                <a:gd name="T39" fmla="*/ 540 h 624"/>
                <a:gd name="T40" fmla="*/ 499 w 938"/>
                <a:gd name="T41" fmla="*/ 510 h 624"/>
                <a:gd name="T42" fmla="*/ 547 w 938"/>
                <a:gd name="T43" fmla="*/ 480 h 624"/>
                <a:gd name="T44" fmla="*/ 511 w 938"/>
                <a:gd name="T45" fmla="*/ 444 h 624"/>
                <a:gd name="T46" fmla="*/ 439 w 938"/>
                <a:gd name="T47" fmla="*/ 450 h 624"/>
                <a:gd name="T48" fmla="*/ 373 w 938"/>
                <a:gd name="T49" fmla="*/ 480 h 624"/>
                <a:gd name="T50" fmla="*/ 295 w 938"/>
                <a:gd name="T51" fmla="*/ 522 h 624"/>
                <a:gd name="T52" fmla="*/ 205 w 938"/>
                <a:gd name="T53" fmla="*/ 552 h 624"/>
                <a:gd name="T54" fmla="*/ 115 w 938"/>
                <a:gd name="T55" fmla="*/ 558 h 624"/>
                <a:gd name="T56" fmla="*/ 157 w 938"/>
                <a:gd name="T57" fmla="*/ 504 h 624"/>
                <a:gd name="T58" fmla="*/ 193 w 938"/>
                <a:gd name="T59" fmla="*/ 444 h 624"/>
                <a:gd name="T60" fmla="*/ 175 w 938"/>
                <a:gd name="T61" fmla="*/ 390 h 624"/>
                <a:gd name="T62" fmla="*/ 133 w 938"/>
                <a:gd name="T63" fmla="*/ 396 h 624"/>
                <a:gd name="T64" fmla="*/ 97 w 938"/>
                <a:gd name="T65" fmla="*/ 438 h 624"/>
                <a:gd name="T66" fmla="*/ 49 w 938"/>
                <a:gd name="T67" fmla="*/ 456 h 624"/>
                <a:gd name="T68" fmla="*/ 6 w 938"/>
                <a:gd name="T69" fmla="*/ 414 h 624"/>
                <a:gd name="T70" fmla="*/ 12 w 938"/>
                <a:gd name="T71" fmla="*/ 360 h 624"/>
                <a:gd name="T72" fmla="*/ 73 w 938"/>
                <a:gd name="T73" fmla="*/ 324 h 624"/>
                <a:gd name="T74" fmla="*/ 109 w 938"/>
                <a:gd name="T75" fmla="*/ 264 h 624"/>
                <a:gd name="T76" fmla="*/ 85 w 938"/>
                <a:gd name="T77" fmla="*/ 192 h 624"/>
                <a:gd name="T78" fmla="*/ 79 w 938"/>
                <a:gd name="T79" fmla="*/ 114 h 624"/>
                <a:gd name="T80" fmla="*/ 151 w 938"/>
                <a:gd name="T81" fmla="*/ 126 h 624"/>
                <a:gd name="T82" fmla="*/ 259 w 938"/>
                <a:gd name="T83" fmla="*/ 132 h 624"/>
                <a:gd name="T84" fmla="*/ 319 w 938"/>
                <a:gd name="T85" fmla="*/ 114 h 624"/>
                <a:gd name="T86" fmla="*/ 325 w 938"/>
                <a:gd name="T87" fmla="*/ 66 h 624"/>
                <a:gd name="T88" fmla="*/ 343 w 938"/>
                <a:gd name="T89" fmla="*/ 18 h 624"/>
                <a:gd name="T90" fmla="*/ 415 w 938"/>
                <a:gd name="T91" fmla="*/ 0 h 624"/>
                <a:gd name="T92" fmla="*/ 481 w 938"/>
                <a:gd name="T93" fmla="*/ 12 h 624"/>
                <a:gd name="T94" fmla="*/ 505 w 938"/>
                <a:gd name="T95" fmla="*/ 60 h 624"/>
                <a:gd name="T96" fmla="*/ 481 w 938"/>
                <a:gd name="T97" fmla="*/ 114 h 624"/>
                <a:gd name="T98" fmla="*/ 529 w 938"/>
                <a:gd name="T99" fmla="*/ 144 h 624"/>
                <a:gd name="T100" fmla="*/ 619 w 938"/>
                <a:gd name="T101" fmla="*/ 144 h 624"/>
                <a:gd name="T102" fmla="*/ 727 w 938"/>
                <a:gd name="T103" fmla="*/ 120 h 6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38" h="624">
                  <a:moveTo>
                    <a:pt x="770" y="126"/>
                  </a:moveTo>
                  <a:lnTo>
                    <a:pt x="776" y="138"/>
                  </a:lnTo>
                  <a:lnTo>
                    <a:pt x="776" y="150"/>
                  </a:lnTo>
                  <a:lnTo>
                    <a:pt x="776" y="162"/>
                  </a:lnTo>
                  <a:lnTo>
                    <a:pt x="776" y="174"/>
                  </a:lnTo>
                  <a:lnTo>
                    <a:pt x="770" y="186"/>
                  </a:lnTo>
                  <a:lnTo>
                    <a:pt x="764" y="198"/>
                  </a:lnTo>
                  <a:lnTo>
                    <a:pt x="764" y="216"/>
                  </a:lnTo>
                  <a:lnTo>
                    <a:pt x="758" y="228"/>
                  </a:lnTo>
                  <a:lnTo>
                    <a:pt x="752" y="246"/>
                  </a:lnTo>
                  <a:lnTo>
                    <a:pt x="746" y="258"/>
                  </a:lnTo>
                  <a:lnTo>
                    <a:pt x="739" y="270"/>
                  </a:lnTo>
                  <a:lnTo>
                    <a:pt x="733" y="282"/>
                  </a:lnTo>
                  <a:lnTo>
                    <a:pt x="733" y="300"/>
                  </a:lnTo>
                  <a:lnTo>
                    <a:pt x="733" y="312"/>
                  </a:lnTo>
                  <a:lnTo>
                    <a:pt x="733" y="324"/>
                  </a:lnTo>
                  <a:lnTo>
                    <a:pt x="739" y="336"/>
                  </a:lnTo>
                  <a:lnTo>
                    <a:pt x="746" y="348"/>
                  </a:lnTo>
                  <a:lnTo>
                    <a:pt x="752" y="354"/>
                  </a:lnTo>
                  <a:lnTo>
                    <a:pt x="764" y="354"/>
                  </a:lnTo>
                  <a:lnTo>
                    <a:pt x="782" y="354"/>
                  </a:lnTo>
                  <a:lnTo>
                    <a:pt x="788" y="348"/>
                  </a:lnTo>
                  <a:lnTo>
                    <a:pt x="800" y="342"/>
                  </a:lnTo>
                  <a:lnTo>
                    <a:pt x="812" y="336"/>
                  </a:lnTo>
                  <a:lnTo>
                    <a:pt x="818" y="324"/>
                  </a:lnTo>
                  <a:lnTo>
                    <a:pt x="824" y="312"/>
                  </a:lnTo>
                  <a:lnTo>
                    <a:pt x="824" y="300"/>
                  </a:lnTo>
                  <a:lnTo>
                    <a:pt x="830" y="288"/>
                  </a:lnTo>
                  <a:lnTo>
                    <a:pt x="836" y="276"/>
                  </a:lnTo>
                  <a:lnTo>
                    <a:pt x="848" y="270"/>
                  </a:lnTo>
                  <a:lnTo>
                    <a:pt x="860" y="264"/>
                  </a:lnTo>
                  <a:lnTo>
                    <a:pt x="872" y="264"/>
                  </a:lnTo>
                  <a:lnTo>
                    <a:pt x="878" y="264"/>
                  </a:lnTo>
                  <a:lnTo>
                    <a:pt x="890" y="264"/>
                  </a:lnTo>
                  <a:lnTo>
                    <a:pt x="902" y="270"/>
                  </a:lnTo>
                  <a:lnTo>
                    <a:pt x="914" y="270"/>
                  </a:lnTo>
                  <a:lnTo>
                    <a:pt x="920" y="282"/>
                  </a:lnTo>
                  <a:lnTo>
                    <a:pt x="926" y="288"/>
                  </a:lnTo>
                  <a:lnTo>
                    <a:pt x="932" y="300"/>
                  </a:lnTo>
                  <a:lnTo>
                    <a:pt x="938" y="306"/>
                  </a:lnTo>
                  <a:lnTo>
                    <a:pt x="938" y="318"/>
                  </a:lnTo>
                  <a:lnTo>
                    <a:pt x="938" y="330"/>
                  </a:lnTo>
                  <a:lnTo>
                    <a:pt x="932" y="342"/>
                  </a:lnTo>
                  <a:lnTo>
                    <a:pt x="932" y="348"/>
                  </a:lnTo>
                  <a:lnTo>
                    <a:pt x="926" y="360"/>
                  </a:lnTo>
                  <a:lnTo>
                    <a:pt x="920" y="372"/>
                  </a:lnTo>
                  <a:lnTo>
                    <a:pt x="908" y="384"/>
                  </a:lnTo>
                  <a:lnTo>
                    <a:pt x="902" y="390"/>
                  </a:lnTo>
                  <a:lnTo>
                    <a:pt x="890" y="402"/>
                  </a:lnTo>
                  <a:lnTo>
                    <a:pt x="878" y="408"/>
                  </a:lnTo>
                  <a:lnTo>
                    <a:pt x="866" y="414"/>
                  </a:lnTo>
                  <a:lnTo>
                    <a:pt x="854" y="420"/>
                  </a:lnTo>
                  <a:lnTo>
                    <a:pt x="842" y="420"/>
                  </a:lnTo>
                  <a:lnTo>
                    <a:pt x="830" y="426"/>
                  </a:lnTo>
                  <a:lnTo>
                    <a:pt x="818" y="426"/>
                  </a:lnTo>
                  <a:lnTo>
                    <a:pt x="812" y="432"/>
                  </a:lnTo>
                  <a:lnTo>
                    <a:pt x="800" y="438"/>
                  </a:lnTo>
                  <a:lnTo>
                    <a:pt x="794" y="444"/>
                  </a:lnTo>
                  <a:lnTo>
                    <a:pt x="782" y="456"/>
                  </a:lnTo>
                  <a:lnTo>
                    <a:pt x="776" y="462"/>
                  </a:lnTo>
                  <a:lnTo>
                    <a:pt x="770" y="474"/>
                  </a:lnTo>
                  <a:lnTo>
                    <a:pt x="764" y="486"/>
                  </a:lnTo>
                  <a:lnTo>
                    <a:pt x="758" y="498"/>
                  </a:lnTo>
                  <a:lnTo>
                    <a:pt x="758" y="510"/>
                  </a:lnTo>
                  <a:lnTo>
                    <a:pt x="758" y="522"/>
                  </a:lnTo>
                  <a:lnTo>
                    <a:pt x="758" y="540"/>
                  </a:lnTo>
                  <a:lnTo>
                    <a:pt x="764" y="552"/>
                  </a:lnTo>
                  <a:lnTo>
                    <a:pt x="764" y="564"/>
                  </a:lnTo>
                  <a:lnTo>
                    <a:pt x="758" y="564"/>
                  </a:lnTo>
                  <a:lnTo>
                    <a:pt x="746" y="558"/>
                  </a:lnTo>
                  <a:lnTo>
                    <a:pt x="739" y="552"/>
                  </a:lnTo>
                  <a:lnTo>
                    <a:pt x="727" y="552"/>
                  </a:lnTo>
                  <a:lnTo>
                    <a:pt x="721" y="552"/>
                  </a:lnTo>
                  <a:lnTo>
                    <a:pt x="703" y="552"/>
                  </a:lnTo>
                  <a:lnTo>
                    <a:pt x="691" y="552"/>
                  </a:lnTo>
                  <a:lnTo>
                    <a:pt x="679" y="558"/>
                  </a:lnTo>
                  <a:lnTo>
                    <a:pt x="661" y="558"/>
                  </a:lnTo>
                  <a:lnTo>
                    <a:pt x="649" y="564"/>
                  </a:lnTo>
                  <a:lnTo>
                    <a:pt x="631" y="570"/>
                  </a:lnTo>
                  <a:lnTo>
                    <a:pt x="613" y="576"/>
                  </a:lnTo>
                  <a:lnTo>
                    <a:pt x="601" y="582"/>
                  </a:lnTo>
                  <a:lnTo>
                    <a:pt x="589" y="588"/>
                  </a:lnTo>
                  <a:lnTo>
                    <a:pt x="571" y="594"/>
                  </a:lnTo>
                  <a:lnTo>
                    <a:pt x="559" y="600"/>
                  </a:lnTo>
                  <a:lnTo>
                    <a:pt x="541" y="606"/>
                  </a:lnTo>
                  <a:lnTo>
                    <a:pt x="517" y="618"/>
                  </a:lnTo>
                  <a:lnTo>
                    <a:pt x="505" y="618"/>
                  </a:lnTo>
                  <a:lnTo>
                    <a:pt x="487" y="624"/>
                  </a:lnTo>
                  <a:lnTo>
                    <a:pt x="475" y="624"/>
                  </a:lnTo>
                  <a:lnTo>
                    <a:pt x="451" y="624"/>
                  </a:lnTo>
                  <a:lnTo>
                    <a:pt x="439" y="618"/>
                  </a:lnTo>
                  <a:lnTo>
                    <a:pt x="427" y="618"/>
                  </a:lnTo>
                  <a:lnTo>
                    <a:pt x="415" y="612"/>
                  </a:lnTo>
                  <a:lnTo>
                    <a:pt x="409" y="600"/>
                  </a:lnTo>
                  <a:lnTo>
                    <a:pt x="409" y="588"/>
                  </a:lnTo>
                  <a:lnTo>
                    <a:pt x="409" y="576"/>
                  </a:lnTo>
                  <a:lnTo>
                    <a:pt x="409" y="570"/>
                  </a:lnTo>
                  <a:lnTo>
                    <a:pt x="415" y="558"/>
                  </a:lnTo>
                  <a:lnTo>
                    <a:pt x="421" y="552"/>
                  </a:lnTo>
                  <a:lnTo>
                    <a:pt x="433" y="540"/>
                  </a:lnTo>
                  <a:lnTo>
                    <a:pt x="445" y="528"/>
                  </a:lnTo>
                  <a:lnTo>
                    <a:pt x="457" y="522"/>
                  </a:lnTo>
                  <a:lnTo>
                    <a:pt x="475" y="516"/>
                  </a:lnTo>
                  <a:lnTo>
                    <a:pt x="487" y="516"/>
                  </a:lnTo>
                  <a:lnTo>
                    <a:pt x="499" y="510"/>
                  </a:lnTo>
                  <a:lnTo>
                    <a:pt x="511" y="504"/>
                  </a:lnTo>
                  <a:lnTo>
                    <a:pt x="523" y="498"/>
                  </a:lnTo>
                  <a:lnTo>
                    <a:pt x="535" y="492"/>
                  </a:lnTo>
                  <a:lnTo>
                    <a:pt x="541" y="486"/>
                  </a:lnTo>
                  <a:lnTo>
                    <a:pt x="547" y="480"/>
                  </a:lnTo>
                  <a:lnTo>
                    <a:pt x="541" y="468"/>
                  </a:lnTo>
                  <a:lnTo>
                    <a:pt x="541" y="462"/>
                  </a:lnTo>
                  <a:lnTo>
                    <a:pt x="529" y="456"/>
                  </a:lnTo>
                  <a:lnTo>
                    <a:pt x="523" y="450"/>
                  </a:lnTo>
                  <a:lnTo>
                    <a:pt x="511" y="444"/>
                  </a:lnTo>
                  <a:lnTo>
                    <a:pt x="499" y="444"/>
                  </a:lnTo>
                  <a:lnTo>
                    <a:pt x="487" y="444"/>
                  </a:lnTo>
                  <a:lnTo>
                    <a:pt x="469" y="444"/>
                  </a:lnTo>
                  <a:lnTo>
                    <a:pt x="457" y="450"/>
                  </a:lnTo>
                  <a:lnTo>
                    <a:pt x="439" y="450"/>
                  </a:lnTo>
                  <a:lnTo>
                    <a:pt x="427" y="456"/>
                  </a:lnTo>
                  <a:lnTo>
                    <a:pt x="415" y="456"/>
                  </a:lnTo>
                  <a:lnTo>
                    <a:pt x="397" y="462"/>
                  </a:lnTo>
                  <a:lnTo>
                    <a:pt x="385" y="468"/>
                  </a:lnTo>
                  <a:lnTo>
                    <a:pt x="373" y="480"/>
                  </a:lnTo>
                  <a:lnTo>
                    <a:pt x="355" y="486"/>
                  </a:lnTo>
                  <a:lnTo>
                    <a:pt x="343" y="498"/>
                  </a:lnTo>
                  <a:lnTo>
                    <a:pt x="325" y="504"/>
                  </a:lnTo>
                  <a:lnTo>
                    <a:pt x="313" y="516"/>
                  </a:lnTo>
                  <a:lnTo>
                    <a:pt x="295" y="522"/>
                  </a:lnTo>
                  <a:lnTo>
                    <a:pt x="277" y="534"/>
                  </a:lnTo>
                  <a:lnTo>
                    <a:pt x="265" y="540"/>
                  </a:lnTo>
                  <a:lnTo>
                    <a:pt x="247" y="546"/>
                  </a:lnTo>
                  <a:lnTo>
                    <a:pt x="229" y="552"/>
                  </a:lnTo>
                  <a:lnTo>
                    <a:pt x="205" y="552"/>
                  </a:lnTo>
                  <a:lnTo>
                    <a:pt x="187" y="558"/>
                  </a:lnTo>
                  <a:lnTo>
                    <a:pt x="163" y="558"/>
                  </a:lnTo>
                  <a:lnTo>
                    <a:pt x="145" y="558"/>
                  </a:lnTo>
                  <a:lnTo>
                    <a:pt x="127" y="558"/>
                  </a:lnTo>
                  <a:lnTo>
                    <a:pt x="115" y="558"/>
                  </a:lnTo>
                  <a:lnTo>
                    <a:pt x="121" y="552"/>
                  </a:lnTo>
                  <a:lnTo>
                    <a:pt x="127" y="540"/>
                  </a:lnTo>
                  <a:lnTo>
                    <a:pt x="139" y="528"/>
                  </a:lnTo>
                  <a:lnTo>
                    <a:pt x="145" y="516"/>
                  </a:lnTo>
                  <a:lnTo>
                    <a:pt x="157" y="504"/>
                  </a:lnTo>
                  <a:lnTo>
                    <a:pt x="169" y="492"/>
                  </a:lnTo>
                  <a:lnTo>
                    <a:pt x="175" y="486"/>
                  </a:lnTo>
                  <a:lnTo>
                    <a:pt x="187" y="468"/>
                  </a:lnTo>
                  <a:lnTo>
                    <a:pt x="187" y="456"/>
                  </a:lnTo>
                  <a:lnTo>
                    <a:pt x="193" y="444"/>
                  </a:lnTo>
                  <a:lnTo>
                    <a:pt x="193" y="432"/>
                  </a:lnTo>
                  <a:lnTo>
                    <a:pt x="193" y="414"/>
                  </a:lnTo>
                  <a:lnTo>
                    <a:pt x="193" y="408"/>
                  </a:lnTo>
                  <a:lnTo>
                    <a:pt x="181" y="396"/>
                  </a:lnTo>
                  <a:lnTo>
                    <a:pt x="175" y="390"/>
                  </a:lnTo>
                  <a:lnTo>
                    <a:pt x="169" y="390"/>
                  </a:lnTo>
                  <a:lnTo>
                    <a:pt x="163" y="384"/>
                  </a:lnTo>
                  <a:lnTo>
                    <a:pt x="151" y="384"/>
                  </a:lnTo>
                  <a:lnTo>
                    <a:pt x="145" y="390"/>
                  </a:lnTo>
                  <a:lnTo>
                    <a:pt x="133" y="396"/>
                  </a:lnTo>
                  <a:lnTo>
                    <a:pt x="127" y="402"/>
                  </a:lnTo>
                  <a:lnTo>
                    <a:pt x="121" y="408"/>
                  </a:lnTo>
                  <a:lnTo>
                    <a:pt x="115" y="420"/>
                  </a:lnTo>
                  <a:lnTo>
                    <a:pt x="109" y="432"/>
                  </a:lnTo>
                  <a:lnTo>
                    <a:pt x="97" y="438"/>
                  </a:lnTo>
                  <a:lnTo>
                    <a:pt x="91" y="450"/>
                  </a:lnTo>
                  <a:lnTo>
                    <a:pt x="79" y="456"/>
                  </a:lnTo>
                  <a:lnTo>
                    <a:pt x="73" y="456"/>
                  </a:lnTo>
                  <a:lnTo>
                    <a:pt x="61" y="456"/>
                  </a:lnTo>
                  <a:lnTo>
                    <a:pt x="49" y="456"/>
                  </a:lnTo>
                  <a:lnTo>
                    <a:pt x="37" y="450"/>
                  </a:lnTo>
                  <a:lnTo>
                    <a:pt x="25" y="444"/>
                  </a:lnTo>
                  <a:lnTo>
                    <a:pt x="18" y="438"/>
                  </a:lnTo>
                  <a:lnTo>
                    <a:pt x="12" y="426"/>
                  </a:lnTo>
                  <a:lnTo>
                    <a:pt x="6" y="414"/>
                  </a:lnTo>
                  <a:lnTo>
                    <a:pt x="0" y="402"/>
                  </a:lnTo>
                  <a:lnTo>
                    <a:pt x="0" y="390"/>
                  </a:lnTo>
                  <a:lnTo>
                    <a:pt x="6" y="384"/>
                  </a:lnTo>
                  <a:lnTo>
                    <a:pt x="6" y="372"/>
                  </a:lnTo>
                  <a:lnTo>
                    <a:pt x="12" y="360"/>
                  </a:lnTo>
                  <a:lnTo>
                    <a:pt x="25" y="354"/>
                  </a:lnTo>
                  <a:lnTo>
                    <a:pt x="37" y="342"/>
                  </a:lnTo>
                  <a:lnTo>
                    <a:pt x="49" y="336"/>
                  </a:lnTo>
                  <a:lnTo>
                    <a:pt x="61" y="330"/>
                  </a:lnTo>
                  <a:lnTo>
                    <a:pt x="73" y="324"/>
                  </a:lnTo>
                  <a:lnTo>
                    <a:pt x="85" y="318"/>
                  </a:lnTo>
                  <a:lnTo>
                    <a:pt x="97" y="306"/>
                  </a:lnTo>
                  <a:lnTo>
                    <a:pt x="103" y="294"/>
                  </a:lnTo>
                  <a:lnTo>
                    <a:pt x="109" y="282"/>
                  </a:lnTo>
                  <a:lnTo>
                    <a:pt x="109" y="264"/>
                  </a:lnTo>
                  <a:lnTo>
                    <a:pt x="109" y="252"/>
                  </a:lnTo>
                  <a:lnTo>
                    <a:pt x="103" y="240"/>
                  </a:lnTo>
                  <a:lnTo>
                    <a:pt x="97" y="222"/>
                  </a:lnTo>
                  <a:lnTo>
                    <a:pt x="91" y="204"/>
                  </a:lnTo>
                  <a:lnTo>
                    <a:pt x="85" y="192"/>
                  </a:lnTo>
                  <a:lnTo>
                    <a:pt x="79" y="174"/>
                  </a:lnTo>
                  <a:lnTo>
                    <a:pt x="73" y="156"/>
                  </a:lnTo>
                  <a:lnTo>
                    <a:pt x="73" y="144"/>
                  </a:lnTo>
                  <a:lnTo>
                    <a:pt x="79" y="126"/>
                  </a:lnTo>
                  <a:lnTo>
                    <a:pt x="79" y="114"/>
                  </a:lnTo>
                  <a:lnTo>
                    <a:pt x="85" y="120"/>
                  </a:lnTo>
                  <a:lnTo>
                    <a:pt x="103" y="120"/>
                  </a:lnTo>
                  <a:lnTo>
                    <a:pt x="115" y="120"/>
                  </a:lnTo>
                  <a:lnTo>
                    <a:pt x="133" y="126"/>
                  </a:lnTo>
                  <a:lnTo>
                    <a:pt x="151" y="126"/>
                  </a:lnTo>
                  <a:lnTo>
                    <a:pt x="169" y="126"/>
                  </a:lnTo>
                  <a:lnTo>
                    <a:pt x="187" y="132"/>
                  </a:lnTo>
                  <a:lnTo>
                    <a:pt x="205" y="132"/>
                  </a:lnTo>
                  <a:lnTo>
                    <a:pt x="247" y="132"/>
                  </a:lnTo>
                  <a:lnTo>
                    <a:pt x="259" y="132"/>
                  </a:lnTo>
                  <a:lnTo>
                    <a:pt x="277" y="132"/>
                  </a:lnTo>
                  <a:lnTo>
                    <a:pt x="289" y="126"/>
                  </a:lnTo>
                  <a:lnTo>
                    <a:pt x="301" y="120"/>
                  </a:lnTo>
                  <a:lnTo>
                    <a:pt x="313" y="120"/>
                  </a:lnTo>
                  <a:lnTo>
                    <a:pt x="319" y="114"/>
                  </a:lnTo>
                  <a:lnTo>
                    <a:pt x="325" y="108"/>
                  </a:lnTo>
                  <a:lnTo>
                    <a:pt x="331" y="96"/>
                  </a:lnTo>
                  <a:lnTo>
                    <a:pt x="331" y="90"/>
                  </a:lnTo>
                  <a:lnTo>
                    <a:pt x="325" y="78"/>
                  </a:lnTo>
                  <a:lnTo>
                    <a:pt x="325" y="66"/>
                  </a:lnTo>
                  <a:lnTo>
                    <a:pt x="319" y="54"/>
                  </a:lnTo>
                  <a:lnTo>
                    <a:pt x="319" y="42"/>
                  </a:lnTo>
                  <a:lnTo>
                    <a:pt x="325" y="30"/>
                  </a:lnTo>
                  <a:lnTo>
                    <a:pt x="331" y="24"/>
                  </a:lnTo>
                  <a:lnTo>
                    <a:pt x="343" y="18"/>
                  </a:lnTo>
                  <a:lnTo>
                    <a:pt x="355" y="12"/>
                  </a:lnTo>
                  <a:lnTo>
                    <a:pt x="367" y="6"/>
                  </a:lnTo>
                  <a:lnTo>
                    <a:pt x="385" y="6"/>
                  </a:lnTo>
                  <a:lnTo>
                    <a:pt x="397" y="0"/>
                  </a:lnTo>
                  <a:lnTo>
                    <a:pt x="415" y="0"/>
                  </a:lnTo>
                  <a:lnTo>
                    <a:pt x="427" y="0"/>
                  </a:lnTo>
                  <a:lnTo>
                    <a:pt x="445" y="0"/>
                  </a:lnTo>
                  <a:lnTo>
                    <a:pt x="457" y="6"/>
                  </a:lnTo>
                  <a:lnTo>
                    <a:pt x="469" y="6"/>
                  </a:lnTo>
                  <a:lnTo>
                    <a:pt x="481" y="12"/>
                  </a:lnTo>
                  <a:lnTo>
                    <a:pt x="493" y="24"/>
                  </a:lnTo>
                  <a:lnTo>
                    <a:pt x="499" y="30"/>
                  </a:lnTo>
                  <a:lnTo>
                    <a:pt x="505" y="36"/>
                  </a:lnTo>
                  <a:lnTo>
                    <a:pt x="505" y="48"/>
                  </a:lnTo>
                  <a:lnTo>
                    <a:pt x="505" y="60"/>
                  </a:lnTo>
                  <a:lnTo>
                    <a:pt x="499" y="66"/>
                  </a:lnTo>
                  <a:lnTo>
                    <a:pt x="493" y="78"/>
                  </a:lnTo>
                  <a:lnTo>
                    <a:pt x="487" y="90"/>
                  </a:lnTo>
                  <a:lnTo>
                    <a:pt x="481" y="102"/>
                  </a:lnTo>
                  <a:lnTo>
                    <a:pt x="481" y="114"/>
                  </a:lnTo>
                  <a:lnTo>
                    <a:pt x="487" y="126"/>
                  </a:lnTo>
                  <a:lnTo>
                    <a:pt x="499" y="132"/>
                  </a:lnTo>
                  <a:lnTo>
                    <a:pt x="505" y="138"/>
                  </a:lnTo>
                  <a:lnTo>
                    <a:pt x="517" y="144"/>
                  </a:lnTo>
                  <a:lnTo>
                    <a:pt x="529" y="144"/>
                  </a:lnTo>
                  <a:lnTo>
                    <a:pt x="541" y="144"/>
                  </a:lnTo>
                  <a:lnTo>
                    <a:pt x="559" y="150"/>
                  </a:lnTo>
                  <a:lnTo>
                    <a:pt x="577" y="150"/>
                  </a:lnTo>
                  <a:lnTo>
                    <a:pt x="595" y="144"/>
                  </a:lnTo>
                  <a:lnTo>
                    <a:pt x="619" y="144"/>
                  </a:lnTo>
                  <a:lnTo>
                    <a:pt x="643" y="138"/>
                  </a:lnTo>
                  <a:lnTo>
                    <a:pt x="661" y="138"/>
                  </a:lnTo>
                  <a:lnTo>
                    <a:pt x="679" y="132"/>
                  </a:lnTo>
                  <a:lnTo>
                    <a:pt x="703" y="126"/>
                  </a:lnTo>
                  <a:lnTo>
                    <a:pt x="727" y="120"/>
                  </a:lnTo>
                  <a:lnTo>
                    <a:pt x="770" y="114"/>
                  </a:lnTo>
                  <a:lnTo>
                    <a:pt x="770" y="126"/>
                  </a:lnTo>
                  <a:close/>
                </a:path>
              </a:pathLst>
            </a:custGeom>
            <a:solidFill>
              <a:srgbClr val="66CCFF"/>
            </a:solidFill>
            <a:ln w="9525">
              <a:solidFill>
                <a:schemeClr val="tx1"/>
              </a:solidFill>
              <a:round/>
              <a:headEnd/>
              <a:tailEnd/>
            </a:ln>
          </p:spPr>
          <p:txBody>
            <a:bodyPr/>
            <a:lstStyle/>
            <a:p>
              <a:endParaRPr lang="en-US"/>
            </a:p>
          </p:txBody>
        </p:sp>
        <p:sp>
          <p:nvSpPr>
            <p:cNvPr id="10285" name="Freeform 11"/>
            <p:cNvSpPr>
              <a:spLocks/>
            </p:cNvSpPr>
            <p:nvPr/>
          </p:nvSpPr>
          <p:spPr bwMode="auto">
            <a:xfrm>
              <a:off x="2498" y="1938"/>
              <a:ext cx="938" cy="624"/>
            </a:xfrm>
            <a:custGeom>
              <a:avLst/>
              <a:gdLst>
                <a:gd name="T0" fmla="*/ 776 w 938"/>
                <a:gd name="T1" fmla="*/ 174 h 624"/>
                <a:gd name="T2" fmla="*/ 752 w 938"/>
                <a:gd name="T3" fmla="*/ 246 h 624"/>
                <a:gd name="T4" fmla="*/ 733 w 938"/>
                <a:gd name="T5" fmla="*/ 312 h 624"/>
                <a:gd name="T6" fmla="*/ 764 w 938"/>
                <a:gd name="T7" fmla="*/ 354 h 624"/>
                <a:gd name="T8" fmla="*/ 818 w 938"/>
                <a:gd name="T9" fmla="*/ 324 h 624"/>
                <a:gd name="T10" fmla="*/ 848 w 938"/>
                <a:gd name="T11" fmla="*/ 270 h 624"/>
                <a:gd name="T12" fmla="*/ 902 w 938"/>
                <a:gd name="T13" fmla="*/ 270 h 624"/>
                <a:gd name="T14" fmla="*/ 938 w 938"/>
                <a:gd name="T15" fmla="*/ 306 h 624"/>
                <a:gd name="T16" fmla="*/ 926 w 938"/>
                <a:gd name="T17" fmla="*/ 360 h 624"/>
                <a:gd name="T18" fmla="*/ 878 w 938"/>
                <a:gd name="T19" fmla="*/ 408 h 624"/>
                <a:gd name="T20" fmla="*/ 818 w 938"/>
                <a:gd name="T21" fmla="*/ 426 h 624"/>
                <a:gd name="T22" fmla="*/ 776 w 938"/>
                <a:gd name="T23" fmla="*/ 462 h 624"/>
                <a:gd name="T24" fmla="*/ 758 w 938"/>
                <a:gd name="T25" fmla="*/ 522 h 624"/>
                <a:gd name="T26" fmla="*/ 746 w 938"/>
                <a:gd name="T27" fmla="*/ 558 h 624"/>
                <a:gd name="T28" fmla="*/ 691 w 938"/>
                <a:gd name="T29" fmla="*/ 552 h 624"/>
                <a:gd name="T30" fmla="*/ 613 w 938"/>
                <a:gd name="T31" fmla="*/ 576 h 624"/>
                <a:gd name="T32" fmla="*/ 541 w 938"/>
                <a:gd name="T33" fmla="*/ 606 h 624"/>
                <a:gd name="T34" fmla="*/ 451 w 938"/>
                <a:gd name="T35" fmla="*/ 624 h 624"/>
                <a:gd name="T36" fmla="*/ 409 w 938"/>
                <a:gd name="T37" fmla="*/ 588 h 624"/>
                <a:gd name="T38" fmla="*/ 433 w 938"/>
                <a:gd name="T39" fmla="*/ 540 h 624"/>
                <a:gd name="T40" fmla="*/ 499 w 938"/>
                <a:gd name="T41" fmla="*/ 510 h 624"/>
                <a:gd name="T42" fmla="*/ 547 w 938"/>
                <a:gd name="T43" fmla="*/ 480 h 624"/>
                <a:gd name="T44" fmla="*/ 511 w 938"/>
                <a:gd name="T45" fmla="*/ 444 h 624"/>
                <a:gd name="T46" fmla="*/ 439 w 938"/>
                <a:gd name="T47" fmla="*/ 450 h 624"/>
                <a:gd name="T48" fmla="*/ 373 w 938"/>
                <a:gd name="T49" fmla="*/ 480 h 624"/>
                <a:gd name="T50" fmla="*/ 295 w 938"/>
                <a:gd name="T51" fmla="*/ 522 h 624"/>
                <a:gd name="T52" fmla="*/ 205 w 938"/>
                <a:gd name="T53" fmla="*/ 552 h 624"/>
                <a:gd name="T54" fmla="*/ 115 w 938"/>
                <a:gd name="T55" fmla="*/ 558 h 624"/>
                <a:gd name="T56" fmla="*/ 157 w 938"/>
                <a:gd name="T57" fmla="*/ 504 h 624"/>
                <a:gd name="T58" fmla="*/ 193 w 938"/>
                <a:gd name="T59" fmla="*/ 444 h 624"/>
                <a:gd name="T60" fmla="*/ 175 w 938"/>
                <a:gd name="T61" fmla="*/ 390 h 624"/>
                <a:gd name="T62" fmla="*/ 133 w 938"/>
                <a:gd name="T63" fmla="*/ 396 h 624"/>
                <a:gd name="T64" fmla="*/ 97 w 938"/>
                <a:gd name="T65" fmla="*/ 438 h 624"/>
                <a:gd name="T66" fmla="*/ 49 w 938"/>
                <a:gd name="T67" fmla="*/ 456 h 624"/>
                <a:gd name="T68" fmla="*/ 6 w 938"/>
                <a:gd name="T69" fmla="*/ 414 h 624"/>
                <a:gd name="T70" fmla="*/ 12 w 938"/>
                <a:gd name="T71" fmla="*/ 360 h 624"/>
                <a:gd name="T72" fmla="*/ 73 w 938"/>
                <a:gd name="T73" fmla="*/ 324 h 624"/>
                <a:gd name="T74" fmla="*/ 109 w 938"/>
                <a:gd name="T75" fmla="*/ 264 h 624"/>
                <a:gd name="T76" fmla="*/ 85 w 938"/>
                <a:gd name="T77" fmla="*/ 192 h 624"/>
                <a:gd name="T78" fmla="*/ 79 w 938"/>
                <a:gd name="T79" fmla="*/ 114 h 624"/>
                <a:gd name="T80" fmla="*/ 151 w 938"/>
                <a:gd name="T81" fmla="*/ 126 h 624"/>
                <a:gd name="T82" fmla="*/ 259 w 938"/>
                <a:gd name="T83" fmla="*/ 132 h 624"/>
                <a:gd name="T84" fmla="*/ 319 w 938"/>
                <a:gd name="T85" fmla="*/ 114 h 624"/>
                <a:gd name="T86" fmla="*/ 325 w 938"/>
                <a:gd name="T87" fmla="*/ 66 h 624"/>
                <a:gd name="T88" fmla="*/ 343 w 938"/>
                <a:gd name="T89" fmla="*/ 18 h 624"/>
                <a:gd name="T90" fmla="*/ 415 w 938"/>
                <a:gd name="T91" fmla="*/ 0 h 624"/>
                <a:gd name="T92" fmla="*/ 481 w 938"/>
                <a:gd name="T93" fmla="*/ 12 h 624"/>
                <a:gd name="T94" fmla="*/ 505 w 938"/>
                <a:gd name="T95" fmla="*/ 60 h 624"/>
                <a:gd name="T96" fmla="*/ 481 w 938"/>
                <a:gd name="T97" fmla="*/ 114 h 624"/>
                <a:gd name="T98" fmla="*/ 529 w 938"/>
                <a:gd name="T99" fmla="*/ 144 h 624"/>
                <a:gd name="T100" fmla="*/ 619 w 938"/>
                <a:gd name="T101" fmla="*/ 144 h 624"/>
                <a:gd name="T102" fmla="*/ 727 w 938"/>
                <a:gd name="T103" fmla="*/ 120 h 6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38" h="624">
                  <a:moveTo>
                    <a:pt x="770" y="126"/>
                  </a:moveTo>
                  <a:lnTo>
                    <a:pt x="776" y="138"/>
                  </a:lnTo>
                  <a:lnTo>
                    <a:pt x="776" y="150"/>
                  </a:lnTo>
                  <a:lnTo>
                    <a:pt x="776" y="162"/>
                  </a:lnTo>
                  <a:lnTo>
                    <a:pt x="776" y="174"/>
                  </a:lnTo>
                  <a:lnTo>
                    <a:pt x="770" y="186"/>
                  </a:lnTo>
                  <a:lnTo>
                    <a:pt x="764" y="198"/>
                  </a:lnTo>
                  <a:lnTo>
                    <a:pt x="764" y="216"/>
                  </a:lnTo>
                  <a:lnTo>
                    <a:pt x="758" y="228"/>
                  </a:lnTo>
                  <a:lnTo>
                    <a:pt x="752" y="246"/>
                  </a:lnTo>
                  <a:lnTo>
                    <a:pt x="746" y="258"/>
                  </a:lnTo>
                  <a:lnTo>
                    <a:pt x="739" y="270"/>
                  </a:lnTo>
                  <a:lnTo>
                    <a:pt x="733" y="282"/>
                  </a:lnTo>
                  <a:lnTo>
                    <a:pt x="733" y="300"/>
                  </a:lnTo>
                  <a:lnTo>
                    <a:pt x="733" y="312"/>
                  </a:lnTo>
                  <a:lnTo>
                    <a:pt x="733" y="324"/>
                  </a:lnTo>
                  <a:lnTo>
                    <a:pt x="739" y="336"/>
                  </a:lnTo>
                  <a:lnTo>
                    <a:pt x="746" y="348"/>
                  </a:lnTo>
                  <a:lnTo>
                    <a:pt x="752" y="354"/>
                  </a:lnTo>
                  <a:lnTo>
                    <a:pt x="764" y="354"/>
                  </a:lnTo>
                  <a:lnTo>
                    <a:pt x="782" y="354"/>
                  </a:lnTo>
                  <a:lnTo>
                    <a:pt x="788" y="348"/>
                  </a:lnTo>
                  <a:lnTo>
                    <a:pt x="800" y="342"/>
                  </a:lnTo>
                  <a:lnTo>
                    <a:pt x="812" y="336"/>
                  </a:lnTo>
                  <a:lnTo>
                    <a:pt x="818" y="324"/>
                  </a:lnTo>
                  <a:lnTo>
                    <a:pt x="824" y="312"/>
                  </a:lnTo>
                  <a:lnTo>
                    <a:pt x="824" y="300"/>
                  </a:lnTo>
                  <a:lnTo>
                    <a:pt x="830" y="288"/>
                  </a:lnTo>
                  <a:lnTo>
                    <a:pt x="836" y="276"/>
                  </a:lnTo>
                  <a:lnTo>
                    <a:pt x="848" y="270"/>
                  </a:lnTo>
                  <a:lnTo>
                    <a:pt x="860" y="264"/>
                  </a:lnTo>
                  <a:lnTo>
                    <a:pt x="872" y="264"/>
                  </a:lnTo>
                  <a:lnTo>
                    <a:pt x="878" y="264"/>
                  </a:lnTo>
                  <a:lnTo>
                    <a:pt x="890" y="264"/>
                  </a:lnTo>
                  <a:lnTo>
                    <a:pt x="902" y="270"/>
                  </a:lnTo>
                  <a:lnTo>
                    <a:pt x="914" y="270"/>
                  </a:lnTo>
                  <a:lnTo>
                    <a:pt x="920" y="282"/>
                  </a:lnTo>
                  <a:lnTo>
                    <a:pt x="926" y="288"/>
                  </a:lnTo>
                  <a:lnTo>
                    <a:pt x="932" y="300"/>
                  </a:lnTo>
                  <a:lnTo>
                    <a:pt x="938" y="306"/>
                  </a:lnTo>
                  <a:lnTo>
                    <a:pt x="938" y="318"/>
                  </a:lnTo>
                  <a:lnTo>
                    <a:pt x="938" y="330"/>
                  </a:lnTo>
                  <a:lnTo>
                    <a:pt x="932" y="342"/>
                  </a:lnTo>
                  <a:lnTo>
                    <a:pt x="932" y="348"/>
                  </a:lnTo>
                  <a:lnTo>
                    <a:pt x="926" y="360"/>
                  </a:lnTo>
                  <a:lnTo>
                    <a:pt x="920" y="372"/>
                  </a:lnTo>
                  <a:lnTo>
                    <a:pt x="908" y="384"/>
                  </a:lnTo>
                  <a:lnTo>
                    <a:pt x="902" y="390"/>
                  </a:lnTo>
                  <a:lnTo>
                    <a:pt x="890" y="402"/>
                  </a:lnTo>
                  <a:lnTo>
                    <a:pt x="878" y="408"/>
                  </a:lnTo>
                  <a:lnTo>
                    <a:pt x="866" y="414"/>
                  </a:lnTo>
                  <a:lnTo>
                    <a:pt x="854" y="420"/>
                  </a:lnTo>
                  <a:lnTo>
                    <a:pt x="842" y="420"/>
                  </a:lnTo>
                  <a:lnTo>
                    <a:pt x="830" y="426"/>
                  </a:lnTo>
                  <a:lnTo>
                    <a:pt x="818" y="426"/>
                  </a:lnTo>
                  <a:lnTo>
                    <a:pt x="812" y="432"/>
                  </a:lnTo>
                  <a:lnTo>
                    <a:pt x="800" y="438"/>
                  </a:lnTo>
                  <a:lnTo>
                    <a:pt x="794" y="444"/>
                  </a:lnTo>
                  <a:lnTo>
                    <a:pt x="782" y="456"/>
                  </a:lnTo>
                  <a:lnTo>
                    <a:pt x="776" y="462"/>
                  </a:lnTo>
                  <a:lnTo>
                    <a:pt x="770" y="474"/>
                  </a:lnTo>
                  <a:lnTo>
                    <a:pt x="764" y="486"/>
                  </a:lnTo>
                  <a:lnTo>
                    <a:pt x="758" y="498"/>
                  </a:lnTo>
                  <a:lnTo>
                    <a:pt x="758" y="510"/>
                  </a:lnTo>
                  <a:lnTo>
                    <a:pt x="758" y="522"/>
                  </a:lnTo>
                  <a:lnTo>
                    <a:pt x="758" y="540"/>
                  </a:lnTo>
                  <a:lnTo>
                    <a:pt x="764" y="552"/>
                  </a:lnTo>
                  <a:lnTo>
                    <a:pt x="764" y="564"/>
                  </a:lnTo>
                  <a:lnTo>
                    <a:pt x="758" y="564"/>
                  </a:lnTo>
                  <a:lnTo>
                    <a:pt x="746" y="558"/>
                  </a:lnTo>
                  <a:lnTo>
                    <a:pt x="739" y="552"/>
                  </a:lnTo>
                  <a:lnTo>
                    <a:pt x="727" y="552"/>
                  </a:lnTo>
                  <a:lnTo>
                    <a:pt x="721" y="552"/>
                  </a:lnTo>
                  <a:lnTo>
                    <a:pt x="703" y="552"/>
                  </a:lnTo>
                  <a:lnTo>
                    <a:pt x="691" y="552"/>
                  </a:lnTo>
                  <a:lnTo>
                    <a:pt x="679" y="558"/>
                  </a:lnTo>
                  <a:lnTo>
                    <a:pt x="661" y="558"/>
                  </a:lnTo>
                  <a:lnTo>
                    <a:pt x="649" y="564"/>
                  </a:lnTo>
                  <a:lnTo>
                    <a:pt x="631" y="570"/>
                  </a:lnTo>
                  <a:lnTo>
                    <a:pt x="613" y="576"/>
                  </a:lnTo>
                  <a:lnTo>
                    <a:pt x="601" y="582"/>
                  </a:lnTo>
                  <a:lnTo>
                    <a:pt x="589" y="588"/>
                  </a:lnTo>
                  <a:lnTo>
                    <a:pt x="571" y="594"/>
                  </a:lnTo>
                  <a:lnTo>
                    <a:pt x="559" y="600"/>
                  </a:lnTo>
                  <a:lnTo>
                    <a:pt x="541" y="606"/>
                  </a:lnTo>
                  <a:lnTo>
                    <a:pt x="517" y="618"/>
                  </a:lnTo>
                  <a:lnTo>
                    <a:pt x="505" y="618"/>
                  </a:lnTo>
                  <a:lnTo>
                    <a:pt x="487" y="624"/>
                  </a:lnTo>
                  <a:lnTo>
                    <a:pt x="475" y="624"/>
                  </a:lnTo>
                  <a:lnTo>
                    <a:pt x="451" y="624"/>
                  </a:lnTo>
                  <a:lnTo>
                    <a:pt x="439" y="618"/>
                  </a:lnTo>
                  <a:lnTo>
                    <a:pt x="427" y="618"/>
                  </a:lnTo>
                  <a:lnTo>
                    <a:pt x="415" y="612"/>
                  </a:lnTo>
                  <a:lnTo>
                    <a:pt x="409" y="600"/>
                  </a:lnTo>
                  <a:lnTo>
                    <a:pt x="409" y="588"/>
                  </a:lnTo>
                  <a:lnTo>
                    <a:pt x="409" y="576"/>
                  </a:lnTo>
                  <a:lnTo>
                    <a:pt x="409" y="570"/>
                  </a:lnTo>
                  <a:lnTo>
                    <a:pt x="415" y="558"/>
                  </a:lnTo>
                  <a:lnTo>
                    <a:pt x="421" y="552"/>
                  </a:lnTo>
                  <a:lnTo>
                    <a:pt x="433" y="540"/>
                  </a:lnTo>
                  <a:lnTo>
                    <a:pt x="445" y="528"/>
                  </a:lnTo>
                  <a:lnTo>
                    <a:pt x="457" y="522"/>
                  </a:lnTo>
                  <a:lnTo>
                    <a:pt x="475" y="516"/>
                  </a:lnTo>
                  <a:lnTo>
                    <a:pt x="487" y="516"/>
                  </a:lnTo>
                  <a:lnTo>
                    <a:pt x="499" y="510"/>
                  </a:lnTo>
                  <a:lnTo>
                    <a:pt x="511" y="504"/>
                  </a:lnTo>
                  <a:lnTo>
                    <a:pt x="523" y="498"/>
                  </a:lnTo>
                  <a:lnTo>
                    <a:pt x="535" y="492"/>
                  </a:lnTo>
                  <a:lnTo>
                    <a:pt x="541" y="486"/>
                  </a:lnTo>
                  <a:lnTo>
                    <a:pt x="547" y="480"/>
                  </a:lnTo>
                  <a:lnTo>
                    <a:pt x="541" y="468"/>
                  </a:lnTo>
                  <a:lnTo>
                    <a:pt x="541" y="462"/>
                  </a:lnTo>
                  <a:lnTo>
                    <a:pt x="529" y="456"/>
                  </a:lnTo>
                  <a:lnTo>
                    <a:pt x="523" y="450"/>
                  </a:lnTo>
                  <a:lnTo>
                    <a:pt x="511" y="444"/>
                  </a:lnTo>
                  <a:lnTo>
                    <a:pt x="499" y="444"/>
                  </a:lnTo>
                  <a:lnTo>
                    <a:pt x="487" y="444"/>
                  </a:lnTo>
                  <a:lnTo>
                    <a:pt x="469" y="444"/>
                  </a:lnTo>
                  <a:lnTo>
                    <a:pt x="457" y="450"/>
                  </a:lnTo>
                  <a:lnTo>
                    <a:pt x="439" y="450"/>
                  </a:lnTo>
                  <a:lnTo>
                    <a:pt x="427" y="456"/>
                  </a:lnTo>
                  <a:lnTo>
                    <a:pt x="415" y="456"/>
                  </a:lnTo>
                  <a:lnTo>
                    <a:pt x="397" y="462"/>
                  </a:lnTo>
                  <a:lnTo>
                    <a:pt x="385" y="468"/>
                  </a:lnTo>
                  <a:lnTo>
                    <a:pt x="373" y="480"/>
                  </a:lnTo>
                  <a:lnTo>
                    <a:pt x="355" y="486"/>
                  </a:lnTo>
                  <a:lnTo>
                    <a:pt x="343" y="498"/>
                  </a:lnTo>
                  <a:lnTo>
                    <a:pt x="325" y="504"/>
                  </a:lnTo>
                  <a:lnTo>
                    <a:pt x="313" y="516"/>
                  </a:lnTo>
                  <a:lnTo>
                    <a:pt x="295" y="522"/>
                  </a:lnTo>
                  <a:lnTo>
                    <a:pt x="277" y="534"/>
                  </a:lnTo>
                  <a:lnTo>
                    <a:pt x="265" y="540"/>
                  </a:lnTo>
                  <a:lnTo>
                    <a:pt x="247" y="546"/>
                  </a:lnTo>
                  <a:lnTo>
                    <a:pt x="229" y="552"/>
                  </a:lnTo>
                  <a:lnTo>
                    <a:pt x="205" y="552"/>
                  </a:lnTo>
                  <a:lnTo>
                    <a:pt x="187" y="558"/>
                  </a:lnTo>
                  <a:lnTo>
                    <a:pt x="163" y="558"/>
                  </a:lnTo>
                  <a:lnTo>
                    <a:pt x="145" y="558"/>
                  </a:lnTo>
                  <a:lnTo>
                    <a:pt x="127" y="558"/>
                  </a:lnTo>
                  <a:lnTo>
                    <a:pt x="115" y="558"/>
                  </a:lnTo>
                  <a:lnTo>
                    <a:pt x="121" y="552"/>
                  </a:lnTo>
                  <a:lnTo>
                    <a:pt x="127" y="540"/>
                  </a:lnTo>
                  <a:lnTo>
                    <a:pt x="139" y="528"/>
                  </a:lnTo>
                  <a:lnTo>
                    <a:pt x="145" y="516"/>
                  </a:lnTo>
                  <a:lnTo>
                    <a:pt x="157" y="504"/>
                  </a:lnTo>
                  <a:lnTo>
                    <a:pt x="169" y="492"/>
                  </a:lnTo>
                  <a:lnTo>
                    <a:pt x="175" y="486"/>
                  </a:lnTo>
                  <a:lnTo>
                    <a:pt x="187" y="468"/>
                  </a:lnTo>
                  <a:lnTo>
                    <a:pt x="187" y="456"/>
                  </a:lnTo>
                  <a:lnTo>
                    <a:pt x="193" y="444"/>
                  </a:lnTo>
                  <a:lnTo>
                    <a:pt x="193" y="432"/>
                  </a:lnTo>
                  <a:lnTo>
                    <a:pt x="193" y="414"/>
                  </a:lnTo>
                  <a:lnTo>
                    <a:pt x="193" y="408"/>
                  </a:lnTo>
                  <a:lnTo>
                    <a:pt x="181" y="396"/>
                  </a:lnTo>
                  <a:lnTo>
                    <a:pt x="175" y="390"/>
                  </a:lnTo>
                  <a:lnTo>
                    <a:pt x="169" y="390"/>
                  </a:lnTo>
                  <a:lnTo>
                    <a:pt x="163" y="384"/>
                  </a:lnTo>
                  <a:lnTo>
                    <a:pt x="151" y="384"/>
                  </a:lnTo>
                  <a:lnTo>
                    <a:pt x="145" y="390"/>
                  </a:lnTo>
                  <a:lnTo>
                    <a:pt x="133" y="396"/>
                  </a:lnTo>
                  <a:lnTo>
                    <a:pt x="127" y="402"/>
                  </a:lnTo>
                  <a:lnTo>
                    <a:pt x="121" y="408"/>
                  </a:lnTo>
                  <a:lnTo>
                    <a:pt x="115" y="420"/>
                  </a:lnTo>
                  <a:lnTo>
                    <a:pt x="109" y="432"/>
                  </a:lnTo>
                  <a:lnTo>
                    <a:pt x="97" y="438"/>
                  </a:lnTo>
                  <a:lnTo>
                    <a:pt x="91" y="450"/>
                  </a:lnTo>
                  <a:lnTo>
                    <a:pt x="79" y="456"/>
                  </a:lnTo>
                  <a:lnTo>
                    <a:pt x="73" y="456"/>
                  </a:lnTo>
                  <a:lnTo>
                    <a:pt x="61" y="456"/>
                  </a:lnTo>
                  <a:lnTo>
                    <a:pt x="49" y="456"/>
                  </a:lnTo>
                  <a:lnTo>
                    <a:pt x="37" y="450"/>
                  </a:lnTo>
                  <a:lnTo>
                    <a:pt x="25" y="444"/>
                  </a:lnTo>
                  <a:lnTo>
                    <a:pt x="18" y="438"/>
                  </a:lnTo>
                  <a:lnTo>
                    <a:pt x="12" y="426"/>
                  </a:lnTo>
                  <a:lnTo>
                    <a:pt x="6" y="414"/>
                  </a:lnTo>
                  <a:lnTo>
                    <a:pt x="0" y="402"/>
                  </a:lnTo>
                  <a:lnTo>
                    <a:pt x="0" y="390"/>
                  </a:lnTo>
                  <a:lnTo>
                    <a:pt x="6" y="384"/>
                  </a:lnTo>
                  <a:lnTo>
                    <a:pt x="6" y="372"/>
                  </a:lnTo>
                  <a:lnTo>
                    <a:pt x="12" y="360"/>
                  </a:lnTo>
                  <a:lnTo>
                    <a:pt x="25" y="354"/>
                  </a:lnTo>
                  <a:lnTo>
                    <a:pt x="37" y="342"/>
                  </a:lnTo>
                  <a:lnTo>
                    <a:pt x="49" y="336"/>
                  </a:lnTo>
                  <a:lnTo>
                    <a:pt x="61" y="330"/>
                  </a:lnTo>
                  <a:lnTo>
                    <a:pt x="73" y="324"/>
                  </a:lnTo>
                  <a:lnTo>
                    <a:pt x="85" y="318"/>
                  </a:lnTo>
                  <a:lnTo>
                    <a:pt x="97" y="306"/>
                  </a:lnTo>
                  <a:lnTo>
                    <a:pt x="103" y="294"/>
                  </a:lnTo>
                  <a:lnTo>
                    <a:pt x="109" y="282"/>
                  </a:lnTo>
                  <a:lnTo>
                    <a:pt x="109" y="264"/>
                  </a:lnTo>
                  <a:lnTo>
                    <a:pt x="109" y="252"/>
                  </a:lnTo>
                  <a:lnTo>
                    <a:pt x="103" y="240"/>
                  </a:lnTo>
                  <a:lnTo>
                    <a:pt x="97" y="222"/>
                  </a:lnTo>
                  <a:lnTo>
                    <a:pt x="91" y="204"/>
                  </a:lnTo>
                  <a:lnTo>
                    <a:pt x="85" y="192"/>
                  </a:lnTo>
                  <a:lnTo>
                    <a:pt x="79" y="174"/>
                  </a:lnTo>
                  <a:lnTo>
                    <a:pt x="73" y="156"/>
                  </a:lnTo>
                  <a:lnTo>
                    <a:pt x="73" y="144"/>
                  </a:lnTo>
                  <a:lnTo>
                    <a:pt x="79" y="126"/>
                  </a:lnTo>
                  <a:lnTo>
                    <a:pt x="79" y="114"/>
                  </a:lnTo>
                  <a:lnTo>
                    <a:pt x="85" y="120"/>
                  </a:lnTo>
                  <a:lnTo>
                    <a:pt x="103" y="120"/>
                  </a:lnTo>
                  <a:lnTo>
                    <a:pt x="115" y="120"/>
                  </a:lnTo>
                  <a:lnTo>
                    <a:pt x="133" y="126"/>
                  </a:lnTo>
                  <a:lnTo>
                    <a:pt x="151" y="126"/>
                  </a:lnTo>
                  <a:lnTo>
                    <a:pt x="169" y="126"/>
                  </a:lnTo>
                  <a:lnTo>
                    <a:pt x="187" y="132"/>
                  </a:lnTo>
                  <a:lnTo>
                    <a:pt x="205" y="132"/>
                  </a:lnTo>
                  <a:lnTo>
                    <a:pt x="247" y="132"/>
                  </a:lnTo>
                  <a:lnTo>
                    <a:pt x="259" y="132"/>
                  </a:lnTo>
                  <a:lnTo>
                    <a:pt x="277" y="132"/>
                  </a:lnTo>
                  <a:lnTo>
                    <a:pt x="289" y="126"/>
                  </a:lnTo>
                  <a:lnTo>
                    <a:pt x="301" y="120"/>
                  </a:lnTo>
                  <a:lnTo>
                    <a:pt x="313" y="120"/>
                  </a:lnTo>
                  <a:lnTo>
                    <a:pt x="319" y="114"/>
                  </a:lnTo>
                  <a:lnTo>
                    <a:pt x="325" y="108"/>
                  </a:lnTo>
                  <a:lnTo>
                    <a:pt x="331" y="96"/>
                  </a:lnTo>
                  <a:lnTo>
                    <a:pt x="331" y="90"/>
                  </a:lnTo>
                  <a:lnTo>
                    <a:pt x="325" y="78"/>
                  </a:lnTo>
                  <a:lnTo>
                    <a:pt x="325" y="66"/>
                  </a:lnTo>
                  <a:lnTo>
                    <a:pt x="319" y="54"/>
                  </a:lnTo>
                  <a:lnTo>
                    <a:pt x="319" y="42"/>
                  </a:lnTo>
                  <a:lnTo>
                    <a:pt x="325" y="30"/>
                  </a:lnTo>
                  <a:lnTo>
                    <a:pt x="331" y="24"/>
                  </a:lnTo>
                  <a:lnTo>
                    <a:pt x="343" y="18"/>
                  </a:lnTo>
                  <a:lnTo>
                    <a:pt x="355" y="12"/>
                  </a:lnTo>
                  <a:lnTo>
                    <a:pt x="367" y="6"/>
                  </a:lnTo>
                  <a:lnTo>
                    <a:pt x="385" y="6"/>
                  </a:lnTo>
                  <a:lnTo>
                    <a:pt x="397" y="0"/>
                  </a:lnTo>
                  <a:lnTo>
                    <a:pt x="415" y="0"/>
                  </a:lnTo>
                  <a:lnTo>
                    <a:pt x="427" y="0"/>
                  </a:lnTo>
                  <a:lnTo>
                    <a:pt x="445" y="0"/>
                  </a:lnTo>
                  <a:lnTo>
                    <a:pt x="457" y="6"/>
                  </a:lnTo>
                  <a:lnTo>
                    <a:pt x="469" y="6"/>
                  </a:lnTo>
                  <a:lnTo>
                    <a:pt x="481" y="12"/>
                  </a:lnTo>
                  <a:lnTo>
                    <a:pt x="493" y="24"/>
                  </a:lnTo>
                  <a:lnTo>
                    <a:pt x="499" y="30"/>
                  </a:lnTo>
                  <a:lnTo>
                    <a:pt x="505" y="36"/>
                  </a:lnTo>
                  <a:lnTo>
                    <a:pt x="505" y="48"/>
                  </a:lnTo>
                  <a:lnTo>
                    <a:pt x="505" y="60"/>
                  </a:lnTo>
                  <a:lnTo>
                    <a:pt x="499" y="66"/>
                  </a:lnTo>
                  <a:lnTo>
                    <a:pt x="493" y="78"/>
                  </a:lnTo>
                  <a:lnTo>
                    <a:pt x="487" y="90"/>
                  </a:lnTo>
                  <a:lnTo>
                    <a:pt x="481" y="102"/>
                  </a:lnTo>
                  <a:lnTo>
                    <a:pt x="481" y="114"/>
                  </a:lnTo>
                  <a:lnTo>
                    <a:pt x="487" y="126"/>
                  </a:lnTo>
                  <a:lnTo>
                    <a:pt x="499" y="132"/>
                  </a:lnTo>
                  <a:lnTo>
                    <a:pt x="505" y="138"/>
                  </a:lnTo>
                  <a:lnTo>
                    <a:pt x="517" y="144"/>
                  </a:lnTo>
                  <a:lnTo>
                    <a:pt x="529" y="144"/>
                  </a:lnTo>
                  <a:lnTo>
                    <a:pt x="541" y="144"/>
                  </a:lnTo>
                  <a:lnTo>
                    <a:pt x="559" y="150"/>
                  </a:lnTo>
                  <a:lnTo>
                    <a:pt x="577" y="150"/>
                  </a:lnTo>
                  <a:lnTo>
                    <a:pt x="595" y="144"/>
                  </a:lnTo>
                  <a:lnTo>
                    <a:pt x="619" y="144"/>
                  </a:lnTo>
                  <a:lnTo>
                    <a:pt x="643" y="138"/>
                  </a:lnTo>
                  <a:lnTo>
                    <a:pt x="661" y="138"/>
                  </a:lnTo>
                  <a:lnTo>
                    <a:pt x="679" y="132"/>
                  </a:lnTo>
                  <a:lnTo>
                    <a:pt x="703" y="126"/>
                  </a:lnTo>
                  <a:lnTo>
                    <a:pt x="727" y="120"/>
                  </a:lnTo>
                  <a:lnTo>
                    <a:pt x="770" y="114"/>
                  </a:lnTo>
                  <a:lnTo>
                    <a:pt x="770" y="126"/>
                  </a:lnTo>
                </a:path>
              </a:pathLst>
            </a:custGeom>
            <a:solidFill>
              <a:srgbClr val="66CCFF"/>
            </a:solidFill>
            <a:ln w="9525">
              <a:solidFill>
                <a:schemeClr val="tx1"/>
              </a:solidFill>
              <a:prstDash val="solid"/>
              <a:round/>
              <a:headEnd/>
              <a:tailEnd/>
            </a:ln>
          </p:spPr>
          <p:txBody>
            <a:bodyPr/>
            <a:lstStyle/>
            <a:p>
              <a:endParaRPr lang="en-US"/>
            </a:p>
          </p:txBody>
        </p:sp>
      </p:grpSp>
      <p:grpSp>
        <p:nvGrpSpPr>
          <p:cNvPr id="10246" name="Group 12"/>
          <p:cNvGrpSpPr>
            <a:grpSpLocks/>
          </p:cNvGrpSpPr>
          <p:nvPr/>
        </p:nvGrpSpPr>
        <p:grpSpPr bwMode="auto">
          <a:xfrm>
            <a:off x="955675" y="1589088"/>
            <a:ext cx="2530475" cy="1649412"/>
            <a:chOff x="1952" y="1632"/>
            <a:chExt cx="685" cy="552"/>
          </a:xfrm>
        </p:grpSpPr>
        <p:sp>
          <p:nvSpPr>
            <p:cNvPr id="10282" name="Freeform 13"/>
            <p:cNvSpPr>
              <a:spLocks/>
            </p:cNvSpPr>
            <p:nvPr/>
          </p:nvSpPr>
          <p:spPr bwMode="auto">
            <a:xfrm>
              <a:off x="1952" y="1632"/>
              <a:ext cx="685" cy="552"/>
            </a:xfrm>
            <a:custGeom>
              <a:avLst/>
              <a:gdLst>
                <a:gd name="T0" fmla="*/ 655 w 685"/>
                <a:gd name="T1" fmla="*/ 0 h 552"/>
                <a:gd name="T2" fmla="*/ 649 w 685"/>
                <a:gd name="T3" fmla="*/ 24 h 552"/>
                <a:gd name="T4" fmla="*/ 661 w 685"/>
                <a:gd name="T5" fmla="*/ 54 h 552"/>
                <a:gd name="T6" fmla="*/ 679 w 685"/>
                <a:gd name="T7" fmla="*/ 78 h 552"/>
                <a:gd name="T8" fmla="*/ 685 w 685"/>
                <a:gd name="T9" fmla="*/ 108 h 552"/>
                <a:gd name="T10" fmla="*/ 685 w 685"/>
                <a:gd name="T11" fmla="*/ 132 h 552"/>
                <a:gd name="T12" fmla="*/ 673 w 685"/>
                <a:gd name="T13" fmla="*/ 156 h 552"/>
                <a:gd name="T14" fmla="*/ 649 w 685"/>
                <a:gd name="T15" fmla="*/ 174 h 552"/>
                <a:gd name="T16" fmla="*/ 619 w 685"/>
                <a:gd name="T17" fmla="*/ 162 h 552"/>
                <a:gd name="T18" fmla="*/ 589 w 685"/>
                <a:gd name="T19" fmla="*/ 144 h 552"/>
                <a:gd name="T20" fmla="*/ 564 w 685"/>
                <a:gd name="T21" fmla="*/ 126 h 552"/>
                <a:gd name="T22" fmla="*/ 534 w 685"/>
                <a:gd name="T23" fmla="*/ 126 h 552"/>
                <a:gd name="T24" fmla="*/ 510 w 685"/>
                <a:gd name="T25" fmla="*/ 144 h 552"/>
                <a:gd name="T26" fmla="*/ 486 w 685"/>
                <a:gd name="T27" fmla="*/ 174 h 552"/>
                <a:gd name="T28" fmla="*/ 480 w 685"/>
                <a:gd name="T29" fmla="*/ 210 h 552"/>
                <a:gd name="T30" fmla="*/ 492 w 685"/>
                <a:gd name="T31" fmla="*/ 246 h 552"/>
                <a:gd name="T32" fmla="*/ 510 w 685"/>
                <a:gd name="T33" fmla="*/ 270 h 552"/>
                <a:gd name="T34" fmla="*/ 546 w 685"/>
                <a:gd name="T35" fmla="*/ 294 h 552"/>
                <a:gd name="T36" fmla="*/ 601 w 685"/>
                <a:gd name="T37" fmla="*/ 294 h 552"/>
                <a:gd name="T38" fmla="*/ 637 w 685"/>
                <a:gd name="T39" fmla="*/ 294 h 552"/>
                <a:gd name="T40" fmla="*/ 661 w 685"/>
                <a:gd name="T41" fmla="*/ 324 h 552"/>
                <a:gd name="T42" fmla="*/ 661 w 685"/>
                <a:gd name="T43" fmla="*/ 354 h 552"/>
                <a:gd name="T44" fmla="*/ 643 w 685"/>
                <a:gd name="T45" fmla="*/ 396 h 552"/>
                <a:gd name="T46" fmla="*/ 577 w 685"/>
                <a:gd name="T47" fmla="*/ 420 h 552"/>
                <a:gd name="T48" fmla="*/ 516 w 685"/>
                <a:gd name="T49" fmla="*/ 414 h 552"/>
                <a:gd name="T50" fmla="*/ 444 w 685"/>
                <a:gd name="T51" fmla="*/ 408 h 552"/>
                <a:gd name="T52" fmla="*/ 402 w 685"/>
                <a:gd name="T53" fmla="*/ 414 h 552"/>
                <a:gd name="T54" fmla="*/ 390 w 685"/>
                <a:gd name="T55" fmla="*/ 438 h 552"/>
                <a:gd name="T56" fmla="*/ 402 w 685"/>
                <a:gd name="T57" fmla="*/ 462 h 552"/>
                <a:gd name="T58" fmla="*/ 408 w 685"/>
                <a:gd name="T59" fmla="*/ 492 h 552"/>
                <a:gd name="T60" fmla="*/ 390 w 685"/>
                <a:gd name="T61" fmla="*/ 522 h 552"/>
                <a:gd name="T62" fmla="*/ 360 w 685"/>
                <a:gd name="T63" fmla="*/ 540 h 552"/>
                <a:gd name="T64" fmla="*/ 324 w 685"/>
                <a:gd name="T65" fmla="*/ 552 h 552"/>
                <a:gd name="T66" fmla="*/ 294 w 685"/>
                <a:gd name="T67" fmla="*/ 552 h 552"/>
                <a:gd name="T68" fmla="*/ 264 w 685"/>
                <a:gd name="T69" fmla="*/ 540 h 552"/>
                <a:gd name="T70" fmla="*/ 246 w 685"/>
                <a:gd name="T71" fmla="*/ 522 h 552"/>
                <a:gd name="T72" fmla="*/ 228 w 685"/>
                <a:gd name="T73" fmla="*/ 498 h 552"/>
                <a:gd name="T74" fmla="*/ 204 w 685"/>
                <a:gd name="T75" fmla="*/ 468 h 552"/>
                <a:gd name="T76" fmla="*/ 174 w 685"/>
                <a:gd name="T77" fmla="*/ 444 h 552"/>
                <a:gd name="T78" fmla="*/ 138 w 685"/>
                <a:gd name="T79" fmla="*/ 438 h 552"/>
                <a:gd name="T80" fmla="*/ 96 w 685"/>
                <a:gd name="T81" fmla="*/ 432 h 552"/>
                <a:gd name="T82" fmla="*/ 54 w 685"/>
                <a:gd name="T83" fmla="*/ 438 h 552"/>
                <a:gd name="T84" fmla="*/ 0 w 685"/>
                <a:gd name="T85" fmla="*/ 450 h 5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85" h="552">
                  <a:moveTo>
                    <a:pt x="0" y="450"/>
                  </a:moveTo>
                  <a:lnTo>
                    <a:pt x="90" y="0"/>
                  </a:lnTo>
                  <a:lnTo>
                    <a:pt x="655" y="0"/>
                  </a:lnTo>
                  <a:lnTo>
                    <a:pt x="649" y="6"/>
                  </a:lnTo>
                  <a:lnTo>
                    <a:pt x="649" y="12"/>
                  </a:lnTo>
                  <a:lnTo>
                    <a:pt x="649" y="24"/>
                  </a:lnTo>
                  <a:lnTo>
                    <a:pt x="649" y="36"/>
                  </a:lnTo>
                  <a:lnTo>
                    <a:pt x="655" y="48"/>
                  </a:lnTo>
                  <a:lnTo>
                    <a:pt x="661" y="54"/>
                  </a:lnTo>
                  <a:lnTo>
                    <a:pt x="667" y="66"/>
                  </a:lnTo>
                  <a:lnTo>
                    <a:pt x="673" y="72"/>
                  </a:lnTo>
                  <a:lnTo>
                    <a:pt x="679" y="78"/>
                  </a:lnTo>
                  <a:lnTo>
                    <a:pt x="679" y="90"/>
                  </a:lnTo>
                  <a:lnTo>
                    <a:pt x="685" y="102"/>
                  </a:lnTo>
                  <a:lnTo>
                    <a:pt x="685" y="108"/>
                  </a:lnTo>
                  <a:lnTo>
                    <a:pt x="685" y="120"/>
                  </a:lnTo>
                  <a:lnTo>
                    <a:pt x="685" y="126"/>
                  </a:lnTo>
                  <a:lnTo>
                    <a:pt x="685" y="132"/>
                  </a:lnTo>
                  <a:lnTo>
                    <a:pt x="679" y="144"/>
                  </a:lnTo>
                  <a:lnTo>
                    <a:pt x="679" y="150"/>
                  </a:lnTo>
                  <a:lnTo>
                    <a:pt x="673" y="156"/>
                  </a:lnTo>
                  <a:lnTo>
                    <a:pt x="667" y="162"/>
                  </a:lnTo>
                  <a:lnTo>
                    <a:pt x="661" y="168"/>
                  </a:lnTo>
                  <a:lnTo>
                    <a:pt x="649" y="174"/>
                  </a:lnTo>
                  <a:lnTo>
                    <a:pt x="637" y="168"/>
                  </a:lnTo>
                  <a:lnTo>
                    <a:pt x="625" y="168"/>
                  </a:lnTo>
                  <a:lnTo>
                    <a:pt x="619" y="162"/>
                  </a:lnTo>
                  <a:lnTo>
                    <a:pt x="601" y="156"/>
                  </a:lnTo>
                  <a:lnTo>
                    <a:pt x="595" y="150"/>
                  </a:lnTo>
                  <a:lnTo>
                    <a:pt x="589" y="144"/>
                  </a:lnTo>
                  <a:lnTo>
                    <a:pt x="577" y="138"/>
                  </a:lnTo>
                  <a:lnTo>
                    <a:pt x="571" y="132"/>
                  </a:lnTo>
                  <a:lnTo>
                    <a:pt x="564" y="126"/>
                  </a:lnTo>
                  <a:lnTo>
                    <a:pt x="552" y="126"/>
                  </a:lnTo>
                  <a:lnTo>
                    <a:pt x="540" y="126"/>
                  </a:lnTo>
                  <a:lnTo>
                    <a:pt x="534" y="126"/>
                  </a:lnTo>
                  <a:lnTo>
                    <a:pt x="522" y="132"/>
                  </a:lnTo>
                  <a:lnTo>
                    <a:pt x="516" y="138"/>
                  </a:lnTo>
                  <a:lnTo>
                    <a:pt x="510" y="144"/>
                  </a:lnTo>
                  <a:lnTo>
                    <a:pt x="498" y="150"/>
                  </a:lnTo>
                  <a:lnTo>
                    <a:pt x="492" y="162"/>
                  </a:lnTo>
                  <a:lnTo>
                    <a:pt x="486" y="174"/>
                  </a:lnTo>
                  <a:lnTo>
                    <a:pt x="486" y="186"/>
                  </a:lnTo>
                  <a:lnTo>
                    <a:pt x="480" y="198"/>
                  </a:lnTo>
                  <a:lnTo>
                    <a:pt x="480" y="210"/>
                  </a:lnTo>
                  <a:lnTo>
                    <a:pt x="480" y="222"/>
                  </a:lnTo>
                  <a:lnTo>
                    <a:pt x="486" y="234"/>
                  </a:lnTo>
                  <a:lnTo>
                    <a:pt x="492" y="246"/>
                  </a:lnTo>
                  <a:lnTo>
                    <a:pt x="498" y="258"/>
                  </a:lnTo>
                  <a:lnTo>
                    <a:pt x="504" y="264"/>
                  </a:lnTo>
                  <a:lnTo>
                    <a:pt x="510" y="270"/>
                  </a:lnTo>
                  <a:lnTo>
                    <a:pt x="522" y="282"/>
                  </a:lnTo>
                  <a:lnTo>
                    <a:pt x="534" y="288"/>
                  </a:lnTo>
                  <a:lnTo>
                    <a:pt x="546" y="294"/>
                  </a:lnTo>
                  <a:lnTo>
                    <a:pt x="558" y="294"/>
                  </a:lnTo>
                  <a:lnTo>
                    <a:pt x="577" y="294"/>
                  </a:lnTo>
                  <a:lnTo>
                    <a:pt x="601" y="294"/>
                  </a:lnTo>
                  <a:lnTo>
                    <a:pt x="613" y="294"/>
                  </a:lnTo>
                  <a:lnTo>
                    <a:pt x="625" y="294"/>
                  </a:lnTo>
                  <a:lnTo>
                    <a:pt x="637" y="294"/>
                  </a:lnTo>
                  <a:lnTo>
                    <a:pt x="649" y="300"/>
                  </a:lnTo>
                  <a:lnTo>
                    <a:pt x="655" y="312"/>
                  </a:lnTo>
                  <a:lnTo>
                    <a:pt x="661" y="324"/>
                  </a:lnTo>
                  <a:lnTo>
                    <a:pt x="661" y="336"/>
                  </a:lnTo>
                  <a:lnTo>
                    <a:pt x="661" y="342"/>
                  </a:lnTo>
                  <a:lnTo>
                    <a:pt x="661" y="354"/>
                  </a:lnTo>
                  <a:lnTo>
                    <a:pt x="655" y="372"/>
                  </a:lnTo>
                  <a:lnTo>
                    <a:pt x="649" y="378"/>
                  </a:lnTo>
                  <a:lnTo>
                    <a:pt x="643" y="396"/>
                  </a:lnTo>
                  <a:lnTo>
                    <a:pt x="637" y="408"/>
                  </a:lnTo>
                  <a:lnTo>
                    <a:pt x="625" y="420"/>
                  </a:lnTo>
                  <a:lnTo>
                    <a:pt x="577" y="420"/>
                  </a:lnTo>
                  <a:lnTo>
                    <a:pt x="558" y="420"/>
                  </a:lnTo>
                  <a:lnTo>
                    <a:pt x="540" y="420"/>
                  </a:lnTo>
                  <a:lnTo>
                    <a:pt x="516" y="414"/>
                  </a:lnTo>
                  <a:lnTo>
                    <a:pt x="492" y="414"/>
                  </a:lnTo>
                  <a:lnTo>
                    <a:pt x="468" y="408"/>
                  </a:lnTo>
                  <a:lnTo>
                    <a:pt x="444" y="408"/>
                  </a:lnTo>
                  <a:lnTo>
                    <a:pt x="426" y="408"/>
                  </a:lnTo>
                  <a:lnTo>
                    <a:pt x="414" y="414"/>
                  </a:lnTo>
                  <a:lnTo>
                    <a:pt x="402" y="414"/>
                  </a:lnTo>
                  <a:lnTo>
                    <a:pt x="396" y="420"/>
                  </a:lnTo>
                  <a:lnTo>
                    <a:pt x="390" y="426"/>
                  </a:lnTo>
                  <a:lnTo>
                    <a:pt x="390" y="438"/>
                  </a:lnTo>
                  <a:lnTo>
                    <a:pt x="390" y="444"/>
                  </a:lnTo>
                  <a:lnTo>
                    <a:pt x="396" y="450"/>
                  </a:lnTo>
                  <a:lnTo>
                    <a:pt x="402" y="462"/>
                  </a:lnTo>
                  <a:lnTo>
                    <a:pt x="402" y="474"/>
                  </a:lnTo>
                  <a:lnTo>
                    <a:pt x="408" y="480"/>
                  </a:lnTo>
                  <a:lnTo>
                    <a:pt x="408" y="492"/>
                  </a:lnTo>
                  <a:lnTo>
                    <a:pt x="402" y="504"/>
                  </a:lnTo>
                  <a:lnTo>
                    <a:pt x="396" y="516"/>
                  </a:lnTo>
                  <a:lnTo>
                    <a:pt x="390" y="522"/>
                  </a:lnTo>
                  <a:lnTo>
                    <a:pt x="384" y="528"/>
                  </a:lnTo>
                  <a:lnTo>
                    <a:pt x="372" y="534"/>
                  </a:lnTo>
                  <a:lnTo>
                    <a:pt x="360" y="540"/>
                  </a:lnTo>
                  <a:lnTo>
                    <a:pt x="348" y="546"/>
                  </a:lnTo>
                  <a:lnTo>
                    <a:pt x="336" y="546"/>
                  </a:lnTo>
                  <a:lnTo>
                    <a:pt x="324" y="552"/>
                  </a:lnTo>
                  <a:lnTo>
                    <a:pt x="312" y="552"/>
                  </a:lnTo>
                  <a:lnTo>
                    <a:pt x="300" y="552"/>
                  </a:lnTo>
                  <a:lnTo>
                    <a:pt x="294" y="552"/>
                  </a:lnTo>
                  <a:lnTo>
                    <a:pt x="282" y="546"/>
                  </a:lnTo>
                  <a:lnTo>
                    <a:pt x="276" y="546"/>
                  </a:lnTo>
                  <a:lnTo>
                    <a:pt x="264" y="540"/>
                  </a:lnTo>
                  <a:lnTo>
                    <a:pt x="258" y="540"/>
                  </a:lnTo>
                  <a:lnTo>
                    <a:pt x="252" y="534"/>
                  </a:lnTo>
                  <a:lnTo>
                    <a:pt x="246" y="522"/>
                  </a:lnTo>
                  <a:lnTo>
                    <a:pt x="240" y="516"/>
                  </a:lnTo>
                  <a:lnTo>
                    <a:pt x="234" y="504"/>
                  </a:lnTo>
                  <a:lnTo>
                    <a:pt x="228" y="498"/>
                  </a:lnTo>
                  <a:lnTo>
                    <a:pt x="222" y="486"/>
                  </a:lnTo>
                  <a:lnTo>
                    <a:pt x="216" y="480"/>
                  </a:lnTo>
                  <a:lnTo>
                    <a:pt x="204" y="468"/>
                  </a:lnTo>
                  <a:lnTo>
                    <a:pt x="198" y="462"/>
                  </a:lnTo>
                  <a:lnTo>
                    <a:pt x="186" y="450"/>
                  </a:lnTo>
                  <a:lnTo>
                    <a:pt x="174" y="444"/>
                  </a:lnTo>
                  <a:lnTo>
                    <a:pt x="168" y="444"/>
                  </a:lnTo>
                  <a:lnTo>
                    <a:pt x="156" y="438"/>
                  </a:lnTo>
                  <a:lnTo>
                    <a:pt x="138" y="438"/>
                  </a:lnTo>
                  <a:lnTo>
                    <a:pt x="126" y="438"/>
                  </a:lnTo>
                  <a:lnTo>
                    <a:pt x="108" y="432"/>
                  </a:lnTo>
                  <a:lnTo>
                    <a:pt x="96" y="432"/>
                  </a:lnTo>
                  <a:lnTo>
                    <a:pt x="78" y="438"/>
                  </a:lnTo>
                  <a:lnTo>
                    <a:pt x="66" y="438"/>
                  </a:lnTo>
                  <a:lnTo>
                    <a:pt x="54" y="438"/>
                  </a:lnTo>
                  <a:lnTo>
                    <a:pt x="36" y="444"/>
                  </a:lnTo>
                  <a:lnTo>
                    <a:pt x="18" y="450"/>
                  </a:lnTo>
                  <a:lnTo>
                    <a:pt x="0" y="450"/>
                  </a:lnTo>
                  <a:close/>
                </a:path>
              </a:pathLst>
            </a:custGeom>
            <a:solidFill>
              <a:schemeClr val="accent2"/>
            </a:solidFill>
            <a:ln w="9525">
              <a:solidFill>
                <a:schemeClr val="tx1"/>
              </a:solidFill>
              <a:round/>
              <a:headEnd/>
              <a:tailEnd/>
            </a:ln>
          </p:spPr>
          <p:txBody>
            <a:bodyPr/>
            <a:lstStyle/>
            <a:p>
              <a:endParaRPr lang="en-US"/>
            </a:p>
          </p:txBody>
        </p:sp>
        <p:sp>
          <p:nvSpPr>
            <p:cNvPr id="10283" name="Freeform 14"/>
            <p:cNvSpPr>
              <a:spLocks/>
            </p:cNvSpPr>
            <p:nvPr/>
          </p:nvSpPr>
          <p:spPr bwMode="auto">
            <a:xfrm>
              <a:off x="1952" y="1632"/>
              <a:ext cx="685" cy="552"/>
            </a:xfrm>
            <a:custGeom>
              <a:avLst/>
              <a:gdLst>
                <a:gd name="T0" fmla="*/ 655 w 685"/>
                <a:gd name="T1" fmla="*/ 0 h 552"/>
                <a:gd name="T2" fmla="*/ 649 w 685"/>
                <a:gd name="T3" fmla="*/ 24 h 552"/>
                <a:gd name="T4" fmla="*/ 661 w 685"/>
                <a:gd name="T5" fmla="*/ 54 h 552"/>
                <a:gd name="T6" fmla="*/ 679 w 685"/>
                <a:gd name="T7" fmla="*/ 78 h 552"/>
                <a:gd name="T8" fmla="*/ 685 w 685"/>
                <a:gd name="T9" fmla="*/ 108 h 552"/>
                <a:gd name="T10" fmla="*/ 685 w 685"/>
                <a:gd name="T11" fmla="*/ 132 h 552"/>
                <a:gd name="T12" fmla="*/ 673 w 685"/>
                <a:gd name="T13" fmla="*/ 156 h 552"/>
                <a:gd name="T14" fmla="*/ 649 w 685"/>
                <a:gd name="T15" fmla="*/ 174 h 552"/>
                <a:gd name="T16" fmla="*/ 619 w 685"/>
                <a:gd name="T17" fmla="*/ 162 h 552"/>
                <a:gd name="T18" fmla="*/ 589 w 685"/>
                <a:gd name="T19" fmla="*/ 144 h 552"/>
                <a:gd name="T20" fmla="*/ 564 w 685"/>
                <a:gd name="T21" fmla="*/ 126 h 552"/>
                <a:gd name="T22" fmla="*/ 534 w 685"/>
                <a:gd name="T23" fmla="*/ 126 h 552"/>
                <a:gd name="T24" fmla="*/ 510 w 685"/>
                <a:gd name="T25" fmla="*/ 144 h 552"/>
                <a:gd name="T26" fmla="*/ 486 w 685"/>
                <a:gd name="T27" fmla="*/ 174 h 552"/>
                <a:gd name="T28" fmla="*/ 480 w 685"/>
                <a:gd name="T29" fmla="*/ 210 h 552"/>
                <a:gd name="T30" fmla="*/ 492 w 685"/>
                <a:gd name="T31" fmla="*/ 246 h 552"/>
                <a:gd name="T32" fmla="*/ 510 w 685"/>
                <a:gd name="T33" fmla="*/ 270 h 552"/>
                <a:gd name="T34" fmla="*/ 546 w 685"/>
                <a:gd name="T35" fmla="*/ 294 h 552"/>
                <a:gd name="T36" fmla="*/ 601 w 685"/>
                <a:gd name="T37" fmla="*/ 294 h 552"/>
                <a:gd name="T38" fmla="*/ 637 w 685"/>
                <a:gd name="T39" fmla="*/ 294 h 552"/>
                <a:gd name="T40" fmla="*/ 661 w 685"/>
                <a:gd name="T41" fmla="*/ 324 h 552"/>
                <a:gd name="T42" fmla="*/ 661 w 685"/>
                <a:gd name="T43" fmla="*/ 354 h 552"/>
                <a:gd name="T44" fmla="*/ 643 w 685"/>
                <a:gd name="T45" fmla="*/ 396 h 552"/>
                <a:gd name="T46" fmla="*/ 577 w 685"/>
                <a:gd name="T47" fmla="*/ 420 h 552"/>
                <a:gd name="T48" fmla="*/ 516 w 685"/>
                <a:gd name="T49" fmla="*/ 414 h 552"/>
                <a:gd name="T50" fmla="*/ 444 w 685"/>
                <a:gd name="T51" fmla="*/ 408 h 552"/>
                <a:gd name="T52" fmla="*/ 402 w 685"/>
                <a:gd name="T53" fmla="*/ 414 h 552"/>
                <a:gd name="T54" fmla="*/ 390 w 685"/>
                <a:gd name="T55" fmla="*/ 438 h 552"/>
                <a:gd name="T56" fmla="*/ 402 w 685"/>
                <a:gd name="T57" fmla="*/ 462 h 552"/>
                <a:gd name="T58" fmla="*/ 408 w 685"/>
                <a:gd name="T59" fmla="*/ 492 h 552"/>
                <a:gd name="T60" fmla="*/ 390 w 685"/>
                <a:gd name="T61" fmla="*/ 522 h 552"/>
                <a:gd name="T62" fmla="*/ 360 w 685"/>
                <a:gd name="T63" fmla="*/ 540 h 552"/>
                <a:gd name="T64" fmla="*/ 324 w 685"/>
                <a:gd name="T65" fmla="*/ 552 h 552"/>
                <a:gd name="T66" fmla="*/ 294 w 685"/>
                <a:gd name="T67" fmla="*/ 552 h 552"/>
                <a:gd name="T68" fmla="*/ 264 w 685"/>
                <a:gd name="T69" fmla="*/ 540 h 552"/>
                <a:gd name="T70" fmla="*/ 246 w 685"/>
                <a:gd name="T71" fmla="*/ 522 h 552"/>
                <a:gd name="T72" fmla="*/ 228 w 685"/>
                <a:gd name="T73" fmla="*/ 498 h 552"/>
                <a:gd name="T74" fmla="*/ 204 w 685"/>
                <a:gd name="T75" fmla="*/ 468 h 552"/>
                <a:gd name="T76" fmla="*/ 174 w 685"/>
                <a:gd name="T77" fmla="*/ 444 h 552"/>
                <a:gd name="T78" fmla="*/ 138 w 685"/>
                <a:gd name="T79" fmla="*/ 438 h 552"/>
                <a:gd name="T80" fmla="*/ 96 w 685"/>
                <a:gd name="T81" fmla="*/ 432 h 552"/>
                <a:gd name="T82" fmla="*/ 54 w 685"/>
                <a:gd name="T83" fmla="*/ 438 h 552"/>
                <a:gd name="T84" fmla="*/ 0 w 685"/>
                <a:gd name="T85" fmla="*/ 450 h 5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85" h="552">
                  <a:moveTo>
                    <a:pt x="0" y="450"/>
                  </a:moveTo>
                  <a:lnTo>
                    <a:pt x="90" y="0"/>
                  </a:lnTo>
                  <a:lnTo>
                    <a:pt x="655" y="0"/>
                  </a:lnTo>
                  <a:lnTo>
                    <a:pt x="649" y="6"/>
                  </a:lnTo>
                  <a:lnTo>
                    <a:pt x="649" y="12"/>
                  </a:lnTo>
                  <a:lnTo>
                    <a:pt x="649" y="24"/>
                  </a:lnTo>
                  <a:lnTo>
                    <a:pt x="649" y="36"/>
                  </a:lnTo>
                  <a:lnTo>
                    <a:pt x="655" y="48"/>
                  </a:lnTo>
                  <a:lnTo>
                    <a:pt x="661" y="54"/>
                  </a:lnTo>
                  <a:lnTo>
                    <a:pt x="667" y="66"/>
                  </a:lnTo>
                  <a:lnTo>
                    <a:pt x="673" y="72"/>
                  </a:lnTo>
                  <a:lnTo>
                    <a:pt x="679" y="78"/>
                  </a:lnTo>
                  <a:lnTo>
                    <a:pt x="679" y="90"/>
                  </a:lnTo>
                  <a:lnTo>
                    <a:pt x="685" y="102"/>
                  </a:lnTo>
                  <a:lnTo>
                    <a:pt x="685" y="108"/>
                  </a:lnTo>
                  <a:lnTo>
                    <a:pt x="685" y="120"/>
                  </a:lnTo>
                  <a:lnTo>
                    <a:pt x="685" y="126"/>
                  </a:lnTo>
                  <a:lnTo>
                    <a:pt x="685" y="132"/>
                  </a:lnTo>
                  <a:lnTo>
                    <a:pt x="679" y="144"/>
                  </a:lnTo>
                  <a:lnTo>
                    <a:pt x="679" y="150"/>
                  </a:lnTo>
                  <a:lnTo>
                    <a:pt x="673" y="156"/>
                  </a:lnTo>
                  <a:lnTo>
                    <a:pt x="667" y="162"/>
                  </a:lnTo>
                  <a:lnTo>
                    <a:pt x="661" y="168"/>
                  </a:lnTo>
                  <a:lnTo>
                    <a:pt x="649" y="174"/>
                  </a:lnTo>
                  <a:lnTo>
                    <a:pt x="637" y="168"/>
                  </a:lnTo>
                  <a:lnTo>
                    <a:pt x="625" y="168"/>
                  </a:lnTo>
                  <a:lnTo>
                    <a:pt x="619" y="162"/>
                  </a:lnTo>
                  <a:lnTo>
                    <a:pt x="601" y="156"/>
                  </a:lnTo>
                  <a:lnTo>
                    <a:pt x="595" y="150"/>
                  </a:lnTo>
                  <a:lnTo>
                    <a:pt x="589" y="144"/>
                  </a:lnTo>
                  <a:lnTo>
                    <a:pt x="577" y="138"/>
                  </a:lnTo>
                  <a:lnTo>
                    <a:pt x="571" y="132"/>
                  </a:lnTo>
                  <a:lnTo>
                    <a:pt x="564" y="126"/>
                  </a:lnTo>
                  <a:lnTo>
                    <a:pt x="552" y="126"/>
                  </a:lnTo>
                  <a:lnTo>
                    <a:pt x="540" y="126"/>
                  </a:lnTo>
                  <a:lnTo>
                    <a:pt x="534" y="126"/>
                  </a:lnTo>
                  <a:lnTo>
                    <a:pt x="522" y="132"/>
                  </a:lnTo>
                  <a:lnTo>
                    <a:pt x="516" y="138"/>
                  </a:lnTo>
                  <a:lnTo>
                    <a:pt x="510" y="144"/>
                  </a:lnTo>
                  <a:lnTo>
                    <a:pt x="498" y="150"/>
                  </a:lnTo>
                  <a:lnTo>
                    <a:pt x="492" y="162"/>
                  </a:lnTo>
                  <a:lnTo>
                    <a:pt x="486" y="174"/>
                  </a:lnTo>
                  <a:lnTo>
                    <a:pt x="486" y="186"/>
                  </a:lnTo>
                  <a:lnTo>
                    <a:pt x="480" y="198"/>
                  </a:lnTo>
                  <a:lnTo>
                    <a:pt x="480" y="210"/>
                  </a:lnTo>
                  <a:lnTo>
                    <a:pt x="480" y="222"/>
                  </a:lnTo>
                  <a:lnTo>
                    <a:pt x="486" y="234"/>
                  </a:lnTo>
                  <a:lnTo>
                    <a:pt x="492" y="246"/>
                  </a:lnTo>
                  <a:lnTo>
                    <a:pt x="498" y="258"/>
                  </a:lnTo>
                  <a:lnTo>
                    <a:pt x="504" y="264"/>
                  </a:lnTo>
                  <a:lnTo>
                    <a:pt x="510" y="270"/>
                  </a:lnTo>
                  <a:lnTo>
                    <a:pt x="522" y="282"/>
                  </a:lnTo>
                  <a:lnTo>
                    <a:pt x="534" y="288"/>
                  </a:lnTo>
                  <a:lnTo>
                    <a:pt x="546" y="294"/>
                  </a:lnTo>
                  <a:lnTo>
                    <a:pt x="558" y="294"/>
                  </a:lnTo>
                  <a:lnTo>
                    <a:pt x="577" y="294"/>
                  </a:lnTo>
                  <a:lnTo>
                    <a:pt x="601" y="294"/>
                  </a:lnTo>
                  <a:lnTo>
                    <a:pt x="613" y="294"/>
                  </a:lnTo>
                  <a:lnTo>
                    <a:pt x="625" y="294"/>
                  </a:lnTo>
                  <a:lnTo>
                    <a:pt x="637" y="294"/>
                  </a:lnTo>
                  <a:lnTo>
                    <a:pt x="649" y="300"/>
                  </a:lnTo>
                  <a:lnTo>
                    <a:pt x="655" y="312"/>
                  </a:lnTo>
                  <a:lnTo>
                    <a:pt x="661" y="324"/>
                  </a:lnTo>
                  <a:lnTo>
                    <a:pt x="661" y="336"/>
                  </a:lnTo>
                  <a:lnTo>
                    <a:pt x="661" y="342"/>
                  </a:lnTo>
                  <a:lnTo>
                    <a:pt x="661" y="354"/>
                  </a:lnTo>
                  <a:lnTo>
                    <a:pt x="655" y="372"/>
                  </a:lnTo>
                  <a:lnTo>
                    <a:pt x="649" y="378"/>
                  </a:lnTo>
                  <a:lnTo>
                    <a:pt x="643" y="396"/>
                  </a:lnTo>
                  <a:lnTo>
                    <a:pt x="637" y="408"/>
                  </a:lnTo>
                  <a:lnTo>
                    <a:pt x="625" y="420"/>
                  </a:lnTo>
                  <a:lnTo>
                    <a:pt x="577" y="420"/>
                  </a:lnTo>
                  <a:lnTo>
                    <a:pt x="558" y="420"/>
                  </a:lnTo>
                  <a:lnTo>
                    <a:pt x="540" y="420"/>
                  </a:lnTo>
                  <a:lnTo>
                    <a:pt x="516" y="414"/>
                  </a:lnTo>
                  <a:lnTo>
                    <a:pt x="492" y="414"/>
                  </a:lnTo>
                  <a:lnTo>
                    <a:pt x="468" y="408"/>
                  </a:lnTo>
                  <a:lnTo>
                    <a:pt x="444" y="408"/>
                  </a:lnTo>
                  <a:lnTo>
                    <a:pt x="426" y="408"/>
                  </a:lnTo>
                  <a:lnTo>
                    <a:pt x="414" y="414"/>
                  </a:lnTo>
                  <a:lnTo>
                    <a:pt x="402" y="414"/>
                  </a:lnTo>
                  <a:lnTo>
                    <a:pt x="396" y="420"/>
                  </a:lnTo>
                  <a:lnTo>
                    <a:pt x="390" y="426"/>
                  </a:lnTo>
                  <a:lnTo>
                    <a:pt x="390" y="438"/>
                  </a:lnTo>
                  <a:lnTo>
                    <a:pt x="390" y="444"/>
                  </a:lnTo>
                  <a:lnTo>
                    <a:pt x="396" y="450"/>
                  </a:lnTo>
                  <a:lnTo>
                    <a:pt x="402" y="462"/>
                  </a:lnTo>
                  <a:lnTo>
                    <a:pt x="402" y="474"/>
                  </a:lnTo>
                  <a:lnTo>
                    <a:pt x="408" y="480"/>
                  </a:lnTo>
                  <a:lnTo>
                    <a:pt x="408" y="492"/>
                  </a:lnTo>
                  <a:lnTo>
                    <a:pt x="402" y="504"/>
                  </a:lnTo>
                  <a:lnTo>
                    <a:pt x="396" y="516"/>
                  </a:lnTo>
                  <a:lnTo>
                    <a:pt x="390" y="522"/>
                  </a:lnTo>
                  <a:lnTo>
                    <a:pt x="384" y="528"/>
                  </a:lnTo>
                  <a:lnTo>
                    <a:pt x="372" y="534"/>
                  </a:lnTo>
                  <a:lnTo>
                    <a:pt x="360" y="540"/>
                  </a:lnTo>
                  <a:lnTo>
                    <a:pt x="348" y="546"/>
                  </a:lnTo>
                  <a:lnTo>
                    <a:pt x="336" y="546"/>
                  </a:lnTo>
                  <a:lnTo>
                    <a:pt x="324" y="552"/>
                  </a:lnTo>
                  <a:lnTo>
                    <a:pt x="312" y="552"/>
                  </a:lnTo>
                  <a:lnTo>
                    <a:pt x="300" y="552"/>
                  </a:lnTo>
                  <a:lnTo>
                    <a:pt x="294" y="552"/>
                  </a:lnTo>
                  <a:lnTo>
                    <a:pt x="282" y="546"/>
                  </a:lnTo>
                  <a:lnTo>
                    <a:pt x="276" y="546"/>
                  </a:lnTo>
                  <a:lnTo>
                    <a:pt x="264" y="540"/>
                  </a:lnTo>
                  <a:lnTo>
                    <a:pt x="258" y="540"/>
                  </a:lnTo>
                  <a:lnTo>
                    <a:pt x="252" y="534"/>
                  </a:lnTo>
                  <a:lnTo>
                    <a:pt x="246" y="522"/>
                  </a:lnTo>
                  <a:lnTo>
                    <a:pt x="240" y="516"/>
                  </a:lnTo>
                  <a:lnTo>
                    <a:pt x="234" y="504"/>
                  </a:lnTo>
                  <a:lnTo>
                    <a:pt x="228" y="498"/>
                  </a:lnTo>
                  <a:lnTo>
                    <a:pt x="222" y="486"/>
                  </a:lnTo>
                  <a:lnTo>
                    <a:pt x="216" y="480"/>
                  </a:lnTo>
                  <a:lnTo>
                    <a:pt x="204" y="468"/>
                  </a:lnTo>
                  <a:lnTo>
                    <a:pt x="198" y="462"/>
                  </a:lnTo>
                  <a:lnTo>
                    <a:pt x="186" y="450"/>
                  </a:lnTo>
                  <a:lnTo>
                    <a:pt x="174" y="444"/>
                  </a:lnTo>
                  <a:lnTo>
                    <a:pt x="168" y="444"/>
                  </a:lnTo>
                  <a:lnTo>
                    <a:pt x="156" y="438"/>
                  </a:lnTo>
                  <a:lnTo>
                    <a:pt x="138" y="438"/>
                  </a:lnTo>
                  <a:lnTo>
                    <a:pt x="126" y="438"/>
                  </a:lnTo>
                  <a:lnTo>
                    <a:pt x="108" y="432"/>
                  </a:lnTo>
                  <a:lnTo>
                    <a:pt x="96" y="432"/>
                  </a:lnTo>
                  <a:lnTo>
                    <a:pt x="78" y="438"/>
                  </a:lnTo>
                  <a:lnTo>
                    <a:pt x="66" y="438"/>
                  </a:lnTo>
                  <a:lnTo>
                    <a:pt x="54" y="438"/>
                  </a:lnTo>
                  <a:lnTo>
                    <a:pt x="36" y="444"/>
                  </a:lnTo>
                  <a:lnTo>
                    <a:pt x="18" y="450"/>
                  </a:lnTo>
                  <a:lnTo>
                    <a:pt x="0" y="450"/>
                  </a:lnTo>
                </a:path>
              </a:pathLst>
            </a:custGeom>
            <a:solidFill>
              <a:schemeClr val="accent2"/>
            </a:solidFill>
            <a:ln w="9525">
              <a:solidFill>
                <a:schemeClr val="tx1"/>
              </a:solidFill>
              <a:prstDash val="solid"/>
              <a:round/>
              <a:headEnd/>
              <a:tailEnd/>
            </a:ln>
          </p:spPr>
          <p:txBody>
            <a:bodyPr/>
            <a:lstStyle/>
            <a:p>
              <a:endParaRPr lang="en-US"/>
            </a:p>
          </p:txBody>
        </p:sp>
      </p:grpSp>
      <p:grpSp>
        <p:nvGrpSpPr>
          <p:cNvPr id="10247" name="Group 15"/>
          <p:cNvGrpSpPr>
            <a:grpSpLocks/>
          </p:cNvGrpSpPr>
          <p:nvPr/>
        </p:nvGrpSpPr>
        <p:grpSpPr bwMode="auto">
          <a:xfrm>
            <a:off x="5680075" y="1589088"/>
            <a:ext cx="2508250" cy="1577975"/>
            <a:chOff x="3231" y="1632"/>
            <a:chExt cx="679" cy="528"/>
          </a:xfrm>
        </p:grpSpPr>
        <p:sp>
          <p:nvSpPr>
            <p:cNvPr id="10280" name="Freeform 16"/>
            <p:cNvSpPr>
              <a:spLocks/>
            </p:cNvSpPr>
            <p:nvPr/>
          </p:nvSpPr>
          <p:spPr bwMode="auto">
            <a:xfrm>
              <a:off x="3231" y="1632"/>
              <a:ext cx="679" cy="528"/>
            </a:xfrm>
            <a:custGeom>
              <a:avLst/>
              <a:gdLst>
                <a:gd name="T0" fmla="*/ 31 w 679"/>
                <a:gd name="T1" fmla="*/ 0 h 528"/>
                <a:gd name="T2" fmla="*/ 679 w 679"/>
                <a:gd name="T3" fmla="*/ 432 h 528"/>
                <a:gd name="T4" fmla="*/ 655 w 679"/>
                <a:gd name="T5" fmla="*/ 414 h 528"/>
                <a:gd name="T6" fmla="*/ 631 w 679"/>
                <a:gd name="T7" fmla="*/ 408 h 528"/>
                <a:gd name="T8" fmla="*/ 601 w 679"/>
                <a:gd name="T9" fmla="*/ 402 h 528"/>
                <a:gd name="T10" fmla="*/ 565 w 679"/>
                <a:gd name="T11" fmla="*/ 396 h 528"/>
                <a:gd name="T12" fmla="*/ 529 w 679"/>
                <a:gd name="T13" fmla="*/ 396 h 528"/>
                <a:gd name="T14" fmla="*/ 487 w 679"/>
                <a:gd name="T15" fmla="*/ 396 h 528"/>
                <a:gd name="T16" fmla="*/ 451 w 679"/>
                <a:gd name="T17" fmla="*/ 402 h 528"/>
                <a:gd name="T18" fmla="*/ 427 w 679"/>
                <a:gd name="T19" fmla="*/ 408 h 528"/>
                <a:gd name="T20" fmla="*/ 409 w 679"/>
                <a:gd name="T21" fmla="*/ 420 h 528"/>
                <a:gd name="T22" fmla="*/ 403 w 679"/>
                <a:gd name="T23" fmla="*/ 432 h 528"/>
                <a:gd name="T24" fmla="*/ 403 w 679"/>
                <a:gd name="T25" fmla="*/ 444 h 528"/>
                <a:gd name="T26" fmla="*/ 415 w 679"/>
                <a:gd name="T27" fmla="*/ 462 h 528"/>
                <a:gd name="T28" fmla="*/ 409 w 679"/>
                <a:gd name="T29" fmla="*/ 480 h 528"/>
                <a:gd name="T30" fmla="*/ 391 w 679"/>
                <a:gd name="T31" fmla="*/ 498 h 528"/>
                <a:gd name="T32" fmla="*/ 373 w 679"/>
                <a:gd name="T33" fmla="*/ 510 h 528"/>
                <a:gd name="T34" fmla="*/ 349 w 679"/>
                <a:gd name="T35" fmla="*/ 522 h 528"/>
                <a:gd name="T36" fmla="*/ 331 w 679"/>
                <a:gd name="T37" fmla="*/ 528 h 528"/>
                <a:gd name="T38" fmla="*/ 307 w 679"/>
                <a:gd name="T39" fmla="*/ 528 h 528"/>
                <a:gd name="T40" fmla="*/ 283 w 679"/>
                <a:gd name="T41" fmla="*/ 528 h 528"/>
                <a:gd name="T42" fmla="*/ 259 w 679"/>
                <a:gd name="T43" fmla="*/ 522 h 528"/>
                <a:gd name="T44" fmla="*/ 241 w 679"/>
                <a:gd name="T45" fmla="*/ 510 h 528"/>
                <a:gd name="T46" fmla="*/ 235 w 679"/>
                <a:gd name="T47" fmla="*/ 498 h 528"/>
                <a:gd name="T48" fmla="*/ 235 w 679"/>
                <a:gd name="T49" fmla="*/ 486 h 528"/>
                <a:gd name="T50" fmla="*/ 241 w 679"/>
                <a:gd name="T51" fmla="*/ 468 h 528"/>
                <a:gd name="T52" fmla="*/ 253 w 679"/>
                <a:gd name="T53" fmla="*/ 450 h 528"/>
                <a:gd name="T54" fmla="*/ 265 w 679"/>
                <a:gd name="T55" fmla="*/ 432 h 528"/>
                <a:gd name="T56" fmla="*/ 265 w 679"/>
                <a:gd name="T57" fmla="*/ 414 h 528"/>
                <a:gd name="T58" fmla="*/ 247 w 679"/>
                <a:gd name="T59" fmla="*/ 402 h 528"/>
                <a:gd name="T60" fmla="*/ 229 w 679"/>
                <a:gd name="T61" fmla="*/ 396 h 528"/>
                <a:gd name="T62" fmla="*/ 187 w 679"/>
                <a:gd name="T63" fmla="*/ 396 h 528"/>
                <a:gd name="T64" fmla="*/ 145 w 679"/>
                <a:gd name="T65" fmla="*/ 402 h 528"/>
                <a:gd name="T66" fmla="*/ 103 w 679"/>
                <a:gd name="T67" fmla="*/ 408 h 528"/>
                <a:gd name="T68" fmla="*/ 55 w 679"/>
                <a:gd name="T69" fmla="*/ 414 h 528"/>
                <a:gd name="T70" fmla="*/ 37 w 679"/>
                <a:gd name="T71" fmla="*/ 420 h 528"/>
                <a:gd name="T72" fmla="*/ 31 w 679"/>
                <a:gd name="T73" fmla="*/ 402 h 528"/>
                <a:gd name="T74" fmla="*/ 19 w 679"/>
                <a:gd name="T75" fmla="*/ 378 h 528"/>
                <a:gd name="T76" fmla="*/ 13 w 679"/>
                <a:gd name="T77" fmla="*/ 348 h 528"/>
                <a:gd name="T78" fmla="*/ 19 w 679"/>
                <a:gd name="T79" fmla="*/ 318 h 528"/>
                <a:gd name="T80" fmla="*/ 31 w 679"/>
                <a:gd name="T81" fmla="*/ 288 h 528"/>
                <a:gd name="T82" fmla="*/ 49 w 679"/>
                <a:gd name="T83" fmla="*/ 264 h 528"/>
                <a:gd name="T84" fmla="*/ 79 w 679"/>
                <a:gd name="T85" fmla="*/ 246 h 528"/>
                <a:gd name="T86" fmla="*/ 103 w 679"/>
                <a:gd name="T87" fmla="*/ 234 h 528"/>
                <a:gd name="T88" fmla="*/ 133 w 679"/>
                <a:gd name="T89" fmla="*/ 222 h 528"/>
                <a:gd name="T90" fmla="*/ 151 w 679"/>
                <a:gd name="T91" fmla="*/ 210 h 528"/>
                <a:gd name="T92" fmla="*/ 169 w 679"/>
                <a:gd name="T93" fmla="*/ 192 h 528"/>
                <a:gd name="T94" fmla="*/ 181 w 679"/>
                <a:gd name="T95" fmla="*/ 168 h 528"/>
                <a:gd name="T96" fmla="*/ 181 w 679"/>
                <a:gd name="T97" fmla="*/ 138 h 528"/>
                <a:gd name="T98" fmla="*/ 163 w 679"/>
                <a:gd name="T99" fmla="*/ 114 h 528"/>
                <a:gd name="T100" fmla="*/ 145 w 679"/>
                <a:gd name="T101" fmla="*/ 102 h 528"/>
                <a:gd name="T102" fmla="*/ 121 w 679"/>
                <a:gd name="T103" fmla="*/ 108 h 528"/>
                <a:gd name="T104" fmla="*/ 97 w 679"/>
                <a:gd name="T105" fmla="*/ 126 h 528"/>
                <a:gd name="T106" fmla="*/ 85 w 679"/>
                <a:gd name="T107" fmla="*/ 144 h 528"/>
                <a:gd name="T108" fmla="*/ 61 w 679"/>
                <a:gd name="T109" fmla="*/ 156 h 528"/>
                <a:gd name="T110" fmla="*/ 37 w 679"/>
                <a:gd name="T111" fmla="*/ 150 h 528"/>
                <a:gd name="T112" fmla="*/ 19 w 679"/>
                <a:gd name="T113" fmla="*/ 132 h 528"/>
                <a:gd name="T114" fmla="*/ 6 w 679"/>
                <a:gd name="T115" fmla="*/ 114 h 528"/>
                <a:gd name="T116" fmla="*/ 0 w 679"/>
                <a:gd name="T117" fmla="*/ 90 h 528"/>
                <a:gd name="T118" fmla="*/ 6 w 679"/>
                <a:gd name="T119" fmla="*/ 60 h 528"/>
                <a:gd name="T120" fmla="*/ 13 w 679"/>
                <a:gd name="T121" fmla="*/ 30 h 528"/>
                <a:gd name="T122" fmla="*/ 25 w 679"/>
                <a:gd name="T123" fmla="*/ 12 h 5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9" h="528">
                  <a:moveTo>
                    <a:pt x="25" y="12"/>
                  </a:moveTo>
                  <a:lnTo>
                    <a:pt x="31" y="0"/>
                  </a:lnTo>
                  <a:lnTo>
                    <a:pt x="571" y="0"/>
                  </a:lnTo>
                  <a:lnTo>
                    <a:pt x="679" y="432"/>
                  </a:lnTo>
                  <a:lnTo>
                    <a:pt x="667" y="420"/>
                  </a:lnTo>
                  <a:lnTo>
                    <a:pt x="655" y="414"/>
                  </a:lnTo>
                  <a:lnTo>
                    <a:pt x="649" y="414"/>
                  </a:lnTo>
                  <a:lnTo>
                    <a:pt x="631" y="408"/>
                  </a:lnTo>
                  <a:lnTo>
                    <a:pt x="619" y="402"/>
                  </a:lnTo>
                  <a:lnTo>
                    <a:pt x="601" y="402"/>
                  </a:lnTo>
                  <a:lnTo>
                    <a:pt x="583" y="396"/>
                  </a:lnTo>
                  <a:lnTo>
                    <a:pt x="565" y="396"/>
                  </a:lnTo>
                  <a:lnTo>
                    <a:pt x="547" y="396"/>
                  </a:lnTo>
                  <a:lnTo>
                    <a:pt x="529" y="396"/>
                  </a:lnTo>
                  <a:lnTo>
                    <a:pt x="505" y="396"/>
                  </a:lnTo>
                  <a:lnTo>
                    <a:pt x="487" y="396"/>
                  </a:lnTo>
                  <a:lnTo>
                    <a:pt x="469" y="396"/>
                  </a:lnTo>
                  <a:lnTo>
                    <a:pt x="451" y="402"/>
                  </a:lnTo>
                  <a:lnTo>
                    <a:pt x="439" y="402"/>
                  </a:lnTo>
                  <a:lnTo>
                    <a:pt x="427" y="408"/>
                  </a:lnTo>
                  <a:lnTo>
                    <a:pt x="415" y="414"/>
                  </a:lnTo>
                  <a:lnTo>
                    <a:pt x="409" y="420"/>
                  </a:lnTo>
                  <a:lnTo>
                    <a:pt x="403" y="420"/>
                  </a:lnTo>
                  <a:lnTo>
                    <a:pt x="403" y="432"/>
                  </a:lnTo>
                  <a:lnTo>
                    <a:pt x="403" y="438"/>
                  </a:lnTo>
                  <a:lnTo>
                    <a:pt x="403" y="444"/>
                  </a:lnTo>
                  <a:lnTo>
                    <a:pt x="409" y="450"/>
                  </a:lnTo>
                  <a:lnTo>
                    <a:pt x="415" y="462"/>
                  </a:lnTo>
                  <a:lnTo>
                    <a:pt x="415" y="468"/>
                  </a:lnTo>
                  <a:lnTo>
                    <a:pt x="409" y="480"/>
                  </a:lnTo>
                  <a:lnTo>
                    <a:pt x="403" y="486"/>
                  </a:lnTo>
                  <a:lnTo>
                    <a:pt x="391" y="498"/>
                  </a:lnTo>
                  <a:lnTo>
                    <a:pt x="379" y="504"/>
                  </a:lnTo>
                  <a:lnTo>
                    <a:pt x="373" y="510"/>
                  </a:lnTo>
                  <a:lnTo>
                    <a:pt x="361" y="516"/>
                  </a:lnTo>
                  <a:lnTo>
                    <a:pt x="349" y="522"/>
                  </a:lnTo>
                  <a:lnTo>
                    <a:pt x="337" y="522"/>
                  </a:lnTo>
                  <a:lnTo>
                    <a:pt x="331" y="528"/>
                  </a:lnTo>
                  <a:lnTo>
                    <a:pt x="319" y="528"/>
                  </a:lnTo>
                  <a:lnTo>
                    <a:pt x="307" y="528"/>
                  </a:lnTo>
                  <a:lnTo>
                    <a:pt x="295" y="528"/>
                  </a:lnTo>
                  <a:lnTo>
                    <a:pt x="283" y="528"/>
                  </a:lnTo>
                  <a:lnTo>
                    <a:pt x="271" y="528"/>
                  </a:lnTo>
                  <a:lnTo>
                    <a:pt x="259" y="522"/>
                  </a:lnTo>
                  <a:lnTo>
                    <a:pt x="253" y="516"/>
                  </a:lnTo>
                  <a:lnTo>
                    <a:pt x="241" y="510"/>
                  </a:lnTo>
                  <a:lnTo>
                    <a:pt x="235" y="504"/>
                  </a:lnTo>
                  <a:lnTo>
                    <a:pt x="235" y="498"/>
                  </a:lnTo>
                  <a:lnTo>
                    <a:pt x="235" y="492"/>
                  </a:lnTo>
                  <a:lnTo>
                    <a:pt x="235" y="486"/>
                  </a:lnTo>
                  <a:lnTo>
                    <a:pt x="235" y="474"/>
                  </a:lnTo>
                  <a:lnTo>
                    <a:pt x="241" y="468"/>
                  </a:lnTo>
                  <a:lnTo>
                    <a:pt x="247" y="456"/>
                  </a:lnTo>
                  <a:lnTo>
                    <a:pt x="253" y="450"/>
                  </a:lnTo>
                  <a:lnTo>
                    <a:pt x="259" y="444"/>
                  </a:lnTo>
                  <a:lnTo>
                    <a:pt x="265" y="432"/>
                  </a:lnTo>
                  <a:lnTo>
                    <a:pt x="265" y="426"/>
                  </a:lnTo>
                  <a:lnTo>
                    <a:pt x="265" y="414"/>
                  </a:lnTo>
                  <a:lnTo>
                    <a:pt x="259" y="408"/>
                  </a:lnTo>
                  <a:lnTo>
                    <a:pt x="247" y="402"/>
                  </a:lnTo>
                  <a:lnTo>
                    <a:pt x="241" y="402"/>
                  </a:lnTo>
                  <a:lnTo>
                    <a:pt x="229" y="396"/>
                  </a:lnTo>
                  <a:lnTo>
                    <a:pt x="217" y="396"/>
                  </a:lnTo>
                  <a:lnTo>
                    <a:pt x="187" y="396"/>
                  </a:lnTo>
                  <a:lnTo>
                    <a:pt x="169" y="396"/>
                  </a:lnTo>
                  <a:lnTo>
                    <a:pt x="145" y="402"/>
                  </a:lnTo>
                  <a:lnTo>
                    <a:pt x="121" y="402"/>
                  </a:lnTo>
                  <a:lnTo>
                    <a:pt x="103" y="408"/>
                  </a:lnTo>
                  <a:lnTo>
                    <a:pt x="73" y="414"/>
                  </a:lnTo>
                  <a:lnTo>
                    <a:pt x="55" y="414"/>
                  </a:lnTo>
                  <a:lnTo>
                    <a:pt x="43" y="420"/>
                  </a:lnTo>
                  <a:lnTo>
                    <a:pt x="37" y="420"/>
                  </a:lnTo>
                  <a:lnTo>
                    <a:pt x="31" y="414"/>
                  </a:lnTo>
                  <a:lnTo>
                    <a:pt x="31" y="402"/>
                  </a:lnTo>
                  <a:lnTo>
                    <a:pt x="25" y="390"/>
                  </a:lnTo>
                  <a:lnTo>
                    <a:pt x="19" y="378"/>
                  </a:lnTo>
                  <a:lnTo>
                    <a:pt x="13" y="366"/>
                  </a:lnTo>
                  <a:lnTo>
                    <a:pt x="13" y="348"/>
                  </a:lnTo>
                  <a:lnTo>
                    <a:pt x="13" y="336"/>
                  </a:lnTo>
                  <a:lnTo>
                    <a:pt x="19" y="318"/>
                  </a:lnTo>
                  <a:lnTo>
                    <a:pt x="25" y="306"/>
                  </a:lnTo>
                  <a:lnTo>
                    <a:pt x="31" y="288"/>
                  </a:lnTo>
                  <a:lnTo>
                    <a:pt x="37" y="276"/>
                  </a:lnTo>
                  <a:lnTo>
                    <a:pt x="49" y="264"/>
                  </a:lnTo>
                  <a:lnTo>
                    <a:pt x="61" y="258"/>
                  </a:lnTo>
                  <a:lnTo>
                    <a:pt x="79" y="246"/>
                  </a:lnTo>
                  <a:lnTo>
                    <a:pt x="91" y="240"/>
                  </a:lnTo>
                  <a:lnTo>
                    <a:pt x="103" y="234"/>
                  </a:lnTo>
                  <a:lnTo>
                    <a:pt x="115" y="228"/>
                  </a:lnTo>
                  <a:lnTo>
                    <a:pt x="133" y="222"/>
                  </a:lnTo>
                  <a:lnTo>
                    <a:pt x="145" y="216"/>
                  </a:lnTo>
                  <a:lnTo>
                    <a:pt x="151" y="210"/>
                  </a:lnTo>
                  <a:lnTo>
                    <a:pt x="163" y="198"/>
                  </a:lnTo>
                  <a:lnTo>
                    <a:pt x="169" y="192"/>
                  </a:lnTo>
                  <a:lnTo>
                    <a:pt x="175" y="180"/>
                  </a:lnTo>
                  <a:lnTo>
                    <a:pt x="181" y="168"/>
                  </a:lnTo>
                  <a:lnTo>
                    <a:pt x="181" y="150"/>
                  </a:lnTo>
                  <a:lnTo>
                    <a:pt x="181" y="138"/>
                  </a:lnTo>
                  <a:lnTo>
                    <a:pt x="175" y="126"/>
                  </a:lnTo>
                  <a:lnTo>
                    <a:pt x="163" y="114"/>
                  </a:lnTo>
                  <a:lnTo>
                    <a:pt x="157" y="108"/>
                  </a:lnTo>
                  <a:lnTo>
                    <a:pt x="145" y="102"/>
                  </a:lnTo>
                  <a:lnTo>
                    <a:pt x="133" y="102"/>
                  </a:lnTo>
                  <a:lnTo>
                    <a:pt x="121" y="108"/>
                  </a:lnTo>
                  <a:lnTo>
                    <a:pt x="109" y="114"/>
                  </a:lnTo>
                  <a:lnTo>
                    <a:pt x="97" y="126"/>
                  </a:lnTo>
                  <a:lnTo>
                    <a:pt x="91" y="132"/>
                  </a:lnTo>
                  <a:lnTo>
                    <a:pt x="85" y="144"/>
                  </a:lnTo>
                  <a:lnTo>
                    <a:pt x="73" y="150"/>
                  </a:lnTo>
                  <a:lnTo>
                    <a:pt x="61" y="156"/>
                  </a:lnTo>
                  <a:lnTo>
                    <a:pt x="49" y="156"/>
                  </a:lnTo>
                  <a:lnTo>
                    <a:pt x="37" y="150"/>
                  </a:lnTo>
                  <a:lnTo>
                    <a:pt x="25" y="144"/>
                  </a:lnTo>
                  <a:lnTo>
                    <a:pt x="19" y="132"/>
                  </a:lnTo>
                  <a:lnTo>
                    <a:pt x="13" y="126"/>
                  </a:lnTo>
                  <a:lnTo>
                    <a:pt x="6" y="114"/>
                  </a:lnTo>
                  <a:lnTo>
                    <a:pt x="0" y="102"/>
                  </a:lnTo>
                  <a:lnTo>
                    <a:pt x="0" y="90"/>
                  </a:lnTo>
                  <a:lnTo>
                    <a:pt x="0" y="72"/>
                  </a:lnTo>
                  <a:lnTo>
                    <a:pt x="6" y="60"/>
                  </a:lnTo>
                  <a:lnTo>
                    <a:pt x="6" y="42"/>
                  </a:lnTo>
                  <a:lnTo>
                    <a:pt x="13" y="30"/>
                  </a:lnTo>
                  <a:lnTo>
                    <a:pt x="19" y="18"/>
                  </a:lnTo>
                  <a:lnTo>
                    <a:pt x="25" y="12"/>
                  </a:lnTo>
                  <a:close/>
                </a:path>
              </a:pathLst>
            </a:custGeom>
            <a:solidFill>
              <a:schemeClr val="bg1"/>
            </a:solidFill>
            <a:ln w="9525">
              <a:solidFill>
                <a:schemeClr val="tx1"/>
              </a:solidFill>
              <a:round/>
              <a:headEnd/>
              <a:tailEnd/>
            </a:ln>
          </p:spPr>
          <p:txBody>
            <a:bodyPr/>
            <a:lstStyle/>
            <a:p>
              <a:endParaRPr lang="en-US"/>
            </a:p>
          </p:txBody>
        </p:sp>
        <p:sp>
          <p:nvSpPr>
            <p:cNvPr id="10281" name="Freeform 17"/>
            <p:cNvSpPr>
              <a:spLocks/>
            </p:cNvSpPr>
            <p:nvPr/>
          </p:nvSpPr>
          <p:spPr bwMode="auto">
            <a:xfrm>
              <a:off x="3231" y="1632"/>
              <a:ext cx="679" cy="528"/>
            </a:xfrm>
            <a:custGeom>
              <a:avLst/>
              <a:gdLst>
                <a:gd name="T0" fmla="*/ 31 w 679"/>
                <a:gd name="T1" fmla="*/ 0 h 528"/>
                <a:gd name="T2" fmla="*/ 679 w 679"/>
                <a:gd name="T3" fmla="*/ 432 h 528"/>
                <a:gd name="T4" fmla="*/ 655 w 679"/>
                <a:gd name="T5" fmla="*/ 414 h 528"/>
                <a:gd name="T6" fmla="*/ 631 w 679"/>
                <a:gd name="T7" fmla="*/ 408 h 528"/>
                <a:gd name="T8" fmla="*/ 601 w 679"/>
                <a:gd name="T9" fmla="*/ 402 h 528"/>
                <a:gd name="T10" fmla="*/ 565 w 679"/>
                <a:gd name="T11" fmla="*/ 396 h 528"/>
                <a:gd name="T12" fmla="*/ 529 w 679"/>
                <a:gd name="T13" fmla="*/ 396 h 528"/>
                <a:gd name="T14" fmla="*/ 487 w 679"/>
                <a:gd name="T15" fmla="*/ 396 h 528"/>
                <a:gd name="T16" fmla="*/ 451 w 679"/>
                <a:gd name="T17" fmla="*/ 402 h 528"/>
                <a:gd name="T18" fmla="*/ 427 w 679"/>
                <a:gd name="T19" fmla="*/ 408 h 528"/>
                <a:gd name="T20" fmla="*/ 409 w 679"/>
                <a:gd name="T21" fmla="*/ 420 h 528"/>
                <a:gd name="T22" fmla="*/ 403 w 679"/>
                <a:gd name="T23" fmla="*/ 432 h 528"/>
                <a:gd name="T24" fmla="*/ 403 w 679"/>
                <a:gd name="T25" fmla="*/ 444 h 528"/>
                <a:gd name="T26" fmla="*/ 415 w 679"/>
                <a:gd name="T27" fmla="*/ 462 h 528"/>
                <a:gd name="T28" fmla="*/ 409 w 679"/>
                <a:gd name="T29" fmla="*/ 480 h 528"/>
                <a:gd name="T30" fmla="*/ 391 w 679"/>
                <a:gd name="T31" fmla="*/ 498 h 528"/>
                <a:gd name="T32" fmla="*/ 373 w 679"/>
                <a:gd name="T33" fmla="*/ 510 h 528"/>
                <a:gd name="T34" fmla="*/ 349 w 679"/>
                <a:gd name="T35" fmla="*/ 522 h 528"/>
                <a:gd name="T36" fmla="*/ 331 w 679"/>
                <a:gd name="T37" fmla="*/ 528 h 528"/>
                <a:gd name="T38" fmla="*/ 307 w 679"/>
                <a:gd name="T39" fmla="*/ 528 h 528"/>
                <a:gd name="T40" fmla="*/ 283 w 679"/>
                <a:gd name="T41" fmla="*/ 528 h 528"/>
                <a:gd name="T42" fmla="*/ 259 w 679"/>
                <a:gd name="T43" fmla="*/ 522 h 528"/>
                <a:gd name="T44" fmla="*/ 241 w 679"/>
                <a:gd name="T45" fmla="*/ 510 h 528"/>
                <a:gd name="T46" fmla="*/ 235 w 679"/>
                <a:gd name="T47" fmla="*/ 498 h 528"/>
                <a:gd name="T48" fmla="*/ 235 w 679"/>
                <a:gd name="T49" fmla="*/ 486 h 528"/>
                <a:gd name="T50" fmla="*/ 241 w 679"/>
                <a:gd name="T51" fmla="*/ 468 h 528"/>
                <a:gd name="T52" fmla="*/ 253 w 679"/>
                <a:gd name="T53" fmla="*/ 450 h 528"/>
                <a:gd name="T54" fmla="*/ 265 w 679"/>
                <a:gd name="T55" fmla="*/ 432 h 528"/>
                <a:gd name="T56" fmla="*/ 265 w 679"/>
                <a:gd name="T57" fmla="*/ 414 h 528"/>
                <a:gd name="T58" fmla="*/ 247 w 679"/>
                <a:gd name="T59" fmla="*/ 402 h 528"/>
                <a:gd name="T60" fmla="*/ 229 w 679"/>
                <a:gd name="T61" fmla="*/ 396 h 528"/>
                <a:gd name="T62" fmla="*/ 187 w 679"/>
                <a:gd name="T63" fmla="*/ 396 h 528"/>
                <a:gd name="T64" fmla="*/ 145 w 679"/>
                <a:gd name="T65" fmla="*/ 402 h 528"/>
                <a:gd name="T66" fmla="*/ 103 w 679"/>
                <a:gd name="T67" fmla="*/ 408 h 528"/>
                <a:gd name="T68" fmla="*/ 55 w 679"/>
                <a:gd name="T69" fmla="*/ 414 h 528"/>
                <a:gd name="T70" fmla="*/ 37 w 679"/>
                <a:gd name="T71" fmla="*/ 420 h 528"/>
                <a:gd name="T72" fmla="*/ 31 w 679"/>
                <a:gd name="T73" fmla="*/ 402 h 528"/>
                <a:gd name="T74" fmla="*/ 19 w 679"/>
                <a:gd name="T75" fmla="*/ 378 h 528"/>
                <a:gd name="T76" fmla="*/ 13 w 679"/>
                <a:gd name="T77" fmla="*/ 348 h 528"/>
                <a:gd name="T78" fmla="*/ 19 w 679"/>
                <a:gd name="T79" fmla="*/ 318 h 528"/>
                <a:gd name="T80" fmla="*/ 31 w 679"/>
                <a:gd name="T81" fmla="*/ 288 h 528"/>
                <a:gd name="T82" fmla="*/ 49 w 679"/>
                <a:gd name="T83" fmla="*/ 264 h 528"/>
                <a:gd name="T84" fmla="*/ 79 w 679"/>
                <a:gd name="T85" fmla="*/ 246 h 528"/>
                <a:gd name="T86" fmla="*/ 103 w 679"/>
                <a:gd name="T87" fmla="*/ 234 h 528"/>
                <a:gd name="T88" fmla="*/ 133 w 679"/>
                <a:gd name="T89" fmla="*/ 222 h 528"/>
                <a:gd name="T90" fmla="*/ 151 w 679"/>
                <a:gd name="T91" fmla="*/ 210 h 528"/>
                <a:gd name="T92" fmla="*/ 169 w 679"/>
                <a:gd name="T93" fmla="*/ 192 h 528"/>
                <a:gd name="T94" fmla="*/ 181 w 679"/>
                <a:gd name="T95" fmla="*/ 168 h 528"/>
                <a:gd name="T96" fmla="*/ 181 w 679"/>
                <a:gd name="T97" fmla="*/ 138 h 528"/>
                <a:gd name="T98" fmla="*/ 163 w 679"/>
                <a:gd name="T99" fmla="*/ 114 h 528"/>
                <a:gd name="T100" fmla="*/ 145 w 679"/>
                <a:gd name="T101" fmla="*/ 102 h 528"/>
                <a:gd name="T102" fmla="*/ 121 w 679"/>
                <a:gd name="T103" fmla="*/ 108 h 528"/>
                <a:gd name="T104" fmla="*/ 97 w 679"/>
                <a:gd name="T105" fmla="*/ 126 h 528"/>
                <a:gd name="T106" fmla="*/ 85 w 679"/>
                <a:gd name="T107" fmla="*/ 144 h 528"/>
                <a:gd name="T108" fmla="*/ 61 w 679"/>
                <a:gd name="T109" fmla="*/ 156 h 528"/>
                <a:gd name="T110" fmla="*/ 37 w 679"/>
                <a:gd name="T111" fmla="*/ 150 h 528"/>
                <a:gd name="T112" fmla="*/ 19 w 679"/>
                <a:gd name="T113" fmla="*/ 132 h 528"/>
                <a:gd name="T114" fmla="*/ 6 w 679"/>
                <a:gd name="T115" fmla="*/ 114 h 528"/>
                <a:gd name="T116" fmla="*/ 0 w 679"/>
                <a:gd name="T117" fmla="*/ 90 h 528"/>
                <a:gd name="T118" fmla="*/ 6 w 679"/>
                <a:gd name="T119" fmla="*/ 60 h 528"/>
                <a:gd name="T120" fmla="*/ 13 w 679"/>
                <a:gd name="T121" fmla="*/ 30 h 528"/>
                <a:gd name="T122" fmla="*/ 25 w 679"/>
                <a:gd name="T123" fmla="*/ 12 h 5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9" h="528">
                  <a:moveTo>
                    <a:pt x="25" y="12"/>
                  </a:moveTo>
                  <a:lnTo>
                    <a:pt x="31" y="0"/>
                  </a:lnTo>
                  <a:lnTo>
                    <a:pt x="571" y="0"/>
                  </a:lnTo>
                  <a:lnTo>
                    <a:pt x="679" y="432"/>
                  </a:lnTo>
                  <a:lnTo>
                    <a:pt x="667" y="420"/>
                  </a:lnTo>
                  <a:lnTo>
                    <a:pt x="655" y="414"/>
                  </a:lnTo>
                  <a:lnTo>
                    <a:pt x="649" y="414"/>
                  </a:lnTo>
                  <a:lnTo>
                    <a:pt x="631" y="408"/>
                  </a:lnTo>
                  <a:lnTo>
                    <a:pt x="619" y="402"/>
                  </a:lnTo>
                  <a:lnTo>
                    <a:pt x="601" y="402"/>
                  </a:lnTo>
                  <a:lnTo>
                    <a:pt x="583" y="396"/>
                  </a:lnTo>
                  <a:lnTo>
                    <a:pt x="565" y="396"/>
                  </a:lnTo>
                  <a:lnTo>
                    <a:pt x="547" y="396"/>
                  </a:lnTo>
                  <a:lnTo>
                    <a:pt x="529" y="396"/>
                  </a:lnTo>
                  <a:lnTo>
                    <a:pt x="505" y="396"/>
                  </a:lnTo>
                  <a:lnTo>
                    <a:pt x="487" y="396"/>
                  </a:lnTo>
                  <a:lnTo>
                    <a:pt x="469" y="396"/>
                  </a:lnTo>
                  <a:lnTo>
                    <a:pt x="451" y="402"/>
                  </a:lnTo>
                  <a:lnTo>
                    <a:pt x="439" y="402"/>
                  </a:lnTo>
                  <a:lnTo>
                    <a:pt x="427" y="408"/>
                  </a:lnTo>
                  <a:lnTo>
                    <a:pt x="415" y="414"/>
                  </a:lnTo>
                  <a:lnTo>
                    <a:pt x="409" y="420"/>
                  </a:lnTo>
                  <a:lnTo>
                    <a:pt x="403" y="420"/>
                  </a:lnTo>
                  <a:lnTo>
                    <a:pt x="403" y="432"/>
                  </a:lnTo>
                  <a:lnTo>
                    <a:pt x="403" y="438"/>
                  </a:lnTo>
                  <a:lnTo>
                    <a:pt x="403" y="444"/>
                  </a:lnTo>
                  <a:lnTo>
                    <a:pt x="409" y="450"/>
                  </a:lnTo>
                  <a:lnTo>
                    <a:pt x="415" y="462"/>
                  </a:lnTo>
                  <a:lnTo>
                    <a:pt x="415" y="468"/>
                  </a:lnTo>
                  <a:lnTo>
                    <a:pt x="409" y="480"/>
                  </a:lnTo>
                  <a:lnTo>
                    <a:pt x="403" y="486"/>
                  </a:lnTo>
                  <a:lnTo>
                    <a:pt x="391" y="498"/>
                  </a:lnTo>
                  <a:lnTo>
                    <a:pt x="379" y="504"/>
                  </a:lnTo>
                  <a:lnTo>
                    <a:pt x="373" y="510"/>
                  </a:lnTo>
                  <a:lnTo>
                    <a:pt x="361" y="516"/>
                  </a:lnTo>
                  <a:lnTo>
                    <a:pt x="349" y="522"/>
                  </a:lnTo>
                  <a:lnTo>
                    <a:pt x="337" y="522"/>
                  </a:lnTo>
                  <a:lnTo>
                    <a:pt x="331" y="528"/>
                  </a:lnTo>
                  <a:lnTo>
                    <a:pt x="319" y="528"/>
                  </a:lnTo>
                  <a:lnTo>
                    <a:pt x="307" y="528"/>
                  </a:lnTo>
                  <a:lnTo>
                    <a:pt x="295" y="528"/>
                  </a:lnTo>
                  <a:lnTo>
                    <a:pt x="283" y="528"/>
                  </a:lnTo>
                  <a:lnTo>
                    <a:pt x="271" y="528"/>
                  </a:lnTo>
                  <a:lnTo>
                    <a:pt x="259" y="522"/>
                  </a:lnTo>
                  <a:lnTo>
                    <a:pt x="253" y="516"/>
                  </a:lnTo>
                  <a:lnTo>
                    <a:pt x="241" y="510"/>
                  </a:lnTo>
                  <a:lnTo>
                    <a:pt x="235" y="504"/>
                  </a:lnTo>
                  <a:lnTo>
                    <a:pt x="235" y="498"/>
                  </a:lnTo>
                  <a:lnTo>
                    <a:pt x="235" y="492"/>
                  </a:lnTo>
                  <a:lnTo>
                    <a:pt x="235" y="486"/>
                  </a:lnTo>
                  <a:lnTo>
                    <a:pt x="235" y="474"/>
                  </a:lnTo>
                  <a:lnTo>
                    <a:pt x="241" y="468"/>
                  </a:lnTo>
                  <a:lnTo>
                    <a:pt x="247" y="456"/>
                  </a:lnTo>
                  <a:lnTo>
                    <a:pt x="253" y="450"/>
                  </a:lnTo>
                  <a:lnTo>
                    <a:pt x="259" y="444"/>
                  </a:lnTo>
                  <a:lnTo>
                    <a:pt x="265" y="432"/>
                  </a:lnTo>
                  <a:lnTo>
                    <a:pt x="265" y="426"/>
                  </a:lnTo>
                  <a:lnTo>
                    <a:pt x="265" y="414"/>
                  </a:lnTo>
                  <a:lnTo>
                    <a:pt x="259" y="408"/>
                  </a:lnTo>
                  <a:lnTo>
                    <a:pt x="247" y="402"/>
                  </a:lnTo>
                  <a:lnTo>
                    <a:pt x="241" y="402"/>
                  </a:lnTo>
                  <a:lnTo>
                    <a:pt x="229" y="396"/>
                  </a:lnTo>
                  <a:lnTo>
                    <a:pt x="217" y="396"/>
                  </a:lnTo>
                  <a:lnTo>
                    <a:pt x="187" y="396"/>
                  </a:lnTo>
                  <a:lnTo>
                    <a:pt x="169" y="396"/>
                  </a:lnTo>
                  <a:lnTo>
                    <a:pt x="145" y="402"/>
                  </a:lnTo>
                  <a:lnTo>
                    <a:pt x="121" y="402"/>
                  </a:lnTo>
                  <a:lnTo>
                    <a:pt x="103" y="408"/>
                  </a:lnTo>
                  <a:lnTo>
                    <a:pt x="73" y="414"/>
                  </a:lnTo>
                  <a:lnTo>
                    <a:pt x="55" y="414"/>
                  </a:lnTo>
                  <a:lnTo>
                    <a:pt x="43" y="420"/>
                  </a:lnTo>
                  <a:lnTo>
                    <a:pt x="37" y="420"/>
                  </a:lnTo>
                  <a:lnTo>
                    <a:pt x="31" y="414"/>
                  </a:lnTo>
                  <a:lnTo>
                    <a:pt x="31" y="402"/>
                  </a:lnTo>
                  <a:lnTo>
                    <a:pt x="25" y="390"/>
                  </a:lnTo>
                  <a:lnTo>
                    <a:pt x="19" y="378"/>
                  </a:lnTo>
                  <a:lnTo>
                    <a:pt x="13" y="366"/>
                  </a:lnTo>
                  <a:lnTo>
                    <a:pt x="13" y="348"/>
                  </a:lnTo>
                  <a:lnTo>
                    <a:pt x="13" y="336"/>
                  </a:lnTo>
                  <a:lnTo>
                    <a:pt x="19" y="318"/>
                  </a:lnTo>
                  <a:lnTo>
                    <a:pt x="25" y="306"/>
                  </a:lnTo>
                  <a:lnTo>
                    <a:pt x="31" y="288"/>
                  </a:lnTo>
                  <a:lnTo>
                    <a:pt x="37" y="276"/>
                  </a:lnTo>
                  <a:lnTo>
                    <a:pt x="49" y="264"/>
                  </a:lnTo>
                  <a:lnTo>
                    <a:pt x="61" y="258"/>
                  </a:lnTo>
                  <a:lnTo>
                    <a:pt x="79" y="246"/>
                  </a:lnTo>
                  <a:lnTo>
                    <a:pt x="91" y="240"/>
                  </a:lnTo>
                  <a:lnTo>
                    <a:pt x="103" y="234"/>
                  </a:lnTo>
                  <a:lnTo>
                    <a:pt x="115" y="228"/>
                  </a:lnTo>
                  <a:lnTo>
                    <a:pt x="133" y="222"/>
                  </a:lnTo>
                  <a:lnTo>
                    <a:pt x="145" y="216"/>
                  </a:lnTo>
                  <a:lnTo>
                    <a:pt x="151" y="210"/>
                  </a:lnTo>
                  <a:lnTo>
                    <a:pt x="163" y="198"/>
                  </a:lnTo>
                  <a:lnTo>
                    <a:pt x="169" y="192"/>
                  </a:lnTo>
                  <a:lnTo>
                    <a:pt x="175" y="180"/>
                  </a:lnTo>
                  <a:lnTo>
                    <a:pt x="181" y="168"/>
                  </a:lnTo>
                  <a:lnTo>
                    <a:pt x="181" y="150"/>
                  </a:lnTo>
                  <a:lnTo>
                    <a:pt x="181" y="138"/>
                  </a:lnTo>
                  <a:lnTo>
                    <a:pt x="175" y="126"/>
                  </a:lnTo>
                  <a:lnTo>
                    <a:pt x="163" y="114"/>
                  </a:lnTo>
                  <a:lnTo>
                    <a:pt x="157" y="108"/>
                  </a:lnTo>
                  <a:lnTo>
                    <a:pt x="145" y="102"/>
                  </a:lnTo>
                  <a:lnTo>
                    <a:pt x="133" y="102"/>
                  </a:lnTo>
                  <a:lnTo>
                    <a:pt x="121" y="108"/>
                  </a:lnTo>
                  <a:lnTo>
                    <a:pt x="109" y="114"/>
                  </a:lnTo>
                  <a:lnTo>
                    <a:pt x="97" y="126"/>
                  </a:lnTo>
                  <a:lnTo>
                    <a:pt x="91" y="132"/>
                  </a:lnTo>
                  <a:lnTo>
                    <a:pt x="85" y="144"/>
                  </a:lnTo>
                  <a:lnTo>
                    <a:pt x="73" y="150"/>
                  </a:lnTo>
                  <a:lnTo>
                    <a:pt x="61" y="156"/>
                  </a:lnTo>
                  <a:lnTo>
                    <a:pt x="49" y="156"/>
                  </a:lnTo>
                  <a:lnTo>
                    <a:pt x="37" y="150"/>
                  </a:lnTo>
                  <a:lnTo>
                    <a:pt x="25" y="144"/>
                  </a:lnTo>
                  <a:lnTo>
                    <a:pt x="19" y="132"/>
                  </a:lnTo>
                  <a:lnTo>
                    <a:pt x="13" y="126"/>
                  </a:lnTo>
                  <a:lnTo>
                    <a:pt x="6" y="114"/>
                  </a:lnTo>
                  <a:lnTo>
                    <a:pt x="0" y="102"/>
                  </a:lnTo>
                  <a:lnTo>
                    <a:pt x="0" y="90"/>
                  </a:lnTo>
                  <a:lnTo>
                    <a:pt x="0" y="72"/>
                  </a:lnTo>
                  <a:lnTo>
                    <a:pt x="6" y="60"/>
                  </a:lnTo>
                  <a:lnTo>
                    <a:pt x="6" y="42"/>
                  </a:lnTo>
                  <a:lnTo>
                    <a:pt x="13" y="30"/>
                  </a:lnTo>
                  <a:lnTo>
                    <a:pt x="19" y="18"/>
                  </a:lnTo>
                  <a:lnTo>
                    <a:pt x="25" y="12"/>
                  </a:lnTo>
                </a:path>
              </a:pathLst>
            </a:custGeom>
            <a:solidFill>
              <a:schemeClr val="bg1"/>
            </a:solidFill>
            <a:ln w="9525">
              <a:solidFill>
                <a:schemeClr val="tx1"/>
              </a:solidFill>
              <a:prstDash val="solid"/>
              <a:round/>
              <a:headEnd/>
              <a:tailEnd/>
            </a:ln>
          </p:spPr>
          <p:txBody>
            <a:bodyPr/>
            <a:lstStyle/>
            <a:p>
              <a:endParaRPr lang="en-US"/>
            </a:p>
          </p:txBody>
        </p:sp>
      </p:grpSp>
      <p:grpSp>
        <p:nvGrpSpPr>
          <p:cNvPr id="10248" name="Group 18"/>
          <p:cNvGrpSpPr>
            <a:grpSpLocks/>
          </p:cNvGrpSpPr>
          <p:nvPr/>
        </p:nvGrpSpPr>
        <p:grpSpPr bwMode="auto">
          <a:xfrm>
            <a:off x="579438" y="2808288"/>
            <a:ext cx="3103562" cy="1808162"/>
            <a:chOff x="1850" y="2040"/>
            <a:chExt cx="841" cy="606"/>
          </a:xfrm>
        </p:grpSpPr>
        <p:sp>
          <p:nvSpPr>
            <p:cNvPr id="10278" name="Freeform 19"/>
            <p:cNvSpPr>
              <a:spLocks/>
            </p:cNvSpPr>
            <p:nvPr/>
          </p:nvSpPr>
          <p:spPr bwMode="auto">
            <a:xfrm>
              <a:off x="1850" y="2040"/>
              <a:ext cx="841" cy="606"/>
            </a:xfrm>
            <a:custGeom>
              <a:avLst/>
              <a:gdLst>
                <a:gd name="T0" fmla="*/ 12 w 841"/>
                <a:gd name="T1" fmla="*/ 492 h 606"/>
                <a:gd name="T2" fmla="*/ 72 w 841"/>
                <a:gd name="T3" fmla="*/ 480 h 606"/>
                <a:gd name="T4" fmla="*/ 144 w 841"/>
                <a:gd name="T5" fmla="*/ 462 h 606"/>
                <a:gd name="T6" fmla="*/ 216 w 841"/>
                <a:gd name="T7" fmla="*/ 438 h 606"/>
                <a:gd name="T8" fmla="*/ 252 w 841"/>
                <a:gd name="T9" fmla="*/ 432 h 606"/>
                <a:gd name="T10" fmla="*/ 300 w 841"/>
                <a:gd name="T11" fmla="*/ 444 h 606"/>
                <a:gd name="T12" fmla="*/ 318 w 841"/>
                <a:gd name="T13" fmla="*/ 462 h 606"/>
                <a:gd name="T14" fmla="*/ 318 w 841"/>
                <a:gd name="T15" fmla="*/ 492 h 606"/>
                <a:gd name="T16" fmla="*/ 294 w 841"/>
                <a:gd name="T17" fmla="*/ 528 h 606"/>
                <a:gd name="T18" fmla="*/ 294 w 841"/>
                <a:gd name="T19" fmla="*/ 558 h 606"/>
                <a:gd name="T20" fmla="*/ 312 w 841"/>
                <a:gd name="T21" fmla="*/ 588 h 606"/>
                <a:gd name="T22" fmla="*/ 348 w 841"/>
                <a:gd name="T23" fmla="*/ 600 h 606"/>
                <a:gd name="T24" fmla="*/ 384 w 841"/>
                <a:gd name="T25" fmla="*/ 600 h 606"/>
                <a:gd name="T26" fmla="*/ 420 w 841"/>
                <a:gd name="T27" fmla="*/ 582 h 606"/>
                <a:gd name="T28" fmla="*/ 450 w 841"/>
                <a:gd name="T29" fmla="*/ 558 h 606"/>
                <a:gd name="T30" fmla="*/ 456 w 841"/>
                <a:gd name="T31" fmla="*/ 516 h 606"/>
                <a:gd name="T32" fmla="*/ 474 w 841"/>
                <a:gd name="T33" fmla="*/ 492 h 606"/>
                <a:gd name="T34" fmla="*/ 522 w 841"/>
                <a:gd name="T35" fmla="*/ 474 h 606"/>
                <a:gd name="T36" fmla="*/ 576 w 841"/>
                <a:gd name="T37" fmla="*/ 462 h 606"/>
                <a:gd name="T38" fmla="*/ 685 w 841"/>
                <a:gd name="T39" fmla="*/ 456 h 606"/>
                <a:gd name="T40" fmla="*/ 769 w 841"/>
                <a:gd name="T41" fmla="*/ 450 h 606"/>
                <a:gd name="T42" fmla="*/ 787 w 841"/>
                <a:gd name="T43" fmla="*/ 426 h 606"/>
                <a:gd name="T44" fmla="*/ 811 w 841"/>
                <a:gd name="T45" fmla="*/ 396 h 606"/>
                <a:gd name="T46" fmla="*/ 835 w 841"/>
                <a:gd name="T47" fmla="*/ 366 h 606"/>
                <a:gd name="T48" fmla="*/ 841 w 841"/>
                <a:gd name="T49" fmla="*/ 336 h 606"/>
                <a:gd name="T50" fmla="*/ 835 w 841"/>
                <a:gd name="T51" fmla="*/ 300 h 606"/>
                <a:gd name="T52" fmla="*/ 811 w 841"/>
                <a:gd name="T53" fmla="*/ 282 h 606"/>
                <a:gd name="T54" fmla="*/ 781 w 841"/>
                <a:gd name="T55" fmla="*/ 288 h 606"/>
                <a:gd name="T56" fmla="*/ 757 w 841"/>
                <a:gd name="T57" fmla="*/ 324 h 606"/>
                <a:gd name="T58" fmla="*/ 727 w 841"/>
                <a:gd name="T59" fmla="*/ 354 h 606"/>
                <a:gd name="T60" fmla="*/ 691 w 841"/>
                <a:gd name="T61" fmla="*/ 354 h 606"/>
                <a:gd name="T62" fmla="*/ 666 w 841"/>
                <a:gd name="T63" fmla="*/ 342 h 606"/>
                <a:gd name="T64" fmla="*/ 654 w 841"/>
                <a:gd name="T65" fmla="*/ 312 h 606"/>
                <a:gd name="T66" fmla="*/ 654 w 841"/>
                <a:gd name="T67" fmla="*/ 282 h 606"/>
                <a:gd name="T68" fmla="*/ 673 w 841"/>
                <a:gd name="T69" fmla="*/ 252 h 606"/>
                <a:gd name="T70" fmla="*/ 709 w 841"/>
                <a:gd name="T71" fmla="*/ 228 h 606"/>
                <a:gd name="T72" fmla="*/ 739 w 841"/>
                <a:gd name="T73" fmla="*/ 204 h 606"/>
                <a:gd name="T74" fmla="*/ 757 w 841"/>
                <a:gd name="T75" fmla="*/ 162 h 606"/>
                <a:gd name="T76" fmla="*/ 751 w 841"/>
                <a:gd name="T77" fmla="*/ 126 h 606"/>
                <a:gd name="T78" fmla="*/ 733 w 841"/>
                <a:gd name="T79" fmla="*/ 78 h 606"/>
                <a:gd name="T80" fmla="*/ 721 w 841"/>
                <a:gd name="T81" fmla="*/ 42 h 606"/>
                <a:gd name="T82" fmla="*/ 703 w 841"/>
                <a:gd name="T83" fmla="*/ 12 h 606"/>
                <a:gd name="T84" fmla="*/ 618 w 841"/>
                <a:gd name="T85" fmla="*/ 6 h 606"/>
                <a:gd name="T86" fmla="*/ 546 w 841"/>
                <a:gd name="T87" fmla="*/ 0 h 606"/>
                <a:gd name="T88" fmla="*/ 504 w 841"/>
                <a:gd name="T89" fmla="*/ 6 h 606"/>
                <a:gd name="T90" fmla="*/ 492 w 841"/>
                <a:gd name="T91" fmla="*/ 30 h 606"/>
                <a:gd name="T92" fmla="*/ 504 w 841"/>
                <a:gd name="T93" fmla="*/ 54 h 606"/>
                <a:gd name="T94" fmla="*/ 510 w 841"/>
                <a:gd name="T95" fmla="*/ 84 h 606"/>
                <a:gd name="T96" fmla="*/ 492 w 841"/>
                <a:gd name="T97" fmla="*/ 114 h 606"/>
                <a:gd name="T98" fmla="*/ 462 w 841"/>
                <a:gd name="T99" fmla="*/ 132 h 606"/>
                <a:gd name="T100" fmla="*/ 426 w 841"/>
                <a:gd name="T101" fmla="*/ 144 h 606"/>
                <a:gd name="T102" fmla="*/ 396 w 841"/>
                <a:gd name="T103" fmla="*/ 144 h 606"/>
                <a:gd name="T104" fmla="*/ 366 w 841"/>
                <a:gd name="T105" fmla="*/ 132 h 606"/>
                <a:gd name="T106" fmla="*/ 348 w 841"/>
                <a:gd name="T107" fmla="*/ 114 h 606"/>
                <a:gd name="T108" fmla="*/ 330 w 841"/>
                <a:gd name="T109" fmla="*/ 90 h 606"/>
                <a:gd name="T110" fmla="*/ 306 w 841"/>
                <a:gd name="T111" fmla="*/ 60 h 606"/>
                <a:gd name="T112" fmla="*/ 276 w 841"/>
                <a:gd name="T113" fmla="*/ 36 h 606"/>
                <a:gd name="T114" fmla="*/ 240 w 841"/>
                <a:gd name="T115" fmla="*/ 30 h 606"/>
                <a:gd name="T116" fmla="*/ 198 w 841"/>
                <a:gd name="T117" fmla="*/ 24 h 606"/>
                <a:gd name="T118" fmla="*/ 156 w 841"/>
                <a:gd name="T119" fmla="*/ 30 h 606"/>
                <a:gd name="T120" fmla="*/ 102 w 841"/>
                <a:gd name="T121" fmla="*/ 42 h 6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41" h="606">
                  <a:moveTo>
                    <a:pt x="102" y="42"/>
                  </a:moveTo>
                  <a:lnTo>
                    <a:pt x="0" y="492"/>
                  </a:lnTo>
                  <a:lnTo>
                    <a:pt x="12" y="492"/>
                  </a:lnTo>
                  <a:lnTo>
                    <a:pt x="30" y="492"/>
                  </a:lnTo>
                  <a:lnTo>
                    <a:pt x="54" y="486"/>
                  </a:lnTo>
                  <a:lnTo>
                    <a:pt x="72" y="480"/>
                  </a:lnTo>
                  <a:lnTo>
                    <a:pt x="96" y="474"/>
                  </a:lnTo>
                  <a:lnTo>
                    <a:pt x="120" y="468"/>
                  </a:lnTo>
                  <a:lnTo>
                    <a:pt x="144" y="462"/>
                  </a:lnTo>
                  <a:lnTo>
                    <a:pt x="168" y="450"/>
                  </a:lnTo>
                  <a:lnTo>
                    <a:pt x="198" y="444"/>
                  </a:lnTo>
                  <a:lnTo>
                    <a:pt x="216" y="438"/>
                  </a:lnTo>
                  <a:lnTo>
                    <a:pt x="228" y="438"/>
                  </a:lnTo>
                  <a:lnTo>
                    <a:pt x="240" y="432"/>
                  </a:lnTo>
                  <a:lnTo>
                    <a:pt x="252" y="432"/>
                  </a:lnTo>
                  <a:lnTo>
                    <a:pt x="270" y="438"/>
                  </a:lnTo>
                  <a:lnTo>
                    <a:pt x="282" y="438"/>
                  </a:lnTo>
                  <a:lnTo>
                    <a:pt x="300" y="444"/>
                  </a:lnTo>
                  <a:lnTo>
                    <a:pt x="306" y="450"/>
                  </a:lnTo>
                  <a:lnTo>
                    <a:pt x="312" y="456"/>
                  </a:lnTo>
                  <a:lnTo>
                    <a:pt x="318" y="462"/>
                  </a:lnTo>
                  <a:lnTo>
                    <a:pt x="318" y="474"/>
                  </a:lnTo>
                  <a:lnTo>
                    <a:pt x="318" y="480"/>
                  </a:lnTo>
                  <a:lnTo>
                    <a:pt x="318" y="492"/>
                  </a:lnTo>
                  <a:lnTo>
                    <a:pt x="306" y="504"/>
                  </a:lnTo>
                  <a:lnTo>
                    <a:pt x="300" y="516"/>
                  </a:lnTo>
                  <a:lnTo>
                    <a:pt x="294" y="528"/>
                  </a:lnTo>
                  <a:lnTo>
                    <a:pt x="294" y="540"/>
                  </a:lnTo>
                  <a:lnTo>
                    <a:pt x="288" y="552"/>
                  </a:lnTo>
                  <a:lnTo>
                    <a:pt x="294" y="558"/>
                  </a:lnTo>
                  <a:lnTo>
                    <a:pt x="294" y="570"/>
                  </a:lnTo>
                  <a:lnTo>
                    <a:pt x="300" y="576"/>
                  </a:lnTo>
                  <a:lnTo>
                    <a:pt x="312" y="588"/>
                  </a:lnTo>
                  <a:lnTo>
                    <a:pt x="324" y="594"/>
                  </a:lnTo>
                  <a:lnTo>
                    <a:pt x="336" y="600"/>
                  </a:lnTo>
                  <a:lnTo>
                    <a:pt x="348" y="600"/>
                  </a:lnTo>
                  <a:lnTo>
                    <a:pt x="360" y="606"/>
                  </a:lnTo>
                  <a:lnTo>
                    <a:pt x="372" y="600"/>
                  </a:lnTo>
                  <a:lnTo>
                    <a:pt x="384" y="600"/>
                  </a:lnTo>
                  <a:lnTo>
                    <a:pt x="396" y="594"/>
                  </a:lnTo>
                  <a:lnTo>
                    <a:pt x="408" y="588"/>
                  </a:lnTo>
                  <a:lnTo>
                    <a:pt x="420" y="582"/>
                  </a:lnTo>
                  <a:lnTo>
                    <a:pt x="432" y="570"/>
                  </a:lnTo>
                  <a:lnTo>
                    <a:pt x="438" y="564"/>
                  </a:lnTo>
                  <a:lnTo>
                    <a:pt x="450" y="558"/>
                  </a:lnTo>
                  <a:lnTo>
                    <a:pt x="456" y="546"/>
                  </a:lnTo>
                  <a:lnTo>
                    <a:pt x="456" y="534"/>
                  </a:lnTo>
                  <a:lnTo>
                    <a:pt x="456" y="516"/>
                  </a:lnTo>
                  <a:lnTo>
                    <a:pt x="462" y="504"/>
                  </a:lnTo>
                  <a:lnTo>
                    <a:pt x="468" y="498"/>
                  </a:lnTo>
                  <a:lnTo>
                    <a:pt x="474" y="492"/>
                  </a:lnTo>
                  <a:lnTo>
                    <a:pt x="486" y="486"/>
                  </a:lnTo>
                  <a:lnTo>
                    <a:pt x="504" y="480"/>
                  </a:lnTo>
                  <a:lnTo>
                    <a:pt x="522" y="474"/>
                  </a:lnTo>
                  <a:lnTo>
                    <a:pt x="534" y="474"/>
                  </a:lnTo>
                  <a:lnTo>
                    <a:pt x="552" y="468"/>
                  </a:lnTo>
                  <a:lnTo>
                    <a:pt x="576" y="462"/>
                  </a:lnTo>
                  <a:lnTo>
                    <a:pt x="606" y="456"/>
                  </a:lnTo>
                  <a:lnTo>
                    <a:pt x="642" y="456"/>
                  </a:lnTo>
                  <a:lnTo>
                    <a:pt x="685" y="456"/>
                  </a:lnTo>
                  <a:lnTo>
                    <a:pt x="727" y="456"/>
                  </a:lnTo>
                  <a:lnTo>
                    <a:pt x="763" y="456"/>
                  </a:lnTo>
                  <a:lnTo>
                    <a:pt x="769" y="450"/>
                  </a:lnTo>
                  <a:lnTo>
                    <a:pt x="769" y="444"/>
                  </a:lnTo>
                  <a:lnTo>
                    <a:pt x="781" y="432"/>
                  </a:lnTo>
                  <a:lnTo>
                    <a:pt x="787" y="426"/>
                  </a:lnTo>
                  <a:lnTo>
                    <a:pt x="793" y="414"/>
                  </a:lnTo>
                  <a:lnTo>
                    <a:pt x="805" y="408"/>
                  </a:lnTo>
                  <a:lnTo>
                    <a:pt x="811" y="396"/>
                  </a:lnTo>
                  <a:lnTo>
                    <a:pt x="817" y="390"/>
                  </a:lnTo>
                  <a:lnTo>
                    <a:pt x="829" y="378"/>
                  </a:lnTo>
                  <a:lnTo>
                    <a:pt x="835" y="366"/>
                  </a:lnTo>
                  <a:lnTo>
                    <a:pt x="835" y="360"/>
                  </a:lnTo>
                  <a:lnTo>
                    <a:pt x="841" y="348"/>
                  </a:lnTo>
                  <a:lnTo>
                    <a:pt x="841" y="336"/>
                  </a:lnTo>
                  <a:lnTo>
                    <a:pt x="841" y="324"/>
                  </a:lnTo>
                  <a:lnTo>
                    <a:pt x="841" y="312"/>
                  </a:lnTo>
                  <a:lnTo>
                    <a:pt x="835" y="300"/>
                  </a:lnTo>
                  <a:lnTo>
                    <a:pt x="829" y="294"/>
                  </a:lnTo>
                  <a:lnTo>
                    <a:pt x="823" y="288"/>
                  </a:lnTo>
                  <a:lnTo>
                    <a:pt x="811" y="282"/>
                  </a:lnTo>
                  <a:lnTo>
                    <a:pt x="805" y="282"/>
                  </a:lnTo>
                  <a:lnTo>
                    <a:pt x="793" y="282"/>
                  </a:lnTo>
                  <a:lnTo>
                    <a:pt x="781" y="288"/>
                  </a:lnTo>
                  <a:lnTo>
                    <a:pt x="775" y="300"/>
                  </a:lnTo>
                  <a:lnTo>
                    <a:pt x="769" y="312"/>
                  </a:lnTo>
                  <a:lnTo>
                    <a:pt x="757" y="324"/>
                  </a:lnTo>
                  <a:lnTo>
                    <a:pt x="751" y="336"/>
                  </a:lnTo>
                  <a:lnTo>
                    <a:pt x="739" y="348"/>
                  </a:lnTo>
                  <a:lnTo>
                    <a:pt x="727" y="354"/>
                  </a:lnTo>
                  <a:lnTo>
                    <a:pt x="715" y="354"/>
                  </a:lnTo>
                  <a:lnTo>
                    <a:pt x="703" y="354"/>
                  </a:lnTo>
                  <a:lnTo>
                    <a:pt x="691" y="354"/>
                  </a:lnTo>
                  <a:lnTo>
                    <a:pt x="685" y="348"/>
                  </a:lnTo>
                  <a:lnTo>
                    <a:pt x="679" y="348"/>
                  </a:lnTo>
                  <a:lnTo>
                    <a:pt x="666" y="342"/>
                  </a:lnTo>
                  <a:lnTo>
                    <a:pt x="660" y="330"/>
                  </a:lnTo>
                  <a:lnTo>
                    <a:pt x="654" y="324"/>
                  </a:lnTo>
                  <a:lnTo>
                    <a:pt x="654" y="312"/>
                  </a:lnTo>
                  <a:lnTo>
                    <a:pt x="648" y="300"/>
                  </a:lnTo>
                  <a:lnTo>
                    <a:pt x="648" y="288"/>
                  </a:lnTo>
                  <a:lnTo>
                    <a:pt x="654" y="282"/>
                  </a:lnTo>
                  <a:lnTo>
                    <a:pt x="660" y="270"/>
                  </a:lnTo>
                  <a:lnTo>
                    <a:pt x="660" y="258"/>
                  </a:lnTo>
                  <a:lnTo>
                    <a:pt x="673" y="252"/>
                  </a:lnTo>
                  <a:lnTo>
                    <a:pt x="685" y="240"/>
                  </a:lnTo>
                  <a:lnTo>
                    <a:pt x="691" y="240"/>
                  </a:lnTo>
                  <a:lnTo>
                    <a:pt x="709" y="228"/>
                  </a:lnTo>
                  <a:lnTo>
                    <a:pt x="721" y="222"/>
                  </a:lnTo>
                  <a:lnTo>
                    <a:pt x="733" y="210"/>
                  </a:lnTo>
                  <a:lnTo>
                    <a:pt x="739" y="204"/>
                  </a:lnTo>
                  <a:lnTo>
                    <a:pt x="751" y="192"/>
                  </a:lnTo>
                  <a:lnTo>
                    <a:pt x="751" y="180"/>
                  </a:lnTo>
                  <a:lnTo>
                    <a:pt x="757" y="162"/>
                  </a:lnTo>
                  <a:lnTo>
                    <a:pt x="757" y="150"/>
                  </a:lnTo>
                  <a:lnTo>
                    <a:pt x="751" y="138"/>
                  </a:lnTo>
                  <a:lnTo>
                    <a:pt x="751" y="126"/>
                  </a:lnTo>
                  <a:lnTo>
                    <a:pt x="745" y="108"/>
                  </a:lnTo>
                  <a:lnTo>
                    <a:pt x="739" y="96"/>
                  </a:lnTo>
                  <a:lnTo>
                    <a:pt x="733" y="78"/>
                  </a:lnTo>
                  <a:lnTo>
                    <a:pt x="727" y="66"/>
                  </a:lnTo>
                  <a:lnTo>
                    <a:pt x="721" y="54"/>
                  </a:lnTo>
                  <a:lnTo>
                    <a:pt x="721" y="42"/>
                  </a:lnTo>
                  <a:lnTo>
                    <a:pt x="721" y="30"/>
                  </a:lnTo>
                  <a:lnTo>
                    <a:pt x="721" y="12"/>
                  </a:lnTo>
                  <a:lnTo>
                    <a:pt x="703" y="12"/>
                  </a:lnTo>
                  <a:lnTo>
                    <a:pt x="666" y="12"/>
                  </a:lnTo>
                  <a:lnTo>
                    <a:pt x="642" y="12"/>
                  </a:lnTo>
                  <a:lnTo>
                    <a:pt x="618" y="6"/>
                  </a:lnTo>
                  <a:lnTo>
                    <a:pt x="594" y="6"/>
                  </a:lnTo>
                  <a:lnTo>
                    <a:pt x="570" y="0"/>
                  </a:lnTo>
                  <a:lnTo>
                    <a:pt x="546" y="0"/>
                  </a:lnTo>
                  <a:lnTo>
                    <a:pt x="528" y="0"/>
                  </a:lnTo>
                  <a:lnTo>
                    <a:pt x="516" y="6"/>
                  </a:lnTo>
                  <a:lnTo>
                    <a:pt x="504" y="6"/>
                  </a:lnTo>
                  <a:lnTo>
                    <a:pt x="498" y="12"/>
                  </a:lnTo>
                  <a:lnTo>
                    <a:pt x="492" y="18"/>
                  </a:lnTo>
                  <a:lnTo>
                    <a:pt x="492" y="30"/>
                  </a:lnTo>
                  <a:lnTo>
                    <a:pt x="492" y="36"/>
                  </a:lnTo>
                  <a:lnTo>
                    <a:pt x="498" y="42"/>
                  </a:lnTo>
                  <a:lnTo>
                    <a:pt x="504" y="54"/>
                  </a:lnTo>
                  <a:lnTo>
                    <a:pt x="504" y="66"/>
                  </a:lnTo>
                  <a:lnTo>
                    <a:pt x="510" y="72"/>
                  </a:lnTo>
                  <a:lnTo>
                    <a:pt x="510" y="84"/>
                  </a:lnTo>
                  <a:lnTo>
                    <a:pt x="504" y="96"/>
                  </a:lnTo>
                  <a:lnTo>
                    <a:pt x="498" y="108"/>
                  </a:lnTo>
                  <a:lnTo>
                    <a:pt x="492" y="114"/>
                  </a:lnTo>
                  <a:lnTo>
                    <a:pt x="486" y="120"/>
                  </a:lnTo>
                  <a:lnTo>
                    <a:pt x="474" y="126"/>
                  </a:lnTo>
                  <a:lnTo>
                    <a:pt x="462" y="132"/>
                  </a:lnTo>
                  <a:lnTo>
                    <a:pt x="450" y="138"/>
                  </a:lnTo>
                  <a:lnTo>
                    <a:pt x="438" y="138"/>
                  </a:lnTo>
                  <a:lnTo>
                    <a:pt x="426" y="144"/>
                  </a:lnTo>
                  <a:lnTo>
                    <a:pt x="414" y="144"/>
                  </a:lnTo>
                  <a:lnTo>
                    <a:pt x="402" y="144"/>
                  </a:lnTo>
                  <a:lnTo>
                    <a:pt x="396" y="144"/>
                  </a:lnTo>
                  <a:lnTo>
                    <a:pt x="384" y="138"/>
                  </a:lnTo>
                  <a:lnTo>
                    <a:pt x="378" y="138"/>
                  </a:lnTo>
                  <a:lnTo>
                    <a:pt x="366" y="132"/>
                  </a:lnTo>
                  <a:lnTo>
                    <a:pt x="360" y="132"/>
                  </a:lnTo>
                  <a:lnTo>
                    <a:pt x="354" y="126"/>
                  </a:lnTo>
                  <a:lnTo>
                    <a:pt x="348" y="114"/>
                  </a:lnTo>
                  <a:lnTo>
                    <a:pt x="342" y="108"/>
                  </a:lnTo>
                  <a:lnTo>
                    <a:pt x="336" y="96"/>
                  </a:lnTo>
                  <a:lnTo>
                    <a:pt x="330" y="90"/>
                  </a:lnTo>
                  <a:lnTo>
                    <a:pt x="324" y="78"/>
                  </a:lnTo>
                  <a:lnTo>
                    <a:pt x="318" y="72"/>
                  </a:lnTo>
                  <a:lnTo>
                    <a:pt x="306" y="60"/>
                  </a:lnTo>
                  <a:lnTo>
                    <a:pt x="300" y="54"/>
                  </a:lnTo>
                  <a:lnTo>
                    <a:pt x="288" y="42"/>
                  </a:lnTo>
                  <a:lnTo>
                    <a:pt x="276" y="36"/>
                  </a:lnTo>
                  <a:lnTo>
                    <a:pt x="270" y="36"/>
                  </a:lnTo>
                  <a:lnTo>
                    <a:pt x="258" y="30"/>
                  </a:lnTo>
                  <a:lnTo>
                    <a:pt x="240" y="30"/>
                  </a:lnTo>
                  <a:lnTo>
                    <a:pt x="228" y="30"/>
                  </a:lnTo>
                  <a:lnTo>
                    <a:pt x="210" y="24"/>
                  </a:lnTo>
                  <a:lnTo>
                    <a:pt x="198" y="24"/>
                  </a:lnTo>
                  <a:lnTo>
                    <a:pt x="180" y="30"/>
                  </a:lnTo>
                  <a:lnTo>
                    <a:pt x="168" y="30"/>
                  </a:lnTo>
                  <a:lnTo>
                    <a:pt x="156" y="30"/>
                  </a:lnTo>
                  <a:lnTo>
                    <a:pt x="138" y="36"/>
                  </a:lnTo>
                  <a:lnTo>
                    <a:pt x="120" y="42"/>
                  </a:lnTo>
                  <a:lnTo>
                    <a:pt x="102" y="42"/>
                  </a:lnTo>
                  <a:close/>
                </a:path>
              </a:pathLst>
            </a:custGeom>
            <a:solidFill>
              <a:schemeClr val="folHlink"/>
            </a:solidFill>
            <a:ln w="9525">
              <a:solidFill>
                <a:schemeClr val="tx1"/>
              </a:solidFill>
              <a:round/>
              <a:headEnd/>
              <a:tailEnd/>
            </a:ln>
          </p:spPr>
          <p:txBody>
            <a:bodyPr/>
            <a:lstStyle/>
            <a:p>
              <a:endParaRPr lang="en-US"/>
            </a:p>
          </p:txBody>
        </p:sp>
        <p:sp>
          <p:nvSpPr>
            <p:cNvPr id="10279" name="Freeform 20"/>
            <p:cNvSpPr>
              <a:spLocks/>
            </p:cNvSpPr>
            <p:nvPr/>
          </p:nvSpPr>
          <p:spPr bwMode="auto">
            <a:xfrm>
              <a:off x="1850" y="2040"/>
              <a:ext cx="841" cy="606"/>
            </a:xfrm>
            <a:custGeom>
              <a:avLst/>
              <a:gdLst>
                <a:gd name="T0" fmla="*/ 12 w 841"/>
                <a:gd name="T1" fmla="*/ 492 h 606"/>
                <a:gd name="T2" fmla="*/ 72 w 841"/>
                <a:gd name="T3" fmla="*/ 480 h 606"/>
                <a:gd name="T4" fmla="*/ 144 w 841"/>
                <a:gd name="T5" fmla="*/ 462 h 606"/>
                <a:gd name="T6" fmla="*/ 216 w 841"/>
                <a:gd name="T7" fmla="*/ 438 h 606"/>
                <a:gd name="T8" fmla="*/ 252 w 841"/>
                <a:gd name="T9" fmla="*/ 432 h 606"/>
                <a:gd name="T10" fmla="*/ 300 w 841"/>
                <a:gd name="T11" fmla="*/ 444 h 606"/>
                <a:gd name="T12" fmla="*/ 318 w 841"/>
                <a:gd name="T13" fmla="*/ 462 h 606"/>
                <a:gd name="T14" fmla="*/ 318 w 841"/>
                <a:gd name="T15" fmla="*/ 492 h 606"/>
                <a:gd name="T16" fmla="*/ 294 w 841"/>
                <a:gd name="T17" fmla="*/ 528 h 606"/>
                <a:gd name="T18" fmla="*/ 294 w 841"/>
                <a:gd name="T19" fmla="*/ 558 h 606"/>
                <a:gd name="T20" fmla="*/ 312 w 841"/>
                <a:gd name="T21" fmla="*/ 588 h 606"/>
                <a:gd name="T22" fmla="*/ 348 w 841"/>
                <a:gd name="T23" fmla="*/ 600 h 606"/>
                <a:gd name="T24" fmla="*/ 384 w 841"/>
                <a:gd name="T25" fmla="*/ 600 h 606"/>
                <a:gd name="T26" fmla="*/ 420 w 841"/>
                <a:gd name="T27" fmla="*/ 582 h 606"/>
                <a:gd name="T28" fmla="*/ 450 w 841"/>
                <a:gd name="T29" fmla="*/ 558 h 606"/>
                <a:gd name="T30" fmla="*/ 456 w 841"/>
                <a:gd name="T31" fmla="*/ 516 h 606"/>
                <a:gd name="T32" fmla="*/ 474 w 841"/>
                <a:gd name="T33" fmla="*/ 492 h 606"/>
                <a:gd name="T34" fmla="*/ 522 w 841"/>
                <a:gd name="T35" fmla="*/ 474 h 606"/>
                <a:gd name="T36" fmla="*/ 576 w 841"/>
                <a:gd name="T37" fmla="*/ 462 h 606"/>
                <a:gd name="T38" fmla="*/ 685 w 841"/>
                <a:gd name="T39" fmla="*/ 456 h 606"/>
                <a:gd name="T40" fmla="*/ 769 w 841"/>
                <a:gd name="T41" fmla="*/ 450 h 606"/>
                <a:gd name="T42" fmla="*/ 787 w 841"/>
                <a:gd name="T43" fmla="*/ 426 h 606"/>
                <a:gd name="T44" fmla="*/ 811 w 841"/>
                <a:gd name="T45" fmla="*/ 396 h 606"/>
                <a:gd name="T46" fmla="*/ 835 w 841"/>
                <a:gd name="T47" fmla="*/ 366 h 606"/>
                <a:gd name="T48" fmla="*/ 841 w 841"/>
                <a:gd name="T49" fmla="*/ 336 h 606"/>
                <a:gd name="T50" fmla="*/ 835 w 841"/>
                <a:gd name="T51" fmla="*/ 300 h 606"/>
                <a:gd name="T52" fmla="*/ 811 w 841"/>
                <a:gd name="T53" fmla="*/ 282 h 606"/>
                <a:gd name="T54" fmla="*/ 781 w 841"/>
                <a:gd name="T55" fmla="*/ 288 h 606"/>
                <a:gd name="T56" fmla="*/ 757 w 841"/>
                <a:gd name="T57" fmla="*/ 324 h 606"/>
                <a:gd name="T58" fmla="*/ 727 w 841"/>
                <a:gd name="T59" fmla="*/ 354 h 606"/>
                <a:gd name="T60" fmla="*/ 691 w 841"/>
                <a:gd name="T61" fmla="*/ 354 h 606"/>
                <a:gd name="T62" fmla="*/ 666 w 841"/>
                <a:gd name="T63" fmla="*/ 342 h 606"/>
                <a:gd name="T64" fmla="*/ 654 w 841"/>
                <a:gd name="T65" fmla="*/ 312 h 606"/>
                <a:gd name="T66" fmla="*/ 654 w 841"/>
                <a:gd name="T67" fmla="*/ 282 h 606"/>
                <a:gd name="T68" fmla="*/ 673 w 841"/>
                <a:gd name="T69" fmla="*/ 252 h 606"/>
                <a:gd name="T70" fmla="*/ 709 w 841"/>
                <a:gd name="T71" fmla="*/ 228 h 606"/>
                <a:gd name="T72" fmla="*/ 739 w 841"/>
                <a:gd name="T73" fmla="*/ 204 h 606"/>
                <a:gd name="T74" fmla="*/ 757 w 841"/>
                <a:gd name="T75" fmla="*/ 162 h 606"/>
                <a:gd name="T76" fmla="*/ 751 w 841"/>
                <a:gd name="T77" fmla="*/ 126 h 606"/>
                <a:gd name="T78" fmla="*/ 733 w 841"/>
                <a:gd name="T79" fmla="*/ 78 h 606"/>
                <a:gd name="T80" fmla="*/ 721 w 841"/>
                <a:gd name="T81" fmla="*/ 42 h 606"/>
                <a:gd name="T82" fmla="*/ 703 w 841"/>
                <a:gd name="T83" fmla="*/ 12 h 606"/>
                <a:gd name="T84" fmla="*/ 618 w 841"/>
                <a:gd name="T85" fmla="*/ 6 h 606"/>
                <a:gd name="T86" fmla="*/ 546 w 841"/>
                <a:gd name="T87" fmla="*/ 0 h 606"/>
                <a:gd name="T88" fmla="*/ 504 w 841"/>
                <a:gd name="T89" fmla="*/ 6 h 606"/>
                <a:gd name="T90" fmla="*/ 492 w 841"/>
                <a:gd name="T91" fmla="*/ 30 h 606"/>
                <a:gd name="T92" fmla="*/ 504 w 841"/>
                <a:gd name="T93" fmla="*/ 54 h 606"/>
                <a:gd name="T94" fmla="*/ 510 w 841"/>
                <a:gd name="T95" fmla="*/ 84 h 606"/>
                <a:gd name="T96" fmla="*/ 492 w 841"/>
                <a:gd name="T97" fmla="*/ 114 h 606"/>
                <a:gd name="T98" fmla="*/ 462 w 841"/>
                <a:gd name="T99" fmla="*/ 132 h 606"/>
                <a:gd name="T100" fmla="*/ 426 w 841"/>
                <a:gd name="T101" fmla="*/ 144 h 606"/>
                <a:gd name="T102" fmla="*/ 396 w 841"/>
                <a:gd name="T103" fmla="*/ 144 h 606"/>
                <a:gd name="T104" fmla="*/ 366 w 841"/>
                <a:gd name="T105" fmla="*/ 132 h 606"/>
                <a:gd name="T106" fmla="*/ 348 w 841"/>
                <a:gd name="T107" fmla="*/ 114 h 606"/>
                <a:gd name="T108" fmla="*/ 330 w 841"/>
                <a:gd name="T109" fmla="*/ 90 h 606"/>
                <a:gd name="T110" fmla="*/ 306 w 841"/>
                <a:gd name="T111" fmla="*/ 60 h 606"/>
                <a:gd name="T112" fmla="*/ 276 w 841"/>
                <a:gd name="T113" fmla="*/ 36 h 606"/>
                <a:gd name="T114" fmla="*/ 240 w 841"/>
                <a:gd name="T115" fmla="*/ 30 h 606"/>
                <a:gd name="T116" fmla="*/ 198 w 841"/>
                <a:gd name="T117" fmla="*/ 24 h 606"/>
                <a:gd name="T118" fmla="*/ 156 w 841"/>
                <a:gd name="T119" fmla="*/ 30 h 606"/>
                <a:gd name="T120" fmla="*/ 102 w 841"/>
                <a:gd name="T121" fmla="*/ 42 h 6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41" h="606">
                  <a:moveTo>
                    <a:pt x="102" y="42"/>
                  </a:moveTo>
                  <a:lnTo>
                    <a:pt x="0" y="492"/>
                  </a:lnTo>
                  <a:lnTo>
                    <a:pt x="12" y="492"/>
                  </a:lnTo>
                  <a:lnTo>
                    <a:pt x="30" y="492"/>
                  </a:lnTo>
                  <a:lnTo>
                    <a:pt x="54" y="486"/>
                  </a:lnTo>
                  <a:lnTo>
                    <a:pt x="72" y="480"/>
                  </a:lnTo>
                  <a:lnTo>
                    <a:pt x="96" y="474"/>
                  </a:lnTo>
                  <a:lnTo>
                    <a:pt x="120" y="468"/>
                  </a:lnTo>
                  <a:lnTo>
                    <a:pt x="144" y="462"/>
                  </a:lnTo>
                  <a:lnTo>
                    <a:pt x="168" y="450"/>
                  </a:lnTo>
                  <a:lnTo>
                    <a:pt x="198" y="444"/>
                  </a:lnTo>
                  <a:lnTo>
                    <a:pt x="216" y="438"/>
                  </a:lnTo>
                  <a:lnTo>
                    <a:pt x="228" y="438"/>
                  </a:lnTo>
                  <a:lnTo>
                    <a:pt x="240" y="432"/>
                  </a:lnTo>
                  <a:lnTo>
                    <a:pt x="252" y="432"/>
                  </a:lnTo>
                  <a:lnTo>
                    <a:pt x="270" y="438"/>
                  </a:lnTo>
                  <a:lnTo>
                    <a:pt x="282" y="438"/>
                  </a:lnTo>
                  <a:lnTo>
                    <a:pt x="300" y="444"/>
                  </a:lnTo>
                  <a:lnTo>
                    <a:pt x="306" y="450"/>
                  </a:lnTo>
                  <a:lnTo>
                    <a:pt x="312" y="456"/>
                  </a:lnTo>
                  <a:lnTo>
                    <a:pt x="318" y="462"/>
                  </a:lnTo>
                  <a:lnTo>
                    <a:pt x="318" y="474"/>
                  </a:lnTo>
                  <a:lnTo>
                    <a:pt x="318" y="480"/>
                  </a:lnTo>
                  <a:lnTo>
                    <a:pt x="318" y="492"/>
                  </a:lnTo>
                  <a:lnTo>
                    <a:pt x="306" y="504"/>
                  </a:lnTo>
                  <a:lnTo>
                    <a:pt x="300" y="516"/>
                  </a:lnTo>
                  <a:lnTo>
                    <a:pt x="294" y="528"/>
                  </a:lnTo>
                  <a:lnTo>
                    <a:pt x="294" y="540"/>
                  </a:lnTo>
                  <a:lnTo>
                    <a:pt x="288" y="552"/>
                  </a:lnTo>
                  <a:lnTo>
                    <a:pt x="294" y="558"/>
                  </a:lnTo>
                  <a:lnTo>
                    <a:pt x="294" y="570"/>
                  </a:lnTo>
                  <a:lnTo>
                    <a:pt x="300" y="576"/>
                  </a:lnTo>
                  <a:lnTo>
                    <a:pt x="312" y="588"/>
                  </a:lnTo>
                  <a:lnTo>
                    <a:pt x="324" y="594"/>
                  </a:lnTo>
                  <a:lnTo>
                    <a:pt x="336" y="600"/>
                  </a:lnTo>
                  <a:lnTo>
                    <a:pt x="348" y="600"/>
                  </a:lnTo>
                  <a:lnTo>
                    <a:pt x="360" y="606"/>
                  </a:lnTo>
                  <a:lnTo>
                    <a:pt x="372" y="600"/>
                  </a:lnTo>
                  <a:lnTo>
                    <a:pt x="384" y="600"/>
                  </a:lnTo>
                  <a:lnTo>
                    <a:pt x="396" y="594"/>
                  </a:lnTo>
                  <a:lnTo>
                    <a:pt x="408" y="588"/>
                  </a:lnTo>
                  <a:lnTo>
                    <a:pt x="420" y="582"/>
                  </a:lnTo>
                  <a:lnTo>
                    <a:pt x="432" y="570"/>
                  </a:lnTo>
                  <a:lnTo>
                    <a:pt x="438" y="564"/>
                  </a:lnTo>
                  <a:lnTo>
                    <a:pt x="450" y="558"/>
                  </a:lnTo>
                  <a:lnTo>
                    <a:pt x="456" y="546"/>
                  </a:lnTo>
                  <a:lnTo>
                    <a:pt x="456" y="534"/>
                  </a:lnTo>
                  <a:lnTo>
                    <a:pt x="456" y="516"/>
                  </a:lnTo>
                  <a:lnTo>
                    <a:pt x="462" y="504"/>
                  </a:lnTo>
                  <a:lnTo>
                    <a:pt x="468" y="498"/>
                  </a:lnTo>
                  <a:lnTo>
                    <a:pt x="474" y="492"/>
                  </a:lnTo>
                  <a:lnTo>
                    <a:pt x="486" y="486"/>
                  </a:lnTo>
                  <a:lnTo>
                    <a:pt x="504" y="480"/>
                  </a:lnTo>
                  <a:lnTo>
                    <a:pt x="522" y="474"/>
                  </a:lnTo>
                  <a:lnTo>
                    <a:pt x="534" y="474"/>
                  </a:lnTo>
                  <a:lnTo>
                    <a:pt x="552" y="468"/>
                  </a:lnTo>
                  <a:lnTo>
                    <a:pt x="576" y="462"/>
                  </a:lnTo>
                  <a:lnTo>
                    <a:pt x="606" y="456"/>
                  </a:lnTo>
                  <a:lnTo>
                    <a:pt x="642" y="456"/>
                  </a:lnTo>
                  <a:lnTo>
                    <a:pt x="685" y="456"/>
                  </a:lnTo>
                  <a:lnTo>
                    <a:pt x="727" y="456"/>
                  </a:lnTo>
                  <a:lnTo>
                    <a:pt x="763" y="456"/>
                  </a:lnTo>
                  <a:lnTo>
                    <a:pt x="769" y="450"/>
                  </a:lnTo>
                  <a:lnTo>
                    <a:pt x="769" y="444"/>
                  </a:lnTo>
                  <a:lnTo>
                    <a:pt x="781" y="432"/>
                  </a:lnTo>
                  <a:lnTo>
                    <a:pt x="787" y="426"/>
                  </a:lnTo>
                  <a:lnTo>
                    <a:pt x="793" y="414"/>
                  </a:lnTo>
                  <a:lnTo>
                    <a:pt x="805" y="408"/>
                  </a:lnTo>
                  <a:lnTo>
                    <a:pt x="811" y="396"/>
                  </a:lnTo>
                  <a:lnTo>
                    <a:pt x="817" y="390"/>
                  </a:lnTo>
                  <a:lnTo>
                    <a:pt x="829" y="378"/>
                  </a:lnTo>
                  <a:lnTo>
                    <a:pt x="835" y="366"/>
                  </a:lnTo>
                  <a:lnTo>
                    <a:pt x="835" y="360"/>
                  </a:lnTo>
                  <a:lnTo>
                    <a:pt x="841" y="348"/>
                  </a:lnTo>
                  <a:lnTo>
                    <a:pt x="841" y="336"/>
                  </a:lnTo>
                  <a:lnTo>
                    <a:pt x="841" y="324"/>
                  </a:lnTo>
                  <a:lnTo>
                    <a:pt x="841" y="312"/>
                  </a:lnTo>
                  <a:lnTo>
                    <a:pt x="835" y="300"/>
                  </a:lnTo>
                  <a:lnTo>
                    <a:pt x="829" y="294"/>
                  </a:lnTo>
                  <a:lnTo>
                    <a:pt x="823" y="288"/>
                  </a:lnTo>
                  <a:lnTo>
                    <a:pt x="811" y="282"/>
                  </a:lnTo>
                  <a:lnTo>
                    <a:pt x="805" y="282"/>
                  </a:lnTo>
                  <a:lnTo>
                    <a:pt x="793" y="282"/>
                  </a:lnTo>
                  <a:lnTo>
                    <a:pt x="781" y="288"/>
                  </a:lnTo>
                  <a:lnTo>
                    <a:pt x="775" y="300"/>
                  </a:lnTo>
                  <a:lnTo>
                    <a:pt x="769" y="312"/>
                  </a:lnTo>
                  <a:lnTo>
                    <a:pt x="757" y="324"/>
                  </a:lnTo>
                  <a:lnTo>
                    <a:pt x="751" y="336"/>
                  </a:lnTo>
                  <a:lnTo>
                    <a:pt x="739" y="348"/>
                  </a:lnTo>
                  <a:lnTo>
                    <a:pt x="727" y="354"/>
                  </a:lnTo>
                  <a:lnTo>
                    <a:pt x="715" y="354"/>
                  </a:lnTo>
                  <a:lnTo>
                    <a:pt x="703" y="354"/>
                  </a:lnTo>
                  <a:lnTo>
                    <a:pt x="691" y="354"/>
                  </a:lnTo>
                  <a:lnTo>
                    <a:pt x="685" y="348"/>
                  </a:lnTo>
                  <a:lnTo>
                    <a:pt x="679" y="348"/>
                  </a:lnTo>
                  <a:lnTo>
                    <a:pt x="666" y="342"/>
                  </a:lnTo>
                  <a:lnTo>
                    <a:pt x="660" y="330"/>
                  </a:lnTo>
                  <a:lnTo>
                    <a:pt x="654" y="324"/>
                  </a:lnTo>
                  <a:lnTo>
                    <a:pt x="654" y="312"/>
                  </a:lnTo>
                  <a:lnTo>
                    <a:pt x="648" y="300"/>
                  </a:lnTo>
                  <a:lnTo>
                    <a:pt x="648" y="288"/>
                  </a:lnTo>
                  <a:lnTo>
                    <a:pt x="654" y="282"/>
                  </a:lnTo>
                  <a:lnTo>
                    <a:pt x="660" y="270"/>
                  </a:lnTo>
                  <a:lnTo>
                    <a:pt x="660" y="258"/>
                  </a:lnTo>
                  <a:lnTo>
                    <a:pt x="673" y="252"/>
                  </a:lnTo>
                  <a:lnTo>
                    <a:pt x="685" y="240"/>
                  </a:lnTo>
                  <a:lnTo>
                    <a:pt x="691" y="240"/>
                  </a:lnTo>
                  <a:lnTo>
                    <a:pt x="709" y="228"/>
                  </a:lnTo>
                  <a:lnTo>
                    <a:pt x="721" y="222"/>
                  </a:lnTo>
                  <a:lnTo>
                    <a:pt x="733" y="210"/>
                  </a:lnTo>
                  <a:lnTo>
                    <a:pt x="739" y="204"/>
                  </a:lnTo>
                  <a:lnTo>
                    <a:pt x="751" y="192"/>
                  </a:lnTo>
                  <a:lnTo>
                    <a:pt x="751" y="180"/>
                  </a:lnTo>
                  <a:lnTo>
                    <a:pt x="757" y="162"/>
                  </a:lnTo>
                  <a:lnTo>
                    <a:pt x="757" y="150"/>
                  </a:lnTo>
                  <a:lnTo>
                    <a:pt x="751" y="138"/>
                  </a:lnTo>
                  <a:lnTo>
                    <a:pt x="751" y="126"/>
                  </a:lnTo>
                  <a:lnTo>
                    <a:pt x="745" y="108"/>
                  </a:lnTo>
                  <a:lnTo>
                    <a:pt x="739" y="96"/>
                  </a:lnTo>
                  <a:lnTo>
                    <a:pt x="733" y="78"/>
                  </a:lnTo>
                  <a:lnTo>
                    <a:pt x="727" y="66"/>
                  </a:lnTo>
                  <a:lnTo>
                    <a:pt x="721" y="54"/>
                  </a:lnTo>
                  <a:lnTo>
                    <a:pt x="721" y="42"/>
                  </a:lnTo>
                  <a:lnTo>
                    <a:pt x="721" y="30"/>
                  </a:lnTo>
                  <a:lnTo>
                    <a:pt x="721" y="12"/>
                  </a:lnTo>
                  <a:lnTo>
                    <a:pt x="703" y="12"/>
                  </a:lnTo>
                  <a:lnTo>
                    <a:pt x="666" y="12"/>
                  </a:lnTo>
                  <a:lnTo>
                    <a:pt x="642" y="12"/>
                  </a:lnTo>
                  <a:lnTo>
                    <a:pt x="618" y="6"/>
                  </a:lnTo>
                  <a:lnTo>
                    <a:pt x="594" y="6"/>
                  </a:lnTo>
                  <a:lnTo>
                    <a:pt x="570" y="0"/>
                  </a:lnTo>
                  <a:lnTo>
                    <a:pt x="546" y="0"/>
                  </a:lnTo>
                  <a:lnTo>
                    <a:pt x="528" y="0"/>
                  </a:lnTo>
                  <a:lnTo>
                    <a:pt x="516" y="6"/>
                  </a:lnTo>
                  <a:lnTo>
                    <a:pt x="504" y="6"/>
                  </a:lnTo>
                  <a:lnTo>
                    <a:pt x="498" y="12"/>
                  </a:lnTo>
                  <a:lnTo>
                    <a:pt x="492" y="18"/>
                  </a:lnTo>
                  <a:lnTo>
                    <a:pt x="492" y="30"/>
                  </a:lnTo>
                  <a:lnTo>
                    <a:pt x="492" y="36"/>
                  </a:lnTo>
                  <a:lnTo>
                    <a:pt x="498" y="42"/>
                  </a:lnTo>
                  <a:lnTo>
                    <a:pt x="504" y="54"/>
                  </a:lnTo>
                  <a:lnTo>
                    <a:pt x="504" y="66"/>
                  </a:lnTo>
                  <a:lnTo>
                    <a:pt x="510" y="72"/>
                  </a:lnTo>
                  <a:lnTo>
                    <a:pt x="510" y="84"/>
                  </a:lnTo>
                  <a:lnTo>
                    <a:pt x="504" y="96"/>
                  </a:lnTo>
                  <a:lnTo>
                    <a:pt x="498" y="108"/>
                  </a:lnTo>
                  <a:lnTo>
                    <a:pt x="492" y="114"/>
                  </a:lnTo>
                  <a:lnTo>
                    <a:pt x="486" y="120"/>
                  </a:lnTo>
                  <a:lnTo>
                    <a:pt x="474" y="126"/>
                  </a:lnTo>
                  <a:lnTo>
                    <a:pt x="462" y="132"/>
                  </a:lnTo>
                  <a:lnTo>
                    <a:pt x="450" y="138"/>
                  </a:lnTo>
                  <a:lnTo>
                    <a:pt x="438" y="138"/>
                  </a:lnTo>
                  <a:lnTo>
                    <a:pt x="426" y="144"/>
                  </a:lnTo>
                  <a:lnTo>
                    <a:pt x="414" y="144"/>
                  </a:lnTo>
                  <a:lnTo>
                    <a:pt x="402" y="144"/>
                  </a:lnTo>
                  <a:lnTo>
                    <a:pt x="396" y="144"/>
                  </a:lnTo>
                  <a:lnTo>
                    <a:pt x="384" y="138"/>
                  </a:lnTo>
                  <a:lnTo>
                    <a:pt x="378" y="138"/>
                  </a:lnTo>
                  <a:lnTo>
                    <a:pt x="366" y="132"/>
                  </a:lnTo>
                  <a:lnTo>
                    <a:pt x="360" y="132"/>
                  </a:lnTo>
                  <a:lnTo>
                    <a:pt x="354" y="126"/>
                  </a:lnTo>
                  <a:lnTo>
                    <a:pt x="348" y="114"/>
                  </a:lnTo>
                  <a:lnTo>
                    <a:pt x="342" y="108"/>
                  </a:lnTo>
                  <a:lnTo>
                    <a:pt x="336" y="96"/>
                  </a:lnTo>
                  <a:lnTo>
                    <a:pt x="330" y="90"/>
                  </a:lnTo>
                  <a:lnTo>
                    <a:pt x="324" y="78"/>
                  </a:lnTo>
                  <a:lnTo>
                    <a:pt x="318" y="72"/>
                  </a:lnTo>
                  <a:lnTo>
                    <a:pt x="306" y="60"/>
                  </a:lnTo>
                  <a:lnTo>
                    <a:pt x="300" y="54"/>
                  </a:lnTo>
                  <a:lnTo>
                    <a:pt x="288" y="42"/>
                  </a:lnTo>
                  <a:lnTo>
                    <a:pt x="276" y="36"/>
                  </a:lnTo>
                  <a:lnTo>
                    <a:pt x="270" y="36"/>
                  </a:lnTo>
                  <a:lnTo>
                    <a:pt x="258" y="30"/>
                  </a:lnTo>
                  <a:lnTo>
                    <a:pt x="240" y="30"/>
                  </a:lnTo>
                  <a:lnTo>
                    <a:pt x="228" y="30"/>
                  </a:lnTo>
                  <a:lnTo>
                    <a:pt x="210" y="24"/>
                  </a:lnTo>
                  <a:lnTo>
                    <a:pt x="198" y="24"/>
                  </a:lnTo>
                  <a:lnTo>
                    <a:pt x="180" y="30"/>
                  </a:lnTo>
                  <a:lnTo>
                    <a:pt x="168" y="30"/>
                  </a:lnTo>
                  <a:lnTo>
                    <a:pt x="156" y="30"/>
                  </a:lnTo>
                  <a:lnTo>
                    <a:pt x="138" y="36"/>
                  </a:lnTo>
                  <a:lnTo>
                    <a:pt x="120" y="42"/>
                  </a:lnTo>
                  <a:lnTo>
                    <a:pt x="102" y="42"/>
                  </a:lnTo>
                </a:path>
              </a:pathLst>
            </a:custGeom>
            <a:solidFill>
              <a:schemeClr val="folHlink"/>
            </a:solidFill>
            <a:ln w="9525">
              <a:solidFill>
                <a:schemeClr val="tx1"/>
              </a:solidFill>
              <a:prstDash val="solid"/>
              <a:round/>
              <a:headEnd/>
              <a:tailEnd/>
            </a:ln>
          </p:spPr>
          <p:txBody>
            <a:bodyPr/>
            <a:lstStyle/>
            <a:p>
              <a:endParaRPr lang="en-US"/>
            </a:p>
          </p:txBody>
        </p:sp>
      </p:grpSp>
      <p:grpSp>
        <p:nvGrpSpPr>
          <p:cNvPr id="10249" name="Group 21"/>
          <p:cNvGrpSpPr>
            <a:grpSpLocks/>
          </p:cNvGrpSpPr>
          <p:nvPr/>
        </p:nvGrpSpPr>
        <p:grpSpPr bwMode="auto">
          <a:xfrm>
            <a:off x="2971800" y="3830638"/>
            <a:ext cx="3000375" cy="1865312"/>
            <a:chOff x="2498" y="2382"/>
            <a:chExt cx="812" cy="625"/>
          </a:xfrm>
        </p:grpSpPr>
        <p:sp>
          <p:nvSpPr>
            <p:cNvPr id="10274" name="Rectangle 22"/>
            <p:cNvSpPr>
              <a:spLocks noChangeArrowheads="1"/>
            </p:cNvSpPr>
            <p:nvPr/>
          </p:nvSpPr>
          <p:spPr bwMode="auto">
            <a:xfrm>
              <a:off x="2577" y="2923"/>
              <a:ext cx="667" cy="84"/>
            </a:xfrm>
            <a:prstGeom prst="rect">
              <a:avLst/>
            </a:prstGeom>
            <a:solidFill>
              <a:schemeClr val="bg1"/>
            </a:solidFill>
            <a:ln w="9525">
              <a:solidFill>
                <a:schemeClr val="tx1"/>
              </a:solidFill>
              <a:miter lim="800000"/>
              <a:headEnd/>
              <a:tailEnd/>
            </a:ln>
          </p:spPr>
          <p:txBody>
            <a:bodyPr/>
            <a:lstStyle/>
            <a:p>
              <a:endParaRPr lang="en-US"/>
            </a:p>
          </p:txBody>
        </p:sp>
        <p:grpSp>
          <p:nvGrpSpPr>
            <p:cNvPr id="10275" name="Group 23"/>
            <p:cNvGrpSpPr>
              <a:grpSpLocks/>
            </p:cNvGrpSpPr>
            <p:nvPr/>
          </p:nvGrpSpPr>
          <p:grpSpPr bwMode="auto">
            <a:xfrm>
              <a:off x="2498" y="2382"/>
              <a:ext cx="812" cy="541"/>
              <a:chOff x="2498" y="2382"/>
              <a:chExt cx="812" cy="541"/>
            </a:xfrm>
          </p:grpSpPr>
          <p:sp>
            <p:nvSpPr>
              <p:cNvPr id="10276" name="Freeform 24"/>
              <p:cNvSpPr>
                <a:spLocks/>
              </p:cNvSpPr>
              <p:nvPr/>
            </p:nvSpPr>
            <p:spPr bwMode="auto">
              <a:xfrm>
                <a:off x="2498" y="2382"/>
                <a:ext cx="812" cy="541"/>
              </a:xfrm>
              <a:custGeom>
                <a:avLst/>
                <a:gdLst>
                  <a:gd name="T0" fmla="*/ 721 w 812"/>
                  <a:gd name="T1" fmla="*/ 108 h 541"/>
                  <a:gd name="T2" fmla="*/ 661 w 812"/>
                  <a:gd name="T3" fmla="*/ 114 h 541"/>
                  <a:gd name="T4" fmla="*/ 601 w 812"/>
                  <a:gd name="T5" fmla="*/ 144 h 541"/>
                  <a:gd name="T6" fmla="*/ 523 w 812"/>
                  <a:gd name="T7" fmla="*/ 168 h 541"/>
                  <a:gd name="T8" fmla="*/ 463 w 812"/>
                  <a:gd name="T9" fmla="*/ 180 h 541"/>
                  <a:gd name="T10" fmla="*/ 415 w 812"/>
                  <a:gd name="T11" fmla="*/ 168 h 541"/>
                  <a:gd name="T12" fmla="*/ 403 w 812"/>
                  <a:gd name="T13" fmla="*/ 138 h 541"/>
                  <a:gd name="T14" fmla="*/ 427 w 812"/>
                  <a:gd name="T15" fmla="*/ 102 h 541"/>
                  <a:gd name="T16" fmla="*/ 469 w 812"/>
                  <a:gd name="T17" fmla="*/ 72 h 541"/>
                  <a:gd name="T18" fmla="*/ 523 w 812"/>
                  <a:gd name="T19" fmla="*/ 54 h 541"/>
                  <a:gd name="T20" fmla="*/ 541 w 812"/>
                  <a:gd name="T21" fmla="*/ 24 h 541"/>
                  <a:gd name="T22" fmla="*/ 511 w 812"/>
                  <a:gd name="T23" fmla="*/ 0 h 541"/>
                  <a:gd name="T24" fmla="*/ 451 w 812"/>
                  <a:gd name="T25" fmla="*/ 6 h 541"/>
                  <a:gd name="T26" fmla="*/ 385 w 812"/>
                  <a:gd name="T27" fmla="*/ 24 h 541"/>
                  <a:gd name="T28" fmla="*/ 319 w 812"/>
                  <a:gd name="T29" fmla="*/ 66 h 541"/>
                  <a:gd name="T30" fmla="*/ 253 w 812"/>
                  <a:gd name="T31" fmla="*/ 102 h 541"/>
                  <a:gd name="T32" fmla="*/ 175 w 812"/>
                  <a:gd name="T33" fmla="*/ 114 h 541"/>
                  <a:gd name="T34" fmla="*/ 115 w 812"/>
                  <a:gd name="T35" fmla="*/ 114 h 541"/>
                  <a:gd name="T36" fmla="*/ 133 w 812"/>
                  <a:gd name="T37" fmla="*/ 186 h 541"/>
                  <a:gd name="T38" fmla="*/ 151 w 812"/>
                  <a:gd name="T39" fmla="*/ 246 h 541"/>
                  <a:gd name="T40" fmla="*/ 133 w 812"/>
                  <a:gd name="T41" fmla="*/ 282 h 541"/>
                  <a:gd name="T42" fmla="*/ 103 w 812"/>
                  <a:gd name="T43" fmla="*/ 294 h 541"/>
                  <a:gd name="T44" fmla="*/ 73 w 812"/>
                  <a:gd name="T45" fmla="*/ 282 h 541"/>
                  <a:gd name="T46" fmla="*/ 31 w 812"/>
                  <a:gd name="T47" fmla="*/ 270 h 541"/>
                  <a:gd name="T48" fmla="*/ 6 w 812"/>
                  <a:gd name="T49" fmla="*/ 294 h 541"/>
                  <a:gd name="T50" fmla="*/ 0 w 812"/>
                  <a:gd name="T51" fmla="*/ 337 h 541"/>
                  <a:gd name="T52" fmla="*/ 25 w 812"/>
                  <a:gd name="T53" fmla="*/ 385 h 541"/>
                  <a:gd name="T54" fmla="*/ 67 w 812"/>
                  <a:gd name="T55" fmla="*/ 409 h 541"/>
                  <a:gd name="T56" fmla="*/ 127 w 812"/>
                  <a:gd name="T57" fmla="*/ 409 h 541"/>
                  <a:gd name="T58" fmla="*/ 145 w 812"/>
                  <a:gd name="T59" fmla="*/ 433 h 541"/>
                  <a:gd name="T60" fmla="*/ 127 w 812"/>
                  <a:gd name="T61" fmla="*/ 487 h 541"/>
                  <a:gd name="T62" fmla="*/ 97 w 812"/>
                  <a:gd name="T63" fmla="*/ 529 h 541"/>
                  <a:gd name="T64" fmla="*/ 752 w 812"/>
                  <a:gd name="T65" fmla="*/ 517 h 541"/>
                  <a:gd name="T66" fmla="*/ 770 w 812"/>
                  <a:gd name="T67" fmla="*/ 481 h 541"/>
                  <a:gd name="T68" fmla="*/ 800 w 812"/>
                  <a:gd name="T69" fmla="*/ 451 h 541"/>
                  <a:gd name="T70" fmla="*/ 812 w 812"/>
                  <a:gd name="T71" fmla="*/ 409 h 541"/>
                  <a:gd name="T72" fmla="*/ 788 w 812"/>
                  <a:gd name="T73" fmla="*/ 379 h 541"/>
                  <a:gd name="T74" fmla="*/ 746 w 812"/>
                  <a:gd name="T75" fmla="*/ 373 h 541"/>
                  <a:gd name="T76" fmla="*/ 697 w 812"/>
                  <a:gd name="T77" fmla="*/ 385 h 541"/>
                  <a:gd name="T78" fmla="*/ 643 w 812"/>
                  <a:gd name="T79" fmla="*/ 391 h 541"/>
                  <a:gd name="T80" fmla="*/ 613 w 812"/>
                  <a:gd name="T81" fmla="*/ 361 h 541"/>
                  <a:gd name="T82" fmla="*/ 619 w 812"/>
                  <a:gd name="T83" fmla="*/ 319 h 541"/>
                  <a:gd name="T84" fmla="*/ 649 w 812"/>
                  <a:gd name="T85" fmla="*/ 288 h 541"/>
                  <a:gd name="T86" fmla="*/ 697 w 812"/>
                  <a:gd name="T87" fmla="*/ 282 h 541"/>
                  <a:gd name="T88" fmla="*/ 746 w 812"/>
                  <a:gd name="T89" fmla="*/ 264 h 541"/>
                  <a:gd name="T90" fmla="*/ 764 w 812"/>
                  <a:gd name="T91" fmla="*/ 228 h 541"/>
                  <a:gd name="T92" fmla="*/ 764 w 812"/>
                  <a:gd name="T93" fmla="*/ 174 h 541"/>
                  <a:gd name="T94" fmla="*/ 752 w 812"/>
                  <a:gd name="T95" fmla="*/ 114 h 5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12" h="541">
                    <a:moveTo>
                      <a:pt x="752" y="114"/>
                    </a:moveTo>
                    <a:lnTo>
                      <a:pt x="746" y="114"/>
                    </a:lnTo>
                    <a:lnTo>
                      <a:pt x="733" y="108"/>
                    </a:lnTo>
                    <a:lnTo>
                      <a:pt x="721" y="108"/>
                    </a:lnTo>
                    <a:lnTo>
                      <a:pt x="709" y="108"/>
                    </a:lnTo>
                    <a:lnTo>
                      <a:pt x="691" y="108"/>
                    </a:lnTo>
                    <a:lnTo>
                      <a:pt x="679" y="114"/>
                    </a:lnTo>
                    <a:lnTo>
                      <a:pt x="661" y="114"/>
                    </a:lnTo>
                    <a:lnTo>
                      <a:pt x="649" y="120"/>
                    </a:lnTo>
                    <a:lnTo>
                      <a:pt x="631" y="126"/>
                    </a:lnTo>
                    <a:lnTo>
                      <a:pt x="613" y="132"/>
                    </a:lnTo>
                    <a:lnTo>
                      <a:pt x="601" y="144"/>
                    </a:lnTo>
                    <a:lnTo>
                      <a:pt x="583" y="150"/>
                    </a:lnTo>
                    <a:lnTo>
                      <a:pt x="565" y="156"/>
                    </a:lnTo>
                    <a:lnTo>
                      <a:pt x="547" y="162"/>
                    </a:lnTo>
                    <a:lnTo>
                      <a:pt x="523" y="168"/>
                    </a:lnTo>
                    <a:lnTo>
                      <a:pt x="505" y="174"/>
                    </a:lnTo>
                    <a:lnTo>
                      <a:pt x="493" y="180"/>
                    </a:lnTo>
                    <a:lnTo>
                      <a:pt x="481" y="180"/>
                    </a:lnTo>
                    <a:lnTo>
                      <a:pt x="463" y="180"/>
                    </a:lnTo>
                    <a:lnTo>
                      <a:pt x="445" y="180"/>
                    </a:lnTo>
                    <a:lnTo>
                      <a:pt x="433" y="174"/>
                    </a:lnTo>
                    <a:lnTo>
                      <a:pt x="427" y="168"/>
                    </a:lnTo>
                    <a:lnTo>
                      <a:pt x="415" y="168"/>
                    </a:lnTo>
                    <a:lnTo>
                      <a:pt x="415" y="162"/>
                    </a:lnTo>
                    <a:lnTo>
                      <a:pt x="409" y="156"/>
                    </a:lnTo>
                    <a:lnTo>
                      <a:pt x="403" y="144"/>
                    </a:lnTo>
                    <a:lnTo>
                      <a:pt x="403" y="138"/>
                    </a:lnTo>
                    <a:lnTo>
                      <a:pt x="409" y="126"/>
                    </a:lnTo>
                    <a:lnTo>
                      <a:pt x="415" y="120"/>
                    </a:lnTo>
                    <a:lnTo>
                      <a:pt x="415" y="108"/>
                    </a:lnTo>
                    <a:lnTo>
                      <a:pt x="427" y="102"/>
                    </a:lnTo>
                    <a:lnTo>
                      <a:pt x="433" y="96"/>
                    </a:lnTo>
                    <a:lnTo>
                      <a:pt x="445" y="90"/>
                    </a:lnTo>
                    <a:lnTo>
                      <a:pt x="457" y="78"/>
                    </a:lnTo>
                    <a:lnTo>
                      <a:pt x="469" y="72"/>
                    </a:lnTo>
                    <a:lnTo>
                      <a:pt x="487" y="72"/>
                    </a:lnTo>
                    <a:lnTo>
                      <a:pt x="499" y="66"/>
                    </a:lnTo>
                    <a:lnTo>
                      <a:pt x="511" y="60"/>
                    </a:lnTo>
                    <a:lnTo>
                      <a:pt x="523" y="54"/>
                    </a:lnTo>
                    <a:lnTo>
                      <a:pt x="535" y="48"/>
                    </a:lnTo>
                    <a:lnTo>
                      <a:pt x="541" y="42"/>
                    </a:lnTo>
                    <a:lnTo>
                      <a:pt x="547" y="36"/>
                    </a:lnTo>
                    <a:lnTo>
                      <a:pt x="541" y="24"/>
                    </a:lnTo>
                    <a:lnTo>
                      <a:pt x="535" y="18"/>
                    </a:lnTo>
                    <a:lnTo>
                      <a:pt x="529" y="12"/>
                    </a:lnTo>
                    <a:lnTo>
                      <a:pt x="523" y="6"/>
                    </a:lnTo>
                    <a:lnTo>
                      <a:pt x="511" y="0"/>
                    </a:lnTo>
                    <a:lnTo>
                      <a:pt x="499" y="0"/>
                    </a:lnTo>
                    <a:lnTo>
                      <a:pt x="487" y="0"/>
                    </a:lnTo>
                    <a:lnTo>
                      <a:pt x="469" y="0"/>
                    </a:lnTo>
                    <a:lnTo>
                      <a:pt x="451" y="6"/>
                    </a:lnTo>
                    <a:lnTo>
                      <a:pt x="439" y="6"/>
                    </a:lnTo>
                    <a:lnTo>
                      <a:pt x="421" y="12"/>
                    </a:lnTo>
                    <a:lnTo>
                      <a:pt x="397" y="18"/>
                    </a:lnTo>
                    <a:lnTo>
                      <a:pt x="385" y="24"/>
                    </a:lnTo>
                    <a:lnTo>
                      <a:pt x="373" y="36"/>
                    </a:lnTo>
                    <a:lnTo>
                      <a:pt x="355" y="42"/>
                    </a:lnTo>
                    <a:lnTo>
                      <a:pt x="343" y="54"/>
                    </a:lnTo>
                    <a:lnTo>
                      <a:pt x="319" y="66"/>
                    </a:lnTo>
                    <a:lnTo>
                      <a:pt x="301" y="78"/>
                    </a:lnTo>
                    <a:lnTo>
                      <a:pt x="289" y="84"/>
                    </a:lnTo>
                    <a:lnTo>
                      <a:pt x="271" y="96"/>
                    </a:lnTo>
                    <a:lnTo>
                      <a:pt x="253" y="102"/>
                    </a:lnTo>
                    <a:lnTo>
                      <a:pt x="229" y="108"/>
                    </a:lnTo>
                    <a:lnTo>
                      <a:pt x="211" y="108"/>
                    </a:lnTo>
                    <a:lnTo>
                      <a:pt x="193" y="114"/>
                    </a:lnTo>
                    <a:lnTo>
                      <a:pt x="175" y="114"/>
                    </a:lnTo>
                    <a:lnTo>
                      <a:pt x="157" y="114"/>
                    </a:lnTo>
                    <a:lnTo>
                      <a:pt x="145" y="114"/>
                    </a:lnTo>
                    <a:lnTo>
                      <a:pt x="127" y="114"/>
                    </a:lnTo>
                    <a:lnTo>
                      <a:pt x="115" y="114"/>
                    </a:lnTo>
                    <a:lnTo>
                      <a:pt x="115" y="132"/>
                    </a:lnTo>
                    <a:lnTo>
                      <a:pt x="121" y="150"/>
                    </a:lnTo>
                    <a:lnTo>
                      <a:pt x="121" y="168"/>
                    </a:lnTo>
                    <a:lnTo>
                      <a:pt x="133" y="186"/>
                    </a:lnTo>
                    <a:lnTo>
                      <a:pt x="139" y="204"/>
                    </a:lnTo>
                    <a:lnTo>
                      <a:pt x="145" y="222"/>
                    </a:lnTo>
                    <a:lnTo>
                      <a:pt x="151" y="234"/>
                    </a:lnTo>
                    <a:lnTo>
                      <a:pt x="151" y="246"/>
                    </a:lnTo>
                    <a:lnTo>
                      <a:pt x="151" y="258"/>
                    </a:lnTo>
                    <a:lnTo>
                      <a:pt x="145" y="270"/>
                    </a:lnTo>
                    <a:lnTo>
                      <a:pt x="139" y="276"/>
                    </a:lnTo>
                    <a:lnTo>
                      <a:pt x="133" y="282"/>
                    </a:lnTo>
                    <a:lnTo>
                      <a:pt x="127" y="288"/>
                    </a:lnTo>
                    <a:lnTo>
                      <a:pt x="121" y="294"/>
                    </a:lnTo>
                    <a:lnTo>
                      <a:pt x="115" y="294"/>
                    </a:lnTo>
                    <a:lnTo>
                      <a:pt x="103" y="294"/>
                    </a:lnTo>
                    <a:lnTo>
                      <a:pt x="97" y="288"/>
                    </a:lnTo>
                    <a:lnTo>
                      <a:pt x="85" y="288"/>
                    </a:lnTo>
                    <a:lnTo>
                      <a:pt x="79" y="282"/>
                    </a:lnTo>
                    <a:lnTo>
                      <a:pt x="73" y="282"/>
                    </a:lnTo>
                    <a:lnTo>
                      <a:pt x="61" y="276"/>
                    </a:lnTo>
                    <a:lnTo>
                      <a:pt x="55" y="270"/>
                    </a:lnTo>
                    <a:lnTo>
                      <a:pt x="49" y="270"/>
                    </a:lnTo>
                    <a:lnTo>
                      <a:pt x="31" y="270"/>
                    </a:lnTo>
                    <a:lnTo>
                      <a:pt x="25" y="270"/>
                    </a:lnTo>
                    <a:lnTo>
                      <a:pt x="18" y="276"/>
                    </a:lnTo>
                    <a:lnTo>
                      <a:pt x="12" y="282"/>
                    </a:lnTo>
                    <a:lnTo>
                      <a:pt x="6" y="294"/>
                    </a:lnTo>
                    <a:lnTo>
                      <a:pt x="0" y="306"/>
                    </a:lnTo>
                    <a:lnTo>
                      <a:pt x="0" y="313"/>
                    </a:lnTo>
                    <a:lnTo>
                      <a:pt x="0" y="325"/>
                    </a:lnTo>
                    <a:lnTo>
                      <a:pt x="0" y="337"/>
                    </a:lnTo>
                    <a:lnTo>
                      <a:pt x="6" y="349"/>
                    </a:lnTo>
                    <a:lnTo>
                      <a:pt x="12" y="361"/>
                    </a:lnTo>
                    <a:lnTo>
                      <a:pt x="18" y="373"/>
                    </a:lnTo>
                    <a:lnTo>
                      <a:pt x="25" y="385"/>
                    </a:lnTo>
                    <a:lnTo>
                      <a:pt x="37" y="391"/>
                    </a:lnTo>
                    <a:lnTo>
                      <a:pt x="43" y="403"/>
                    </a:lnTo>
                    <a:lnTo>
                      <a:pt x="55" y="409"/>
                    </a:lnTo>
                    <a:lnTo>
                      <a:pt x="67" y="409"/>
                    </a:lnTo>
                    <a:lnTo>
                      <a:pt x="79" y="409"/>
                    </a:lnTo>
                    <a:lnTo>
                      <a:pt x="97" y="409"/>
                    </a:lnTo>
                    <a:lnTo>
                      <a:pt x="109" y="409"/>
                    </a:lnTo>
                    <a:lnTo>
                      <a:pt x="127" y="409"/>
                    </a:lnTo>
                    <a:lnTo>
                      <a:pt x="133" y="409"/>
                    </a:lnTo>
                    <a:lnTo>
                      <a:pt x="145" y="415"/>
                    </a:lnTo>
                    <a:lnTo>
                      <a:pt x="145" y="421"/>
                    </a:lnTo>
                    <a:lnTo>
                      <a:pt x="145" y="433"/>
                    </a:lnTo>
                    <a:lnTo>
                      <a:pt x="139" y="445"/>
                    </a:lnTo>
                    <a:lnTo>
                      <a:pt x="139" y="457"/>
                    </a:lnTo>
                    <a:lnTo>
                      <a:pt x="133" y="469"/>
                    </a:lnTo>
                    <a:lnTo>
                      <a:pt x="127" y="487"/>
                    </a:lnTo>
                    <a:lnTo>
                      <a:pt x="121" y="499"/>
                    </a:lnTo>
                    <a:lnTo>
                      <a:pt x="109" y="511"/>
                    </a:lnTo>
                    <a:lnTo>
                      <a:pt x="103" y="523"/>
                    </a:lnTo>
                    <a:lnTo>
                      <a:pt x="97" y="529"/>
                    </a:lnTo>
                    <a:lnTo>
                      <a:pt x="79" y="541"/>
                    </a:lnTo>
                    <a:lnTo>
                      <a:pt x="752" y="541"/>
                    </a:lnTo>
                    <a:lnTo>
                      <a:pt x="752" y="529"/>
                    </a:lnTo>
                    <a:lnTo>
                      <a:pt x="752" y="517"/>
                    </a:lnTo>
                    <a:lnTo>
                      <a:pt x="758" y="511"/>
                    </a:lnTo>
                    <a:lnTo>
                      <a:pt x="758" y="499"/>
                    </a:lnTo>
                    <a:lnTo>
                      <a:pt x="764" y="493"/>
                    </a:lnTo>
                    <a:lnTo>
                      <a:pt x="770" y="481"/>
                    </a:lnTo>
                    <a:lnTo>
                      <a:pt x="776" y="475"/>
                    </a:lnTo>
                    <a:lnTo>
                      <a:pt x="782" y="469"/>
                    </a:lnTo>
                    <a:lnTo>
                      <a:pt x="794" y="457"/>
                    </a:lnTo>
                    <a:lnTo>
                      <a:pt x="800" y="451"/>
                    </a:lnTo>
                    <a:lnTo>
                      <a:pt x="806" y="445"/>
                    </a:lnTo>
                    <a:lnTo>
                      <a:pt x="806" y="433"/>
                    </a:lnTo>
                    <a:lnTo>
                      <a:pt x="812" y="421"/>
                    </a:lnTo>
                    <a:lnTo>
                      <a:pt x="812" y="409"/>
                    </a:lnTo>
                    <a:lnTo>
                      <a:pt x="806" y="403"/>
                    </a:lnTo>
                    <a:lnTo>
                      <a:pt x="806" y="391"/>
                    </a:lnTo>
                    <a:lnTo>
                      <a:pt x="800" y="385"/>
                    </a:lnTo>
                    <a:lnTo>
                      <a:pt x="788" y="379"/>
                    </a:lnTo>
                    <a:lnTo>
                      <a:pt x="782" y="379"/>
                    </a:lnTo>
                    <a:lnTo>
                      <a:pt x="770" y="373"/>
                    </a:lnTo>
                    <a:lnTo>
                      <a:pt x="758" y="373"/>
                    </a:lnTo>
                    <a:lnTo>
                      <a:pt x="746" y="373"/>
                    </a:lnTo>
                    <a:lnTo>
                      <a:pt x="733" y="379"/>
                    </a:lnTo>
                    <a:lnTo>
                      <a:pt x="721" y="379"/>
                    </a:lnTo>
                    <a:lnTo>
                      <a:pt x="709" y="385"/>
                    </a:lnTo>
                    <a:lnTo>
                      <a:pt x="697" y="385"/>
                    </a:lnTo>
                    <a:lnTo>
                      <a:pt x="685" y="391"/>
                    </a:lnTo>
                    <a:lnTo>
                      <a:pt x="667" y="391"/>
                    </a:lnTo>
                    <a:lnTo>
                      <a:pt x="655" y="391"/>
                    </a:lnTo>
                    <a:lnTo>
                      <a:pt x="643" y="391"/>
                    </a:lnTo>
                    <a:lnTo>
                      <a:pt x="631" y="385"/>
                    </a:lnTo>
                    <a:lnTo>
                      <a:pt x="625" y="379"/>
                    </a:lnTo>
                    <a:lnTo>
                      <a:pt x="619" y="373"/>
                    </a:lnTo>
                    <a:lnTo>
                      <a:pt x="613" y="361"/>
                    </a:lnTo>
                    <a:lnTo>
                      <a:pt x="607" y="349"/>
                    </a:lnTo>
                    <a:lnTo>
                      <a:pt x="607" y="337"/>
                    </a:lnTo>
                    <a:lnTo>
                      <a:pt x="613" y="331"/>
                    </a:lnTo>
                    <a:lnTo>
                      <a:pt x="619" y="319"/>
                    </a:lnTo>
                    <a:lnTo>
                      <a:pt x="625" y="313"/>
                    </a:lnTo>
                    <a:lnTo>
                      <a:pt x="631" y="300"/>
                    </a:lnTo>
                    <a:lnTo>
                      <a:pt x="643" y="294"/>
                    </a:lnTo>
                    <a:lnTo>
                      <a:pt x="649" y="288"/>
                    </a:lnTo>
                    <a:lnTo>
                      <a:pt x="661" y="288"/>
                    </a:lnTo>
                    <a:lnTo>
                      <a:pt x="673" y="282"/>
                    </a:lnTo>
                    <a:lnTo>
                      <a:pt x="685" y="282"/>
                    </a:lnTo>
                    <a:lnTo>
                      <a:pt x="697" y="282"/>
                    </a:lnTo>
                    <a:lnTo>
                      <a:pt x="715" y="276"/>
                    </a:lnTo>
                    <a:lnTo>
                      <a:pt x="727" y="276"/>
                    </a:lnTo>
                    <a:lnTo>
                      <a:pt x="739" y="270"/>
                    </a:lnTo>
                    <a:lnTo>
                      <a:pt x="746" y="264"/>
                    </a:lnTo>
                    <a:lnTo>
                      <a:pt x="752" y="258"/>
                    </a:lnTo>
                    <a:lnTo>
                      <a:pt x="758" y="246"/>
                    </a:lnTo>
                    <a:lnTo>
                      <a:pt x="764" y="240"/>
                    </a:lnTo>
                    <a:lnTo>
                      <a:pt x="764" y="228"/>
                    </a:lnTo>
                    <a:lnTo>
                      <a:pt x="764" y="216"/>
                    </a:lnTo>
                    <a:lnTo>
                      <a:pt x="764" y="204"/>
                    </a:lnTo>
                    <a:lnTo>
                      <a:pt x="764" y="186"/>
                    </a:lnTo>
                    <a:lnTo>
                      <a:pt x="764" y="174"/>
                    </a:lnTo>
                    <a:lnTo>
                      <a:pt x="764" y="150"/>
                    </a:lnTo>
                    <a:lnTo>
                      <a:pt x="764" y="132"/>
                    </a:lnTo>
                    <a:lnTo>
                      <a:pt x="764" y="120"/>
                    </a:lnTo>
                    <a:lnTo>
                      <a:pt x="752" y="114"/>
                    </a:lnTo>
                    <a:close/>
                  </a:path>
                </a:pathLst>
              </a:custGeom>
              <a:solidFill>
                <a:schemeClr val="bg1"/>
              </a:solidFill>
              <a:ln w="9525">
                <a:solidFill>
                  <a:schemeClr val="tx1"/>
                </a:solidFill>
                <a:round/>
                <a:headEnd/>
                <a:tailEnd/>
              </a:ln>
            </p:spPr>
            <p:txBody>
              <a:bodyPr/>
              <a:lstStyle/>
              <a:p>
                <a:endParaRPr lang="en-US"/>
              </a:p>
            </p:txBody>
          </p:sp>
          <p:sp>
            <p:nvSpPr>
              <p:cNvPr id="10277" name="Freeform 25"/>
              <p:cNvSpPr>
                <a:spLocks/>
              </p:cNvSpPr>
              <p:nvPr/>
            </p:nvSpPr>
            <p:spPr bwMode="auto">
              <a:xfrm>
                <a:off x="2498" y="2382"/>
                <a:ext cx="812" cy="541"/>
              </a:xfrm>
              <a:custGeom>
                <a:avLst/>
                <a:gdLst>
                  <a:gd name="T0" fmla="*/ 721 w 812"/>
                  <a:gd name="T1" fmla="*/ 108 h 541"/>
                  <a:gd name="T2" fmla="*/ 661 w 812"/>
                  <a:gd name="T3" fmla="*/ 114 h 541"/>
                  <a:gd name="T4" fmla="*/ 601 w 812"/>
                  <a:gd name="T5" fmla="*/ 144 h 541"/>
                  <a:gd name="T6" fmla="*/ 523 w 812"/>
                  <a:gd name="T7" fmla="*/ 168 h 541"/>
                  <a:gd name="T8" fmla="*/ 463 w 812"/>
                  <a:gd name="T9" fmla="*/ 180 h 541"/>
                  <a:gd name="T10" fmla="*/ 415 w 812"/>
                  <a:gd name="T11" fmla="*/ 168 h 541"/>
                  <a:gd name="T12" fmla="*/ 403 w 812"/>
                  <a:gd name="T13" fmla="*/ 138 h 541"/>
                  <a:gd name="T14" fmla="*/ 427 w 812"/>
                  <a:gd name="T15" fmla="*/ 102 h 541"/>
                  <a:gd name="T16" fmla="*/ 469 w 812"/>
                  <a:gd name="T17" fmla="*/ 72 h 541"/>
                  <a:gd name="T18" fmla="*/ 523 w 812"/>
                  <a:gd name="T19" fmla="*/ 54 h 541"/>
                  <a:gd name="T20" fmla="*/ 541 w 812"/>
                  <a:gd name="T21" fmla="*/ 24 h 541"/>
                  <a:gd name="T22" fmla="*/ 511 w 812"/>
                  <a:gd name="T23" fmla="*/ 0 h 541"/>
                  <a:gd name="T24" fmla="*/ 451 w 812"/>
                  <a:gd name="T25" fmla="*/ 6 h 541"/>
                  <a:gd name="T26" fmla="*/ 385 w 812"/>
                  <a:gd name="T27" fmla="*/ 24 h 541"/>
                  <a:gd name="T28" fmla="*/ 319 w 812"/>
                  <a:gd name="T29" fmla="*/ 66 h 541"/>
                  <a:gd name="T30" fmla="*/ 253 w 812"/>
                  <a:gd name="T31" fmla="*/ 102 h 541"/>
                  <a:gd name="T32" fmla="*/ 175 w 812"/>
                  <a:gd name="T33" fmla="*/ 114 h 541"/>
                  <a:gd name="T34" fmla="*/ 115 w 812"/>
                  <a:gd name="T35" fmla="*/ 114 h 541"/>
                  <a:gd name="T36" fmla="*/ 133 w 812"/>
                  <a:gd name="T37" fmla="*/ 186 h 541"/>
                  <a:gd name="T38" fmla="*/ 151 w 812"/>
                  <a:gd name="T39" fmla="*/ 246 h 541"/>
                  <a:gd name="T40" fmla="*/ 133 w 812"/>
                  <a:gd name="T41" fmla="*/ 282 h 541"/>
                  <a:gd name="T42" fmla="*/ 103 w 812"/>
                  <a:gd name="T43" fmla="*/ 294 h 541"/>
                  <a:gd name="T44" fmla="*/ 73 w 812"/>
                  <a:gd name="T45" fmla="*/ 282 h 541"/>
                  <a:gd name="T46" fmla="*/ 31 w 812"/>
                  <a:gd name="T47" fmla="*/ 270 h 541"/>
                  <a:gd name="T48" fmla="*/ 6 w 812"/>
                  <a:gd name="T49" fmla="*/ 294 h 541"/>
                  <a:gd name="T50" fmla="*/ 0 w 812"/>
                  <a:gd name="T51" fmla="*/ 337 h 541"/>
                  <a:gd name="T52" fmla="*/ 25 w 812"/>
                  <a:gd name="T53" fmla="*/ 385 h 541"/>
                  <a:gd name="T54" fmla="*/ 67 w 812"/>
                  <a:gd name="T55" fmla="*/ 409 h 541"/>
                  <a:gd name="T56" fmla="*/ 127 w 812"/>
                  <a:gd name="T57" fmla="*/ 409 h 541"/>
                  <a:gd name="T58" fmla="*/ 145 w 812"/>
                  <a:gd name="T59" fmla="*/ 433 h 541"/>
                  <a:gd name="T60" fmla="*/ 127 w 812"/>
                  <a:gd name="T61" fmla="*/ 487 h 541"/>
                  <a:gd name="T62" fmla="*/ 97 w 812"/>
                  <a:gd name="T63" fmla="*/ 529 h 541"/>
                  <a:gd name="T64" fmla="*/ 752 w 812"/>
                  <a:gd name="T65" fmla="*/ 517 h 541"/>
                  <a:gd name="T66" fmla="*/ 770 w 812"/>
                  <a:gd name="T67" fmla="*/ 481 h 541"/>
                  <a:gd name="T68" fmla="*/ 800 w 812"/>
                  <a:gd name="T69" fmla="*/ 451 h 541"/>
                  <a:gd name="T70" fmla="*/ 812 w 812"/>
                  <a:gd name="T71" fmla="*/ 409 h 541"/>
                  <a:gd name="T72" fmla="*/ 788 w 812"/>
                  <a:gd name="T73" fmla="*/ 379 h 541"/>
                  <a:gd name="T74" fmla="*/ 746 w 812"/>
                  <a:gd name="T75" fmla="*/ 373 h 541"/>
                  <a:gd name="T76" fmla="*/ 697 w 812"/>
                  <a:gd name="T77" fmla="*/ 385 h 541"/>
                  <a:gd name="T78" fmla="*/ 643 w 812"/>
                  <a:gd name="T79" fmla="*/ 391 h 541"/>
                  <a:gd name="T80" fmla="*/ 613 w 812"/>
                  <a:gd name="T81" fmla="*/ 361 h 541"/>
                  <a:gd name="T82" fmla="*/ 619 w 812"/>
                  <a:gd name="T83" fmla="*/ 319 h 541"/>
                  <a:gd name="T84" fmla="*/ 649 w 812"/>
                  <a:gd name="T85" fmla="*/ 288 h 541"/>
                  <a:gd name="T86" fmla="*/ 697 w 812"/>
                  <a:gd name="T87" fmla="*/ 282 h 541"/>
                  <a:gd name="T88" fmla="*/ 746 w 812"/>
                  <a:gd name="T89" fmla="*/ 264 h 541"/>
                  <a:gd name="T90" fmla="*/ 764 w 812"/>
                  <a:gd name="T91" fmla="*/ 228 h 541"/>
                  <a:gd name="T92" fmla="*/ 764 w 812"/>
                  <a:gd name="T93" fmla="*/ 174 h 541"/>
                  <a:gd name="T94" fmla="*/ 752 w 812"/>
                  <a:gd name="T95" fmla="*/ 114 h 5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12" h="541">
                    <a:moveTo>
                      <a:pt x="752" y="114"/>
                    </a:moveTo>
                    <a:lnTo>
                      <a:pt x="746" y="114"/>
                    </a:lnTo>
                    <a:lnTo>
                      <a:pt x="733" y="108"/>
                    </a:lnTo>
                    <a:lnTo>
                      <a:pt x="721" y="108"/>
                    </a:lnTo>
                    <a:lnTo>
                      <a:pt x="709" y="108"/>
                    </a:lnTo>
                    <a:lnTo>
                      <a:pt x="691" y="108"/>
                    </a:lnTo>
                    <a:lnTo>
                      <a:pt x="679" y="114"/>
                    </a:lnTo>
                    <a:lnTo>
                      <a:pt x="661" y="114"/>
                    </a:lnTo>
                    <a:lnTo>
                      <a:pt x="649" y="120"/>
                    </a:lnTo>
                    <a:lnTo>
                      <a:pt x="631" y="126"/>
                    </a:lnTo>
                    <a:lnTo>
                      <a:pt x="613" y="132"/>
                    </a:lnTo>
                    <a:lnTo>
                      <a:pt x="601" y="144"/>
                    </a:lnTo>
                    <a:lnTo>
                      <a:pt x="583" y="150"/>
                    </a:lnTo>
                    <a:lnTo>
                      <a:pt x="565" y="156"/>
                    </a:lnTo>
                    <a:lnTo>
                      <a:pt x="547" y="162"/>
                    </a:lnTo>
                    <a:lnTo>
                      <a:pt x="523" y="168"/>
                    </a:lnTo>
                    <a:lnTo>
                      <a:pt x="505" y="174"/>
                    </a:lnTo>
                    <a:lnTo>
                      <a:pt x="493" y="180"/>
                    </a:lnTo>
                    <a:lnTo>
                      <a:pt x="481" y="180"/>
                    </a:lnTo>
                    <a:lnTo>
                      <a:pt x="463" y="180"/>
                    </a:lnTo>
                    <a:lnTo>
                      <a:pt x="445" y="180"/>
                    </a:lnTo>
                    <a:lnTo>
                      <a:pt x="433" y="174"/>
                    </a:lnTo>
                    <a:lnTo>
                      <a:pt x="427" y="168"/>
                    </a:lnTo>
                    <a:lnTo>
                      <a:pt x="415" y="168"/>
                    </a:lnTo>
                    <a:lnTo>
                      <a:pt x="415" y="162"/>
                    </a:lnTo>
                    <a:lnTo>
                      <a:pt x="409" y="156"/>
                    </a:lnTo>
                    <a:lnTo>
                      <a:pt x="403" y="144"/>
                    </a:lnTo>
                    <a:lnTo>
                      <a:pt x="403" y="138"/>
                    </a:lnTo>
                    <a:lnTo>
                      <a:pt x="409" y="126"/>
                    </a:lnTo>
                    <a:lnTo>
                      <a:pt x="415" y="120"/>
                    </a:lnTo>
                    <a:lnTo>
                      <a:pt x="415" y="108"/>
                    </a:lnTo>
                    <a:lnTo>
                      <a:pt x="427" y="102"/>
                    </a:lnTo>
                    <a:lnTo>
                      <a:pt x="433" y="96"/>
                    </a:lnTo>
                    <a:lnTo>
                      <a:pt x="445" y="90"/>
                    </a:lnTo>
                    <a:lnTo>
                      <a:pt x="457" y="78"/>
                    </a:lnTo>
                    <a:lnTo>
                      <a:pt x="469" y="72"/>
                    </a:lnTo>
                    <a:lnTo>
                      <a:pt x="487" y="72"/>
                    </a:lnTo>
                    <a:lnTo>
                      <a:pt x="499" y="66"/>
                    </a:lnTo>
                    <a:lnTo>
                      <a:pt x="511" y="60"/>
                    </a:lnTo>
                    <a:lnTo>
                      <a:pt x="523" y="54"/>
                    </a:lnTo>
                    <a:lnTo>
                      <a:pt x="535" y="48"/>
                    </a:lnTo>
                    <a:lnTo>
                      <a:pt x="541" y="42"/>
                    </a:lnTo>
                    <a:lnTo>
                      <a:pt x="547" y="36"/>
                    </a:lnTo>
                    <a:lnTo>
                      <a:pt x="541" y="24"/>
                    </a:lnTo>
                    <a:lnTo>
                      <a:pt x="535" y="18"/>
                    </a:lnTo>
                    <a:lnTo>
                      <a:pt x="529" y="12"/>
                    </a:lnTo>
                    <a:lnTo>
                      <a:pt x="523" y="6"/>
                    </a:lnTo>
                    <a:lnTo>
                      <a:pt x="511" y="0"/>
                    </a:lnTo>
                    <a:lnTo>
                      <a:pt x="499" y="0"/>
                    </a:lnTo>
                    <a:lnTo>
                      <a:pt x="487" y="0"/>
                    </a:lnTo>
                    <a:lnTo>
                      <a:pt x="469" y="0"/>
                    </a:lnTo>
                    <a:lnTo>
                      <a:pt x="451" y="6"/>
                    </a:lnTo>
                    <a:lnTo>
                      <a:pt x="439" y="6"/>
                    </a:lnTo>
                    <a:lnTo>
                      <a:pt x="421" y="12"/>
                    </a:lnTo>
                    <a:lnTo>
                      <a:pt x="397" y="18"/>
                    </a:lnTo>
                    <a:lnTo>
                      <a:pt x="385" y="24"/>
                    </a:lnTo>
                    <a:lnTo>
                      <a:pt x="373" y="36"/>
                    </a:lnTo>
                    <a:lnTo>
                      <a:pt x="355" y="42"/>
                    </a:lnTo>
                    <a:lnTo>
                      <a:pt x="343" y="54"/>
                    </a:lnTo>
                    <a:lnTo>
                      <a:pt x="319" y="66"/>
                    </a:lnTo>
                    <a:lnTo>
                      <a:pt x="301" y="78"/>
                    </a:lnTo>
                    <a:lnTo>
                      <a:pt x="289" y="84"/>
                    </a:lnTo>
                    <a:lnTo>
                      <a:pt x="271" y="96"/>
                    </a:lnTo>
                    <a:lnTo>
                      <a:pt x="253" y="102"/>
                    </a:lnTo>
                    <a:lnTo>
                      <a:pt x="229" y="108"/>
                    </a:lnTo>
                    <a:lnTo>
                      <a:pt x="211" y="108"/>
                    </a:lnTo>
                    <a:lnTo>
                      <a:pt x="193" y="114"/>
                    </a:lnTo>
                    <a:lnTo>
                      <a:pt x="175" y="114"/>
                    </a:lnTo>
                    <a:lnTo>
                      <a:pt x="157" y="114"/>
                    </a:lnTo>
                    <a:lnTo>
                      <a:pt x="145" y="114"/>
                    </a:lnTo>
                    <a:lnTo>
                      <a:pt x="127" y="114"/>
                    </a:lnTo>
                    <a:lnTo>
                      <a:pt x="115" y="114"/>
                    </a:lnTo>
                    <a:lnTo>
                      <a:pt x="115" y="132"/>
                    </a:lnTo>
                    <a:lnTo>
                      <a:pt x="121" y="150"/>
                    </a:lnTo>
                    <a:lnTo>
                      <a:pt x="121" y="168"/>
                    </a:lnTo>
                    <a:lnTo>
                      <a:pt x="133" y="186"/>
                    </a:lnTo>
                    <a:lnTo>
                      <a:pt x="139" y="204"/>
                    </a:lnTo>
                    <a:lnTo>
                      <a:pt x="145" y="222"/>
                    </a:lnTo>
                    <a:lnTo>
                      <a:pt x="151" y="234"/>
                    </a:lnTo>
                    <a:lnTo>
                      <a:pt x="151" y="246"/>
                    </a:lnTo>
                    <a:lnTo>
                      <a:pt x="151" y="258"/>
                    </a:lnTo>
                    <a:lnTo>
                      <a:pt x="145" y="270"/>
                    </a:lnTo>
                    <a:lnTo>
                      <a:pt x="139" y="276"/>
                    </a:lnTo>
                    <a:lnTo>
                      <a:pt x="133" y="282"/>
                    </a:lnTo>
                    <a:lnTo>
                      <a:pt x="127" y="288"/>
                    </a:lnTo>
                    <a:lnTo>
                      <a:pt x="121" y="294"/>
                    </a:lnTo>
                    <a:lnTo>
                      <a:pt x="115" y="294"/>
                    </a:lnTo>
                    <a:lnTo>
                      <a:pt x="103" y="294"/>
                    </a:lnTo>
                    <a:lnTo>
                      <a:pt x="97" y="288"/>
                    </a:lnTo>
                    <a:lnTo>
                      <a:pt x="85" y="288"/>
                    </a:lnTo>
                    <a:lnTo>
                      <a:pt x="79" y="282"/>
                    </a:lnTo>
                    <a:lnTo>
                      <a:pt x="73" y="282"/>
                    </a:lnTo>
                    <a:lnTo>
                      <a:pt x="61" y="276"/>
                    </a:lnTo>
                    <a:lnTo>
                      <a:pt x="55" y="270"/>
                    </a:lnTo>
                    <a:lnTo>
                      <a:pt x="49" y="270"/>
                    </a:lnTo>
                    <a:lnTo>
                      <a:pt x="31" y="270"/>
                    </a:lnTo>
                    <a:lnTo>
                      <a:pt x="25" y="270"/>
                    </a:lnTo>
                    <a:lnTo>
                      <a:pt x="18" y="276"/>
                    </a:lnTo>
                    <a:lnTo>
                      <a:pt x="12" y="282"/>
                    </a:lnTo>
                    <a:lnTo>
                      <a:pt x="6" y="294"/>
                    </a:lnTo>
                    <a:lnTo>
                      <a:pt x="0" y="306"/>
                    </a:lnTo>
                    <a:lnTo>
                      <a:pt x="0" y="313"/>
                    </a:lnTo>
                    <a:lnTo>
                      <a:pt x="0" y="325"/>
                    </a:lnTo>
                    <a:lnTo>
                      <a:pt x="0" y="337"/>
                    </a:lnTo>
                    <a:lnTo>
                      <a:pt x="6" y="349"/>
                    </a:lnTo>
                    <a:lnTo>
                      <a:pt x="12" y="361"/>
                    </a:lnTo>
                    <a:lnTo>
                      <a:pt x="18" y="373"/>
                    </a:lnTo>
                    <a:lnTo>
                      <a:pt x="25" y="385"/>
                    </a:lnTo>
                    <a:lnTo>
                      <a:pt x="37" y="391"/>
                    </a:lnTo>
                    <a:lnTo>
                      <a:pt x="43" y="403"/>
                    </a:lnTo>
                    <a:lnTo>
                      <a:pt x="55" y="409"/>
                    </a:lnTo>
                    <a:lnTo>
                      <a:pt x="67" y="409"/>
                    </a:lnTo>
                    <a:lnTo>
                      <a:pt x="79" y="409"/>
                    </a:lnTo>
                    <a:lnTo>
                      <a:pt x="97" y="409"/>
                    </a:lnTo>
                    <a:lnTo>
                      <a:pt x="109" y="409"/>
                    </a:lnTo>
                    <a:lnTo>
                      <a:pt x="127" y="409"/>
                    </a:lnTo>
                    <a:lnTo>
                      <a:pt x="133" y="409"/>
                    </a:lnTo>
                    <a:lnTo>
                      <a:pt x="145" y="415"/>
                    </a:lnTo>
                    <a:lnTo>
                      <a:pt x="145" y="421"/>
                    </a:lnTo>
                    <a:lnTo>
                      <a:pt x="145" y="433"/>
                    </a:lnTo>
                    <a:lnTo>
                      <a:pt x="139" y="445"/>
                    </a:lnTo>
                    <a:lnTo>
                      <a:pt x="139" y="457"/>
                    </a:lnTo>
                    <a:lnTo>
                      <a:pt x="133" y="469"/>
                    </a:lnTo>
                    <a:lnTo>
                      <a:pt x="127" y="487"/>
                    </a:lnTo>
                    <a:lnTo>
                      <a:pt x="121" y="499"/>
                    </a:lnTo>
                    <a:lnTo>
                      <a:pt x="109" y="511"/>
                    </a:lnTo>
                    <a:lnTo>
                      <a:pt x="103" y="523"/>
                    </a:lnTo>
                    <a:lnTo>
                      <a:pt x="97" y="529"/>
                    </a:lnTo>
                    <a:lnTo>
                      <a:pt x="79" y="541"/>
                    </a:lnTo>
                    <a:lnTo>
                      <a:pt x="752" y="541"/>
                    </a:lnTo>
                    <a:lnTo>
                      <a:pt x="752" y="529"/>
                    </a:lnTo>
                    <a:lnTo>
                      <a:pt x="752" y="517"/>
                    </a:lnTo>
                    <a:lnTo>
                      <a:pt x="758" y="511"/>
                    </a:lnTo>
                    <a:lnTo>
                      <a:pt x="758" y="499"/>
                    </a:lnTo>
                    <a:lnTo>
                      <a:pt x="764" y="493"/>
                    </a:lnTo>
                    <a:lnTo>
                      <a:pt x="770" y="481"/>
                    </a:lnTo>
                    <a:lnTo>
                      <a:pt x="776" y="475"/>
                    </a:lnTo>
                    <a:lnTo>
                      <a:pt x="782" y="469"/>
                    </a:lnTo>
                    <a:lnTo>
                      <a:pt x="794" y="457"/>
                    </a:lnTo>
                    <a:lnTo>
                      <a:pt x="800" y="451"/>
                    </a:lnTo>
                    <a:lnTo>
                      <a:pt x="806" y="445"/>
                    </a:lnTo>
                    <a:lnTo>
                      <a:pt x="806" y="433"/>
                    </a:lnTo>
                    <a:lnTo>
                      <a:pt x="812" y="421"/>
                    </a:lnTo>
                    <a:lnTo>
                      <a:pt x="812" y="409"/>
                    </a:lnTo>
                    <a:lnTo>
                      <a:pt x="806" y="403"/>
                    </a:lnTo>
                    <a:lnTo>
                      <a:pt x="806" y="391"/>
                    </a:lnTo>
                    <a:lnTo>
                      <a:pt x="800" y="385"/>
                    </a:lnTo>
                    <a:lnTo>
                      <a:pt x="788" y="379"/>
                    </a:lnTo>
                    <a:lnTo>
                      <a:pt x="782" y="379"/>
                    </a:lnTo>
                    <a:lnTo>
                      <a:pt x="770" y="373"/>
                    </a:lnTo>
                    <a:lnTo>
                      <a:pt x="758" y="373"/>
                    </a:lnTo>
                    <a:lnTo>
                      <a:pt x="746" y="373"/>
                    </a:lnTo>
                    <a:lnTo>
                      <a:pt x="733" y="379"/>
                    </a:lnTo>
                    <a:lnTo>
                      <a:pt x="721" y="379"/>
                    </a:lnTo>
                    <a:lnTo>
                      <a:pt x="709" y="385"/>
                    </a:lnTo>
                    <a:lnTo>
                      <a:pt x="697" y="385"/>
                    </a:lnTo>
                    <a:lnTo>
                      <a:pt x="685" y="391"/>
                    </a:lnTo>
                    <a:lnTo>
                      <a:pt x="667" y="391"/>
                    </a:lnTo>
                    <a:lnTo>
                      <a:pt x="655" y="391"/>
                    </a:lnTo>
                    <a:lnTo>
                      <a:pt x="643" y="391"/>
                    </a:lnTo>
                    <a:lnTo>
                      <a:pt x="631" y="385"/>
                    </a:lnTo>
                    <a:lnTo>
                      <a:pt x="625" y="379"/>
                    </a:lnTo>
                    <a:lnTo>
                      <a:pt x="619" y="373"/>
                    </a:lnTo>
                    <a:lnTo>
                      <a:pt x="613" y="361"/>
                    </a:lnTo>
                    <a:lnTo>
                      <a:pt x="607" y="349"/>
                    </a:lnTo>
                    <a:lnTo>
                      <a:pt x="607" y="337"/>
                    </a:lnTo>
                    <a:lnTo>
                      <a:pt x="613" y="331"/>
                    </a:lnTo>
                    <a:lnTo>
                      <a:pt x="619" y="319"/>
                    </a:lnTo>
                    <a:lnTo>
                      <a:pt x="625" y="313"/>
                    </a:lnTo>
                    <a:lnTo>
                      <a:pt x="631" y="300"/>
                    </a:lnTo>
                    <a:lnTo>
                      <a:pt x="643" y="294"/>
                    </a:lnTo>
                    <a:lnTo>
                      <a:pt x="649" y="288"/>
                    </a:lnTo>
                    <a:lnTo>
                      <a:pt x="661" y="288"/>
                    </a:lnTo>
                    <a:lnTo>
                      <a:pt x="673" y="282"/>
                    </a:lnTo>
                    <a:lnTo>
                      <a:pt x="685" y="282"/>
                    </a:lnTo>
                    <a:lnTo>
                      <a:pt x="697" y="282"/>
                    </a:lnTo>
                    <a:lnTo>
                      <a:pt x="715" y="276"/>
                    </a:lnTo>
                    <a:lnTo>
                      <a:pt x="727" y="276"/>
                    </a:lnTo>
                    <a:lnTo>
                      <a:pt x="739" y="270"/>
                    </a:lnTo>
                    <a:lnTo>
                      <a:pt x="746" y="264"/>
                    </a:lnTo>
                    <a:lnTo>
                      <a:pt x="752" y="258"/>
                    </a:lnTo>
                    <a:lnTo>
                      <a:pt x="758" y="246"/>
                    </a:lnTo>
                    <a:lnTo>
                      <a:pt x="764" y="240"/>
                    </a:lnTo>
                    <a:lnTo>
                      <a:pt x="764" y="228"/>
                    </a:lnTo>
                    <a:lnTo>
                      <a:pt x="764" y="216"/>
                    </a:lnTo>
                    <a:lnTo>
                      <a:pt x="764" y="204"/>
                    </a:lnTo>
                    <a:lnTo>
                      <a:pt x="764" y="186"/>
                    </a:lnTo>
                    <a:lnTo>
                      <a:pt x="764" y="174"/>
                    </a:lnTo>
                    <a:lnTo>
                      <a:pt x="764" y="150"/>
                    </a:lnTo>
                    <a:lnTo>
                      <a:pt x="764" y="132"/>
                    </a:lnTo>
                    <a:lnTo>
                      <a:pt x="764" y="120"/>
                    </a:lnTo>
                    <a:lnTo>
                      <a:pt x="752" y="114"/>
                    </a:lnTo>
                  </a:path>
                </a:pathLst>
              </a:custGeom>
              <a:solidFill>
                <a:schemeClr val="bg1"/>
              </a:solidFill>
              <a:ln w="9525">
                <a:solidFill>
                  <a:schemeClr val="tx1"/>
                </a:solidFill>
                <a:prstDash val="solid"/>
                <a:round/>
                <a:headEnd/>
                <a:tailEnd/>
              </a:ln>
            </p:spPr>
            <p:txBody>
              <a:bodyPr/>
              <a:lstStyle/>
              <a:p>
                <a:endParaRPr lang="en-US"/>
              </a:p>
            </p:txBody>
          </p:sp>
        </p:grpSp>
      </p:grpSp>
      <p:grpSp>
        <p:nvGrpSpPr>
          <p:cNvPr id="10250" name="Group 26"/>
          <p:cNvGrpSpPr>
            <a:grpSpLocks/>
          </p:cNvGrpSpPr>
          <p:nvPr/>
        </p:nvGrpSpPr>
        <p:grpSpPr bwMode="auto">
          <a:xfrm>
            <a:off x="263525" y="4098925"/>
            <a:ext cx="3243263" cy="1597025"/>
            <a:chOff x="1765" y="2472"/>
            <a:chExt cx="878" cy="535"/>
          </a:xfrm>
        </p:grpSpPr>
        <p:grpSp>
          <p:nvGrpSpPr>
            <p:cNvPr id="10270" name="Group 27"/>
            <p:cNvGrpSpPr>
              <a:grpSpLocks/>
            </p:cNvGrpSpPr>
            <p:nvPr/>
          </p:nvGrpSpPr>
          <p:grpSpPr bwMode="auto">
            <a:xfrm>
              <a:off x="1765" y="2472"/>
              <a:ext cx="878" cy="457"/>
              <a:chOff x="1765" y="2472"/>
              <a:chExt cx="878" cy="457"/>
            </a:xfrm>
          </p:grpSpPr>
          <p:sp>
            <p:nvSpPr>
              <p:cNvPr id="10272" name="Freeform 28"/>
              <p:cNvSpPr>
                <a:spLocks/>
              </p:cNvSpPr>
              <p:nvPr/>
            </p:nvSpPr>
            <p:spPr bwMode="auto">
              <a:xfrm>
                <a:off x="1765" y="2472"/>
                <a:ext cx="878" cy="457"/>
              </a:xfrm>
              <a:custGeom>
                <a:avLst/>
                <a:gdLst>
                  <a:gd name="T0" fmla="*/ 85 w 878"/>
                  <a:gd name="T1" fmla="*/ 60 h 457"/>
                  <a:gd name="T2" fmla="*/ 109 w 878"/>
                  <a:gd name="T3" fmla="*/ 60 h 457"/>
                  <a:gd name="T4" fmla="*/ 151 w 878"/>
                  <a:gd name="T5" fmla="*/ 48 h 457"/>
                  <a:gd name="T6" fmla="*/ 205 w 878"/>
                  <a:gd name="T7" fmla="*/ 36 h 457"/>
                  <a:gd name="T8" fmla="*/ 253 w 878"/>
                  <a:gd name="T9" fmla="*/ 18 h 457"/>
                  <a:gd name="T10" fmla="*/ 295 w 878"/>
                  <a:gd name="T11" fmla="*/ 6 h 457"/>
                  <a:gd name="T12" fmla="*/ 325 w 878"/>
                  <a:gd name="T13" fmla="*/ 0 h 457"/>
                  <a:gd name="T14" fmla="*/ 355 w 878"/>
                  <a:gd name="T15" fmla="*/ 6 h 457"/>
                  <a:gd name="T16" fmla="*/ 379 w 878"/>
                  <a:gd name="T17" fmla="*/ 12 h 457"/>
                  <a:gd name="T18" fmla="*/ 397 w 878"/>
                  <a:gd name="T19" fmla="*/ 24 h 457"/>
                  <a:gd name="T20" fmla="*/ 403 w 878"/>
                  <a:gd name="T21" fmla="*/ 42 h 457"/>
                  <a:gd name="T22" fmla="*/ 397 w 878"/>
                  <a:gd name="T23" fmla="*/ 60 h 457"/>
                  <a:gd name="T24" fmla="*/ 379 w 878"/>
                  <a:gd name="T25" fmla="*/ 84 h 457"/>
                  <a:gd name="T26" fmla="*/ 373 w 878"/>
                  <a:gd name="T27" fmla="*/ 108 h 457"/>
                  <a:gd name="T28" fmla="*/ 373 w 878"/>
                  <a:gd name="T29" fmla="*/ 126 h 457"/>
                  <a:gd name="T30" fmla="*/ 385 w 878"/>
                  <a:gd name="T31" fmla="*/ 150 h 457"/>
                  <a:gd name="T32" fmla="*/ 403 w 878"/>
                  <a:gd name="T33" fmla="*/ 162 h 457"/>
                  <a:gd name="T34" fmla="*/ 433 w 878"/>
                  <a:gd name="T35" fmla="*/ 174 h 457"/>
                  <a:gd name="T36" fmla="*/ 457 w 878"/>
                  <a:gd name="T37" fmla="*/ 174 h 457"/>
                  <a:gd name="T38" fmla="*/ 481 w 878"/>
                  <a:gd name="T39" fmla="*/ 162 h 457"/>
                  <a:gd name="T40" fmla="*/ 505 w 878"/>
                  <a:gd name="T41" fmla="*/ 150 h 457"/>
                  <a:gd name="T42" fmla="*/ 523 w 878"/>
                  <a:gd name="T43" fmla="*/ 132 h 457"/>
                  <a:gd name="T44" fmla="*/ 535 w 878"/>
                  <a:gd name="T45" fmla="*/ 114 h 457"/>
                  <a:gd name="T46" fmla="*/ 541 w 878"/>
                  <a:gd name="T47" fmla="*/ 84 h 457"/>
                  <a:gd name="T48" fmla="*/ 547 w 878"/>
                  <a:gd name="T49" fmla="*/ 66 h 457"/>
                  <a:gd name="T50" fmla="*/ 571 w 878"/>
                  <a:gd name="T51" fmla="*/ 54 h 457"/>
                  <a:gd name="T52" fmla="*/ 601 w 878"/>
                  <a:gd name="T53" fmla="*/ 42 h 457"/>
                  <a:gd name="T54" fmla="*/ 637 w 878"/>
                  <a:gd name="T55" fmla="*/ 36 h 457"/>
                  <a:gd name="T56" fmla="*/ 691 w 878"/>
                  <a:gd name="T57" fmla="*/ 24 h 457"/>
                  <a:gd name="T58" fmla="*/ 770 w 878"/>
                  <a:gd name="T59" fmla="*/ 24 h 457"/>
                  <a:gd name="T60" fmla="*/ 848 w 878"/>
                  <a:gd name="T61" fmla="*/ 24 h 457"/>
                  <a:gd name="T62" fmla="*/ 848 w 878"/>
                  <a:gd name="T63" fmla="*/ 54 h 457"/>
                  <a:gd name="T64" fmla="*/ 860 w 878"/>
                  <a:gd name="T65" fmla="*/ 90 h 457"/>
                  <a:gd name="T66" fmla="*/ 872 w 878"/>
                  <a:gd name="T67" fmla="*/ 132 h 457"/>
                  <a:gd name="T68" fmla="*/ 878 w 878"/>
                  <a:gd name="T69" fmla="*/ 156 h 457"/>
                  <a:gd name="T70" fmla="*/ 878 w 878"/>
                  <a:gd name="T71" fmla="*/ 180 h 457"/>
                  <a:gd name="T72" fmla="*/ 866 w 878"/>
                  <a:gd name="T73" fmla="*/ 192 h 457"/>
                  <a:gd name="T74" fmla="*/ 854 w 878"/>
                  <a:gd name="T75" fmla="*/ 198 h 457"/>
                  <a:gd name="T76" fmla="*/ 830 w 878"/>
                  <a:gd name="T77" fmla="*/ 198 h 457"/>
                  <a:gd name="T78" fmla="*/ 812 w 878"/>
                  <a:gd name="T79" fmla="*/ 192 h 457"/>
                  <a:gd name="T80" fmla="*/ 794 w 878"/>
                  <a:gd name="T81" fmla="*/ 180 h 457"/>
                  <a:gd name="T82" fmla="*/ 770 w 878"/>
                  <a:gd name="T83" fmla="*/ 174 h 457"/>
                  <a:gd name="T84" fmla="*/ 751 w 878"/>
                  <a:gd name="T85" fmla="*/ 180 h 457"/>
                  <a:gd name="T86" fmla="*/ 739 w 878"/>
                  <a:gd name="T87" fmla="*/ 198 h 457"/>
                  <a:gd name="T88" fmla="*/ 733 w 878"/>
                  <a:gd name="T89" fmla="*/ 216 h 457"/>
                  <a:gd name="T90" fmla="*/ 733 w 878"/>
                  <a:gd name="T91" fmla="*/ 235 h 457"/>
                  <a:gd name="T92" fmla="*/ 739 w 878"/>
                  <a:gd name="T93" fmla="*/ 265 h 457"/>
                  <a:gd name="T94" fmla="*/ 751 w 878"/>
                  <a:gd name="T95" fmla="*/ 289 h 457"/>
                  <a:gd name="T96" fmla="*/ 764 w 878"/>
                  <a:gd name="T97" fmla="*/ 301 h 457"/>
                  <a:gd name="T98" fmla="*/ 788 w 878"/>
                  <a:gd name="T99" fmla="*/ 319 h 457"/>
                  <a:gd name="T100" fmla="*/ 812 w 878"/>
                  <a:gd name="T101" fmla="*/ 325 h 457"/>
                  <a:gd name="T102" fmla="*/ 842 w 878"/>
                  <a:gd name="T103" fmla="*/ 325 h 457"/>
                  <a:gd name="T104" fmla="*/ 866 w 878"/>
                  <a:gd name="T105" fmla="*/ 325 h 457"/>
                  <a:gd name="T106" fmla="*/ 878 w 878"/>
                  <a:gd name="T107" fmla="*/ 331 h 457"/>
                  <a:gd name="T108" fmla="*/ 878 w 878"/>
                  <a:gd name="T109" fmla="*/ 343 h 457"/>
                  <a:gd name="T110" fmla="*/ 866 w 878"/>
                  <a:gd name="T111" fmla="*/ 367 h 457"/>
                  <a:gd name="T112" fmla="*/ 854 w 878"/>
                  <a:gd name="T113" fmla="*/ 397 h 457"/>
                  <a:gd name="T114" fmla="*/ 842 w 878"/>
                  <a:gd name="T115" fmla="*/ 421 h 457"/>
                  <a:gd name="T116" fmla="*/ 824 w 878"/>
                  <a:gd name="T117" fmla="*/ 445 h 457"/>
                  <a:gd name="T118" fmla="*/ 0 w 878"/>
                  <a:gd name="T119" fmla="*/ 451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78" h="457">
                    <a:moveTo>
                      <a:pt x="0" y="451"/>
                    </a:moveTo>
                    <a:lnTo>
                      <a:pt x="85" y="60"/>
                    </a:lnTo>
                    <a:lnTo>
                      <a:pt x="97" y="60"/>
                    </a:lnTo>
                    <a:lnTo>
                      <a:pt x="109" y="60"/>
                    </a:lnTo>
                    <a:lnTo>
                      <a:pt x="133" y="54"/>
                    </a:lnTo>
                    <a:lnTo>
                      <a:pt x="151" y="48"/>
                    </a:lnTo>
                    <a:lnTo>
                      <a:pt x="175" y="42"/>
                    </a:lnTo>
                    <a:lnTo>
                      <a:pt x="205" y="36"/>
                    </a:lnTo>
                    <a:lnTo>
                      <a:pt x="229" y="30"/>
                    </a:lnTo>
                    <a:lnTo>
                      <a:pt x="253" y="18"/>
                    </a:lnTo>
                    <a:lnTo>
                      <a:pt x="277" y="12"/>
                    </a:lnTo>
                    <a:lnTo>
                      <a:pt x="295" y="6"/>
                    </a:lnTo>
                    <a:lnTo>
                      <a:pt x="313" y="6"/>
                    </a:lnTo>
                    <a:lnTo>
                      <a:pt x="325" y="0"/>
                    </a:lnTo>
                    <a:lnTo>
                      <a:pt x="337" y="0"/>
                    </a:lnTo>
                    <a:lnTo>
                      <a:pt x="355" y="6"/>
                    </a:lnTo>
                    <a:lnTo>
                      <a:pt x="367" y="6"/>
                    </a:lnTo>
                    <a:lnTo>
                      <a:pt x="379" y="12"/>
                    </a:lnTo>
                    <a:lnTo>
                      <a:pt x="391" y="18"/>
                    </a:lnTo>
                    <a:lnTo>
                      <a:pt x="397" y="24"/>
                    </a:lnTo>
                    <a:lnTo>
                      <a:pt x="403" y="30"/>
                    </a:lnTo>
                    <a:lnTo>
                      <a:pt x="403" y="42"/>
                    </a:lnTo>
                    <a:lnTo>
                      <a:pt x="403" y="48"/>
                    </a:lnTo>
                    <a:lnTo>
                      <a:pt x="397" y="60"/>
                    </a:lnTo>
                    <a:lnTo>
                      <a:pt x="391" y="72"/>
                    </a:lnTo>
                    <a:lnTo>
                      <a:pt x="379" y="84"/>
                    </a:lnTo>
                    <a:lnTo>
                      <a:pt x="379" y="96"/>
                    </a:lnTo>
                    <a:lnTo>
                      <a:pt x="373" y="108"/>
                    </a:lnTo>
                    <a:lnTo>
                      <a:pt x="373" y="120"/>
                    </a:lnTo>
                    <a:lnTo>
                      <a:pt x="373" y="126"/>
                    </a:lnTo>
                    <a:lnTo>
                      <a:pt x="379" y="138"/>
                    </a:lnTo>
                    <a:lnTo>
                      <a:pt x="385" y="150"/>
                    </a:lnTo>
                    <a:lnTo>
                      <a:pt x="397" y="156"/>
                    </a:lnTo>
                    <a:lnTo>
                      <a:pt x="403" y="162"/>
                    </a:lnTo>
                    <a:lnTo>
                      <a:pt x="415" y="168"/>
                    </a:lnTo>
                    <a:lnTo>
                      <a:pt x="433" y="174"/>
                    </a:lnTo>
                    <a:lnTo>
                      <a:pt x="445" y="174"/>
                    </a:lnTo>
                    <a:lnTo>
                      <a:pt x="457" y="174"/>
                    </a:lnTo>
                    <a:lnTo>
                      <a:pt x="469" y="168"/>
                    </a:lnTo>
                    <a:lnTo>
                      <a:pt x="481" y="162"/>
                    </a:lnTo>
                    <a:lnTo>
                      <a:pt x="493" y="156"/>
                    </a:lnTo>
                    <a:lnTo>
                      <a:pt x="505" y="150"/>
                    </a:lnTo>
                    <a:lnTo>
                      <a:pt x="517" y="144"/>
                    </a:lnTo>
                    <a:lnTo>
                      <a:pt x="523" y="132"/>
                    </a:lnTo>
                    <a:lnTo>
                      <a:pt x="529" y="126"/>
                    </a:lnTo>
                    <a:lnTo>
                      <a:pt x="535" y="114"/>
                    </a:lnTo>
                    <a:lnTo>
                      <a:pt x="541" y="102"/>
                    </a:lnTo>
                    <a:lnTo>
                      <a:pt x="541" y="84"/>
                    </a:lnTo>
                    <a:lnTo>
                      <a:pt x="547" y="72"/>
                    </a:lnTo>
                    <a:lnTo>
                      <a:pt x="547" y="66"/>
                    </a:lnTo>
                    <a:lnTo>
                      <a:pt x="559" y="60"/>
                    </a:lnTo>
                    <a:lnTo>
                      <a:pt x="571" y="54"/>
                    </a:lnTo>
                    <a:lnTo>
                      <a:pt x="583" y="48"/>
                    </a:lnTo>
                    <a:lnTo>
                      <a:pt x="601" y="42"/>
                    </a:lnTo>
                    <a:lnTo>
                      <a:pt x="619" y="42"/>
                    </a:lnTo>
                    <a:lnTo>
                      <a:pt x="637" y="36"/>
                    </a:lnTo>
                    <a:lnTo>
                      <a:pt x="661" y="30"/>
                    </a:lnTo>
                    <a:lnTo>
                      <a:pt x="691" y="24"/>
                    </a:lnTo>
                    <a:lnTo>
                      <a:pt x="727" y="24"/>
                    </a:lnTo>
                    <a:lnTo>
                      <a:pt x="770" y="24"/>
                    </a:lnTo>
                    <a:lnTo>
                      <a:pt x="812" y="24"/>
                    </a:lnTo>
                    <a:lnTo>
                      <a:pt x="848" y="24"/>
                    </a:lnTo>
                    <a:lnTo>
                      <a:pt x="848" y="36"/>
                    </a:lnTo>
                    <a:lnTo>
                      <a:pt x="848" y="54"/>
                    </a:lnTo>
                    <a:lnTo>
                      <a:pt x="854" y="72"/>
                    </a:lnTo>
                    <a:lnTo>
                      <a:pt x="860" y="90"/>
                    </a:lnTo>
                    <a:lnTo>
                      <a:pt x="872" y="114"/>
                    </a:lnTo>
                    <a:lnTo>
                      <a:pt x="872" y="132"/>
                    </a:lnTo>
                    <a:lnTo>
                      <a:pt x="878" y="144"/>
                    </a:lnTo>
                    <a:lnTo>
                      <a:pt x="878" y="156"/>
                    </a:lnTo>
                    <a:lnTo>
                      <a:pt x="878" y="168"/>
                    </a:lnTo>
                    <a:lnTo>
                      <a:pt x="878" y="180"/>
                    </a:lnTo>
                    <a:lnTo>
                      <a:pt x="872" y="186"/>
                    </a:lnTo>
                    <a:lnTo>
                      <a:pt x="866" y="192"/>
                    </a:lnTo>
                    <a:lnTo>
                      <a:pt x="860" y="198"/>
                    </a:lnTo>
                    <a:lnTo>
                      <a:pt x="854" y="198"/>
                    </a:lnTo>
                    <a:lnTo>
                      <a:pt x="842" y="198"/>
                    </a:lnTo>
                    <a:lnTo>
                      <a:pt x="830" y="198"/>
                    </a:lnTo>
                    <a:lnTo>
                      <a:pt x="824" y="192"/>
                    </a:lnTo>
                    <a:lnTo>
                      <a:pt x="812" y="192"/>
                    </a:lnTo>
                    <a:lnTo>
                      <a:pt x="800" y="186"/>
                    </a:lnTo>
                    <a:lnTo>
                      <a:pt x="794" y="180"/>
                    </a:lnTo>
                    <a:lnTo>
                      <a:pt x="782" y="174"/>
                    </a:lnTo>
                    <a:lnTo>
                      <a:pt x="770" y="174"/>
                    </a:lnTo>
                    <a:lnTo>
                      <a:pt x="764" y="174"/>
                    </a:lnTo>
                    <a:lnTo>
                      <a:pt x="751" y="180"/>
                    </a:lnTo>
                    <a:lnTo>
                      <a:pt x="745" y="186"/>
                    </a:lnTo>
                    <a:lnTo>
                      <a:pt x="739" y="198"/>
                    </a:lnTo>
                    <a:lnTo>
                      <a:pt x="733" y="204"/>
                    </a:lnTo>
                    <a:lnTo>
                      <a:pt x="733" y="216"/>
                    </a:lnTo>
                    <a:lnTo>
                      <a:pt x="733" y="223"/>
                    </a:lnTo>
                    <a:lnTo>
                      <a:pt x="733" y="235"/>
                    </a:lnTo>
                    <a:lnTo>
                      <a:pt x="733" y="253"/>
                    </a:lnTo>
                    <a:lnTo>
                      <a:pt x="739" y="265"/>
                    </a:lnTo>
                    <a:lnTo>
                      <a:pt x="745" y="277"/>
                    </a:lnTo>
                    <a:lnTo>
                      <a:pt x="751" y="289"/>
                    </a:lnTo>
                    <a:lnTo>
                      <a:pt x="758" y="295"/>
                    </a:lnTo>
                    <a:lnTo>
                      <a:pt x="764" y="301"/>
                    </a:lnTo>
                    <a:lnTo>
                      <a:pt x="776" y="313"/>
                    </a:lnTo>
                    <a:lnTo>
                      <a:pt x="788" y="319"/>
                    </a:lnTo>
                    <a:lnTo>
                      <a:pt x="800" y="325"/>
                    </a:lnTo>
                    <a:lnTo>
                      <a:pt x="812" y="325"/>
                    </a:lnTo>
                    <a:lnTo>
                      <a:pt x="830" y="325"/>
                    </a:lnTo>
                    <a:lnTo>
                      <a:pt x="842" y="325"/>
                    </a:lnTo>
                    <a:lnTo>
                      <a:pt x="854" y="325"/>
                    </a:lnTo>
                    <a:lnTo>
                      <a:pt x="866" y="325"/>
                    </a:lnTo>
                    <a:lnTo>
                      <a:pt x="872" y="325"/>
                    </a:lnTo>
                    <a:lnTo>
                      <a:pt x="878" y="331"/>
                    </a:lnTo>
                    <a:lnTo>
                      <a:pt x="878" y="337"/>
                    </a:lnTo>
                    <a:lnTo>
                      <a:pt x="878" y="343"/>
                    </a:lnTo>
                    <a:lnTo>
                      <a:pt x="872" y="355"/>
                    </a:lnTo>
                    <a:lnTo>
                      <a:pt x="866" y="367"/>
                    </a:lnTo>
                    <a:lnTo>
                      <a:pt x="866" y="379"/>
                    </a:lnTo>
                    <a:lnTo>
                      <a:pt x="854" y="397"/>
                    </a:lnTo>
                    <a:lnTo>
                      <a:pt x="848" y="409"/>
                    </a:lnTo>
                    <a:lnTo>
                      <a:pt x="842" y="421"/>
                    </a:lnTo>
                    <a:lnTo>
                      <a:pt x="830" y="439"/>
                    </a:lnTo>
                    <a:lnTo>
                      <a:pt x="824" y="445"/>
                    </a:lnTo>
                    <a:lnTo>
                      <a:pt x="812" y="457"/>
                    </a:lnTo>
                    <a:lnTo>
                      <a:pt x="0" y="451"/>
                    </a:lnTo>
                    <a:close/>
                  </a:path>
                </a:pathLst>
              </a:custGeom>
              <a:solidFill>
                <a:srgbClr val="FFFF99"/>
              </a:solidFill>
              <a:ln w="9525">
                <a:solidFill>
                  <a:schemeClr val="tx1"/>
                </a:solidFill>
                <a:round/>
                <a:headEnd/>
                <a:tailEnd/>
              </a:ln>
            </p:spPr>
            <p:txBody>
              <a:bodyPr/>
              <a:lstStyle/>
              <a:p>
                <a:endParaRPr lang="en-US"/>
              </a:p>
            </p:txBody>
          </p:sp>
          <p:sp>
            <p:nvSpPr>
              <p:cNvPr id="10273" name="Freeform 29"/>
              <p:cNvSpPr>
                <a:spLocks/>
              </p:cNvSpPr>
              <p:nvPr/>
            </p:nvSpPr>
            <p:spPr bwMode="auto">
              <a:xfrm>
                <a:off x="1765" y="2472"/>
                <a:ext cx="878" cy="457"/>
              </a:xfrm>
              <a:custGeom>
                <a:avLst/>
                <a:gdLst>
                  <a:gd name="T0" fmla="*/ 85 w 878"/>
                  <a:gd name="T1" fmla="*/ 60 h 457"/>
                  <a:gd name="T2" fmla="*/ 109 w 878"/>
                  <a:gd name="T3" fmla="*/ 60 h 457"/>
                  <a:gd name="T4" fmla="*/ 151 w 878"/>
                  <a:gd name="T5" fmla="*/ 48 h 457"/>
                  <a:gd name="T6" fmla="*/ 205 w 878"/>
                  <a:gd name="T7" fmla="*/ 36 h 457"/>
                  <a:gd name="T8" fmla="*/ 253 w 878"/>
                  <a:gd name="T9" fmla="*/ 18 h 457"/>
                  <a:gd name="T10" fmla="*/ 295 w 878"/>
                  <a:gd name="T11" fmla="*/ 6 h 457"/>
                  <a:gd name="T12" fmla="*/ 325 w 878"/>
                  <a:gd name="T13" fmla="*/ 0 h 457"/>
                  <a:gd name="T14" fmla="*/ 355 w 878"/>
                  <a:gd name="T15" fmla="*/ 6 h 457"/>
                  <a:gd name="T16" fmla="*/ 379 w 878"/>
                  <a:gd name="T17" fmla="*/ 12 h 457"/>
                  <a:gd name="T18" fmla="*/ 397 w 878"/>
                  <a:gd name="T19" fmla="*/ 24 h 457"/>
                  <a:gd name="T20" fmla="*/ 403 w 878"/>
                  <a:gd name="T21" fmla="*/ 42 h 457"/>
                  <a:gd name="T22" fmla="*/ 397 w 878"/>
                  <a:gd name="T23" fmla="*/ 60 h 457"/>
                  <a:gd name="T24" fmla="*/ 379 w 878"/>
                  <a:gd name="T25" fmla="*/ 84 h 457"/>
                  <a:gd name="T26" fmla="*/ 373 w 878"/>
                  <a:gd name="T27" fmla="*/ 108 h 457"/>
                  <a:gd name="T28" fmla="*/ 373 w 878"/>
                  <a:gd name="T29" fmla="*/ 126 h 457"/>
                  <a:gd name="T30" fmla="*/ 385 w 878"/>
                  <a:gd name="T31" fmla="*/ 150 h 457"/>
                  <a:gd name="T32" fmla="*/ 403 w 878"/>
                  <a:gd name="T33" fmla="*/ 162 h 457"/>
                  <a:gd name="T34" fmla="*/ 433 w 878"/>
                  <a:gd name="T35" fmla="*/ 174 h 457"/>
                  <a:gd name="T36" fmla="*/ 457 w 878"/>
                  <a:gd name="T37" fmla="*/ 174 h 457"/>
                  <a:gd name="T38" fmla="*/ 481 w 878"/>
                  <a:gd name="T39" fmla="*/ 162 h 457"/>
                  <a:gd name="T40" fmla="*/ 505 w 878"/>
                  <a:gd name="T41" fmla="*/ 150 h 457"/>
                  <a:gd name="T42" fmla="*/ 523 w 878"/>
                  <a:gd name="T43" fmla="*/ 132 h 457"/>
                  <a:gd name="T44" fmla="*/ 535 w 878"/>
                  <a:gd name="T45" fmla="*/ 114 h 457"/>
                  <a:gd name="T46" fmla="*/ 541 w 878"/>
                  <a:gd name="T47" fmla="*/ 84 h 457"/>
                  <a:gd name="T48" fmla="*/ 547 w 878"/>
                  <a:gd name="T49" fmla="*/ 66 h 457"/>
                  <a:gd name="T50" fmla="*/ 571 w 878"/>
                  <a:gd name="T51" fmla="*/ 54 h 457"/>
                  <a:gd name="T52" fmla="*/ 601 w 878"/>
                  <a:gd name="T53" fmla="*/ 42 h 457"/>
                  <a:gd name="T54" fmla="*/ 637 w 878"/>
                  <a:gd name="T55" fmla="*/ 36 h 457"/>
                  <a:gd name="T56" fmla="*/ 691 w 878"/>
                  <a:gd name="T57" fmla="*/ 24 h 457"/>
                  <a:gd name="T58" fmla="*/ 770 w 878"/>
                  <a:gd name="T59" fmla="*/ 24 h 457"/>
                  <a:gd name="T60" fmla="*/ 848 w 878"/>
                  <a:gd name="T61" fmla="*/ 24 h 457"/>
                  <a:gd name="T62" fmla="*/ 848 w 878"/>
                  <a:gd name="T63" fmla="*/ 54 h 457"/>
                  <a:gd name="T64" fmla="*/ 860 w 878"/>
                  <a:gd name="T65" fmla="*/ 90 h 457"/>
                  <a:gd name="T66" fmla="*/ 872 w 878"/>
                  <a:gd name="T67" fmla="*/ 132 h 457"/>
                  <a:gd name="T68" fmla="*/ 878 w 878"/>
                  <a:gd name="T69" fmla="*/ 156 h 457"/>
                  <a:gd name="T70" fmla="*/ 878 w 878"/>
                  <a:gd name="T71" fmla="*/ 180 h 457"/>
                  <a:gd name="T72" fmla="*/ 866 w 878"/>
                  <a:gd name="T73" fmla="*/ 192 h 457"/>
                  <a:gd name="T74" fmla="*/ 854 w 878"/>
                  <a:gd name="T75" fmla="*/ 198 h 457"/>
                  <a:gd name="T76" fmla="*/ 830 w 878"/>
                  <a:gd name="T77" fmla="*/ 198 h 457"/>
                  <a:gd name="T78" fmla="*/ 812 w 878"/>
                  <a:gd name="T79" fmla="*/ 192 h 457"/>
                  <a:gd name="T80" fmla="*/ 794 w 878"/>
                  <a:gd name="T81" fmla="*/ 180 h 457"/>
                  <a:gd name="T82" fmla="*/ 770 w 878"/>
                  <a:gd name="T83" fmla="*/ 174 h 457"/>
                  <a:gd name="T84" fmla="*/ 751 w 878"/>
                  <a:gd name="T85" fmla="*/ 180 h 457"/>
                  <a:gd name="T86" fmla="*/ 739 w 878"/>
                  <a:gd name="T87" fmla="*/ 198 h 457"/>
                  <a:gd name="T88" fmla="*/ 733 w 878"/>
                  <a:gd name="T89" fmla="*/ 216 h 457"/>
                  <a:gd name="T90" fmla="*/ 733 w 878"/>
                  <a:gd name="T91" fmla="*/ 235 h 457"/>
                  <a:gd name="T92" fmla="*/ 739 w 878"/>
                  <a:gd name="T93" fmla="*/ 265 h 457"/>
                  <a:gd name="T94" fmla="*/ 751 w 878"/>
                  <a:gd name="T95" fmla="*/ 289 h 457"/>
                  <a:gd name="T96" fmla="*/ 764 w 878"/>
                  <a:gd name="T97" fmla="*/ 301 h 457"/>
                  <a:gd name="T98" fmla="*/ 788 w 878"/>
                  <a:gd name="T99" fmla="*/ 319 h 457"/>
                  <a:gd name="T100" fmla="*/ 812 w 878"/>
                  <a:gd name="T101" fmla="*/ 325 h 457"/>
                  <a:gd name="T102" fmla="*/ 842 w 878"/>
                  <a:gd name="T103" fmla="*/ 325 h 457"/>
                  <a:gd name="T104" fmla="*/ 866 w 878"/>
                  <a:gd name="T105" fmla="*/ 325 h 457"/>
                  <a:gd name="T106" fmla="*/ 878 w 878"/>
                  <a:gd name="T107" fmla="*/ 331 h 457"/>
                  <a:gd name="T108" fmla="*/ 878 w 878"/>
                  <a:gd name="T109" fmla="*/ 343 h 457"/>
                  <a:gd name="T110" fmla="*/ 866 w 878"/>
                  <a:gd name="T111" fmla="*/ 367 h 457"/>
                  <a:gd name="T112" fmla="*/ 854 w 878"/>
                  <a:gd name="T113" fmla="*/ 397 h 457"/>
                  <a:gd name="T114" fmla="*/ 842 w 878"/>
                  <a:gd name="T115" fmla="*/ 421 h 457"/>
                  <a:gd name="T116" fmla="*/ 824 w 878"/>
                  <a:gd name="T117" fmla="*/ 445 h 457"/>
                  <a:gd name="T118" fmla="*/ 0 w 878"/>
                  <a:gd name="T119" fmla="*/ 451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78" h="457">
                    <a:moveTo>
                      <a:pt x="0" y="451"/>
                    </a:moveTo>
                    <a:lnTo>
                      <a:pt x="85" y="60"/>
                    </a:lnTo>
                    <a:lnTo>
                      <a:pt x="97" y="60"/>
                    </a:lnTo>
                    <a:lnTo>
                      <a:pt x="109" y="60"/>
                    </a:lnTo>
                    <a:lnTo>
                      <a:pt x="133" y="54"/>
                    </a:lnTo>
                    <a:lnTo>
                      <a:pt x="151" y="48"/>
                    </a:lnTo>
                    <a:lnTo>
                      <a:pt x="175" y="42"/>
                    </a:lnTo>
                    <a:lnTo>
                      <a:pt x="205" y="36"/>
                    </a:lnTo>
                    <a:lnTo>
                      <a:pt x="229" y="30"/>
                    </a:lnTo>
                    <a:lnTo>
                      <a:pt x="253" y="18"/>
                    </a:lnTo>
                    <a:lnTo>
                      <a:pt x="277" y="12"/>
                    </a:lnTo>
                    <a:lnTo>
                      <a:pt x="295" y="6"/>
                    </a:lnTo>
                    <a:lnTo>
                      <a:pt x="313" y="6"/>
                    </a:lnTo>
                    <a:lnTo>
                      <a:pt x="325" y="0"/>
                    </a:lnTo>
                    <a:lnTo>
                      <a:pt x="337" y="0"/>
                    </a:lnTo>
                    <a:lnTo>
                      <a:pt x="355" y="6"/>
                    </a:lnTo>
                    <a:lnTo>
                      <a:pt x="367" y="6"/>
                    </a:lnTo>
                    <a:lnTo>
                      <a:pt x="379" y="12"/>
                    </a:lnTo>
                    <a:lnTo>
                      <a:pt x="391" y="18"/>
                    </a:lnTo>
                    <a:lnTo>
                      <a:pt x="397" y="24"/>
                    </a:lnTo>
                    <a:lnTo>
                      <a:pt x="403" y="30"/>
                    </a:lnTo>
                    <a:lnTo>
                      <a:pt x="403" y="42"/>
                    </a:lnTo>
                    <a:lnTo>
                      <a:pt x="403" y="48"/>
                    </a:lnTo>
                    <a:lnTo>
                      <a:pt x="397" y="60"/>
                    </a:lnTo>
                    <a:lnTo>
                      <a:pt x="391" y="72"/>
                    </a:lnTo>
                    <a:lnTo>
                      <a:pt x="379" y="84"/>
                    </a:lnTo>
                    <a:lnTo>
                      <a:pt x="379" y="96"/>
                    </a:lnTo>
                    <a:lnTo>
                      <a:pt x="373" y="108"/>
                    </a:lnTo>
                    <a:lnTo>
                      <a:pt x="373" y="120"/>
                    </a:lnTo>
                    <a:lnTo>
                      <a:pt x="373" y="126"/>
                    </a:lnTo>
                    <a:lnTo>
                      <a:pt x="379" y="138"/>
                    </a:lnTo>
                    <a:lnTo>
                      <a:pt x="385" y="150"/>
                    </a:lnTo>
                    <a:lnTo>
                      <a:pt x="397" y="156"/>
                    </a:lnTo>
                    <a:lnTo>
                      <a:pt x="403" y="162"/>
                    </a:lnTo>
                    <a:lnTo>
                      <a:pt x="415" y="168"/>
                    </a:lnTo>
                    <a:lnTo>
                      <a:pt x="433" y="174"/>
                    </a:lnTo>
                    <a:lnTo>
                      <a:pt x="445" y="174"/>
                    </a:lnTo>
                    <a:lnTo>
                      <a:pt x="457" y="174"/>
                    </a:lnTo>
                    <a:lnTo>
                      <a:pt x="469" y="168"/>
                    </a:lnTo>
                    <a:lnTo>
                      <a:pt x="481" y="162"/>
                    </a:lnTo>
                    <a:lnTo>
                      <a:pt x="493" y="156"/>
                    </a:lnTo>
                    <a:lnTo>
                      <a:pt x="505" y="150"/>
                    </a:lnTo>
                    <a:lnTo>
                      <a:pt x="517" y="144"/>
                    </a:lnTo>
                    <a:lnTo>
                      <a:pt x="523" y="132"/>
                    </a:lnTo>
                    <a:lnTo>
                      <a:pt x="529" y="126"/>
                    </a:lnTo>
                    <a:lnTo>
                      <a:pt x="535" y="114"/>
                    </a:lnTo>
                    <a:lnTo>
                      <a:pt x="541" y="102"/>
                    </a:lnTo>
                    <a:lnTo>
                      <a:pt x="541" y="84"/>
                    </a:lnTo>
                    <a:lnTo>
                      <a:pt x="547" y="72"/>
                    </a:lnTo>
                    <a:lnTo>
                      <a:pt x="547" y="66"/>
                    </a:lnTo>
                    <a:lnTo>
                      <a:pt x="559" y="60"/>
                    </a:lnTo>
                    <a:lnTo>
                      <a:pt x="571" y="54"/>
                    </a:lnTo>
                    <a:lnTo>
                      <a:pt x="583" y="48"/>
                    </a:lnTo>
                    <a:lnTo>
                      <a:pt x="601" y="42"/>
                    </a:lnTo>
                    <a:lnTo>
                      <a:pt x="619" y="42"/>
                    </a:lnTo>
                    <a:lnTo>
                      <a:pt x="637" y="36"/>
                    </a:lnTo>
                    <a:lnTo>
                      <a:pt x="661" y="30"/>
                    </a:lnTo>
                    <a:lnTo>
                      <a:pt x="691" y="24"/>
                    </a:lnTo>
                    <a:lnTo>
                      <a:pt x="727" y="24"/>
                    </a:lnTo>
                    <a:lnTo>
                      <a:pt x="770" y="24"/>
                    </a:lnTo>
                    <a:lnTo>
                      <a:pt x="812" y="24"/>
                    </a:lnTo>
                    <a:lnTo>
                      <a:pt x="848" y="24"/>
                    </a:lnTo>
                    <a:lnTo>
                      <a:pt x="848" y="36"/>
                    </a:lnTo>
                    <a:lnTo>
                      <a:pt x="848" y="54"/>
                    </a:lnTo>
                    <a:lnTo>
                      <a:pt x="854" y="72"/>
                    </a:lnTo>
                    <a:lnTo>
                      <a:pt x="860" y="90"/>
                    </a:lnTo>
                    <a:lnTo>
                      <a:pt x="872" y="114"/>
                    </a:lnTo>
                    <a:lnTo>
                      <a:pt x="872" y="132"/>
                    </a:lnTo>
                    <a:lnTo>
                      <a:pt x="878" y="144"/>
                    </a:lnTo>
                    <a:lnTo>
                      <a:pt x="878" y="156"/>
                    </a:lnTo>
                    <a:lnTo>
                      <a:pt x="878" y="168"/>
                    </a:lnTo>
                    <a:lnTo>
                      <a:pt x="878" y="180"/>
                    </a:lnTo>
                    <a:lnTo>
                      <a:pt x="872" y="186"/>
                    </a:lnTo>
                    <a:lnTo>
                      <a:pt x="866" y="192"/>
                    </a:lnTo>
                    <a:lnTo>
                      <a:pt x="860" y="198"/>
                    </a:lnTo>
                    <a:lnTo>
                      <a:pt x="854" y="198"/>
                    </a:lnTo>
                    <a:lnTo>
                      <a:pt x="842" y="198"/>
                    </a:lnTo>
                    <a:lnTo>
                      <a:pt x="830" y="198"/>
                    </a:lnTo>
                    <a:lnTo>
                      <a:pt x="824" y="192"/>
                    </a:lnTo>
                    <a:lnTo>
                      <a:pt x="812" y="192"/>
                    </a:lnTo>
                    <a:lnTo>
                      <a:pt x="800" y="186"/>
                    </a:lnTo>
                    <a:lnTo>
                      <a:pt x="794" y="180"/>
                    </a:lnTo>
                    <a:lnTo>
                      <a:pt x="782" y="174"/>
                    </a:lnTo>
                    <a:lnTo>
                      <a:pt x="770" y="174"/>
                    </a:lnTo>
                    <a:lnTo>
                      <a:pt x="764" y="174"/>
                    </a:lnTo>
                    <a:lnTo>
                      <a:pt x="751" y="180"/>
                    </a:lnTo>
                    <a:lnTo>
                      <a:pt x="745" y="186"/>
                    </a:lnTo>
                    <a:lnTo>
                      <a:pt x="739" y="198"/>
                    </a:lnTo>
                    <a:lnTo>
                      <a:pt x="733" y="204"/>
                    </a:lnTo>
                    <a:lnTo>
                      <a:pt x="733" y="216"/>
                    </a:lnTo>
                    <a:lnTo>
                      <a:pt x="733" y="223"/>
                    </a:lnTo>
                    <a:lnTo>
                      <a:pt x="733" y="235"/>
                    </a:lnTo>
                    <a:lnTo>
                      <a:pt x="733" y="253"/>
                    </a:lnTo>
                    <a:lnTo>
                      <a:pt x="739" y="265"/>
                    </a:lnTo>
                    <a:lnTo>
                      <a:pt x="745" y="277"/>
                    </a:lnTo>
                    <a:lnTo>
                      <a:pt x="751" y="289"/>
                    </a:lnTo>
                    <a:lnTo>
                      <a:pt x="758" y="295"/>
                    </a:lnTo>
                    <a:lnTo>
                      <a:pt x="764" y="301"/>
                    </a:lnTo>
                    <a:lnTo>
                      <a:pt x="776" y="313"/>
                    </a:lnTo>
                    <a:lnTo>
                      <a:pt x="788" y="319"/>
                    </a:lnTo>
                    <a:lnTo>
                      <a:pt x="800" y="325"/>
                    </a:lnTo>
                    <a:lnTo>
                      <a:pt x="812" y="325"/>
                    </a:lnTo>
                    <a:lnTo>
                      <a:pt x="830" y="325"/>
                    </a:lnTo>
                    <a:lnTo>
                      <a:pt x="842" y="325"/>
                    </a:lnTo>
                    <a:lnTo>
                      <a:pt x="854" y="325"/>
                    </a:lnTo>
                    <a:lnTo>
                      <a:pt x="866" y="325"/>
                    </a:lnTo>
                    <a:lnTo>
                      <a:pt x="872" y="325"/>
                    </a:lnTo>
                    <a:lnTo>
                      <a:pt x="878" y="331"/>
                    </a:lnTo>
                    <a:lnTo>
                      <a:pt x="878" y="337"/>
                    </a:lnTo>
                    <a:lnTo>
                      <a:pt x="878" y="343"/>
                    </a:lnTo>
                    <a:lnTo>
                      <a:pt x="872" y="355"/>
                    </a:lnTo>
                    <a:lnTo>
                      <a:pt x="866" y="367"/>
                    </a:lnTo>
                    <a:lnTo>
                      <a:pt x="866" y="379"/>
                    </a:lnTo>
                    <a:lnTo>
                      <a:pt x="854" y="397"/>
                    </a:lnTo>
                    <a:lnTo>
                      <a:pt x="848" y="409"/>
                    </a:lnTo>
                    <a:lnTo>
                      <a:pt x="842" y="421"/>
                    </a:lnTo>
                    <a:lnTo>
                      <a:pt x="830" y="439"/>
                    </a:lnTo>
                    <a:lnTo>
                      <a:pt x="824" y="445"/>
                    </a:lnTo>
                    <a:lnTo>
                      <a:pt x="812" y="457"/>
                    </a:lnTo>
                    <a:lnTo>
                      <a:pt x="0" y="451"/>
                    </a:lnTo>
                  </a:path>
                </a:pathLst>
              </a:custGeom>
              <a:solidFill>
                <a:srgbClr val="FFFF99"/>
              </a:solidFill>
              <a:ln w="9525">
                <a:solidFill>
                  <a:schemeClr val="tx1"/>
                </a:solidFill>
                <a:prstDash val="solid"/>
                <a:round/>
                <a:headEnd/>
                <a:tailEnd/>
              </a:ln>
            </p:spPr>
            <p:txBody>
              <a:bodyPr/>
              <a:lstStyle/>
              <a:p>
                <a:endParaRPr lang="en-US"/>
              </a:p>
            </p:txBody>
          </p:sp>
        </p:grpSp>
        <p:sp>
          <p:nvSpPr>
            <p:cNvPr id="10271" name="Rectangle 30"/>
            <p:cNvSpPr>
              <a:spLocks noChangeArrowheads="1"/>
            </p:cNvSpPr>
            <p:nvPr/>
          </p:nvSpPr>
          <p:spPr bwMode="auto">
            <a:xfrm>
              <a:off x="1765" y="2929"/>
              <a:ext cx="812" cy="78"/>
            </a:xfrm>
            <a:prstGeom prst="rect">
              <a:avLst/>
            </a:prstGeom>
            <a:solidFill>
              <a:srgbClr val="FFFF99"/>
            </a:solidFill>
            <a:ln w="9525">
              <a:solidFill>
                <a:schemeClr val="tx1"/>
              </a:solidFill>
              <a:miter lim="800000"/>
              <a:headEnd/>
              <a:tailEnd/>
            </a:ln>
          </p:spPr>
          <p:txBody>
            <a:bodyPr/>
            <a:lstStyle/>
            <a:p>
              <a:endParaRPr lang="en-US"/>
            </a:p>
          </p:txBody>
        </p:sp>
      </p:grpSp>
      <p:grpSp>
        <p:nvGrpSpPr>
          <p:cNvPr id="10251" name="Group 31"/>
          <p:cNvGrpSpPr>
            <a:grpSpLocks/>
          </p:cNvGrpSpPr>
          <p:nvPr/>
        </p:nvGrpSpPr>
        <p:grpSpPr bwMode="auto">
          <a:xfrm>
            <a:off x="5216525" y="4064000"/>
            <a:ext cx="3795713" cy="1631950"/>
            <a:chOff x="3105" y="2460"/>
            <a:chExt cx="1028" cy="547"/>
          </a:xfrm>
        </p:grpSpPr>
        <p:grpSp>
          <p:nvGrpSpPr>
            <p:cNvPr id="10266" name="Group 32"/>
            <p:cNvGrpSpPr>
              <a:grpSpLocks/>
            </p:cNvGrpSpPr>
            <p:nvPr/>
          </p:nvGrpSpPr>
          <p:grpSpPr bwMode="auto">
            <a:xfrm>
              <a:off x="3105" y="2460"/>
              <a:ext cx="1028" cy="463"/>
              <a:chOff x="3105" y="2460"/>
              <a:chExt cx="1028" cy="463"/>
            </a:xfrm>
          </p:grpSpPr>
          <p:sp>
            <p:nvSpPr>
              <p:cNvPr id="10268" name="Freeform 33"/>
              <p:cNvSpPr>
                <a:spLocks/>
              </p:cNvSpPr>
              <p:nvPr/>
            </p:nvSpPr>
            <p:spPr bwMode="auto">
              <a:xfrm>
                <a:off x="3105" y="2460"/>
                <a:ext cx="1028" cy="463"/>
              </a:xfrm>
              <a:custGeom>
                <a:avLst/>
                <a:gdLst>
                  <a:gd name="T0" fmla="*/ 181 w 1028"/>
                  <a:gd name="T1" fmla="*/ 42 h 463"/>
                  <a:gd name="T2" fmla="*/ 211 w 1028"/>
                  <a:gd name="T3" fmla="*/ 48 h 463"/>
                  <a:gd name="T4" fmla="*/ 247 w 1028"/>
                  <a:gd name="T5" fmla="*/ 54 h 463"/>
                  <a:gd name="T6" fmla="*/ 283 w 1028"/>
                  <a:gd name="T7" fmla="*/ 48 h 463"/>
                  <a:gd name="T8" fmla="*/ 319 w 1028"/>
                  <a:gd name="T9" fmla="*/ 36 h 463"/>
                  <a:gd name="T10" fmla="*/ 355 w 1028"/>
                  <a:gd name="T11" fmla="*/ 24 h 463"/>
                  <a:gd name="T12" fmla="*/ 391 w 1028"/>
                  <a:gd name="T13" fmla="*/ 24 h 463"/>
                  <a:gd name="T14" fmla="*/ 415 w 1028"/>
                  <a:gd name="T15" fmla="*/ 36 h 463"/>
                  <a:gd name="T16" fmla="*/ 415 w 1028"/>
                  <a:gd name="T17" fmla="*/ 78 h 463"/>
                  <a:gd name="T18" fmla="*/ 409 w 1028"/>
                  <a:gd name="T19" fmla="*/ 114 h 463"/>
                  <a:gd name="T20" fmla="*/ 427 w 1028"/>
                  <a:gd name="T21" fmla="*/ 144 h 463"/>
                  <a:gd name="T22" fmla="*/ 469 w 1028"/>
                  <a:gd name="T23" fmla="*/ 150 h 463"/>
                  <a:gd name="T24" fmla="*/ 517 w 1028"/>
                  <a:gd name="T25" fmla="*/ 150 h 463"/>
                  <a:gd name="T26" fmla="*/ 565 w 1028"/>
                  <a:gd name="T27" fmla="*/ 138 h 463"/>
                  <a:gd name="T28" fmla="*/ 595 w 1028"/>
                  <a:gd name="T29" fmla="*/ 120 h 463"/>
                  <a:gd name="T30" fmla="*/ 607 w 1028"/>
                  <a:gd name="T31" fmla="*/ 78 h 463"/>
                  <a:gd name="T32" fmla="*/ 613 w 1028"/>
                  <a:gd name="T33" fmla="*/ 42 h 463"/>
                  <a:gd name="T34" fmla="*/ 637 w 1028"/>
                  <a:gd name="T35" fmla="*/ 18 h 463"/>
                  <a:gd name="T36" fmla="*/ 679 w 1028"/>
                  <a:gd name="T37" fmla="*/ 6 h 463"/>
                  <a:gd name="T38" fmla="*/ 727 w 1028"/>
                  <a:gd name="T39" fmla="*/ 0 h 463"/>
                  <a:gd name="T40" fmla="*/ 769 w 1028"/>
                  <a:gd name="T41" fmla="*/ 6 h 463"/>
                  <a:gd name="T42" fmla="*/ 805 w 1028"/>
                  <a:gd name="T43" fmla="*/ 12 h 463"/>
                  <a:gd name="T44" fmla="*/ 145 w 1028"/>
                  <a:gd name="T45" fmla="*/ 463 h 463"/>
                  <a:gd name="T46" fmla="*/ 151 w 1028"/>
                  <a:gd name="T47" fmla="*/ 433 h 463"/>
                  <a:gd name="T48" fmla="*/ 163 w 1028"/>
                  <a:gd name="T49" fmla="*/ 403 h 463"/>
                  <a:gd name="T50" fmla="*/ 187 w 1028"/>
                  <a:gd name="T51" fmla="*/ 379 h 463"/>
                  <a:gd name="T52" fmla="*/ 199 w 1028"/>
                  <a:gd name="T53" fmla="*/ 355 h 463"/>
                  <a:gd name="T54" fmla="*/ 199 w 1028"/>
                  <a:gd name="T55" fmla="*/ 325 h 463"/>
                  <a:gd name="T56" fmla="*/ 181 w 1028"/>
                  <a:gd name="T57" fmla="*/ 301 h 463"/>
                  <a:gd name="T58" fmla="*/ 151 w 1028"/>
                  <a:gd name="T59" fmla="*/ 295 h 463"/>
                  <a:gd name="T60" fmla="*/ 114 w 1028"/>
                  <a:gd name="T61" fmla="*/ 301 h 463"/>
                  <a:gd name="T62" fmla="*/ 78 w 1028"/>
                  <a:gd name="T63" fmla="*/ 313 h 463"/>
                  <a:gd name="T64" fmla="*/ 36 w 1028"/>
                  <a:gd name="T65" fmla="*/ 313 h 463"/>
                  <a:gd name="T66" fmla="*/ 12 w 1028"/>
                  <a:gd name="T67" fmla="*/ 295 h 463"/>
                  <a:gd name="T68" fmla="*/ 0 w 1028"/>
                  <a:gd name="T69" fmla="*/ 259 h 463"/>
                  <a:gd name="T70" fmla="*/ 18 w 1028"/>
                  <a:gd name="T71" fmla="*/ 235 h 463"/>
                  <a:gd name="T72" fmla="*/ 42 w 1028"/>
                  <a:gd name="T73" fmla="*/ 210 h 463"/>
                  <a:gd name="T74" fmla="*/ 78 w 1028"/>
                  <a:gd name="T75" fmla="*/ 204 h 463"/>
                  <a:gd name="T76" fmla="*/ 120 w 1028"/>
                  <a:gd name="T77" fmla="*/ 198 h 463"/>
                  <a:gd name="T78" fmla="*/ 145 w 1028"/>
                  <a:gd name="T79" fmla="*/ 180 h 463"/>
                  <a:gd name="T80" fmla="*/ 157 w 1028"/>
                  <a:gd name="T81" fmla="*/ 150 h 463"/>
                  <a:gd name="T82" fmla="*/ 157 w 1028"/>
                  <a:gd name="T83" fmla="*/ 108 h 463"/>
                  <a:gd name="T84" fmla="*/ 157 w 1028"/>
                  <a:gd name="T85" fmla="*/ 60 h 4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28" h="463">
                    <a:moveTo>
                      <a:pt x="157" y="48"/>
                    </a:moveTo>
                    <a:lnTo>
                      <a:pt x="169" y="42"/>
                    </a:lnTo>
                    <a:lnTo>
                      <a:pt x="181" y="42"/>
                    </a:lnTo>
                    <a:lnTo>
                      <a:pt x="193" y="42"/>
                    </a:lnTo>
                    <a:lnTo>
                      <a:pt x="205" y="42"/>
                    </a:lnTo>
                    <a:lnTo>
                      <a:pt x="211" y="48"/>
                    </a:lnTo>
                    <a:lnTo>
                      <a:pt x="223" y="48"/>
                    </a:lnTo>
                    <a:lnTo>
                      <a:pt x="235" y="54"/>
                    </a:lnTo>
                    <a:lnTo>
                      <a:pt x="247" y="54"/>
                    </a:lnTo>
                    <a:lnTo>
                      <a:pt x="259" y="54"/>
                    </a:lnTo>
                    <a:lnTo>
                      <a:pt x="271" y="54"/>
                    </a:lnTo>
                    <a:lnTo>
                      <a:pt x="283" y="48"/>
                    </a:lnTo>
                    <a:lnTo>
                      <a:pt x="295" y="48"/>
                    </a:lnTo>
                    <a:lnTo>
                      <a:pt x="307" y="42"/>
                    </a:lnTo>
                    <a:lnTo>
                      <a:pt x="319" y="36"/>
                    </a:lnTo>
                    <a:lnTo>
                      <a:pt x="331" y="30"/>
                    </a:lnTo>
                    <a:lnTo>
                      <a:pt x="343" y="30"/>
                    </a:lnTo>
                    <a:lnTo>
                      <a:pt x="355" y="24"/>
                    </a:lnTo>
                    <a:lnTo>
                      <a:pt x="367" y="18"/>
                    </a:lnTo>
                    <a:lnTo>
                      <a:pt x="379" y="18"/>
                    </a:lnTo>
                    <a:lnTo>
                      <a:pt x="391" y="24"/>
                    </a:lnTo>
                    <a:lnTo>
                      <a:pt x="397" y="24"/>
                    </a:lnTo>
                    <a:lnTo>
                      <a:pt x="409" y="30"/>
                    </a:lnTo>
                    <a:lnTo>
                      <a:pt x="415" y="36"/>
                    </a:lnTo>
                    <a:lnTo>
                      <a:pt x="421" y="48"/>
                    </a:lnTo>
                    <a:lnTo>
                      <a:pt x="415" y="60"/>
                    </a:lnTo>
                    <a:lnTo>
                      <a:pt x="415" y="78"/>
                    </a:lnTo>
                    <a:lnTo>
                      <a:pt x="409" y="90"/>
                    </a:lnTo>
                    <a:lnTo>
                      <a:pt x="403" y="102"/>
                    </a:lnTo>
                    <a:lnTo>
                      <a:pt x="409" y="114"/>
                    </a:lnTo>
                    <a:lnTo>
                      <a:pt x="409" y="126"/>
                    </a:lnTo>
                    <a:lnTo>
                      <a:pt x="421" y="138"/>
                    </a:lnTo>
                    <a:lnTo>
                      <a:pt x="427" y="144"/>
                    </a:lnTo>
                    <a:lnTo>
                      <a:pt x="439" y="144"/>
                    </a:lnTo>
                    <a:lnTo>
                      <a:pt x="451" y="150"/>
                    </a:lnTo>
                    <a:lnTo>
                      <a:pt x="469" y="150"/>
                    </a:lnTo>
                    <a:lnTo>
                      <a:pt x="481" y="156"/>
                    </a:lnTo>
                    <a:lnTo>
                      <a:pt x="499" y="156"/>
                    </a:lnTo>
                    <a:lnTo>
                      <a:pt x="517" y="150"/>
                    </a:lnTo>
                    <a:lnTo>
                      <a:pt x="535" y="150"/>
                    </a:lnTo>
                    <a:lnTo>
                      <a:pt x="547" y="144"/>
                    </a:lnTo>
                    <a:lnTo>
                      <a:pt x="565" y="138"/>
                    </a:lnTo>
                    <a:lnTo>
                      <a:pt x="571" y="132"/>
                    </a:lnTo>
                    <a:lnTo>
                      <a:pt x="583" y="126"/>
                    </a:lnTo>
                    <a:lnTo>
                      <a:pt x="595" y="120"/>
                    </a:lnTo>
                    <a:lnTo>
                      <a:pt x="601" y="108"/>
                    </a:lnTo>
                    <a:lnTo>
                      <a:pt x="601" y="96"/>
                    </a:lnTo>
                    <a:lnTo>
                      <a:pt x="607" y="78"/>
                    </a:lnTo>
                    <a:lnTo>
                      <a:pt x="607" y="66"/>
                    </a:lnTo>
                    <a:lnTo>
                      <a:pt x="607" y="48"/>
                    </a:lnTo>
                    <a:lnTo>
                      <a:pt x="613" y="42"/>
                    </a:lnTo>
                    <a:lnTo>
                      <a:pt x="619" y="30"/>
                    </a:lnTo>
                    <a:lnTo>
                      <a:pt x="625" y="24"/>
                    </a:lnTo>
                    <a:lnTo>
                      <a:pt x="637" y="18"/>
                    </a:lnTo>
                    <a:lnTo>
                      <a:pt x="649" y="12"/>
                    </a:lnTo>
                    <a:lnTo>
                      <a:pt x="661" y="6"/>
                    </a:lnTo>
                    <a:lnTo>
                      <a:pt x="679" y="6"/>
                    </a:lnTo>
                    <a:lnTo>
                      <a:pt x="691" y="6"/>
                    </a:lnTo>
                    <a:lnTo>
                      <a:pt x="709" y="6"/>
                    </a:lnTo>
                    <a:lnTo>
                      <a:pt x="727" y="0"/>
                    </a:lnTo>
                    <a:lnTo>
                      <a:pt x="745" y="6"/>
                    </a:lnTo>
                    <a:lnTo>
                      <a:pt x="757" y="6"/>
                    </a:lnTo>
                    <a:lnTo>
                      <a:pt x="769" y="6"/>
                    </a:lnTo>
                    <a:lnTo>
                      <a:pt x="781" y="6"/>
                    </a:lnTo>
                    <a:lnTo>
                      <a:pt x="793" y="12"/>
                    </a:lnTo>
                    <a:lnTo>
                      <a:pt x="805" y="12"/>
                    </a:lnTo>
                    <a:lnTo>
                      <a:pt x="908" y="12"/>
                    </a:lnTo>
                    <a:lnTo>
                      <a:pt x="1028" y="463"/>
                    </a:lnTo>
                    <a:lnTo>
                      <a:pt x="145" y="463"/>
                    </a:lnTo>
                    <a:lnTo>
                      <a:pt x="145" y="451"/>
                    </a:lnTo>
                    <a:lnTo>
                      <a:pt x="145" y="439"/>
                    </a:lnTo>
                    <a:lnTo>
                      <a:pt x="151" y="433"/>
                    </a:lnTo>
                    <a:lnTo>
                      <a:pt x="151" y="421"/>
                    </a:lnTo>
                    <a:lnTo>
                      <a:pt x="157" y="415"/>
                    </a:lnTo>
                    <a:lnTo>
                      <a:pt x="163" y="403"/>
                    </a:lnTo>
                    <a:lnTo>
                      <a:pt x="169" y="397"/>
                    </a:lnTo>
                    <a:lnTo>
                      <a:pt x="175" y="391"/>
                    </a:lnTo>
                    <a:lnTo>
                      <a:pt x="187" y="379"/>
                    </a:lnTo>
                    <a:lnTo>
                      <a:pt x="193" y="373"/>
                    </a:lnTo>
                    <a:lnTo>
                      <a:pt x="199" y="367"/>
                    </a:lnTo>
                    <a:lnTo>
                      <a:pt x="199" y="355"/>
                    </a:lnTo>
                    <a:lnTo>
                      <a:pt x="205" y="343"/>
                    </a:lnTo>
                    <a:lnTo>
                      <a:pt x="205" y="331"/>
                    </a:lnTo>
                    <a:lnTo>
                      <a:pt x="199" y="325"/>
                    </a:lnTo>
                    <a:lnTo>
                      <a:pt x="199" y="313"/>
                    </a:lnTo>
                    <a:lnTo>
                      <a:pt x="193" y="307"/>
                    </a:lnTo>
                    <a:lnTo>
                      <a:pt x="181" y="301"/>
                    </a:lnTo>
                    <a:lnTo>
                      <a:pt x="175" y="301"/>
                    </a:lnTo>
                    <a:lnTo>
                      <a:pt x="163" y="295"/>
                    </a:lnTo>
                    <a:lnTo>
                      <a:pt x="151" y="295"/>
                    </a:lnTo>
                    <a:lnTo>
                      <a:pt x="139" y="295"/>
                    </a:lnTo>
                    <a:lnTo>
                      <a:pt x="126" y="301"/>
                    </a:lnTo>
                    <a:lnTo>
                      <a:pt x="114" y="301"/>
                    </a:lnTo>
                    <a:lnTo>
                      <a:pt x="102" y="307"/>
                    </a:lnTo>
                    <a:lnTo>
                      <a:pt x="90" y="307"/>
                    </a:lnTo>
                    <a:lnTo>
                      <a:pt x="78" y="313"/>
                    </a:lnTo>
                    <a:lnTo>
                      <a:pt x="60" y="313"/>
                    </a:lnTo>
                    <a:lnTo>
                      <a:pt x="48" y="313"/>
                    </a:lnTo>
                    <a:lnTo>
                      <a:pt x="36" y="313"/>
                    </a:lnTo>
                    <a:lnTo>
                      <a:pt x="24" y="307"/>
                    </a:lnTo>
                    <a:lnTo>
                      <a:pt x="18" y="301"/>
                    </a:lnTo>
                    <a:lnTo>
                      <a:pt x="12" y="295"/>
                    </a:lnTo>
                    <a:lnTo>
                      <a:pt x="6" y="283"/>
                    </a:lnTo>
                    <a:lnTo>
                      <a:pt x="0" y="271"/>
                    </a:lnTo>
                    <a:lnTo>
                      <a:pt x="0" y="259"/>
                    </a:lnTo>
                    <a:lnTo>
                      <a:pt x="6" y="253"/>
                    </a:lnTo>
                    <a:lnTo>
                      <a:pt x="12" y="241"/>
                    </a:lnTo>
                    <a:lnTo>
                      <a:pt x="18" y="235"/>
                    </a:lnTo>
                    <a:lnTo>
                      <a:pt x="24" y="222"/>
                    </a:lnTo>
                    <a:lnTo>
                      <a:pt x="36" y="216"/>
                    </a:lnTo>
                    <a:lnTo>
                      <a:pt x="42" y="210"/>
                    </a:lnTo>
                    <a:lnTo>
                      <a:pt x="54" y="210"/>
                    </a:lnTo>
                    <a:lnTo>
                      <a:pt x="66" y="204"/>
                    </a:lnTo>
                    <a:lnTo>
                      <a:pt x="78" y="204"/>
                    </a:lnTo>
                    <a:lnTo>
                      <a:pt x="90" y="204"/>
                    </a:lnTo>
                    <a:lnTo>
                      <a:pt x="108" y="198"/>
                    </a:lnTo>
                    <a:lnTo>
                      <a:pt x="120" y="198"/>
                    </a:lnTo>
                    <a:lnTo>
                      <a:pt x="132" y="192"/>
                    </a:lnTo>
                    <a:lnTo>
                      <a:pt x="139" y="186"/>
                    </a:lnTo>
                    <a:lnTo>
                      <a:pt x="145" y="180"/>
                    </a:lnTo>
                    <a:lnTo>
                      <a:pt x="151" y="168"/>
                    </a:lnTo>
                    <a:lnTo>
                      <a:pt x="157" y="162"/>
                    </a:lnTo>
                    <a:lnTo>
                      <a:pt x="157" y="150"/>
                    </a:lnTo>
                    <a:lnTo>
                      <a:pt x="157" y="138"/>
                    </a:lnTo>
                    <a:lnTo>
                      <a:pt x="157" y="120"/>
                    </a:lnTo>
                    <a:lnTo>
                      <a:pt x="157" y="108"/>
                    </a:lnTo>
                    <a:lnTo>
                      <a:pt x="157" y="96"/>
                    </a:lnTo>
                    <a:lnTo>
                      <a:pt x="157" y="78"/>
                    </a:lnTo>
                    <a:lnTo>
                      <a:pt x="157" y="60"/>
                    </a:lnTo>
                    <a:lnTo>
                      <a:pt x="157" y="54"/>
                    </a:lnTo>
                    <a:lnTo>
                      <a:pt x="157" y="48"/>
                    </a:lnTo>
                    <a:close/>
                  </a:path>
                </a:pathLst>
              </a:custGeom>
              <a:solidFill>
                <a:srgbClr val="FFFF99"/>
              </a:solidFill>
              <a:ln w="9525">
                <a:solidFill>
                  <a:schemeClr val="tx1"/>
                </a:solidFill>
                <a:round/>
                <a:headEnd/>
                <a:tailEnd/>
              </a:ln>
            </p:spPr>
            <p:txBody>
              <a:bodyPr/>
              <a:lstStyle/>
              <a:p>
                <a:endParaRPr lang="en-US"/>
              </a:p>
            </p:txBody>
          </p:sp>
          <p:sp>
            <p:nvSpPr>
              <p:cNvPr id="10269" name="Freeform 34"/>
              <p:cNvSpPr>
                <a:spLocks/>
              </p:cNvSpPr>
              <p:nvPr/>
            </p:nvSpPr>
            <p:spPr bwMode="auto">
              <a:xfrm>
                <a:off x="3105" y="2460"/>
                <a:ext cx="1028" cy="463"/>
              </a:xfrm>
              <a:custGeom>
                <a:avLst/>
                <a:gdLst>
                  <a:gd name="T0" fmla="*/ 181 w 1028"/>
                  <a:gd name="T1" fmla="*/ 42 h 463"/>
                  <a:gd name="T2" fmla="*/ 211 w 1028"/>
                  <a:gd name="T3" fmla="*/ 48 h 463"/>
                  <a:gd name="T4" fmla="*/ 247 w 1028"/>
                  <a:gd name="T5" fmla="*/ 54 h 463"/>
                  <a:gd name="T6" fmla="*/ 283 w 1028"/>
                  <a:gd name="T7" fmla="*/ 48 h 463"/>
                  <a:gd name="T8" fmla="*/ 319 w 1028"/>
                  <a:gd name="T9" fmla="*/ 36 h 463"/>
                  <a:gd name="T10" fmla="*/ 355 w 1028"/>
                  <a:gd name="T11" fmla="*/ 24 h 463"/>
                  <a:gd name="T12" fmla="*/ 391 w 1028"/>
                  <a:gd name="T13" fmla="*/ 24 h 463"/>
                  <a:gd name="T14" fmla="*/ 415 w 1028"/>
                  <a:gd name="T15" fmla="*/ 36 h 463"/>
                  <a:gd name="T16" fmla="*/ 415 w 1028"/>
                  <a:gd name="T17" fmla="*/ 78 h 463"/>
                  <a:gd name="T18" fmla="*/ 409 w 1028"/>
                  <a:gd name="T19" fmla="*/ 114 h 463"/>
                  <a:gd name="T20" fmla="*/ 427 w 1028"/>
                  <a:gd name="T21" fmla="*/ 144 h 463"/>
                  <a:gd name="T22" fmla="*/ 469 w 1028"/>
                  <a:gd name="T23" fmla="*/ 150 h 463"/>
                  <a:gd name="T24" fmla="*/ 517 w 1028"/>
                  <a:gd name="T25" fmla="*/ 150 h 463"/>
                  <a:gd name="T26" fmla="*/ 565 w 1028"/>
                  <a:gd name="T27" fmla="*/ 138 h 463"/>
                  <a:gd name="T28" fmla="*/ 595 w 1028"/>
                  <a:gd name="T29" fmla="*/ 120 h 463"/>
                  <a:gd name="T30" fmla="*/ 607 w 1028"/>
                  <a:gd name="T31" fmla="*/ 78 h 463"/>
                  <a:gd name="T32" fmla="*/ 613 w 1028"/>
                  <a:gd name="T33" fmla="*/ 42 h 463"/>
                  <a:gd name="T34" fmla="*/ 637 w 1028"/>
                  <a:gd name="T35" fmla="*/ 18 h 463"/>
                  <a:gd name="T36" fmla="*/ 679 w 1028"/>
                  <a:gd name="T37" fmla="*/ 6 h 463"/>
                  <a:gd name="T38" fmla="*/ 727 w 1028"/>
                  <a:gd name="T39" fmla="*/ 0 h 463"/>
                  <a:gd name="T40" fmla="*/ 769 w 1028"/>
                  <a:gd name="T41" fmla="*/ 6 h 463"/>
                  <a:gd name="T42" fmla="*/ 805 w 1028"/>
                  <a:gd name="T43" fmla="*/ 12 h 463"/>
                  <a:gd name="T44" fmla="*/ 145 w 1028"/>
                  <a:gd name="T45" fmla="*/ 463 h 463"/>
                  <a:gd name="T46" fmla="*/ 151 w 1028"/>
                  <a:gd name="T47" fmla="*/ 433 h 463"/>
                  <a:gd name="T48" fmla="*/ 163 w 1028"/>
                  <a:gd name="T49" fmla="*/ 403 h 463"/>
                  <a:gd name="T50" fmla="*/ 187 w 1028"/>
                  <a:gd name="T51" fmla="*/ 379 h 463"/>
                  <a:gd name="T52" fmla="*/ 199 w 1028"/>
                  <a:gd name="T53" fmla="*/ 355 h 463"/>
                  <a:gd name="T54" fmla="*/ 199 w 1028"/>
                  <a:gd name="T55" fmla="*/ 325 h 463"/>
                  <a:gd name="T56" fmla="*/ 181 w 1028"/>
                  <a:gd name="T57" fmla="*/ 301 h 463"/>
                  <a:gd name="T58" fmla="*/ 151 w 1028"/>
                  <a:gd name="T59" fmla="*/ 295 h 463"/>
                  <a:gd name="T60" fmla="*/ 114 w 1028"/>
                  <a:gd name="T61" fmla="*/ 301 h 463"/>
                  <a:gd name="T62" fmla="*/ 78 w 1028"/>
                  <a:gd name="T63" fmla="*/ 313 h 463"/>
                  <a:gd name="T64" fmla="*/ 36 w 1028"/>
                  <a:gd name="T65" fmla="*/ 313 h 463"/>
                  <a:gd name="T66" fmla="*/ 12 w 1028"/>
                  <a:gd name="T67" fmla="*/ 295 h 463"/>
                  <a:gd name="T68" fmla="*/ 0 w 1028"/>
                  <a:gd name="T69" fmla="*/ 259 h 463"/>
                  <a:gd name="T70" fmla="*/ 18 w 1028"/>
                  <a:gd name="T71" fmla="*/ 235 h 463"/>
                  <a:gd name="T72" fmla="*/ 42 w 1028"/>
                  <a:gd name="T73" fmla="*/ 210 h 463"/>
                  <a:gd name="T74" fmla="*/ 78 w 1028"/>
                  <a:gd name="T75" fmla="*/ 204 h 463"/>
                  <a:gd name="T76" fmla="*/ 120 w 1028"/>
                  <a:gd name="T77" fmla="*/ 198 h 463"/>
                  <a:gd name="T78" fmla="*/ 145 w 1028"/>
                  <a:gd name="T79" fmla="*/ 180 h 463"/>
                  <a:gd name="T80" fmla="*/ 157 w 1028"/>
                  <a:gd name="T81" fmla="*/ 150 h 463"/>
                  <a:gd name="T82" fmla="*/ 157 w 1028"/>
                  <a:gd name="T83" fmla="*/ 108 h 463"/>
                  <a:gd name="T84" fmla="*/ 157 w 1028"/>
                  <a:gd name="T85" fmla="*/ 60 h 4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28" h="463">
                    <a:moveTo>
                      <a:pt x="157" y="48"/>
                    </a:moveTo>
                    <a:lnTo>
                      <a:pt x="169" y="42"/>
                    </a:lnTo>
                    <a:lnTo>
                      <a:pt x="181" y="42"/>
                    </a:lnTo>
                    <a:lnTo>
                      <a:pt x="193" y="42"/>
                    </a:lnTo>
                    <a:lnTo>
                      <a:pt x="205" y="42"/>
                    </a:lnTo>
                    <a:lnTo>
                      <a:pt x="211" y="48"/>
                    </a:lnTo>
                    <a:lnTo>
                      <a:pt x="223" y="48"/>
                    </a:lnTo>
                    <a:lnTo>
                      <a:pt x="235" y="54"/>
                    </a:lnTo>
                    <a:lnTo>
                      <a:pt x="247" y="54"/>
                    </a:lnTo>
                    <a:lnTo>
                      <a:pt x="259" y="54"/>
                    </a:lnTo>
                    <a:lnTo>
                      <a:pt x="271" y="54"/>
                    </a:lnTo>
                    <a:lnTo>
                      <a:pt x="283" y="48"/>
                    </a:lnTo>
                    <a:lnTo>
                      <a:pt x="295" y="48"/>
                    </a:lnTo>
                    <a:lnTo>
                      <a:pt x="307" y="42"/>
                    </a:lnTo>
                    <a:lnTo>
                      <a:pt x="319" y="36"/>
                    </a:lnTo>
                    <a:lnTo>
                      <a:pt x="331" y="30"/>
                    </a:lnTo>
                    <a:lnTo>
                      <a:pt x="343" y="30"/>
                    </a:lnTo>
                    <a:lnTo>
                      <a:pt x="355" y="24"/>
                    </a:lnTo>
                    <a:lnTo>
                      <a:pt x="367" y="18"/>
                    </a:lnTo>
                    <a:lnTo>
                      <a:pt x="379" y="18"/>
                    </a:lnTo>
                    <a:lnTo>
                      <a:pt x="391" y="24"/>
                    </a:lnTo>
                    <a:lnTo>
                      <a:pt x="397" y="24"/>
                    </a:lnTo>
                    <a:lnTo>
                      <a:pt x="409" y="30"/>
                    </a:lnTo>
                    <a:lnTo>
                      <a:pt x="415" y="36"/>
                    </a:lnTo>
                    <a:lnTo>
                      <a:pt x="421" y="48"/>
                    </a:lnTo>
                    <a:lnTo>
                      <a:pt x="415" y="60"/>
                    </a:lnTo>
                    <a:lnTo>
                      <a:pt x="415" y="78"/>
                    </a:lnTo>
                    <a:lnTo>
                      <a:pt x="409" y="90"/>
                    </a:lnTo>
                    <a:lnTo>
                      <a:pt x="403" y="102"/>
                    </a:lnTo>
                    <a:lnTo>
                      <a:pt x="409" y="114"/>
                    </a:lnTo>
                    <a:lnTo>
                      <a:pt x="409" y="126"/>
                    </a:lnTo>
                    <a:lnTo>
                      <a:pt x="421" y="138"/>
                    </a:lnTo>
                    <a:lnTo>
                      <a:pt x="427" y="144"/>
                    </a:lnTo>
                    <a:lnTo>
                      <a:pt x="439" y="144"/>
                    </a:lnTo>
                    <a:lnTo>
                      <a:pt x="451" y="150"/>
                    </a:lnTo>
                    <a:lnTo>
                      <a:pt x="469" y="150"/>
                    </a:lnTo>
                    <a:lnTo>
                      <a:pt x="481" y="156"/>
                    </a:lnTo>
                    <a:lnTo>
                      <a:pt x="499" y="156"/>
                    </a:lnTo>
                    <a:lnTo>
                      <a:pt x="517" y="150"/>
                    </a:lnTo>
                    <a:lnTo>
                      <a:pt x="535" y="150"/>
                    </a:lnTo>
                    <a:lnTo>
                      <a:pt x="547" y="144"/>
                    </a:lnTo>
                    <a:lnTo>
                      <a:pt x="565" y="138"/>
                    </a:lnTo>
                    <a:lnTo>
                      <a:pt x="571" y="132"/>
                    </a:lnTo>
                    <a:lnTo>
                      <a:pt x="583" y="126"/>
                    </a:lnTo>
                    <a:lnTo>
                      <a:pt x="595" y="120"/>
                    </a:lnTo>
                    <a:lnTo>
                      <a:pt x="601" y="108"/>
                    </a:lnTo>
                    <a:lnTo>
                      <a:pt x="601" y="96"/>
                    </a:lnTo>
                    <a:lnTo>
                      <a:pt x="607" y="78"/>
                    </a:lnTo>
                    <a:lnTo>
                      <a:pt x="607" y="66"/>
                    </a:lnTo>
                    <a:lnTo>
                      <a:pt x="607" y="48"/>
                    </a:lnTo>
                    <a:lnTo>
                      <a:pt x="613" y="42"/>
                    </a:lnTo>
                    <a:lnTo>
                      <a:pt x="619" y="30"/>
                    </a:lnTo>
                    <a:lnTo>
                      <a:pt x="625" y="24"/>
                    </a:lnTo>
                    <a:lnTo>
                      <a:pt x="637" y="18"/>
                    </a:lnTo>
                    <a:lnTo>
                      <a:pt x="649" y="12"/>
                    </a:lnTo>
                    <a:lnTo>
                      <a:pt x="661" y="6"/>
                    </a:lnTo>
                    <a:lnTo>
                      <a:pt x="679" y="6"/>
                    </a:lnTo>
                    <a:lnTo>
                      <a:pt x="691" y="6"/>
                    </a:lnTo>
                    <a:lnTo>
                      <a:pt x="709" y="6"/>
                    </a:lnTo>
                    <a:lnTo>
                      <a:pt x="727" y="0"/>
                    </a:lnTo>
                    <a:lnTo>
                      <a:pt x="745" y="6"/>
                    </a:lnTo>
                    <a:lnTo>
                      <a:pt x="757" y="6"/>
                    </a:lnTo>
                    <a:lnTo>
                      <a:pt x="769" y="6"/>
                    </a:lnTo>
                    <a:lnTo>
                      <a:pt x="781" y="6"/>
                    </a:lnTo>
                    <a:lnTo>
                      <a:pt x="793" y="12"/>
                    </a:lnTo>
                    <a:lnTo>
                      <a:pt x="805" y="12"/>
                    </a:lnTo>
                    <a:lnTo>
                      <a:pt x="908" y="12"/>
                    </a:lnTo>
                    <a:lnTo>
                      <a:pt x="1028" y="463"/>
                    </a:lnTo>
                    <a:lnTo>
                      <a:pt x="145" y="463"/>
                    </a:lnTo>
                    <a:lnTo>
                      <a:pt x="145" y="451"/>
                    </a:lnTo>
                    <a:lnTo>
                      <a:pt x="145" y="439"/>
                    </a:lnTo>
                    <a:lnTo>
                      <a:pt x="151" y="433"/>
                    </a:lnTo>
                    <a:lnTo>
                      <a:pt x="151" y="421"/>
                    </a:lnTo>
                    <a:lnTo>
                      <a:pt x="157" y="415"/>
                    </a:lnTo>
                    <a:lnTo>
                      <a:pt x="163" y="403"/>
                    </a:lnTo>
                    <a:lnTo>
                      <a:pt x="169" y="397"/>
                    </a:lnTo>
                    <a:lnTo>
                      <a:pt x="175" y="391"/>
                    </a:lnTo>
                    <a:lnTo>
                      <a:pt x="187" y="379"/>
                    </a:lnTo>
                    <a:lnTo>
                      <a:pt x="193" y="373"/>
                    </a:lnTo>
                    <a:lnTo>
                      <a:pt x="199" y="367"/>
                    </a:lnTo>
                    <a:lnTo>
                      <a:pt x="199" y="355"/>
                    </a:lnTo>
                    <a:lnTo>
                      <a:pt x="205" y="343"/>
                    </a:lnTo>
                    <a:lnTo>
                      <a:pt x="205" y="331"/>
                    </a:lnTo>
                    <a:lnTo>
                      <a:pt x="199" y="325"/>
                    </a:lnTo>
                    <a:lnTo>
                      <a:pt x="199" y="313"/>
                    </a:lnTo>
                    <a:lnTo>
                      <a:pt x="193" y="307"/>
                    </a:lnTo>
                    <a:lnTo>
                      <a:pt x="181" y="301"/>
                    </a:lnTo>
                    <a:lnTo>
                      <a:pt x="175" y="301"/>
                    </a:lnTo>
                    <a:lnTo>
                      <a:pt x="163" y="295"/>
                    </a:lnTo>
                    <a:lnTo>
                      <a:pt x="151" y="295"/>
                    </a:lnTo>
                    <a:lnTo>
                      <a:pt x="139" y="295"/>
                    </a:lnTo>
                    <a:lnTo>
                      <a:pt x="126" y="301"/>
                    </a:lnTo>
                    <a:lnTo>
                      <a:pt x="114" y="301"/>
                    </a:lnTo>
                    <a:lnTo>
                      <a:pt x="102" y="307"/>
                    </a:lnTo>
                    <a:lnTo>
                      <a:pt x="90" y="307"/>
                    </a:lnTo>
                    <a:lnTo>
                      <a:pt x="78" y="313"/>
                    </a:lnTo>
                    <a:lnTo>
                      <a:pt x="60" y="313"/>
                    </a:lnTo>
                    <a:lnTo>
                      <a:pt x="48" y="313"/>
                    </a:lnTo>
                    <a:lnTo>
                      <a:pt x="36" y="313"/>
                    </a:lnTo>
                    <a:lnTo>
                      <a:pt x="24" y="307"/>
                    </a:lnTo>
                    <a:lnTo>
                      <a:pt x="18" y="301"/>
                    </a:lnTo>
                    <a:lnTo>
                      <a:pt x="12" y="295"/>
                    </a:lnTo>
                    <a:lnTo>
                      <a:pt x="6" y="283"/>
                    </a:lnTo>
                    <a:lnTo>
                      <a:pt x="0" y="271"/>
                    </a:lnTo>
                    <a:lnTo>
                      <a:pt x="0" y="259"/>
                    </a:lnTo>
                    <a:lnTo>
                      <a:pt x="6" y="253"/>
                    </a:lnTo>
                    <a:lnTo>
                      <a:pt x="12" y="241"/>
                    </a:lnTo>
                    <a:lnTo>
                      <a:pt x="18" y="235"/>
                    </a:lnTo>
                    <a:lnTo>
                      <a:pt x="24" y="222"/>
                    </a:lnTo>
                    <a:lnTo>
                      <a:pt x="36" y="216"/>
                    </a:lnTo>
                    <a:lnTo>
                      <a:pt x="42" y="210"/>
                    </a:lnTo>
                    <a:lnTo>
                      <a:pt x="54" y="210"/>
                    </a:lnTo>
                    <a:lnTo>
                      <a:pt x="66" y="204"/>
                    </a:lnTo>
                    <a:lnTo>
                      <a:pt x="78" y="204"/>
                    </a:lnTo>
                    <a:lnTo>
                      <a:pt x="90" y="204"/>
                    </a:lnTo>
                    <a:lnTo>
                      <a:pt x="108" y="198"/>
                    </a:lnTo>
                    <a:lnTo>
                      <a:pt x="120" y="198"/>
                    </a:lnTo>
                    <a:lnTo>
                      <a:pt x="132" y="192"/>
                    </a:lnTo>
                    <a:lnTo>
                      <a:pt x="139" y="186"/>
                    </a:lnTo>
                    <a:lnTo>
                      <a:pt x="145" y="180"/>
                    </a:lnTo>
                    <a:lnTo>
                      <a:pt x="151" y="168"/>
                    </a:lnTo>
                    <a:lnTo>
                      <a:pt x="157" y="162"/>
                    </a:lnTo>
                    <a:lnTo>
                      <a:pt x="157" y="150"/>
                    </a:lnTo>
                    <a:lnTo>
                      <a:pt x="157" y="138"/>
                    </a:lnTo>
                    <a:lnTo>
                      <a:pt x="157" y="120"/>
                    </a:lnTo>
                    <a:lnTo>
                      <a:pt x="157" y="108"/>
                    </a:lnTo>
                    <a:lnTo>
                      <a:pt x="157" y="96"/>
                    </a:lnTo>
                    <a:lnTo>
                      <a:pt x="157" y="78"/>
                    </a:lnTo>
                    <a:lnTo>
                      <a:pt x="157" y="60"/>
                    </a:lnTo>
                    <a:lnTo>
                      <a:pt x="157" y="54"/>
                    </a:lnTo>
                    <a:lnTo>
                      <a:pt x="157" y="48"/>
                    </a:lnTo>
                  </a:path>
                </a:pathLst>
              </a:custGeom>
              <a:solidFill>
                <a:srgbClr val="FFFF99"/>
              </a:solidFill>
              <a:ln w="9525">
                <a:solidFill>
                  <a:schemeClr val="tx1"/>
                </a:solidFill>
                <a:prstDash val="solid"/>
                <a:round/>
                <a:headEnd/>
                <a:tailEnd/>
              </a:ln>
            </p:spPr>
            <p:txBody>
              <a:bodyPr/>
              <a:lstStyle/>
              <a:p>
                <a:endParaRPr lang="en-US"/>
              </a:p>
            </p:txBody>
          </p:sp>
        </p:grpSp>
        <p:sp>
          <p:nvSpPr>
            <p:cNvPr id="10267" name="Rectangle 35"/>
            <p:cNvSpPr>
              <a:spLocks noChangeArrowheads="1"/>
            </p:cNvSpPr>
            <p:nvPr/>
          </p:nvSpPr>
          <p:spPr bwMode="auto">
            <a:xfrm>
              <a:off x="3244" y="2923"/>
              <a:ext cx="889" cy="84"/>
            </a:xfrm>
            <a:prstGeom prst="rect">
              <a:avLst/>
            </a:prstGeom>
            <a:solidFill>
              <a:srgbClr val="FFFF99"/>
            </a:solidFill>
            <a:ln w="9525">
              <a:solidFill>
                <a:schemeClr val="tx1"/>
              </a:solidFill>
              <a:miter lim="800000"/>
              <a:headEnd/>
              <a:tailEnd/>
            </a:ln>
          </p:spPr>
          <p:txBody>
            <a:bodyPr/>
            <a:lstStyle/>
            <a:p>
              <a:endParaRPr lang="en-US"/>
            </a:p>
          </p:txBody>
        </p:sp>
      </p:grpSp>
      <p:sp>
        <p:nvSpPr>
          <p:cNvPr id="10252" name="Rectangle 36"/>
          <p:cNvSpPr>
            <a:spLocks noChangeArrowheads="1"/>
          </p:cNvSpPr>
          <p:nvPr/>
        </p:nvSpPr>
        <p:spPr bwMode="auto">
          <a:xfrm>
            <a:off x="4216400" y="1978025"/>
            <a:ext cx="4651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Pull</a:t>
            </a:r>
            <a:endParaRPr lang="en-US" sz="2000">
              <a:latin typeface="Arial" pitchFamily="34" charset="0"/>
            </a:endParaRPr>
          </a:p>
        </p:txBody>
      </p:sp>
      <p:sp>
        <p:nvSpPr>
          <p:cNvPr id="10253" name="Rectangle 37"/>
          <p:cNvSpPr>
            <a:spLocks noChangeArrowheads="1"/>
          </p:cNvSpPr>
          <p:nvPr/>
        </p:nvSpPr>
        <p:spPr bwMode="auto">
          <a:xfrm>
            <a:off x="6127750" y="1965325"/>
            <a:ext cx="16843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endParaRPr lang="en-US"/>
          </a:p>
        </p:txBody>
      </p:sp>
      <p:sp>
        <p:nvSpPr>
          <p:cNvPr id="10254" name="Rectangle 38"/>
          <p:cNvSpPr>
            <a:spLocks noChangeArrowheads="1"/>
          </p:cNvSpPr>
          <p:nvPr/>
        </p:nvSpPr>
        <p:spPr bwMode="auto">
          <a:xfrm>
            <a:off x="6761163" y="1978025"/>
            <a:ext cx="365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1200">
                <a:solidFill>
                  <a:schemeClr val="bg1"/>
                </a:solidFill>
              </a:rPr>
              <a:t>Value</a:t>
            </a:r>
          </a:p>
        </p:txBody>
      </p:sp>
      <p:grpSp>
        <p:nvGrpSpPr>
          <p:cNvPr id="10255" name="Group 39"/>
          <p:cNvGrpSpPr>
            <a:grpSpLocks/>
          </p:cNvGrpSpPr>
          <p:nvPr/>
        </p:nvGrpSpPr>
        <p:grpSpPr bwMode="auto">
          <a:xfrm>
            <a:off x="1731963" y="1600200"/>
            <a:ext cx="577850" cy="825500"/>
            <a:chOff x="1878" y="1545"/>
            <a:chExt cx="223" cy="414"/>
          </a:xfrm>
        </p:grpSpPr>
        <p:sp>
          <p:nvSpPr>
            <p:cNvPr id="10263" name="Rectangle 40"/>
            <p:cNvSpPr>
              <a:spLocks noChangeArrowheads="1"/>
            </p:cNvSpPr>
            <p:nvPr/>
          </p:nvSpPr>
          <p:spPr bwMode="auto">
            <a:xfrm>
              <a:off x="2015" y="1545"/>
              <a:ext cx="0"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endParaRPr lang="en-US" sz="1200"/>
            </a:p>
          </p:txBody>
        </p:sp>
        <p:sp>
          <p:nvSpPr>
            <p:cNvPr id="10264" name="Rectangle 41"/>
            <p:cNvSpPr>
              <a:spLocks noChangeArrowheads="1"/>
            </p:cNvSpPr>
            <p:nvPr/>
          </p:nvSpPr>
          <p:spPr bwMode="auto">
            <a:xfrm>
              <a:off x="1985" y="1673"/>
              <a:ext cx="0"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endParaRPr lang="en-US" sz="1200">
                <a:solidFill>
                  <a:schemeClr val="bg1"/>
                </a:solidFill>
              </a:endParaRPr>
            </a:p>
          </p:txBody>
        </p:sp>
        <p:sp>
          <p:nvSpPr>
            <p:cNvPr id="10265" name="Rectangle 42"/>
            <p:cNvSpPr>
              <a:spLocks noChangeArrowheads="1"/>
            </p:cNvSpPr>
            <p:nvPr/>
          </p:nvSpPr>
          <p:spPr bwMode="auto">
            <a:xfrm>
              <a:off x="1878" y="1806"/>
              <a:ext cx="223"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solidFill>
                    <a:schemeClr val="bg1"/>
                  </a:solidFill>
                  <a:latin typeface="Arial" pitchFamily="34" charset="0"/>
                </a:rPr>
                <a:t>Flow</a:t>
              </a:r>
              <a:endParaRPr lang="en-US" sz="2000">
                <a:solidFill>
                  <a:schemeClr val="bg1"/>
                </a:solidFill>
                <a:latin typeface="Arial" pitchFamily="34" charset="0"/>
              </a:endParaRPr>
            </a:p>
          </p:txBody>
        </p:sp>
      </p:grpSp>
      <p:sp>
        <p:nvSpPr>
          <p:cNvPr id="10256" name="Rectangle 43"/>
          <p:cNvSpPr>
            <a:spLocks noChangeArrowheads="1"/>
          </p:cNvSpPr>
          <p:nvPr/>
        </p:nvSpPr>
        <p:spPr bwMode="auto">
          <a:xfrm>
            <a:off x="914400" y="3200400"/>
            <a:ext cx="2114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spAutoFit/>
          </a:bodyPr>
          <a:lstStyle/>
          <a:p>
            <a:pPr algn="ctr" eaLnBrk="0" hangingPunct="0"/>
            <a:r>
              <a:rPr lang="en-US" sz="2000" b="1">
                <a:latin typeface="Arial" pitchFamily="34" charset="0"/>
              </a:rPr>
              <a:t> Roles, Responsibility</a:t>
            </a:r>
          </a:p>
          <a:p>
            <a:pPr algn="ctr" eaLnBrk="0" hangingPunct="0"/>
            <a:r>
              <a:rPr lang="en-US" sz="2000" b="1">
                <a:latin typeface="Arial" pitchFamily="34" charset="0"/>
              </a:rPr>
              <a:t>and Culture</a:t>
            </a:r>
            <a:endParaRPr lang="en-US" sz="1200" b="1"/>
          </a:p>
        </p:txBody>
      </p:sp>
      <p:sp>
        <p:nvSpPr>
          <p:cNvPr id="10257" name="Rectangle 44"/>
          <p:cNvSpPr>
            <a:spLocks noChangeArrowheads="1"/>
          </p:cNvSpPr>
          <p:nvPr/>
        </p:nvSpPr>
        <p:spPr bwMode="auto">
          <a:xfrm>
            <a:off x="796925" y="4675188"/>
            <a:ext cx="17922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Methodologies</a:t>
            </a:r>
          </a:p>
        </p:txBody>
      </p:sp>
      <p:sp>
        <p:nvSpPr>
          <p:cNvPr id="10258" name="Rectangle 45"/>
          <p:cNvSpPr>
            <a:spLocks noChangeArrowheads="1"/>
          </p:cNvSpPr>
          <p:nvPr/>
        </p:nvSpPr>
        <p:spPr bwMode="auto">
          <a:xfrm>
            <a:off x="6437313" y="4675188"/>
            <a:ext cx="19129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Goal Alignment</a:t>
            </a:r>
            <a:r>
              <a:rPr lang="en-US" sz="1200" b="1"/>
              <a:t> </a:t>
            </a:r>
            <a:endParaRPr lang="en-US" sz="1200"/>
          </a:p>
        </p:txBody>
      </p:sp>
      <p:sp>
        <p:nvSpPr>
          <p:cNvPr id="10259" name="Rectangle 46"/>
          <p:cNvSpPr>
            <a:spLocks noChangeArrowheads="1"/>
          </p:cNvSpPr>
          <p:nvPr/>
        </p:nvSpPr>
        <p:spPr bwMode="auto">
          <a:xfrm>
            <a:off x="3625850" y="4616450"/>
            <a:ext cx="17081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spAutoFit/>
          </a:bodyPr>
          <a:lstStyle/>
          <a:p>
            <a:pPr algn="ctr" eaLnBrk="0" hangingPunct="0"/>
            <a:r>
              <a:rPr lang="en-US" sz="2000" b="1">
                <a:latin typeface="Arial" pitchFamily="34" charset="0"/>
              </a:rPr>
              <a:t>Continuous</a:t>
            </a:r>
          </a:p>
          <a:p>
            <a:pPr algn="ctr" eaLnBrk="0" hangingPunct="0"/>
            <a:r>
              <a:rPr lang="en-US" sz="2000" b="1">
                <a:latin typeface="Arial" pitchFamily="34" charset="0"/>
              </a:rPr>
              <a:t>Improvement</a:t>
            </a:r>
            <a:endParaRPr lang="en-US" sz="1200" b="1"/>
          </a:p>
        </p:txBody>
      </p:sp>
      <p:sp>
        <p:nvSpPr>
          <p:cNvPr id="10260" name="Rectangle 47"/>
          <p:cNvSpPr>
            <a:spLocks noChangeArrowheads="1"/>
          </p:cNvSpPr>
          <p:nvPr/>
        </p:nvSpPr>
        <p:spPr bwMode="auto">
          <a:xfrm>
            <a:off x="6477000" y="3505200"/>
            <a:ext cx="1778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solidFill>
                  <a:schemeClr val="bg1"/>
                </a:solidFill>
                <a:latin typeface="Arial" pitchFamily="34" charset="0"/>
              </a:rPr>
              <a:t>Value Creation</a:t>
            </a:r>
            <a:endParaRPr lang="en-US" sz="2000">
              <a:latin typeface="Arial" pitchFamily="34" charset="0"/>
            </a:endParaRPr>
          </a:p>
        </p:txBody>
      </p:sp>
      <p:sp>
        <p:nvSpPr>
          <p:cNvPr id="10261" name="Rectangle 48"/>
          <p:cNvSpPr>
            <a:spLocks noChangeArrowheads="1"/>
          </p:cNvSpPr>
          <p:nvPr/>
        </p:nvSpPr>
        <p:spPr bwMode="auto">
          <a:xfrm>
            <a:off x="3581400" y="3124200"/>
            <a:ext cx="212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Capital Efficient</a:t>
            </a:r>
          </a:p>
          <a:p>
            <a:pPr algn="ctr" eaLnBrk="0" hangingPunct="0"/>
            <a:r>
              <a:rPr lang="en-US" sz="2000" b="1">
                <a:latin typeface="Arial" pitchFamily="34" charset="0"/>
              </a:rPr>
              <a:t>Profitable Growth</a:t>
            </a:r>
            <a:endParaRPr lang="en-US" sz="2000">
              <a:solidFill>
                <a:schemeClr val="bg1"/>
              </a:solidFill>
              <a:latin typeface="Arial" pitchFamily="34" charset="0"/>
            </a:endParaRPr>
          </a:p>
        </p:txBody>
      </p:sp>
      <p:sp>
        <p:nvSpPr>
          <p:cNvPr id="10262" name="Text Box 49"/>
          <p:cNvSpPr txBox="1">
            <a:spLocks noChangeArrowheads="1"/>
          </p:cNvSpPr>
          <p:nvPr/>
        </p:nvSpPr>
        <p:spPr bwMode="auto">
          <a:xfrm>
            <a:off x="6613525" y="1992313"/>
            <a:ext cx="862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2000" b="1">
                <a:latin typeface="Arial" pitchFamily="34" charset="0"/>
              </a:rPr>
              <a:t>Value</a:t>
            </a: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ChangeArrowheads="1"/>
          </p:cNvSpPr>
          <p:nvPr/>
        </p:nvSpPr>
        <p:spPr bwMode="auto">
          <a:xfrm>
            <a:off x="0" y="4416425"/>
            <a:ext cx="9144000" cy="14478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07" name="Rectangle 3"/>
          <p:cNvSpPr>
            <a:spLocks noChangeArrowheads="1"/>
          </p:cNvSpPr>
          <p:nvPr/>
        </p:nvSpPr>
        <p:spPr bwMode="auto">
          <a:xfrm>
            <a:off x="0" y="2054225"/>
            <a:ext cx="9144000" cy="914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02148" name="Rectangle 4"/>
          <p:cNvSpPr>
            <a:spLocks noGrp="1" noChangeArrowheads="1"/>
          </p:cNvSpPr>
          <p:nvPr>
            <p:ph type="title"/>
          </p:nvPr>
        </p:nvSpPr>
        <p:spPr/>
        <p:txBody>
          <a:bodyPr/>
          <a:lstStyle/>
          <a:p>
            <a:pPr eaLnBrk="1" hangingPunct="1">
              <a:defRPr/>
            </a:pPr>
            <a:r>
              <a:rPr lang="en-US" altLang="en-US"/>
              <a:t>Under-Utilized Skill Waste</a:t>
            </a:r>
          </a:p>
        </p:txBody>
      </p:sp>
      <p:sp>
        <p:nvSpPr>
          <p:cNvPr id="902150" name="Text Box 6"/>
          <p:cNvSpPr txBox="1">
            <a:spLocks noChangeArrowheads="1"/>
          </p:cNvSpPr>
          <p:nvPr/>
        </p:nvSpPr>
        <p:spPr bwMode="auto">
          <a:xfrm>
            <a:off x="152400" y="1366838"/>
            <a:ext cx="1676400"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8310" name="Text Box 7"/>
          <p:cNvSpPr txBox="1">
            <a:spLocks noChangeArrowheads="1"/>
          </p:cNvSpPr>
          <p:nvPr/>
        </p:nvSpPr>
        <p:spPr bwMode="auto">
          <a:xfrm>
            <a:off x="1812925" y="1241425"/>
            <a:ext cx="7331075"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Waste due to not utilizing all of the staff’s knowledge, skills &amp; abilities (KSAs).</a:t>
            </a:r>
          </a:p>
        </p:txBody>
      </p:sp>
      <p:sp>
        <p:nvSpPr>
          <p:cNvPr id="98311" name="Text Box 8"/>
          <p:cNvSpPr txBox="1">
            <a:spLocks noChangeArrowheads="1"/>
          </p:cNvSpPr>
          <p:nvPr/>
        </p:nvSpPr>
        <p:spPr bwMode="auto">
          <a:xfrm>
            <a:off x="1752600" y="2235200"/>
            <a:ext cx="58070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Untapped ideas for improvement, new products/services</a:t>
            </a:r>
          </a:p>
          <a:p>
            <a:pPr>
              <a:buClr>
                <a:schemeClr val="tx1"/>
              </a:buClr>
              <a:buFontTx/>
              <a:buChar char="•"/>
            </a:pPr>
            <a:r>
              <a:rPr lang="en-US" sz="1600">
                <a:latin typeface="Arial" pitchFamily="34" charset="0"/>
              </a:rPr>
              <a:t> Wasted expenditures on outside consultants, “experts”</a:t>
            </a:r>
          </a:p>
        </p:txBody>
      </p:sp>
      <p:sp>
        <p:nvSpPr>
          <p:cNvPr id="98312" name="Text Box 9"/>
          <p:cNvSpPr txBox="1">
            <a:spLocks noChangeArrowheads="1"/>
          </p:cNvSpPr>
          <p:nvPr/>
        </p:nvSpPr>
        <p:spPr bwMode="auto">
          <a:xfrm>
            <a:off x="1752600" y="30448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marL="119063" indent="-119063"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No knowledge “inventory”</a:t>
            </a:r>
          </a:p>
          <a:p>
            <a:pPr>
              <a:buClr>
                <a:schemeClr val="tx1"/>
              </a:buClr>
              <a:buFontTx/>
              <a:buChar char="•"/>
            </a:pPr>
            <a:r>
              <a:rPr lang="en-US" sz="1600">
                <a:latin typeface="Arial" pitchFamily="34" charset="0"/>
              </a:rPr>
              <a:t>“Outside of 50 miles” attitude</a:t>
            </a:r>
          </a:p>
          <a:p>
            <a:pPr>
              <a:buClr>
                <a:schemeClr val="tx1"/>
              </a:buClr>
              <a:buFontTx/>
              <a:buChar char="•"/>
            </a:pPr>
            <a:r>
              <a:rPr lang="en-US" sz="1600">
                <a:latin typeface="Arial" pitchFamily="34" charset="0"/>
              </a:rPr>
              <a:t>“Just bring my hands” attitude</a:t>
            </a:r>
          </a:p>
          <a:p>
            <a:pPr>
              <a:buClr>
                <a:schemeClr val="tx1"/>
              </a:buClr>
              <a:buFontTx/>
              <a:buChar char="•"/>
            </a:pPr>
            <a:r>
              <a:rPr lang="en-US" sz="1600">
                <a:latin typeface="Arial" pitchFamily="34" charset="0"/>
              </a:rPr>
              <a:t>No or poor suggestion system</a:t>
            </a:r>
          </a:p>
          <a:p>
            <a:pPr>
              <a:buClr>
                <a:schemeClr val="tx1"/>
              </a:buClr>
              <a:buFontTx/>
              <a:buChar char="•"/>
            </a:pPr>
            <a:r>
              <a:rPr lang="en-US" sz="1600">
                <a:latin typeface="Arial" pitchFamily="34" charset="0"/>
              </a:rPr>
              <a:t>No or poor awareness of company problems</a:t>
            </a:r>
          </a:p>
        </p:txBody>
      </p:sp>
      <p:sp>
        <p:nvSpPr>
          <p:cNvPr id="98313" name="Text Box 10"/>
          <p:cNvSpPr txBox="1">
            <a:spLocks noChangeArrowheads="1"/>
          </p:cNvSpPr>
          <p:nvPr/>
        </p:nvSpPr>
        <p:spPr bwMode="auto">
          <a:xfrm>
            <a:off x="1736725" y="44926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marL="119063" indent="-119063"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Knowledge data base (“SME Yellow Pages,” Ford’s Index Cards)</a:t>
            </a:r>
          </a:p>
          <a:p>
            <a:pPr>
              <a:buClr>
                <a:schemeClr val="tx1"/>
              </a:buClr>
              <a:buFontTx/>
              <a:buChar char="•"/>
            </a:pPr>
            <a:r>
              <a:rPr lang="en-US" sz="1600">
                <a:latin typeface="Arial" pitchFamily="34" charset="0"/>
              </a:rPr>
              <a:t>Effective suggestion system with rewards</a:t>
            </a:r>
          </a:p>
          <a:p>
            <a:pPr>
              <a:buClr>
                <a:schemeClr val="tx1"/>
              </a:buClr>
              <a:buFontTx/>
              <a:buChar char="•"/>
            </a:pPr>
            <a:r>
              <a:rPr lang="en-US" sz="1600">
                <a:latin typeface="Arial" pitchFamily="34" charset="0"/>
              </a:rPr>
              <a:t>Group idea generation methods</a:t>
            </a:r>
          </a:p>
          <a:p>
            <a:pPr>
              <a:buClr>
                <a:schemeClr val="tx1"/>
              </a:buClr>
              <a:buFontTx/>
              <a:buChar char="•"/>
            </a:pPr>
            <a:r>
              <a:rPr lang="en-US" sz="1600">
                <a:latin typeface="Arial" pitchFamily="34" charset="0"/>
              </a:rPr>
              <a:t>Ban on consultants</a:t>
            </a:r>
          </a:p>
          <a:p>
            <a:pPr>
              <a:buClr>
                <a:schemeClr val="tx1"/>
              </a:buClr>
              <a:buFontTx/>
              <a:buChar char="•"/>
            </a:pPr>
            <a:r>
              <a:rPr lang="en-US" sz="1600">
                <a:latin typeface="Arial" pitchFamily="34" charset="0"/>
              </a:rPr>
              <a:t>Supervisor/Management active listening, encouraging ideas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8" name="Rectangle 2"/>
          <p:cNvSpPr>
            <a:spLocks noGrp="1" noChangeArrowheads="1"/>
          </p:cNvSpPr>
          <p:nvPr>
            <p:ph type="title"/>
          </p:nvPr>
        </p:nvSpPr>
        <p:spPr/>
        <p:txBody>
          <a:bodyPr/>
          <a:lstStyle/>
          <a:p>
            <a:pPr eaLnBrk="1" hangingPunct="1">
              <a:defRPr/>
            </a:pPr>
            <a:r>
              <a:rPr lang="en-US"/>
              <a:t>Pareto Analysis – Time in Process</a:t>
            </a:r>
          </a:p>
        </p:txBody>
      </p:sp>
      <p:sp>
        <p:nvSpPr>
          <p:cNvPr id="99331" name="Rectangle 3"/>
          <p:cNvSpPr>
            <a:spLocks noGrp="1" noChangeArrowheads="1"/>
          </p:cNvSpPr>
          <p:nvPr>
            <p:ph type="body" idx="1"/>
          </p:nvPr>
        </p:nvSpPr>
        <p:spPr>
          <a:xfrm>
            <a:off x="346075" y="939800"/>
            <a:ext cx="8451850" cy="1422400"/>
          </a:xfrm>
        </p:spPr>
        <p:txBody>
          <a:bodyPr/>
          <a:lstStyle/>
          <a:p>
            <a:pPr eaLnBrk="1" hangingPunct="1"/>
            <a:r>
              <a:rPr lang="en-US"/>
              <a:t>The “Vital-Few” and the “Useful Many” - typically, about 80% of the problem(s) result from about 20% of the causes:</a:t>
            </a:r>
          </a:p>
        </p:txBody>
      </p:sp>
      <p:grpSp>
        <p:nvGrpSpPr>
          <p:cNvPr id="99332" name="Group 4"/>
          <p:cNvGrpSpPr>
            <a:grpSpLocks/>
          </p:cNvGrpSpPr>
          <p:nvPr/>
        </p:nvGrpSpPr>
        <p:grpSpPr bwMode="auto">
          <a:xfrm>
            <a:off x="609600" y="1941513"/>
            <a:ext cx="7718425" cy="4611687"/>
            <a:chOff x="515" y="1062"/>
            <a:chExt cx="4862" cy="2905"/>
          </a:xfrm>
        </p:grpSpPr>
        <p:sp>
          <p:nvSpPr>
            <p:cNvPr id="99333" name="Rectangle 5"/>
            <p:cNvSpPr>
              <a:spLocks noChangeArrowheads="1"/>
            </p:cNvSpPr>
            <p:nvPr/>
          </p:nvSpPr>
          <p:spPr bwMode="auto">
            <a:xfrm>
              <a:off x="2207" y="1062"/>
              <a:ext cx="1314"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800" b="1">
                  <a:latin typeface="Arial" pitchFamily="34" charset="0"/>
                </a:rPr>
                <a:t>Most Steps are </a:t>
              </a:r>
            </a:p>
            <a:p>
              <a:pPr algn="ctr" eaLnBrk="0" hangingPunct="0"/>
              <a:r>
                <a:rPr lang="en-US" sz="1800" b="1">
                  <a:latin typeface="Arial" pitchFamily="34" charset="0"/>
                </a:rPr>
                <a:t>Non-Value Added</a:t>
              </a:r>
            </a:p>
          </p:txBody>
        </p:sp>
        <p:sp>
          <p:nvSpPr>
            <p:cNvPr id="99334" name="Rectangle 6"/>
            <p:cNvSpPr>
              <a:spLocks noChangeArrowheads="1"/>
            </p:cNvSpPr>
            <p:nvPr/>
          </p:nvSpPr>
          <p:spPr bwMode="auto">
            <a:xfrm>
              <a:off x="587" y="1423"/>
              <a:ext cx="274" cy="2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180000"/>
                </a:lnSpc>
              </a:pPr>
              <a:r>
                <a:rPr lang="en-US" sz="1800" b="1">
                  <a:latin typeface="Arial" pitchFamily="34" charset="0"/>
                </a:rPr>
                <a:t>30</a:t>
              </a:r>
            </a:p>
            <a:p>
              <a:pPr eaLnBrk="0" hangingPunct="0">
                <a:lnSpc>
                  <a:spcPct val="180000"/>
                </a:lnSpc>
              </a:pPr>
              <a:r>
                <a:rPr lang="en-US" sz="1800" b="1">
                  <a:latin typeface="Arial" pitchFamily="34" charset="0"/>
                </a:rPr>
                <a:t>25</a:t>
              </a:r>
            </a:p>
            <a:p>
              <a:pPr eaLnBrk="0" hangingPunct="0">
                <a:lnSpc>
                  <a:spcPct val="180000"/>
                </a:lnSpc>
              </a:pPr>
              <a:r>
                <a:rPr lang="en-US" sz="1800" b="1">
                  <a:latin typeface="Arial" pitchFamily="34" charset="0"/>
                </a:rPr>
                <a:t>20</a:t>
              </a:r>
            </a:p>
            <a:p>
              <a:pPr eaLnBrk="0" hangingPunct="0">
                <a:lnSpc>
                  <a:spcPct val="180000"/>
                </a:lnSpc>
              </a:pPr>
              <a:r>
                <a:rPr lang="en-US" sz="1800" b="1">
                  <a:latin typeface="Arial" pitchFamily="34" charset="0"/>
                </a:rPr>
                <a:t>15</a:t>
              </a:r>
            </a:p>
            <a:p>
              <a:pPr eaLnBrk="0" hangingPunct="0">
                <a:lnSpc>
                  <a:spcPct val="180000"/>
                </a:lnSpc>
              </a:pPr>
              <a:r>
                <a:rPr lang="en-US" sz="1800" b="1">
                  <a:latin typeface="Arial" pitchFamily="34" charset="0"/>
                </a:rPr>
                <a:t>10</a:t>
              </a:r>
            </a:p>
            <a:p>
              <a:pPr eaLnBrk="0" hangingPunct="0">
                <a:lnSpc>
                  <a:spcPct val="180000"/>
                </a:lnSpc>
              </a:pPr>
              <a:r>
                <a:rPr lang="en-US" sz="1800" b="1">
                  <a:latin typeface="Arial" pitchFamily="34" charset="0"/>
                </a:rPr>
                <a:t> 5</a:t>
              </a:r>
            </a:p>
            <a:p>
              <a:pPr eaLnBrk="0" hangingPunct="0">
                <a:lnSpc>
                  <a:spcPct val="180000"/>
                </a:lnSpc>
              </a:pPr>
              <a:r>
                <a:rPr lang="en-US" sz="1800" b="1">
                  <a:latin typeface="Arial" pitchFamily="34" charset="0"/>
                </a:rPr>
                <a:t> 0</a:t>
              </a:r>
            </a:p>
            <a:p>
              <a:pPr>
                <a:lnSpc>
                  <a:spcPct val="180000"/>
                </a:lnSpc>
              </a:pPr>
              <a:endParaRPr lang="en-US" sz="1800" b="1">
                <a:latin typeface="Arial" pitchFamily="34" charset="0"/>
              </a:endParaRPr>
            </a:p>
          </p:txBody>
        </p:sp>
        <p:sp>
          <p:nvSpPr>
            <p:cNvPr id="99335" name="Rectangle 7"/>
            <p:cNvSpPr>
              <a:spLocks noChangeArrowheads="1"/>
            </p:cNvSpPr>
            <p:nvPr/>
          </p:nvSpPr>
          <p:spPr bwMode="auto">
            <a:xfrm>
              <a:off x="3844" y="2956"/>
              <a:ext cx="820" cy="2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6" name="Rectangle 8"/>
            <p:cNvSpPr>
              <a:spLocks noChangeArrowheads="1"/>
            </p:cNvSpPr>
            <p:nvPr/>
          </p:nvSpPr>
          <p:spPr bwMode="auto">
            <a:xfrm>
              <a:off x="3372" y="3156"/>
              <a:ext cx="1032" cy="132"/>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7" name="Line 9"/>
            <p:cNvSpPr>
              <a:spLocks noChangeShapeType="1"/>
            </p:cNvSpPr>
            <p:nvPr/>
          </p:nvSpPr>
          <p:spPr bwMode="auto">
            <a:xfrm>
              <a:off x="932" y="3516"/>
              <a:ext cx="402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8" name="Rectangle 10" descr="25%"/>
            <p:cNvSpPr>
              <a:spLocks noChangeArrowheads="1"/>
            </p:cNvSpPr>
            <p:nvPr/>
          </p:nvSpPr>
          <p:spPr bwMode="auto">
            <a:xfrm>
              <a:off x="1156" y="2152"/>
              <a:ext cx="196" cy="1360"/>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9" name="Rectangle 11" descr="25%"/>
            <p:cNvSpPr>
              <a:spLocks noChangeArrowheads="1"/>
            </p:cNvSpPr>
            <p:nvPr/>
          </p:nvSpPr>
          <p:spPr bwMode="auto">
            <a:xfrm>
              <a:off x="1636" y="2428"/>
              <a:ext cx="208" cy="1084"/>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0" name="Rectangle 12" descr="25%"/>
            <p:cNvSpPr>
              <a:spLocks noChangeArrowheads="1"/>
            </p:cNvSpPr>
            <p:nvPr/>
          </p:nvSpPr>
          <p:spPr bwMode="auto">
            <a:xfrm>
              <a:off x="2116" y="2920"/>
              <a:ext cx="220" cy="592"/>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1" name="Rectangle 13" descr="25%"/>
            <p:cNvSpPr>
              <a:spLocks noChangeArrowheads="1"/>
            </p:cNvSpPr>
            <p:nvPr/>
          </p:nvSpPr>
          <p:spPr bwMode="auto">
            <a:xfrm>
              <a:off x="2596" y="2968"/>
              <a:ext cx="208" cy="544"/>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2" name="Rectangle 14" descr="25%"/>
            <p:cNvSpPr>
              <a:spLocks noChangeArrowheads="1"/>
            </p:cNvSpPr>
            <p:nvPr/>
          </p:nvSpPr>
          <p:spPr bwMode="auto">
            <a:xfrm>
              <a:off x="3076" y="3040"/>
              <a:ext cx="208" cy="472"/>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3" name="Rectangle 15" descr="50%"/>
            <p:cNvSpPr>
              <a:spLocks noChangeArrowheads="1"/>
            </p:cNvSpPr>
            <p:nvPr/>
          </p:nvSpPr>
          <p:spPr bwMode="auto">
            <a:xfrm>
              <a:off x="3928" y="3136"/>
              <a:ext cx="208" cy="376"/>
            </a:xfrm>
            <a:prstGeom prst="rect">
              <a:avLst/>
            </a:prstGeom>
            <a:pattFill prst="pct5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4" name="Rectangle 16" descr="50%"/>
            <p:cNvSpPr>
              <a:spLocks noChangeArrowheads="1"/>
            </p:cNvSpPr>
            <p:nvPr/>
          </p:nvSpPr>
          <p:spPr bwMode="auto">
            <a:xfrm>
              <a:off x="4408" y="3196"/>
              <a:ext cx="208" cy="316"/>
            </a:xfrm>
            <a:prstGeom prst="rect">
              <a:avLst/>
            </a:prstGeom>
            <a:pattFill prst="pct5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5" name="Rectangle 17"/>
            <p:cNvSpPr>
              <a:spLocks noChangeArrowheads="1"/>
            </p:cNvSpPr>
            <p:nvPr/>
          </p:nvSpPr>
          <p:spPr bwMode="auto">
            <a:xfrm>
              <a:off x="1079" y="3626"/>
              <a:ext cx="4051"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tabLst>
                  <a:tab pos="914400" algn="ctr"/>
                  <a:tab pos="1714500" algn="ctr"/>
                  <a:tab pos="2514600" algn="ctr"/>
                  <a:tab pos="3371850" algn="ctr"/>
                  <a:tab pos="3771900" algn="l"/>
                  <a:tab pos="4057650" algn="ctr"/>
                  <a:tab pos="4857750" algn="ctr"/>
                </a:tabLst>
              </a:pPr>
              <a:r>
                <a:rPr lang="en-US" sz="1200" b="1">
                  <a:latin typeface="Arial" pitchFamily="34" charset="0"/>
                </a:rPr>
                <a:t>Delay 	Transport	 Queue	External	Material	Set-up 	Value Add	Internal</a:t>
              </a:r>
            </a:p>
            <a:p>
              <a:pPr marL="457200" lvl="4" eaLnBrk="0" hangingPunct="0">
                <a:tabLst>
                  <a:tab pos="914400" algn="ctr"/>
                  <a:tab pos="1714500" algn="ctr"/>
                  <a:tab pos="2514600" algn="ctr"/>
                  <a:tab pos="3371850" algn="ctr"/>
                  <a:tab pos="3771900" algn="l"/>
                  <a:tab pos="4057650" algn="ctr"/>
                  <a:tab pos="4857750" algn="ctr"/>
                </a:tabLst>
              </a:pPr>
              <a:r>
                <a:rPr lang="en-US" sz="1200" b="1">
                  <a:latin typeface="Arial" pitchFamily="34" charset="0"/>
                </a:rPr>
                <a:t> 		 	Inspection	Transfer			Operation	Inspection</a:t>
              </a:r>
            </a:p>
          </p:txBody>
        </p:sp>
        <p:grpSp>
          <p:nvGrpSpPr>
            <p:cNvPr id="99346" name="Group 18"/>
            <p:cNvGrpSpPr>
              <a:grpSpLocks/>
            </p:cNvGrpSpPr>
            <p:nvPr/>
          </p:nvGrpSpPr>
          <p:grpSpPr bwMode="auto">
            <a:xfrm>
              <a:off x="515" y="1118"/>
              <a:ext cx="626" cy="2390"/>
              <a:chOff x="515" y="1118"/>
              <a:chExt cx="626" cy="2390"/>
            </a:xfrm>
          </p:grpSpPr>
          <p:sp>
            <p:nvSpPr>
              <p:cNvPr id="99378" name="Line 19"/>
              <p:cNvSpPr>
                <a:spLocks noChangeShapeType="1"/>
              </p:cNvSpPr>
              <p:nvPr/>
            </p:nvSpPr>
            <p:spPr bwMode="auto">
              <a:xfrm>
                <a:off x="924" y="1148"/>
                <a:ext cx="0" cy="236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9" name="Line 20"/>
              <p:cNvSpPr>
                <a:spLocks noChangeShapeType="1"/>
              </p:cNvSpPr>
              <p:nvPr/>
            </p:nvSpPr>
            <p:spPr bwMode="auto">
              <a:xfrm>
                <a:off x="884" y="319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0" name="Line 21"/>
              <p:cNvSpPr>
                <a:spLocks noChangeShapeType="1"/>
              </p:cNvSpPr>
              <p:nvPr/>
            </p:nvSpPr>
            <p:spPr bwMode="auto">
              <a:xfrm>
                <a:off x="884" y="2880"/>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1" name="Line 22"/>
              <p:cNvSpPr>
                <a:spLocks noChangeShapeType="1"/>
              </p:cNvSpPr>
              <p:nvPr/>
            </p:nvSpPr>
            <p:spPr bwMode="auto">
              <a:xfrm>
                <a:off x="884" y="2568"/>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2" name="Line 23"/>
              <p:cNvSpPr>
                <a:spLocks noChangeShapeType="1"/>
              </p:cNvSpPr>
              <p:nvPr/>
            </p:nvSpPr>
            <p:spPr bwMode="auto">
              <a:xfrm>
                <a:off x="884" y="2256"/>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3" name="Line 24"/>
              <p:cNvSpPr>
                <a:spLocks noChangeShapeType="1"/>
              </p:cNvSpPr>
              <p:nvPr/>
            </p:nvSpPr>
            <p:spPr bwMode="auto">
              <a:xfrm>
                <a:off x="884" y="1944"/>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4" name="Line 25"/>
              <p:cNvSpPr>
                <a:spLocks noChangeShapeType="1"/>
              </p:cNvSpPr>
              <p:nvPr/>
            </p:nvSpPr>
            <p:spPr bwMode="auto">
              <a:xfrm>
                <a:off x="884" y="163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5" name="Rectangle 26"/>
              <p:cNvSpPr>
                <a:spLocks noChangeArrowheads="1"/>
              </p:cNvSpPr>
              <p:nvPr/>
            </p:nvSpPr>
            <p:spPr bwMode="auto">
              <a:xfrm>
                <a:off x="515" y="1118"/>
                <a:ext cx="626" cy="22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800" b="1">
                    <a:latin typeface="Arial" pitchFamily="34" charset="0"/>
                  </a:rPr>
                  <a:t># Steps</a:t>
                </a:r>
              </a:p>
            </p:txBody>
          </p:sp>
        </p:grpSp>
        <p:sp>
          <p:nvSpPr>
            <p:cNvPr id="99347" name="Rectangle 27"/>
            <p:cNvSpPr>
              <a:spLocks noChangeArrowheads="1"/>
            </p:cNvSpPr>
            <p:nvPr/>
          </p:nvSpPr>
          <p:spPr bwMode="auto">
            <a:xfrm>
              <a:off x="3451" y="2123"/>
              <a:ext cx="1332" cy="33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Arial" pitchFamily="34" charset="0"/>
                </a:rPr>
                <a:t>Less than 10% of the</a:t>
              </a:r>
            </a:p>
            <a:p>
              <a:pPr algn="ctr" eaLnBrk="0" hangingPunct="0"/>
              <a:r>
                <a:rPr lang="en-US" sz="1400" b="1">
                  <a:latin typeface="Arial" pitchFamily="34" charset="0"/>
                </a:rPr>
                <a:t>Steps are Value Added</a:t>
              </a:r>
            </a:p>
          </p:txBody>
        </p:sp>
        <p:sp>
          <p:nvSpPr>
            <p:cNvPr id="99348" name="Line 28"/>
            <p:cNvSpPr>
              <a:spLocks noChangeShapeType="1"/>
            </p:cNvSpPr>
            <p:nvPr/>
          </p:nvSpPr>
          <p:spPr bwMode="auto">
            <a:xfrm flipH="1">
              <a:off x="4232" y="2464"/>
              <a:ext cx="188" cy="48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9" name="Rectangle 29"/>
            <p:cNvSpPr>
              <a:spLocks noChangeArrowheads="1"/>
            </p:cNvSpPr>
            <p:nvPr/>
          </p:nvSpPr>
          <p:spPr bwMode="auto">
            <a:xfrm rot="-1800000">
              <a:off x="1401" y="1774"/>
              <a:ext cx="267" cy="11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0" name="Line 30"/>
            <p:cNvSpPr>
              <a:spLocks noChangeShapeType="1"/>
            </p:cNvSpPr>
            <p:nvPr/>
          </p:nvSpPr>
          <p:spPr bwMode="auto">
            <a:xfrm>
              <a:off x="4940" y="3096"/>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1" name="Line 31"/>
            <p:cNvSpPr>
              <a:spLocks noChangeShapeType="1"/>
            </p:cNvSpPr>
            <p:nvPr/>
          </p:nvSpPr>
          <p:spPr bwMode="auto">
            <a:xfrm>
              <a:off x="4940" y="271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2" name="Line 32"/>
            <p:cNvSpPr>
              <a:spLocks noChangeShapeType="1"/>
            </p:cNvSpPr>
            <p:nvPr/>
          </p:nvSpPr>
          <p:spPr bwMode="auto">
            <a:xfrm>
              <a:off x="4940" y="2340"/>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3" name="Line 33"/>
            <p:cNvSpPr>
              <a:spLocks noChangeShapeType="1"/>
            </p:cNvSpPr>
            <p:nvPr/>
          </p:nvSpPr>
          <p:spPr bwMode="auto">
            <a:xfrm>
              <a:off x="4940" y="1968"/>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4" name="Line 34"/>
            <p:cNvSpPr>
              <a:spLocks noChangeShapeType="1"/>
            </p:cNvSpPr>
            <p:nvPr/>
          </p:nvSpPr>
          <p:spPr bwMode="auto">
            <a:xfrm>
              <a:off x="4940" y="163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5" name="Rectangle 35"/>
            <p:cNvSpPr>
              <a:spLocks noChangeArrowheads="1"/>
            </p:cNvSpPr>
            <p:nvPr/>
          </p:nvSpPr>
          <p:spPr bwMode="auto">
            <a:xfrm>
              <a:off x="5015" y="2875"/>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20</a:t>
              </a:r>
            </a:p>
          </p:txBody>
        </p:sp>
        <p:sp>
          <p:nvSpPr>
            <p:cNvPr id="99356" name="Rectangle 36"/>
            <p:cNvSpPr>
              <a:spLocks noChangeArrowheads="1"/>
            </p:cNvSpPr>
            <p:nvPr/>
          </p:nvSpPr>
          <p:spPr bwMode="auto">
            <a:xfrm>
              <a:off x="4735" y="1314"/>
              <a:ext cx="602" cy="22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800" b="1">
                  <a:latin typeface="Arial" pitchFamily="34" charset="0"/>
                </a:rPr>
                <a:t>Cum %</a:t>
              </a:r>
            </a:p>
          </p:txBody>
        </p:sp>
        <p:sp>
          <p:nvSpPr>
            <p:cNvPr id="99357" name="Line 37"/>
            <p:cNvSpPr>
              <a:spLocks noChangeShapeType="1"/>
            </p:cNvSpPr>
            <p:nvPr/>
          </p:nvSpPr>
          <p:spPr bwMode="auto">
            <a:xfrm>
              <a:off x="4980" y="1520"/>
              <a:ext cx="0" cy="198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8" name="Rectangle 38"/>
            <p:cNvSpPr>
              <a:spLocks noChangeArrowheads="1"/>
            </p:cNvSpPr>
            <p:nvPr/>
          </p:nvSpPr>
          <p:spPr bwMode="auto">
            <a:xfrm>
              <a:off x="5015" y="2119"/>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60</a:t>
              </a:r>
            </a:p>
          </p:txBody>
        </p:sp>
        <p:sp>
          <p:nvSpPr>
            <p:cNvPr id="99359" name="Rectangle 39"/>
            <p:cNvSpPr>
              <a:spLocks noChangeArrowheads="1"/>
            </p:cNvSpPr>
            <p:nvPr/>
          </p:nvSpPr>
          <p:spPr bwMode="auto">
            <a:xfrm>
              <a:off x="5015" y="1747"/>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80</a:t>
              </a:r>
            </a:p>
          </p:txBody>
        </p:sp>
        <p:sp>
          <p:nvSpPr>
            <p:cNvPr id="99360" name="Rectangle 40"/>
            <p:cNvSpPr>
              <a:spLocks noChangeArrowheads="1"/>
            </p:cNvSpPr>
            <p:nvPr/>
          </p:nvSpPr>
          <p:spPr bwMode="auto">
            <a:xfrm>
              <a:off x="5015" y="1423"/>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100</a:t>
              </a:r>
            </a:p>
          </p:txBody>
        </p:sp>
        <p:sp>
          <p:nvSpPr>
            <p:cNvPr id="99361" name="Rectangle 41"/>
            <p:cNvSpPr>
              <a:spLocks noChangeArrowheads="1"/>
            </p:cNvSpPr>
            <p:nvPr/>
          </p:nvSpPr>
          <p:spPr bwMode="auto">
            <a:xfrm>
              <a:off x="5015" y="2491"/>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40</a:t>
              </a:r>
            </a:p>
          </p:txBody>
        </p:sp>
        <p:grpSp>
          <p:nvGrpSpPr>
            <p:cNvPr id="99362" name="Group 42"/>
            <p:cNvGrpSpPr>
              <a:grpSpLocks/>
            </p:cNvGrpSpPr>
            <p:nvPr/>
          </p:nvGrpSpPr>
          <p:grpSpPr bwMode="auto">
            <a:xfrm>
              <a:off x="924" y="1620"/>
              <a:ext cx="4064" cy="1892"/>
              <a:chOff x="924" y="1620"/>
              <a:chExt cx="4064" cy="1892"/>
            </a:xfrm>
          </p:grpSpPr>
          <p:sp>
            <p:nvSpPr>
              <p:cNvPr id="99375" name="Arc 43"/>
              <p:cNvSpPr>
                <a:spLocks/>
              </p:cNvSpPr>
              <p:nvPr/>
            </p:nvSpPr>
            <p:spPr bwMode="auto">
              <a:xfrm rot="10800000">
                <a:off x="1506" y="1620"/>
                <a:ext cx="3482" cy="284"/>
              </a:xfrm>
              <a:custGeom>
                <a:avLst/>
                <a:gdLst>
                  <a:gd name="T0" fmla="*/ 15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6" name="Arc 44"/>
              <p:cNvSpPr>
                <a:spLocks/>
              </p:cNvSpPr>
              <p:nvPr/>
            </p:nvSpPr>
            <p:spPr bwMode="auto">
              <a:xfrm rot="10800000">
                <a:off x="924" y="1794"/>
                <a:ext cx="896" cy="1718"/>
              </a:xfrm>
              <a:custGeom>
                <a:avLst/>
                <a:gdLst>
                  <a:gd name="T0" fmla="*/ 0 w 21600"/>
                  <a:gd name="T1" fmla="*/ 0 h 21600"/>
                  <a:gd name="T2" fmla="*/ 0 w 21600"/>
                  <a:gd name="T3" fmla="*/ 1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7" name="Rectangle 45"/>
              <p:cNvSpPr>
                <a:spLocks noChangeArrowheads="1"/>
              </p:cNvSpPr>
              <p:nvPr/>
            </p:nvSpPr>
            <p:spPr bwMode="auto">
              <a:xfrm rot="-1800000">
                <a:off x="1404" y="1752"/>
                <a:ext cx="270" cy="114"/>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9363" name="Group 46"/>
            <p:cNvGrpSpPr>
              <a:grpSpLocks/>
            </p:cNvGrpSpPr>
            <p:nvPr/>
          </p:nvGrpSpPr>
          <p:grpSpPr bwMode="auto">
            <a:xfrm>
              <a:off x="1775" y="1896"/>
              <a:ext cx="976" cy="348"/>
              <a:chOff x="1775" y="1896"/>
              <a:chExt cx="976" cy="348"/>
            </a:xfrm>
          </p:grpSpPr>
          <p:sp>
            <p:nvSpPr>
              <p:cNvPr id="99366" name="Rectangle 47"/>
              <p:cNvSpPr>
                <a:spLocks noChangeArrowheads="1"/>
              </p:cNvSpPr>
              <p:nvPr/>
            </p:nvSpPr>
            <p:spPr bwMode="auto">
              <a:xfrm>
                <a:off x="1775" y="1910"/>
                <a:ext cx="976" cy="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80000"/>
                  </a:lnSpc>
                </a:pPr>
                <a:r>
                  <a:rPr lang="en-US" sz="1200" u="sng">
                    <a:latin typeface="Geneva" charset="0"/>
                  </a:rPr>
                  <a:t>Note</a:t>
                </a:r>
                <a:r>
                  <a:rPr lang="en-US" sz="1200">
                    <a:latin typeface="Geneva" charset="0"/>
                  </a:rPr>
                  <a:t>: Sometimes prudent to breakout causes of delays</a:t>
                </a:r>
              </a:p>
            </p:txBody>
          </p:sp>
          <p:grpSp>
            <p:nvGrpSpPr>
              <p:cNvPr id="99367" name="Group 48"/>
              <p:cNvGrpSpPr>
                <a:grpSpLocks/>
              </p:cNvGrpSpPr>
              <p:nvPr/>
            </p:nvGrpSpPr>
            <p:grpSpPr bwMode="auto">
              <a:xfrm>
                <a:off x="2600" y="1896"/>
                <a:ext cx="128" cy="348"/>
                <a:chOff x="2600" y="1896"/>
                <a:chExt cx="128" cy="348"/>
              </a:xfrm>
            </p:grpSpPr>
            <p:sp>
              <p:nvSpPr>
                <p:cNvPr id="99372" name="Line 49"/>
                <p:cNvSpPr>
                  <a:spLocks noChangeShapeType="1"/>
                </p:cNvSpPr>
                <p:nvPr/>
              </p:nvSpPr>
              <p:spPr bwMode="auto">
                <a:xfrm>
                  <a:off x="2724" y="1900"/>
                  <a:ext cx="0" cy="3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3" name="Line 50"/>
                <p:cNvSpPr>
                  <a:spLocks noChangeShapeType="1"/>
                </p:cNvSpPr>
                <p:nvPr/>
              </p:nvSpPr>
              <p:spPr bwMode="auto">
                <a:xfrm flipH="1">
                  <a:off x="2600" y="2244"/>
                  <a:ext cx="1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4" name="Line 51"/>
                <p:cNvSpPr>
                  <a:spLocks noChangeShapeType="1"/>
                </p:cNvSpPr>
                <p:nvPr/>
              </p:nvSpPr>
              <p:spPr bwMode="auto">
                <a:xfrm flipH="1">
                  <a:off x="2600" y="1896"/>
                  <a:ext cx="1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9368" name="Group 52"/>
              <p:cNvGrpSpPr>
                <a:grpSpLocks/>
              </p:cNvGrpSpPr>
              <p:nvPr/>
            </p:nvGrpSpPr>
            <p:grpSpPr bwMode="auto">
              <a:xfrm>
                <a:off x="1788" y="1896"/>
                <a:ext cx="116" cy="348"/>
                <a:chOff x="1788" y="1896"/>
                <a:chExt cx="116" cy="348"/>
              </a:xfrm>
            </p:grpSpPr>
            <p:sp>
              <p:nvSpPr>
                <p:cNvPr id="99369" name="Line 53"/>
                <p:cNvSpPr>
                  <a:spLocks noChangeShapeType="1"/>
                </p:cNvSpPr>
                <p:nvPr/>
              </p:nvSpPr>
              <p:spPr bwMode="auto">
                <a:xfrm>
                  <a:off x="1788" y="1900"/>
                  <a:ext cx="0" cy="3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0" name="Line 54"/>
                <p:cNvSpPr>
                  <a:spLocks noChangeShapeType="1"/>
                </p:cNvSpPr>
                <p:nvPr/>
              </p:nvSpPr>
              <p:spPr bwMode="auto">
                <a:xfrm>
                  <a:off x="1792" y="2244"/>
                  <a:ext cx="1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1" name="Line 55"/>
                <p:cNvSpPr>
                  <a:spLocks noChangeShapeType="1"/>
                </p:cNvSpPr>
                <p:nvPr/>
              </p:nvSpPr>
              <p:spPr bwMode="auto">
                <a:xfrm>
                  <a:off x="1792" y="1896"/>
                  <a:ext cx="1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99364" name="Line 56"/>
            <p:cNvSpPr>
              <a:spLocks noChangeShapeType="1"/>
            </p:cNvSpPr>
            <p:nvPr/>
          </p:nvSpPr>
          <p:spPr bwMode="auto">
            <a:xfrm flipH="1">
              <a:off x="1376" y="2068"/>
              <a:ext cx="404" cy="17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65" name="Rectangle 57" descr="50%"/>
            <p:cNvSpPr>
              <a:spLocks noChangeArrowheads="1"/>
            </p:cNvSpPr>
            <p:nvPr/>
          </p:nvSpPr>
          <p:spPr bwMode="auto">
            <a:xfrm>
              <a:off x="3472" y="3100"/>
              <a:ext cx="208" cy="412"/>
            </a:xfrm>
            <a:prstGeom prst="rect">
              <a:avLst/>
            </a:prstGeom>
            <a:pattFill prst="pct5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Rectangle 2"/>
          <p:cNvSpPr>
            <a:spLocks noGrp="1" noChangeArrowheads="1"/>
          </p:cNvSpPr>
          <p:nvPr>
            <p:ph type="title"/>
          </p:nvPr>
        </p:nvSpPr>
        <p:spPr/>
        <p:txBody>
          <a:bodyPr/>
          <a:lstStyle/>
          <a:p>
            <a:pPr eaLnBrk="1" hangingPunct="1">
              <a:defRPr/>
            </a:pPr>
            <a:r>
              <a:rPr lang="en-US"/>
              <a:t>Example Brainstorming Questions</a:t>
            </a:r>
            <a:br>
              <a:rPr lang="en-US"/>
            </a:br>
            <a:endParaRPr lang="en-US"/>
          </a:p>
        </p:txBody>
      </p:sp>
      <p:sp>
        <p:nvSpPr>
          <p:cNvPr id="100355" name="Text Box 3"/>
          <p:cNvSpPr txBox="1">
            <a:spLocks noChangeArrowheads="1"/>
          </p:cNvSpPr>
          <p:nvPr/>
        </p:nvSpPr>
        <p:spPr bwMode="auto">
          <a:xfrm>
            <a:off x="157163" y="1111250"/>
            <a:ext cx="8529637" cy="366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pitchFamily="34" charset="0"/>
              </a:rPr>
              <a:t>A series of questions can help identify process improvements... </a:t>
            </a:r>
          </a:p>
        </p:txBody>
      </p:sp>
      <p:sp>
        <p:nvSpPr>
          <p:cNvPr id="100356" name="Text Box 4"/>
          <p:cNvSpPr txBox="1">
            <a:spLocks noChangeArrowheads="1"/>
          </p:cNvSpPr>
          <p:nvPr/>
        </p:nvSpPr>
        <p:spPr bwMode="auto">
          <a:xfrm>
            <a:off x="600075" y="1716088"/>
            <a:ext cx="7885113" cy="39687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35000"/>
              </a:spcBef>
              <a:buFontTx/>
              <a:buChar char="•"/>
            </a:pPr>
            <a:r>
              <a:rPr lang="en-US" sz="1800">
                <a:latin typeface="Arial" pitchFamily="34" charset="0"/>
              </a:rPr>
              <a:t>Could this activity be eliminated if some prior activity were done differently (or correctly)?</a:t>
            </a:r>
          </a:p>
          <a:p>
            <a:pPr>
              <a:spcBef>
                <a:spcPct val="35000"/>
              </a:spcBef>
              <a:buFontTx/>
              <a:buChar char="•"/>
            </a:pPr>
            <a:endParaRPr lang="en-US" sz="1800">
              <a:latin typeface="Arial" pitchFamily="34" charset="0"/>
            </a:endParaRPr>
          </a:p>
          <a:p>
            <a:pPr>
              <a:spcBef>
                <a:spcPct val="35000"/>
              </a:spcBef>
              <a:buFontTx/>
              <a:buChar char="•"/>
            </a:pPr>
            <a:r>
              <a:rPr lang="en-US" sz="1800">
                <a:latin typeface="Arial" pitchFamily="34" charset="0"/>
              </a:rPr>
              <a:t>Does the technology exist to eliminate this activity? Can the process be changed?</a:t>
            </a:r>
          </a:p>
          <a:p>
            <a:pPr>
              <a:spcBef>
                <a:spcPct val="35000"/>
              </a:spcBef>
              <a:buFontTx/>
              <a:buChar char="•"/>
            </a:pPr>
            <a:endParaRPr lang="en-US" sz="1800">
              <a:latin typeface="Arial" pitchFamily="34" charset="0"/>
            </a:endParaRPr>
          </a:p>
          <a:p>
            <a:pPr>
              <a:spcBef>
                <a:spcPct val="35000"/>
              </a:spcBef>
              <a:buFontTx/>
              <a:buChar char="•"/>
            </a:pPr>
            <a:r>
              <a:rPr lang="en-US" sz="1800">
                <a:latin typeface="Arial" pitchFamily="34" charset="0"/>
              </a:rPr>
              <a:t>Could this activity be eliminated without impacting the quality of our product or service?</a:t>
            </a:r>
          </a:p>
          <a:p>
            <a:pPr>
              <a:spcBef>
                <a:spcPct val="35000"/>
              </a:spcBef>
              <a:buFontTx/>
              <a:buChar char="•"/>
            </a:pPr>
            <a:endParaRPr lang="en-US" sz="1800">
              <a:latin typeface="Arial" pitchFamily="34" charset="0"/>
            </a:endParaRPr>
          </a:p>
          <a:p>
            <a:pPr>
              <a:spcBef>
                <a:spcPct val="35000"/>
              </a:spcBef>
              <a:buFontTx/>
              <a:buChar char="•"/>
            </a:pPr>
            <a:r>
              <a:rPr lang="en-US" sz="1800">
                <a:latin typeface="Arial" pitchFamily="34" charset="0"/>
              </a:rPr>
              <a:t>Is this activity required by a customer and will that customer pay for this activity?</a:t>
            </a:r>
          </a:p>
          <a:p>
            <a:pPr algn="ctr"/>
            <a:endParaRPr lang="en-US" sz="1800">
              <a:latin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Rectangle 2"/>
          <p:cNvSpPr>
            <a:spLocks noGrp="1" noChangeArrowheads="1"/>
          </p:cNvSpPr>
          <p:nvPr>
            <p:ph type="title"/>
          </p:nvPr>
        </p:nvSpPr>
        <p:spPr/>
        <p:txBody>
          <a:bodyPr/>
          <a:lstStyle/>
          <a:p>
            <a:pPr eaLnBrk="1" hangingPunct="1">
              <a:defRPr/>
            </a:pPr>
            <a:r>
              <a:rPr lang="en-US"/>
              <a:t>Example Problems and Issues</a:t>
            </a:r>
          </a:p>
        </p:txBody>
      </p:sp>
      <p:sp>
        <p:nvSpPr>
          <p:cNvPr id="101379" name="Rectangle 3"/>
          <p:cNvSpPr>
            <a:spLocks noGrp="1" noChangeArrowheads="1"/>
          </p:cNvSpPr>
          <p:nvPr>
            <p:ph type="body" idx="1"/>
          </p:nvPr>
        </p:nvSpPr>
        <p:spPr/>
        <p:txBody>
          <a:bodyPr/>
          <a:lstStyle/>
          <a:p>
            <a:pPr algn="ctr" eaLnBrk="1" hangingPunct="1">
              <a:buFont typeface="Symbol" pitchFamily="18" charset="2"/>
              <a:buNone/>
            </a:pPr>
            <a:r>
              <a:rPr lang="en-US" b="1"/>
              <a:t>Typical Problems and Issues to Overcome</a:t>
            </a:r>
          </a:p>
          <a:p>
            <a:pPr algn="ctr" eaLnBrk="1" hangingPunct="1">
              <a:buFont typeface="Symbol" pitchFamily="18" charset="2"/>
              <a:buNone/>
            </a:pPr>
            <a:endParaRPr lang="en-US" sz="800" b="1"/>
          </a:p>
          <a:p>
            <a:pPr eaLnBrk="1" hangingPunct="1"/>
            <a:r>
              <a:rPr lang="en-US"/>
              <a:t>Facility layout - functionality</a:t>
            </a:r>
          </a:p>
          <a:p>
            <a:pPr eaLnBrk="1" hangingPunct="1"/>
            <a:r>
              <a:rPr lang="en-US"/>
              <a:t>Queues and waits</a:t>
            </a:r>
          </a:p>
          <a:p>
            <a:pPr eaLnBrk="1" hangingPunct="1"/>
            <a:r>
              <a:rPr lang="en-US"/>
              <a:t>Equipment determined batch sizes</a:t>
            </a:r>
          </a:p>
          <a:p>
            <a:pPr eaLnBrk="1" hangingPunct="1"/>
            <a:r>
              <a:rPr lang="en-US"/>
              <a:t>Equipment availability</a:t>
            </a:r>
          </a:p>
          <a:p>
            <a:pPr eaLnBrk="1" hangingPunct="1"/>
            <a:r>
              <a:rPr lang="en-US"/>
              <a:t>Poor quality - rework</a:t>
            </a:r>
          </a:p>
          <a:p>
            <a:pPr eaLnBrk="1" hangingPunct="1"/>
            <a:r>
              <a:rPr lang="en-US"/>
              <a:t>Over inspection</a:t>
            </a:r>
          </a:p>
          <a:p>
            <a:pPr eaLnBrk="1" hangingPunct="1"/>
            <a:r>
              <a:rPr lang="en-US"/>
              <a:t>Capacity imbalances</a:t>
            </a:r>
          </a:p>
          <a:p>
            <a:pPr eaLnBrk="1" hangingPunct="1"/>
            <a:r>
              <a:rPr lang="en-US"/>
              <a:t>Process flow not synchronized</a:t>
            </a:r>
          </a:p>
          <a:p>
            <a:pPr eaLnBrk="1" hangingPunct="1"/>
            <a:r>
              <a:rPr lang="en-US"/>
              <a:t>Schedule linearity &amp; frequency of schedule changes</a:t>
            </a:r>
          </a:p>
          <a:p>
            <a:pPr eaLnBrk="1" hangingPunct="1"/>
            <a:r>
              <a:rPr lang="en-US"/>
              <a:t>Lack of production flow RULES </a:t>
            </a:r>
          </a:p>
          <a:p>
            <a:pPr eaLnBrk="1" hangingPunct="1"/>
            <a:r>
              <a:rPr lang="en-US"/>
              <a:t>Communication channels &amp; system capability</a:t>
            </a:r>
          </a:p>
          <a:p>
            <a:pPr eaLnBrk="1" hangingPunct="1"/>
            <a:r>
              <a:rPr lang="en-US"/>
              <a:t>Employee awareness and incentives</a:t>
            </a:r>
          </a:p>
          <a:p>
            <a:pPr eaLnBrk="1" hangingPunct="1"/>
            <a:r>
              <a:rPr lang="en-US"/>
              <a:t>Identified barriers become projects for task teams to tackle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p:txBody>
          <a:bodyPr/>
          <a:lstStyle/>
          <a:p>
            <a:pPr eaLnBrk="1" hangingPunct="1">
              <a:defRPr/>
            </a:pPr>
            <a:r>
              <a:rPr lang="en-US" dirty="0"/>
              <a:t>Without Boring You . . . A Lean History</a:t>
            </a:r>
          </a:p>
        </p:txBody>
      </p:sp>
      <p:pic>
        <p:nvPicPr>
          <p:cNvPr id="11267" name="Picture 4" descr="lean_time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1295400"/>
            <a:ext cx="5391150" cy="46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73038" y="838200"/>
            <a:ext cx="3429000" cy="5299912"/>
          </a:xfrm>
          <a:prstGeom prst="rect">
            <a:avLst/>
          </a:prstGeom>
        </p:spPr>
        <p:txBody>
          <a:bodyPr>
            <a:spAutoFit/>
          </a:bodyPr>
          <a:lstStyle/>
          <a:p>
            <a:pPr>
              <a:lnSpc>
                <a:spcPct val="90000"/>
              </a:lnSpc>
              <a:defRPr/>
            </a:pPr>
            <a:r>
              <a:rPr lang="en-US" sz="1800" b="1" dirty="0">
                <a:latin typeface="+mn-lt"/>
              </a:rPr>
              <a:t>Building Blocks:</a:t>
            </a:r>
            <a:br>
              <a:rPr lang="en-US" sz="1600" b="1" dirty="0">
                <a:latin typeface="+mn-lt"/>
              </a:rPr>
            </a:br>
            <a:endParaRPr lang="en-US" sz="900" b="1" dirty="0">
              <a:latin typeface="+mn-lt"/>
            </a:endParaRPr>
          </a:p>
          <a:p>
            <a:pPr marL="285750" indent="-285750">
              <a:lnSpc>
                <a:spcPct val="90000"/>
              </a:lnSpc>
              <a:buFont typeface="Arial" pitchFamily="34" charset="0"/>
              <a:buChar char="•"/>
              <a:defRPr/>
            </a:pPr>
            <a:r>
              <a:rPr lang="en-US" sz="1600" b="1" dirty="0">
                <a:latin typeface="+mn-lt"/>
              </a:rPr>
              <a:t>Interchangeable Parts</a:t>
            </a:r>
            <a:r>
              <a:rPr lang="en-US" sz="1600" dirty="0">
                <a:latin typeface="+mn-lt"/>
              </a:rPr>
              <a:t> - Eli Whitney</a:t>
            </a: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Managing Production as a Science</a:t>
            </a:r>
            <a:r>
              <a:rPr lang="en-US" sz="1600" dirty="0">
                <a:latin typeface="+mn-lt"/>
              </a:rPr>
              <a:t> – Frederick Taylor, Frank </a:t>
            </a:r>
            <a:r>
              <a:rPr lang="en-US" sz="1600" dirty="0" err="1">
                <a:latin typeface="+mn-lt"/>
              </a:rPr>
              <a:t>Gilbreth</a:t>
            </a:r>
            <a:endParaRPr lang="en-US" sz="1600" b="1" dirty="0">
              <a:latin typeface="+mn-lt"/>
            </a:endParaRP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Comprehensive Manufacturing Strategy for a Single Product</a:t>
            </a:r>
            <a:r>
              <a:rPr lang="en-US" sz="1600" dirty="0">
                <a:latin typeface="+mn-lt"/>
              </a:rPr>
              <a:t> (Model T) 1910, Henry Ford &amp; Charles E. Sorensen fashioned the first comprehensive Manufacturing Strategy</a:t>
            </a: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Statistical Process Control, Continuous Improvement</a:t>
            </a:r>
            <a:r>
              <a:rPr lang="en-US" sz="1600" dirty="0">
                <a:latin typeface="+mn-lt"/>
              </a:rPr>
              <a:t> – Deming, </a:t>
            </a:r>
            <a:r>
              <a:rPr lang="en-US" sz="1600" dirty="0" err="1">
                <a:latin typeface="+mn-lt"/>
              </a:rPr>
              <a:t>Juran</a:t>
            </a:r>
            <a:r>
              <a:rPr lang="en-US" sz="1600" dirty="0">
                <a:latin typeface="+mn-lt"/>
              </a:rPr>
              <a:t>, Ishikawa, Others</a:t>
            </a:r>
            <a:endParaRPr lang="en-US" sz="1600" b="1" dirty="0">
              <a:latin typeface="+mn-lt"/>
            </a:endParaRP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Toyota Production System’s Flexible Production, “Respect for People”</a:t>
            </a:r>
            <a:r>
              <a:rPr lang="en-US" sz="1600" dirty="0">
                <a:latin typeface="+mn-lt"/>
              </a:rPr>
              <a:t> – </a:t>
            </a:r>
            <a:r>
              <a:rPr lang="en-US" sz="1600" dirty="0" err="1">
                <a:latin typeface="+mn-lt"/>
              </a:rPr>
              <a:t>Taiichi</a:t>
            </a:r>
            <a:r>
              <a:rPr lang="en-US" sz="1600" dirty="0">
                <a:latin typeface="+mn-lt"/>
              </a:rPr>
              <a:t> </a:t>
            </a:r>
            <a:r>
              <a:rPr lang="en-US" sz="1600" dirty="0" err="1">
                <a:latin typeface="+mn-lt"/>
              </a:rPr>
              <a:t>Ohno</a:t>
            </a:r>
            <a:r>
              <a:rPr lang="en-US" sz="1600" dirty="0">
                <a:latin typeface="+mn-lt"/>
              </a:rPr>
              <a:t>, Shigeo Shingo, </a:t>
            </a:r>
            <a:r>
              <a:rPr lang="en-US" sz="1600" dirty="0" err="1">
                <a:latin typeface="+mn-lt"/>
              </a:rPr>
              <a:t>Kume</a:t>
            </a:r>
            <a:r>
              <a:rPr lang="en-US" sz="1600" dirty="0">
                <a:latin typeface="+mn-lt"/>
              </a:rPr>
              <a:t>, Others</a:t>
            </a: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12719</TotalTime>
  <Words>7417</Words>
  <Application>Microsoft Office PowerPoint</Application>
  <PresentationFormat>On-screen Show (4:3)</PresentationFormat>
  <Paragraphs>1330</Paragraphs>
  <Slides>83</Slides>
  <Notes>78</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2</vt:i4>
      </vt:variant>
      <vt:variant>
        <vt:lpstr>Slide Titles</vt:lpstr>
      </vt:variant>
      <vt:variant>
        <vt:i4>83</vt:i4>
      </vt:variant>
    </vt:vector>
  </HeadingPairs>
  <TitlesOfParts>
    <vt:vector size="98" baseType="lpstr">
      <vt:lpstr>굴림</vt:lpstr>
      <vt:lpstr>ＭＳ Ｐゴシック</vt:lpstr>
      <vt:lpstr>Arial</vt:lpstr>
      <vt:lpstr>Arial Black</vt:lpstr>
      <vt:lpstr>Copperplate Gothic Bold</vt:lpstr>
      <vt:lpstr>Forte</vt:lpstr>
      <vt:lpstr>Geneva</vt:lpstr>
      <vt:lpstr>Monotype Sorts</vt:lpstr>
      <vt:lpstr>Symbol</vt:lpstr>
      <vt:lpstr>Tahoma</vt:lpstr>
      <vt:lpstr>Times New Roman</vt:lpstr>
      <vt:lpstr>Wingdings</vt:lpstr>
      <vt:lpstr>JPMorgan</vt:lpstr>
      <vt:lpstr>Bitmap Image</vt:lpstr>
      <vt:lpstr>Clip</vt:lpstr>
      <vt:lpstr>PowerPoint Presentation</vt:lpstr>
      <vt:lpstr>Objectives</vt:lpstr>
      <vt:lpstr>Introduction to Lean Management</vt:lpstr>
      <vt:lpstr>Lean “Quiz”</vt:lpstr>
      <vt:lpstr>Lean “Quiz” - Points</vt:lpstr>
      <vt:lpstr>Lean Thinking - Defined</vt:lpstr>
      <vt:lpstr>Taiichi Ohno’s Simple Answer</vt:lpstr>
      <vt:lpstr>Lean is...</vt:lpstr>
      <vt:lpstr>Without Boring You . . . A Lean History</vt:lpstr>
      <vt:lpstr>Today’s Lean Evolution </vt:lpstr>
      <vt:lpstr>Lean – Business Benefits</vt:lpstr>
      <vt:lpstr>Benefits of Lean</vt:lpstr>
      <vt:lpstr>Toyota and Dell</vt:lpstr>
      <vt:lpstr>Non-Manufacturing Applications</vt:lpstr>
      <vt:lpstr>Application in “The Office”</vt:lpstr>
      <vt:lpstr>Seven Lean Principles</vt:lpstr>
      <vt:lpstr>7 Key Lean Principles</vt:lpstr>
      <vt:lpstr>Value &amp; Value Creation</vt:lpstr>
      <vt:lpstr>Value</vt:lpstr>
      <vt:lpstr>Exercise: Value-Add – Cup o’ Joe </vt:lpstr>
      <vt:lpstr>Value Analysis</vt:lpstr>
      <vt:lpstr>Example: Reduce Part Count &amp; Types</vt:lpstr>
      <vt:lpstr>The Value Stream</vt:lpstr>
      <vt:lpstr>GE Aircraft Engines – “Wing-to-Wing”</vt:lpstr>
      <vt:lpstr>Value Stream Examples</vt:lpstr>
      <vt:lpstr>Simple Value Stream Map</vt:lpstr>
      <vt:lpstr>Spaghetti Diagram – Adds Physical Layout</vt:lpstr>
      <vt:lpstr>Value Stream Map - Manufacturing</vt:lpstr>
      <vt:lpstr> Value Stream Map - Accounts Payable</vt:lpstr>
      <vt:lpstr>How Does Production Occur?</vt:lpstr>
      <vt:lpstr>Group Exercise: Build a Process Map</vt:lpstr>
      <vt:lpstr>PowerPoint Presentation</vt:lpstr>
      <vt:lpstr>Process Problems - Muda, Mura, Muri</vt:lpstr>
      <vt:lpstr>Eight Sources of Waste (MUDA)</vt:lpstr>
      <vt:lpstr>What is “Waste”?</vt:lpstr>
      <vt:lpstr>Exercise: Waste in Coffee Making </vt:lpstr>
      <vt:lpstr>Flow</vt:lpstr>
      <vt:lpstr>Flow in “Nature”</vt:lpstr>
      <vt:lpstr>Flow: Eliminate Batch Operations</vt:lpstr>
      <vt:lpstr>Flow Principles</vt:lpstr>
      <vt:lpstr>Flow - Burgers or Subs?</vt:lpstr>
      <vt:lpstr>Flow in Production – Benefits</vt:lpstr>
      <vt:lpstr>Pull</vt:lpstr>
      <vt:lpstr>Demand Pull</vt:lpstr>
      <vt:lpstr>‘Pull’ Principles</vt:lpstr>
      <vt:lpstr>Kanban at the Supermarket</vt:lpstr>
      <vt:lpstr>Pull System Example</vt:lpstr>
      <vt:lpstr>Pull System Illustration </vt:lpstr>
      <vt:lpstr>Pull System Benefits</vt:lpstr>
      <vt:lpstr>Exercise: Pull Systems </vt:lpstr>
      <vt:lpstr>Roles &amp; Responsibilities</vt:lpstr>
      <vt:lpstr>Roles, Responsibilities and Culture</vt:lpstr>
      <vt:lpstr>Process Centered Organization</vt:lpstr>
      <vt:lpstr>Culture Change</vt:lpstr>
      <vt:lpstr>4 Elements of Change Management</vt:lpstr>
      <vt:lpstr>Effective Change Management</vt:lpstr>
      <vt:lpstr>Aligning Goals</vt:lpstr>
      <vt:lpstr>Principles of Goal Alignment</vt:lpstr>
      <vt:lpstr>Supply Chain Dashboard - Example</vt:lpstr>
      <vt:lpstr>Continuous Improvement &amp; Lean</vt:lpstr>
      <vt:lpstr>Principles of Continuous Improvement</vt:lpstr>
      <vt:lpstr>DMAIEC Improvement Process</vt:lpstr>
      <vt:lpstr>Waste / Tool Matrix</vt:lpstr>
      <vt:lpstr>The Five “S’s”</vt:lpstr>
      <vt:lpstr>Examples of cell layouts</vt:lpstr>
      <vt:lpstr>Human Errorproofing (Poka-Yoke)</vt:lpstr>
      <vt:lpstr>Wrap-Up</vt:lpstr>
      <vt:lpstr>Principles, Tools and Methodologies</vt:lpstr>
      <vt:lpstr>Questions for Lean Leadership</vt:lpstr>
      <vt:lpstr>Appendix - Process Evaluation &amp; Wastes</vt:lpstr>
      <vt:lpstr>Process Evaluation Categories</vt:lpstr>
      <vt:lpstr>Eliminating MUDA (Waste)</vt:lpstr>
      <vt:lpstr>Overproduction Waste</vt:lpstr>
      <vt:lpstr>Inventory Waste</vt:lpstr>
      <vt:lpstr>Conveyance Waste</vt:lpstr>
      <vt:lpstr>Defect-Production Waste</vt:lpstr>
      <vt:lpstr>Processing-related Waste</vt:lpstr>
      <vt:lpstr>Operation-related Waste</vt:lpstr>
      <vt:lpstr>Idle Time Waste</vt:lpstr>
      <vt:lpstr>Under-Utilized Skill Waste</vt:lpstr>
      <vt:lpstr>Pareto Analysis – Time in Process</vt:lpstr>
      <vt:lpstr>Example Brainstorming Questions </vt:lpstr>
      <vt:lpstr>Example Problems and Issues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216</cp:revision>
  <cp:lastPrinted>1998-11-12T16:48:12Z</cp:lastPrinted>
  <dcterms:created xsi:type="dcterms:W3CDTF">1998-10-26T20:45:45Z</dcterms:created>
  <dcterms:modified xsi:type="dcterms:W3CDTF">2026-01-21T15:26:14Z</dcterms:modified>
</cp:coreProperties>
</file>